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42" d="100"/>
          <a:sy n="42" d="100"/>
        </p:scale>
        <p:origin x="72"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3/30/2024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E430-DCBB-939A-15DB-A1AD13F447DB}"/>
              </a:ext>
            </a:extLst>
          </p:cNvPr>
          <p:cNvSpPr>
            <a:spLocks noGrp="1"/>
          </p:cNvSpPr>
          <p:nvPr>
            <p:ph type="ctrTitle"/>
          </p:nvPr>
        </p:nvSpPr>
        <p:spPr/>
        <p:txBody>
          <a:bodyPr/>
          <a:lstStyle/>
          <a:p>
            <a:r>
              <a:rPr lang="en-US" dirty="0"/>
              <a:t>ASPECT OF AFRICAN CULTURE</a:t>
            </a:r>
            <a:endParaRPr lang="en-KE" dirty="0"/>
          </a:p>
        </p:txBody>
      </p:sp>
      <p:sp>
        <p:nvSpPr>
          <p:cNvPr id="3" name="Subtitle 2">
            <a:extLst>
              <a:ext uri="{FF2B5EF4-FFF2-40B4-BE49-F238E27FC236}">
                <a16:creationId xmlns:a16="http://schemas.microsoft.com/office/drawing/2014/main" id="{8669DBDF-4673-6EA3-6C23-C89EFFCE239E}"/>
              </a:ext>
            </a:extLst>
          </p:cNvPr>
          <p:cNvSpPr>
            <a:spLocks noGrp="1"/>
          </p:cNvSpPr>
          <p:nvPr>
            <p:ph type="subTitle" idx="1"/>
          </p:nvPr>
        </p:nvSpPr>
        <p:spPr/>
        <p:txBody>
          <a:bodyPr>
            <a:normAutofit/>
          </a:bodyPr>
          <a:lstStyle/>
          <a:p>
            <a:r>
              <a:rPr lang="en-US" sz="4000" b="1" dirty="0"/>
              <a:t>ITS IMPORTANCE</a:t>
            </a:r>
            <a:endParaRPr lang="en-KE" sz="4000" b="1" dirty="0"/>
          </a:p>
        </p:txBody>
      </p:sp>
      <p:pic>
        <p:nvPicPr>
          <p:cNvPr id="5" name="Picture 4">
            <a:extLst>
              <a:ext uri="{FF2B5EF4-FFF2-40B4-BE49-F238E27FC236}">
                <a16:creationId xmlns:a16="http://schemas.microsoft.com/office/drawing/2014/main" id="{9A150777-7D8A-E004-9703-2F755304A549}"/>
              </a:ext>
            </a:extLst>
          </p:cNvPr>
          <p:cNvPicPr>
            <a:picLocks noChangeAspect="1"/>
          </p:cNvPicPr>
          <p:nvPr/>
        </p:nvPicPr>
        <p:blipFill>
          <a:blip r:embed="rId2"/>
          <a:stretch>
            <a:fillRect/>
          </a:stretch>
        </p:blipFill>
        <p:spPr>
          <a:xfrm>
            <a:off x="3497179" y="4594809"/>
            <a:ext cx="4844716" cy="2263191"/>
          </a:xfrm>
          <a:prstGeom prst="rect">
            <a:avLst/>
          </a:prstGeom>
        </p:spPr>
      </p:pic>
    </p:spTree>
    <p:extLst>
      <p:ext uri="{BB962C8B-B14F-4D97-AF65-F5344CB8AC3E}">
        <p14:creationId xmlns:p14="http://schemas.microsoft.com/office/powerpoint/2010/main" val="4358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4927-9560-C9C7-7E8C-5009D4C9E351}"/>
              </a:ext>
            </a:extLst>
          </p:cNvPr>
          <p:cNvSpPr>
            <a:spLocks noGrp="1"/>
          </p:cNvSpPr>
          <p:nvPr>
            <p:ph type="title"/>
          </p:nvPr>
        </p:nvSpPr>
        <p:spPr/>
        <p:txBody>
          <a:bodyPr/>
          <a:lstStyle/>
          <a:p>
            <a:r>
              <a:rPr lang="en-US" dirty="0"/>
              <a:t>Embracing Diversity, Unity, and Heritage</a:t>
            </a:r>
            <a:endParaRPr lang="en-KE" dirty="0"/>
          </a:p>
        </p:txBody>
      </p:sp>
      <p:sp>
        <p:nvSpPr>
          <p:cNvPr id="3" name="Content Placeholder 2">
            <a:extLst>
              <a:ext uri="{FF2B5EF4-FFF2-40B4-BE49-F238E27FC236}">
                <a16:creationId xmlns:a16="http://schemas.microsoft.com/office/drawing/2014/main" id="{115E7CE7-E1C4-4958-51FE-D8A32C8918A9}"/>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Welcome to our presentation on the importance of African culture. Today, we explore the rich tapestry of traditions, languages, arts, and values that define the diverse cultures across the African continent.</a:t>
            </a:r>
          </a:p>
          <a:p>
            <a:pPr>
              <a:buFont typeface="Arial" panose="020B0604020202020204" pitchFamily="34" charset="0"/>
              <a:buChar char="•"/>
            </a:pPr>
            <a:r>
              <a:rPr lang="en-US" dirty="0"/>
              <a:t>African culture is not only a source of pride and identity for millions but also a beacon of resilience and unity in a rapidly changing world.</a:t>
            </a:r>
          </a:p>
          <a:p>
            <a:pPr>
              <a:buFont typeface="Arial" panose="020B0604020202020204" pitchFamily="34" charset="0"/>
              <a:buChar char="•"/>
            </a:pPr>
            <a:r>
              <a:rPr lang="en-US" dirty="0"/>
              <a:t>Through this presentation, we aim to shed light on the significance of understanding and celebrating African culture, emphasizing its role in fostering unity, preserving heritage, and promoting diversity.</a:t>
            </a:r>
          </a:p>
          <a:p>
            <a:endParaRPr lang="en-KE" dirty="0"/>
          </a:p>
        </p:txBody>
      </p:sp>
    </p:spTree>
    <p:extLst>
      <p:ext uri="{BB962C8B-B14F-4D97-AF65-F5344CB8AC3E}">
        <p14:creationId xmlns:p14="http://schemas.microsoft.com/office/powerpoint/2010/main" val="410403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81C0-CA59-BB62-79C3-899680E26177}"/>
              </a:ext>
            </a:extLst>
          </p:cNvPr>
          <p:cNvSpPr>
            <a:spLocks noGrp="1"/>
          </p:cNvSpPr>
          <p:nvPr>
            <p:ph type="title"/>
          </p:nvPr>
        </p:nvSpPr>
        <p:spPr>
          <a:xfrm>
            <a:off x="1295401" y="730673"/>
            <a:ext cx="9601196" cy="762798"/>
          </a:xfrm>
        </p:spPr>
        <p:txBody>
          <a:bodyPr>
            <a:normAutofit fontScale="90000"/>
          </a:bodyPr>
          <a:lstStyle/>
          <a:p>
            <a:r>
              <a:rPr lang="en-US" dirty="0"/>
              <a:t>Embracing Multifaceted Traditions and Identities</a:t>
            </a:r>
            <a:endParaRPr lang="en-KE" dirty="0"/>
          </a:p>
        </p:txBody>
      </p:sp>
      <p:sp>
        <p:nvSpPr>
          <p:cNvPr id="6" name="Rectangle 1">
            <a:extLst>
              <a:ext uri="{FF2B5EF4-FFF2-40B4-BE49-F238E27FC236}">
                <a16:creationId xmlns:a16="http://schemas.microsoft.com/office/drawing/2014/main" id="{A0248BAB-0CB4-9B6F-6B68-E92CD6B31AB4}"/>
              </a:ext>
            </a:extLst>
          </p:cNvPr>
          <p:cNvSpPr>
            <a:spLocks noGrp="1" noChangeArrowheads="1"/>
          </p:cNvSpPr>
          <p:nvPr>
            <p:ph idx="1"/>
          </p:nvPr>
        </p:nvSpPr>
        <p:spPr bwMode="auto">
          <a:xfrm>
            <a:off x="831970" y="2517009"/>
            <a:ext cx="1030084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1800" b="0" i="0" u="none" strike="noStrike" cap="none" normalizeH="0" baseline="0" dirty="0">
                <a:ln>
                  <a:noFill/>
                </a:ln>
                <a:solidFill>
                  <a:schemeClr val="tx1"/>
                </a:solidFill>
                <a:effectLst/>
                <a:latin typeface="Arial" panose="020B0604020202020204" pitchFamily="34" charset="0"/>
              </a:rPr>
              <a:t>Africa is home to a kaleidoscope of cultures, each with its unique traditions,</a:t>
            </a:r>
            <a:endParaRPr kumimoji="0" lang="en-US" altLang="en-K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KE" altLang="en-KE" sz="1800" b="0" i="0" u="none" strike="noStrike" cap="none" normalizeH="0" baseline="0" dirty="0">
                <a:ln>
                  <a:noFill/>
                </a:ln>
                <a:solidFill>
                  <a:schemeClr val="tx1"/>
                </a:solidFill>
                <a:effectLst/>
                <a:latin typeface="Arial" panose="020B0604020202020204" pitchFamily="34" charset="0"/>
              </a:rPr>
              <a:t> languages, customs, and beliefs.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1800" b="0" i="0" u="none" strike="noStrike" cap="none" normalizeH="0" baseline="0" dirty="0">
                <a:ln>
                  <a:noFill/>
                </a:ln>
                <a:solidFill>
                  <a:schemeClr val="tx1"/>
                </a:solidFill>
                <a:effectLst/>
                <a:latin typeface="Arial" panose="020B0604020202020204" pitchFamily="34" charset="0"/>
              </a:rPr>
              <a:t>With over 3,000 distinct ethnic groups and languages spoken, Africa boasts</a:t>
            </a:r>
            <a:r>
              <a:rPr lang="en-US" altLang="en-KE" sz="1800" dirty="0">
                <a:solidFill>
                  <a:schemeClr val="tx1"/>
                </a:solidFill>
                <a:latin typeface="Arial" panose="020B0604020202020204" pitchFamily="34" charset="0"/>
              </a:rPr>
              <a:t> </a:t>
            </a:r>
            <a:r>
              <a:rPr kumimoji="0" lang="en-KE" altLang="en-KE" sz="1800" b="0" i="0" u="none" strike="noStrike" cap="none" normalizeH="0" baseline="0" dirty="0">
                <a:ln>
                  <a:noFill/>
                </a:ln>
                <a:solidFill>
                  <a:schemeClr val="tx1"/>
                </a:solidFill>
                <a:effectLst/>
                <a:latin typeface="Arial" panose="020B0604020202020204" pitchFamily="34" charset="0"/>
              </a:rPr>
              <a:t>unparalleled cultural diversity.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1800" b="0" i="0" u="none" strike="noStrike" cap="none" normalizeH="0" baseline="0" dirty="0">
                <a:ln>
                  <a:noFill/>
                </a:ln>
                <a:solidFill>
                  <a:schemeClr val="tx1"/>
                </a:solidFill>
                <a:effectLst/>
                <a:latin typeface="Arial" panose="020B0604020202020204" pitchFamily="34" charset="0"/>
              </a:rPr>
              <a:t>From the Berbers of North Africa to the Zulu of Southern Africa, and from the</a:t>
            </a:r>
            <a:r>
              <a:rPr lang="en-US" altLang="en-KE" sz="1800" dirty="0">
                <a:solidFill>
                  <a:schemeClr val="tx1"/>
                </a:solidFill>
                <a:latin typeface="Arial" panose="020B0604020202020204" pitchFamily="34" charset="0"/>
              </a:rPr>
              <a:t> </a:t>
            </a:r>
            <a:r>
              <a:rPr kumimoji="0" lang="en-KE" altLang="en-KE" sz="1800" b="0" i="0" u="none" strike="noStrike" cap="none" normalizeH="0" baseline="0" dirty="0">
                <a:ln>
                  <a:noFill/>
                </a:ln>
                <a:solidFill>
                  <a:schemeClr val="tx1"/>
                </a:solidFill>
                <a:effectLst/>
                <a:latin typeface="Arial" panose="020B0604020202020204" pitchFamily="34" charset="0"/>
              </a:rPr>
              <a:t>Maasai of East Africa to the Yoruba of West Africa, every corner of the</a:t>
            </a:r>
            <a:endParaRPr kumimoji="0" lang="en-US" altLang="en-K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KE" altLang="en-KE" sz="1800" b="0" i="0" u="none" strike="noStrike" cap="none" normalizeH="0" baseline="0" dirty="0">
                <a:ln>
                  <a:noFill/>
                </a:ln>
                <a:solidFill>
                  <a:schemeClr val="tx1"/>
                </a:solidFill>
                <a:effectLst/>
                <a:latin typeface="Arial" panose="020B0604020202020204" pitchFamily="34" charset="0"/>
              </a:rPr>
              <a:t> continent is adorned with its own vibrant cultural tapestry.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1800" b="0" i="0" u="none" strike="noStrike" cap="none" normalizeH="0" baseline="0" dirty="0">
                <a:ln>
                  <a:noFill/>
                </a:ln>
                <a:solidFill>
                  <a:schemeClr val="tx1"/>
                </a:solidFill>
                <a:effectLst/>
                <a:latin typeface="Arial" panose="020B0604020202020204" pitchFamily="34" charset="0"/>
              </a:rPr>
              <a:t>This diversity is a testament to Africa's rich history, complex social structures, </a:t>
            </a:r>
            <a:endParaRPr kumimoji="0" lang="en-US" altLang="en-K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KE" altLang="en-KE" sz="1800" b="0" i="0" u="none" strike="noStrike" cap="none" normalizeH="0" baseline="0" dirty="0">
                <a:ln>
                  <a:noFill/>
                </a:ln>
                <a:solidFill>
                  <a:schemeClr val="tx1"/>
                </a:solidFill>
                <a:effectLst/>
                <a:latin typeface="Arial" panose="020B0604020202020204" pitchFamily="34" charset="0"/>
              </a:rPr>
              <a:t>and enduring spirit of resilience.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1800" b="1" i="0" u="none" strike="noStrike" cap="none" normalizeH="0" baseline="0" dirty="0">
                <a:ln>
                  <a:noFill/>
                </a:ln>
                <a:solidFill>
                  <a:schemeClr val="tx1"/>
                </a:solidFill>
                <a:effectLst/>
                <a:latin typeface="Arial" panose="020B0604020202020204" pitchFamily="34" charset="0"/>
              </a:rPr>
              <a:t>Visual:</a:t>
            </a:r>
            <a:endParaRPr kumimoji="0" lang="en-KE" altLang="en-K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1800" b="0" i="0" u="none" strike="noStrike" cap="none" normalizeH="0" baseline="0" dirty="0">
                <a:ln>
                  <a:noFill/>
                </a:ln>
                <a:solidFill>
                  <a:schemeClr val="tx1"/>
                </a:solidFill>
                <a:effectLst/>
                <a:latin typeface="Arial" panose="020B0604020202020204" pitchFamily="34" charset="0"/>
              </a:rPr>
              <a:t>Map of Africa highlighting different regions and ethnic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1800" b="0" i="0" u="none" strike="noStrike" cap="none" normalizeH="0" baseline="0" dirty="0">
                <a:ln>
                  <a:noFill/>
                </a:ln>
                <a:solidFill>
                  <a:schemeClr val="tx1"/>
                </a:solidFill>
                <a:effectLst/>
                <a:latin typeface="Arial" panose="020B0604020202020204" pitchFamily="34" charset="0"/>
              </a:rPr>
              <a:t>Images depicting traditional attire, music, dance, and ceremonies from various African cultures.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834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52B4-08C9-F034-035A-87528C25307A}"/>
              </a:ext>
            </a:extLst>
          </p:cNvPr>
          <p:cNvSpPr>
            <a:spLocks noGrp="1"/>
          </p:cNvSpPr>
          <p:nvPr>
            <p:ph type="title"/>
          </p:nvPr>
        </p:nvSpPr>
        <p:spPr/>
        <p:txBody>
          <a:bodyPr/>
          <a:lstStyle/>
          <a:p>
            <a:r>
              <a:rPr lang="en-US" dirty="0"/>
              <a:t>Significance of Tradition</a:t>
            </a:r>
            <a:endParaRPr lang="en-KE" dirty="0"/>
          </a:p>
        </p:txBody>
      </p:sp>
      <p:sp>
        <p:nvSpPr>
          <p:cNvPr id="4" name="Rectangle 1">
            <a:extLst>
              <a:ext uri="{FF2B5EF4-FFF2-40B4-BE49-F238E27FC236}">
                <a16:creationId xmlns:a16="http://schemas.microsoft.com/office/drawing/2014/main" id="{0CC03389-1A06-2C40-DA57-E071F85079E3}"/>
              </a:ext>
            </a:extLst>
          </p:cNvPr>
          <p:cNvSpPr>
            <a:spLocks noGrp="1" noChangeArrowheads="1"/>
          </p:cNvSpPr>
          <p:nvPr>
            <p:ph idx="1"/>
          </p:nvPr>
        </p:nvSpPr>
        <p:spPr bwMode="auto">
          <a:xfrm>
            <a:off x="1295401" y="2554407"/>
            <a:ext cx="1042945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1" i="0" u="none" strike="noStrike" cap="none" normalizeH="0" baseline="0" dirty="0">
                <a:ln>
                  <a:noFill/>
                </a:ln>
                <a:solidFill>
                  <a:schemeClr val="tx1"/>
                </a:solidFill>
                <a:effectLst/>
                <a:latin typeface="Arial" panose="020B0604020202020204" pitchFamily="34" charset="0"/>
              </a:rPr>
              <a:t>Content:</a:t>
            </a:r>
            <a:endParaRPr kumimoji="0" lang="en-KE" altLang="en-KE"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African culture shapes identity and heritage, fostering pride and belonging.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Links past with present, preserving customs and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Facilitates knowledge transmission through storytelling and rituals.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Affirms unique identity, enriches global diversity.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1" i="0" u="none" strike="noStrike" cap="none" normalizeH="0" baseline="0" dirty="0">
                <a:ln>
                  <a:noFill/>
                </a:ln>
                <a:solidFill>
                  <a:schemeClr val="tx1"/>
                </a:solidFill>
                <a:effectLst/>
                <a:latin typeface="Arial" panose="020B0604020202020204" pitchFamily="34" charset="0"/>
              </a:rPr>
              <a:t>Visual:</a:t>
            </a:r>
            <a:endParaRPr kumimoji="0" lang="en-KE" altLang="en-KE"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Images: Cultural ceremonies, family gatherings.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Elders passing down traditions to youth.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BC5C4AF-5DC0-832F-8C59-CB1D3394372A}"/>
              </a:ext>
            </a:extLst>
          </p:cNvPr>
          <p:cNvPicPr>
            <a:picLocks noChangeAspect="1"/>
          </p:cNvPicPr>
          <p:nvPr/>
        </p:nvPicPr>
        <p:blipFill>
          <a:blip r:embed="rId2"/>
          <a:stretch>
            <a:fillRect/>
          </a:stretch>
        </p:blipFill>
        <p:spPr>
          <a:xfrm>
            <a:off x="8429623" y="4216400"/>
            <a:ext cx="2466975" cy="1847850"/>
          </a:xfrm>
          <a:prstGeom prst="rect">
            <a:avLst/>
          </a:prstGeom>
        </p:spPr>
      </p:pic>
    </p:spTree>
    <p:extLst>
      <p:ext uri="{BB962C8B-B14F-4D97-AF65-F5344CB8AC3E}">
        <p14:creationId xmlns:p14="http://schemas.microsoft.com/office/powerpoint/2010/main" val="168485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DCC6-AB79-F94D-B9C0-24E29396DF63}"/>
              </a:ext>
            </a:extLst>
          </p:cNvPr>
          <p:cNvSpPr>
            <a:spLocks noGrp="1"/>
          </p:cNvSpPr>
          <p:nvPr>
            <p:ph type="title"/>
          </p:nvPr>
        </p:nvSpPr>
        <p:spPr>
          <a:xfrm>
            <a:off x="1295402" y="982133"/>
            <a:ext cx="9601196" cy="1143848"/>
          </a:xfrm>
        </p:spPr>
        <p:txBody>
          <a:bodyPr/>
          <a:lstStyle/>
          <a:p>
            <a:r>
              <a:rPr lang="en-US" dirty="0"/>
              <a:t>Impact Beyond Borders</a:t>
            </a:r>
            <a:endParaRPr lang="en-KE" dirty="0"/>
          </a:p>
        </p:txBody>
      </p:sp>
      <p:sp>
        <p:nvSpPr>
          <p:cNvPr id="4" name="Rectangle 1">
            <a:extLst>
              <a:ext uri="{FF2B5EF4-FFF2-40B4-BE49-F238E27FC236}">
                <a16:creationId xmlns:a16="http://schemas.microsoft.com/office/drawing/2014/main" id="{19BCD30D-BFD8-8D30-58B8-11BEDCBC7AFC}"/>
              </a:ext>
            </a:extLst>
          </p:cNvPr>
          <p:cNvSpPr>
            <a:spLocks noGrp="1" noChangeArrowheads="1"/>
          </p:cNvSpPr>
          <p:nvPr>
            <p:ph idx="1"/>
          </p:nvPr>
        </p:nvSpPr>
        <p:spPr bwMode="auto">
          <a:xfrm>
            <a:off x="785813" y="2551880"/>
            <a:ext cx="9295173"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1" i="0" u="none" strike="noStrike" cap="none" normalizeH="0" baseline="0" dirty="0">
                <a:ln>
                  <a:noFill/>
                </a:ln>
                <a:solidFill>
                  <a:schemeClr val="tx1"/>
                </a:solidFill>
                <a:effectLst/>
                <a:latin typeface="Arial" panose="020B0604020202020204" pitchFamily="34" charset="0"/>
              </a:rPr>
              <a:t>Content:</a:t>
            </a:r>
            <a:endParaRPr kumimoji="0" lang="en-KE" altLang="en-KE"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African music, art, dance, and fashion resonate globally.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Literary works by African authors enrich world literature.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Culinary traditions influence cuisines worldwide.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Artifacts and artifacts displayed in museums worldwide.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1" i="0" u="none" strike="noStrike" cap="none" normalizeH="0" baseline="0" dirty="0">
                <a:ln>
                  <a:noFill/>
                </a:ln>
                <a:solidFill>
                  <a:schemeClr val="tx1"/>
                </a:solidFill>
                <a:effectLst/>
                <a:latin typeface="Arial" panose="020B0604020202020204" pitchFamily="34" charset="0"/>
              </a:rPr>
              <a:t>Visual:</a:t>
            </a:r>
            <a:endParaRPr kumimoji="0" lang="en-KE" altLang="en-KE"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Collage of African art, music festivals, international fashion shows.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Images of famous African authors and their books.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5DB317E-1E9B-4A9C-4DE4-18DF3D1BA3A0}"/>
              </a:ext>
            </a:extLst>
          </p:cNvPr>
          <p:cNvPicPr>
            <a:picLocks noChangeAspect="1"/>
          </p:cNvPicPr>
          <p:nvPr/>
        </p:nvPicPr>
        <p:blipFill>
          <a:blip r:embed="rId2"/>
          <a:stretch>
            <a:fillRect/>
          </a:stretch>
        </p:blipFill>
        <p:spPr>
          <a:xfrm>
            <a:off x="8558212" y="2551880"/>
            <a:ext cx="2847975" cy="2194560"/>
          </a:xfrm>
          <a:prstGeom prst="rect">
            <a:avLst/>
          </a:prstGeom>
        </p:spPr>
      </p:pic>
    </p:spTree>
    <p:extLst>
      <p:ext uri="{BB962C8B-B14F-4D97-AF65-F5344CB8AC3E}">
        <p14:creationId xmlns:p14="http://schemas.microsoft.com/office/powerpoint/2010/main" val="280285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1EF1-B1D8-B048-FBA2-32133AE01688}"/>
              </a:ext>
            </a:extLst>
          </p:cNvPr>
          <p:cNvSpPr>
            <a:spLocks noGrp="1"/>
          </p:cNvSpPr>
          <p:nvPr>
            <p:ph type="title"/>
          </p:nvPr>
        </p:nvSpPr>
        <p:spPr>
          <a:xfrm>
            <a:off x="1295402" y="982133"/>
            <a:ext cx="9601196" cy="892388"/>
          </a:xfrm>
        </p:spPr>
        <p:txBody>
          <a:bodyPr/>
          <a:lstStyle/>
          <a:p>
            <a:r>
              <a:rPr lang="en-US" dirty="0"/>
              <a:t>Navigating Modern Challenges</a:t>
            </a:r>
            <a:endParaRPr lang="en-KE" dirty="0"/>
          </a:p>
        </p:txBody>
      </p:sp>
      <p:sp>
        <p:nvSpPr>
          <p:cNvPr id="4" name="Rectangle 1">
            <a:extLst>
              <a:ext uri="{FF2B5EF4-FFF2-40B4-BE49-F238E27FC236}">
                <a16:creationId xmlns:a16="http://schemas.microsoft.com/office/drawing/2014/main" id="{CC5DB776-3519-0921-23A8-08C43254CAB7}"/>
              </a:ext>
            </a:extLst>
          </p:cNvPr>
          <p:cNvSpPr>
            <a:spLocks noGrp="1" noChangeArrowheads="1"/>
          </p:cNvSpPr>
          <p:nvPr>
            <p:ph idx="1"/>
          </p:nvPr>
        </p:nvSpPr>
        <p:spPr bwMode="auto">
          <a:xfrm>
            <a:off x="929641" y="2367214"/>
            <a:ext cx="1016977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1" i="0" u="none" strike="noStrike" cap="none" normalizeH="0" baseline="0" dirty="0">
                <a:ln>
                  <a:noFill/>
                </a:ln>
                <a:solidFill>
                  <a:schemeClr val="tx1"/>
                </a:solidFill>
                <a:effectLst/>
                <a:latin typeface="Arial" panose="020B0604020202020204" pitchFamily="34" charset="0"/>
              </a:rPr>
              <a:t>Content:</a:t>
            </a:r>
            <a:endParaRPr kumimoji="0" lang="en-KE" altLang="en-KE"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Globalization threatens cultural authenticity.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Urbanization erodes traditional ways of life.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Westernization influences youth culture.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Economic disparities impact cultural preservation efforts.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1" i="0" u="none" strike="noStrike" cap="none" normalizeH="0" baseline="0" dirty="0">
                <a:ln>
                  <a:noFill/>
                </a:ln>
                <a:solidFill>
                  <a:schemeClr val="tx1"/>
                </a:solidFill>
                <a:effectLst/>
                <a:latin typeface="Arial" panose="020B0604020202020204" pitchFamily="34" charset="0"/>
              </a:rPr>
              <a:t>Visual:</a:t>
            </a:r>
            <a:endParaRPr kumimoji="0" lang="en-KE" altLang="en-KE"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Images depicting urban sprawl, globalization symbols (e.g., skyscrapers,</a:t>
            </a:r>
            <a:endParaRPr kumimoji="0" lang="en-US" altLang="en-KE"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KE" altLang="en-KE" b="0" i="0" u="none" strike="noStrike" cap="none" normalizeH="0" baseline="0" dirty="0">
                <a:ln>
                  <a:noFill/>
                </a:ln>
                <a:solidFill>
                  <a:schemeClr val="tx1"/>
                </a:solidFill>
                <a:effectLst/>
                <a:latin typeface="Arial" panose="020B0604020202020204" pitchFamily="34" charset="0"/>
              </a:rPr>
              <a:t> fast food chains).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Photos showing cultural festivals juxtaposed with modern city scenes.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13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B215-B8A7-158F-6E3B-25C8879BF56F}"/>
              </a:ext>
            </a:extLst>
          </p:cNvPr>
          <p:cNvSpPr>
            <a:spLocks noGrp="1"/>
          </p:cNvSpPr>
          <p:nvPr>
            <p:ph type="title"/>
          </p:nvPr>
        </p:nvSpPr>
        <p:spPr/>
        <p:txBody>
          <a:bodyPr/>
          <a:lstStyle/>
          <a:p>
            <a:r>
              <a:rPr lang="en-US" dirty="0"/>
              <a:t>Strategies for Safeguarding Heritage</a:t>
            </a:r>
            <a:endParaRPr lang="en-KE" dirty="0"/>
          </a:p>
        </p:txBody>
      </p:sp>
      <p:sp>
        <p:nvSpPr>
          <p:cNvPr id="4" name="Rectangle 1">
            <a:extLst>
              <a:ext uri="{FF2B5EF4-FFF2-40B4-BE49-F238E27FC236}">
                <a16:creationId xmlns:a16="http://schemas.microsoft.com/office/drawing/2014/main" id="{CCE7DE04-6C1A-2A4B-06DB-208E59D19625}"/>
              </a:ext>
            </a:extLst>
          </p:cNvPr>
          <p:cNvSpPr>
            <a:spLocks noGrp="1" noChangeArrowheads="1"/>
          </p:cNvSpPr>
          <p:nvPr>
            <p:ph idx="1"/>
          </p:nvPr>
        </p:nvSpPr>
        <p:spPr bwMode="auto">
          <a:xfrm>
            <a:off x="906781" y="2285999"/>
            <a:ext cx="958788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1" i="0" u="none" strike="noStrike" cap="none" normalizeH="0" baseline="0" dirty="0">
                <a:ln>
                  <a:noFill/>
                </a:ln>
                <a:solidFill>
                  <a:schemeClr val="tx1"/>
                </a:solidFill>
                <a:effectLst/>
                <a:latin typeface="Arial" panose="020B0604020202020204" pitchFamily="34" charset="0"/>
              </a:rPr>
              <a:t>Content:</a:t>
            </a:r>
            <a:endParaRPr kumimoji="0" lang="en-KE" altLang="en-KE"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Education and awareness campaigns to promote cultural pride.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Integration of traditional practices into modern contexts.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Support for local artisans and cultural practitioners.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Legislation and policies to protect cultural sites and practices.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1" i="0" u="none" strike="noStrike" cap="none" normalizeH="0" baseline="0" dirty="0">
                <a:ln>
                  <a:noFill/>
                </a:ln>
                <a:solidFill>
                  <a:schemeClr val="tx1"/>
                </a:solidFill>
                <a:effectLst/>
                <a:latin typeface="Arial" panose="020B0604020202020204" pitchFamily="34" charset="0"/>
              </a:rPr>
              <a:t>Visual:</a:t>
            </a:r>
            <a:endParaRPr kumimoji="0" lang="en-KE" altLang="en-KE"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Images showcasing cultural education initiatives.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Examples of successful cultural preservation projects.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Arial" panose="020B0604020202020204" pitchFamily="34" charset="0"/>
              </a:rPr>
              <a:t>Infographics illustrating the impact of policy interventions on cultural </a:t>
            </a:r>
            <a:endParaRPr kumimoji="0" lang="en-US" altLang="en-KE"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KE" altLang="en-KE" b="0" i="0" u="none" strike="noStrike" cap="none" normalizeH="0" baseline="0" dirty="0">
                <a:ln>
                  <a:noFill/>
                </a:ln>
                <a:solidFill>
                  <a:schemeClr val="tx1"/>
                </a:solidFill>
                <a:effectLst/>
                <a:latin typeface="Arial" panose="020B0604020202020204" pitchFamily="34" charset="0"/>
              </a:rPr>
              <a:t>conservation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B5AA4A3-1314-F732-5ADF-74A73F324C18}"/>
              </a:ext>
            </a:extLst>
          </p:cNvPr>
          <p:cNvPicPr>
            <a:picLocks noChangeAspect="1"/>
          </p:cNvPicPr>
          <p:nvPr/>
        </p:nvPicPr>
        <p:blipFill>
          <a:blip r:embed="rId2"/>
          <a:stretch>
            <a:fillRect/>
          </a:stretch>
        </p:blipFill>
        <p:spPr>
          <a:xfrm>
            <a:off x="8665844" y="3220402"/>
            <a:ext cx="2619375" cy="2014538"/>
          </a:xfrm>
          <a:prstGeom prst="rect">
            <a:avLst/>
          </a:prstGeom>
        </p:spPr>
      </p:pic>
    </p:spTree>
    <p:extLst>
      <p:ext uri="{BB962C8B-B14F-4D97-AF65-F5344CB8AC3E}">
        <p14:creationId xmlns:p14="http://schemas.microsoft.com/office/powerpoint/2010/main" val="104425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06D16-3768-74BD-BCCD-1F96261ECB61}"/>
              </a:ext>
            </a:extLst>
          </p:cNvPr>
          <p:cNvSpPr>
            <a:spLocks noGrp="1"/>
          </p:cNvSpPr>
          <p:nvPr>
            <p:ph type="title"/>
          </p:nvPr>
        </p:nvSpPr>
        <p:spPr/>
        <p:txBody>
          <a:bodyPr/>
          <a:lstStyle/>
          <a:p>
            <a:r>
              <a:rPr lang="en-US" dirty="0"/>
              <a:t>Celebrating Diversity, Preserving Heritage</a:t>
            </a:r>
            <a:endParaRPr lang="en-KE" dirty="0"/>
          </a:p>
        </p:txBody>
      </p:sp>
      <p:sp>
        <p:nvSpPr>
          <p:cNvPr id="4" name="Rectangle 1">
            <a:extLst>
              <a:ext uri="{FF2B5EF4-FFF2-40B4-BE49-F238E27FC236}">
                <a16:creationId xmlns:a16="http://schemas.microsoft.com/office/drawing/2014/main" id="{0F88B246-143F-5D1D-64C7-7B5598F83F79}"/>
              </a:ext>
            </a:extLst>
          </p:cNvPr>
          <p:cNvSpPr>
            <a:spLocks noGrp="1" noChangeArrowheads="1"/>
          </p:cNvSpPr>
          <p:nvPr>
            <p:ph idx="1"/>
          </p:nvPr>
        </p:nvSpPr>
        <p:spPr bwMode="auto">
          <a:xfrm>
            <a:off x="1295401" y="2477463"/>
            <a:ext cx="918738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1" i="0" u="none" strike="noStrike" cap="none" normalizeH="0" baseline="0" dirty="0">
                <a:ln>
                  <a:noFill/>
                </a:ln>
                <a:solidFill>
                  <a:schemeClr val="tx1"/>
                </a:solidFill>
                <a:effectLst/>
                <a:latin typeface="Arial" panose="020B0604020202020204" pitchFamily="34" charset="0"/>
              </a:rPr>
              <a:t>Content:</a:t>
            </a:r>
            <a:endParaRPr kumimoji="0" lang="en-KE" altLang="en-KE"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Arial" panose="020B0604020202020204" pitchFamily="34" charset="0"/>
              </a:rPr>
              <a:t>Recap of the importance of African culture in fostering identity and unity.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Arial" panose="020B0604020202020204" pitchFamily="34" charset="0"/>
              </a:rPr>
              <a:t>Call to action for individuals and communities to actively participate in</a:t>
            </a:r>
            <a:endParaRPr kumimoji="0" lang="en-US" altLang="en-KE"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KE" altLang="en-KE" sz="2000" b="0" i="0" u="none" strike="noStrike" cap="none" normalizeH="0" baseline="0" dirty="0">
                <a:ln>
                  <a:noFill/>
                </a:ln>
                <a:solidFill>
                  <a:schemeClr val="tx1"/>
                </a:solidFill>
                <a:effectLst/>
                <a:latin typeface="Arial" panose="020B0604020202020204" pitchFamily="34" charset="0"/>
              </a:rPr>
              <a:t> cultural preservation efforts.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Arial" panose="020B0604020202020204" pitchFamily="34" charset="0"/>
              </a:rPr>
              <a:t>Encouragement to embrace and celebrate the rich diversity of African heritage.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1" i="0" u="none" strike="noStrike" cap="none" normalizeH="0" baseline="0" dirty="0">
                <a:ln>
                  <a:noFill/>
                </a:ln>
                <a:solidFill>
                  <a:schemeClr val="tx1"/>
                </a:solidFill>
                <a:effectLst/>
                <a:latin typeface="Arial" panose="020B0604020202020204" pitchFamily="34" charset="0"/>
              </a:rPr>
              <a:t>Visual:</a:t>
            </a:r>
            <a:endParaRPr kumimoji="0" lang="en-KE" altLang="en-KE"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Arial" panose="020B0604020202020204" pitchFamily="34" charset="0"/>
              </a:rPr>
              <a:t>Images symbolizing cultural unity and diversity.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Arial" panose="020B0604020202020204" pitchFamily="34" charset="0"/>
              </a:rPr>
              <a:t>Quotes from prominent cultural figures emphasizing the significance</a:t>
            </a:r>
            <a:endParaRPr kumimoji="0" lang="en-US" altLang="en-KE"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KE" altLang="en-KE" sz="2000" b="0" i="0" u="none" strike="noStrike" cap="none" normalizeH="0" baseline="0" dirty="0">
                <a:ln>
                  <a:noFill/>
                </a:ln>
                <a:solidFill>
                  <a:schemeClr val="tx1"/>
                </a:solidFill>
                <a:effectLst/>
                <a:latin typeface="Arial" panose="020B0604020202020204" pitchFamily="34" charset="0"/>
              </a:rPr>
              <a:t> of preserving African culture.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Arial" panose="020B0604020202020204" pitchFamily="34" charset="0"/>
              </a:rPr>
              <a:t>A collage of traditional artifacts representing various African cultures.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587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F0FB-B4B8-FD6C-B19C-1859177C2D38}"/>
              </a:ext>
            </a:extLst>
          </p:cNvPr>
          <p:cNvSpPr>
            <a:spLocks noGrp="1"/>
          </p:cNvSpPr>
          <p:nvPr>
            <p:ph type="title"/>
          </p:nvPr>
        </p:nvSpPr>
        <p:spPr>
          <a:xfrm>
            <a:off x="1295402" y="982133"/>
            <a:ext cx="9601196" cy="869528"/>
          </a:xfrm>
        </p:spPr>
        <p:txBody>
          <a:bodyPr/>
          <a:lstStyle/>
          <a:p>
            <a:r>
              <a:rPr lang="en-US" dirty="0"/>
              <a:t>THANK YOU !</a:t>
            </a:r>
            <a:endParaRPr lang="en-KE" dirty="0"/>
          </a:p>
        </p:txBody>
      </p:sp>
      <p:pic>
        <p:nvPicPr>
          <p:cNvPr id="5" name="Content Placeholder 4">
            <a:extLst>
              <a:ext uri="{FF2B5EF4-FFF2-40B4-BE49-F238E27FC236}">
                <a16:creationId xmlns:a16="http://schemas.microsoft.com/office/drawing/2014/main" id="{0106C0B8-417A-AAB4-7831-7DD086911F64}"/>
              </a:ext>
            </a:extLst>
          </p:cNvPr>
          <p:cNvPicPr>
            <a:picLocks noGrp="1" noChangeAspect="1"/>
          </p:cNvPicPr>
          <p:nvPr>
            <p:ph idx="1"/>
          </p:nvPr>
        </p:nvPicPr>
        <p:blipFill>
          <a:blip r:embed="rId2"/>
          <a:stretch>
            <a:fillRect/>
          </a:stretch>
        </p:blipFill>
        <p:spPr>
          <a:xfrm>
            <a:off x="3176337" y="2695659"/>
            <a:ext cx="4825415" cy="2886994"/>
          </a:xfrm>
        </p:spPr>
      </p:pic>
    </p:spTree>
    <p:extLst>
      <p:ext uri="{BB962C8B-B14F-4D97-AF65-F5344CB8AC3E}">
        <p14:creationId xmlns:p14="http://schemas.microsoft.com/office/powerpoint/2010/main" val="22783728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TotalTime>
  <Words>577</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ASPECT OF AFRICAN CULTURE</vt:lpstr>
      <vt:lpstr>Embracing Diversity, Unity, and Heritage</vt:lpstr>
      <vt:lpstr>Embracing Multifaceted Traditions and Identities</vt:lpstr>
      <vt:lpstr>Significance of Tradition</vt:lpstr>
      <vt:lpstr>Impact Beyond Borders</vt:lpstr>
      <vt:lpstr>Navigating Modern Challenges</vt:lpstr>
      <vt:lpstr>Strategies for Safeguarding Heritage</vt:lpstr>
      <vt:lpstr>Celebrating Diversity, Preserving Heritage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ASPECT OF AFRICAN CULTURE</dc:title>
  <dc:creator>Mark Cosmars</dc:creator>
  <cp:lastModifiedBy>Mark Cosmars</cp:lastModifiedBy>
  <cp:revision>1</cp:revision>
  <dcterms:created xsi:type="dcterms:W3CDTF">2024-03-30T10:24:12Z</dcterms:created>
  <dcterms:modified xsi:type="dcterms:W3CDTF">2024-03-30T10:44:14Z</dcterms:modified>
</cp:coreProperties>
</file>