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0" r:id="rId3"/>
    <p:sldId id="264" r:id="rId4"/>
    <p:sldId id="269" r:id="rId5"/>
    <p:sldId id="261" r:id="rId6"/>
    <p:sldId id="266" r:id="rId7"/>
    <p:sldId id="267" r:id="rId8"/>
    <p:sldId id="270" r:id="rId9"/>
    <p:sldId id="271" r:id="rId10"/>
    <p:sldId id="274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/>
              <a:t>05-</a:t>
            </a:r>
            <a:r>
              <a:rPr kumimoji="1" lang="zh-Hans" altLang="en-US"/>
              <a:t>堆栈和队列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s" altLang="en-US"/>
              <a:t>基础数据结构学习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28513-3681-F349-A766-ABCDDE3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函数调用堆栈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08494-A536-BA4D-A65B-F2AB80C8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85" y="2207126"/>
            <a:ext cx="2895600" cy="345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379270-29C6-414D-BF7A-D968462B4911}"/>
              </a:ext>
            </a:extLst>
          </p:cNvPr>
          <p:cNvSpPr txBox="1"/>
          <p:nvPr/>
        </p:nvSpPr>
        <p:spPr>
          <a:xfrm>
            <a:off x="733927" y="5775158"/>
            <a:ext cx="441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当</a:t>
            </a:r>
            <a:r>
              <a:rPr kumimoji="1" lang="en-US" altLang="zh-Hans" sz="2800"/>
              <a:t>n=1</a:t>
            </a:r>
            <a:r>
              <a:rPr kumimoji="1" lang="zh-Hans" altLang="en-US" sz="2800"/>
              <a:t>时的</a:t>
            </a:r>
            <a:r>
              <a:rPr kumimoji="1" lang="en-US" altLang="zh-Hans" sz="2800"/>
              <a:t>call-stack</a:t>
            </a:r>
            <a:r>
              <a:rPr kumimoji="1" lang="zh-Hans" altLang="en-US" sz="2800"/>
              <a:t>示意图</a:t>
            </a:r>
            <a:endParaRPr kumimoji="1" lang="zh-CN" altLang="en-US" sz="2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8AF7B-94B1-B947-B75E-8FEA9245E740}"/>
              </a:ext>
            </a:extLst>
          </p:cNvPr>
          <p:cNvSpPr txBox="1"/>
          <p:nvPr/>
        </p:nvSpPr>
        <p:spPr>
          <a:xfrm>
            <a:off x="5558590" y="2695073"/>
            <a:ext cx="5185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/>
              <a:t>函数调用的过程会形成一个调用栈，会将当时的数据保存成一份快照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10497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F0D9-AD39-584B-AC24-F9ED2A2D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75EB7-F1AE-D846-82DA-68DED4B3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如何使用堆栈实现队列？</a:t>
            </a:r>
            <a:endParaRPr kumimoji="1" lang="en-US" altLang="zh-Hans"/>
          </a:p>
          <a:p>
            <a:r>
              <a:rPr kumimoji="1" lang="zh-Hans" altLang="en-US"/>
              <a:t>如何使用队列实现堆栈？</a:t>
            </a:r>
            <a:endParaRPr kumimoji="1" lang="en-US" altLang="zh-Hans"/>
          </a:p>
          <a:p>
            <a:r>
              <a:rPr kumimoji="1" lang="zh-Hans" altLang="en-US"/>
              <a:t>括号匹配问题</a:t>
            </a:r>
            <a:r>
              <a:rPr kumimoji="1" lang="en-US" altLang="zh-Hans"/>
              <a:t>?</a:t>
            </a:r>
          </a:p>
          <a:p>
            <a:r>
              <a:rPr kumimoji="1" lang="zh-Hans" altLang="en-US"/>
              <a:t>由是栈又是队列的数据结构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9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AC3E-52D3-764D-84D3-C8146EAB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DOM</a:t>
            </a:r>
            <a:r>
              <a:rPr kumimoji="1" lang="zh-Hans" altLang="en-US"/>
              <a:t>树的深度优先遍历和广度优先遍历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14659-7F4C-7B45-89BA-22EF0D0D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深度优先（</a:t>
            </a:r>
            <a:r>
              <a:rPr kumimoji="1" lang="en-US" altLang="zh-Hans"/>
              <a:t>Stack)</a:t>
            </a:r>
          </a:p>
          <a:p>
            <a:r>
              <a:rPr kumimoji="1" lang="zh-Hans" altLang="en-US"/>
              <a:t>广度优先（</a:t>
            </a:r>
            <a:r>
              <a:rPr kumimoji="1" lang="en-US" altLang="zh-Hans"/>
              <a:t>Queue</a:t>
            </a:r>
            <a:r>
              <a:rPr kumimoji="1" lang="zh-Hans" altLang="en-US"/>
              <a:t>）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12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86A82-165C-2343-9CB6-162390D9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0EC0A-B251-6940-8232-F2372D10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0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8667-1A21-1143-8BB2-534679DD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堆栈的性质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AA17C-F4E3-E64C-BB42-928168D7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080"/>
            <a:ext cx="4467726" cy="48042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976BB-2ABA-2143-BC2F-A7656C49BA72}"/>
              </a:ext>
            </a:extLst>
          </p:cNvPr>
          <p:cNvSpPr txBox="1"/>
          <p:nvPr/>
        </p:nvSpPr>
        <p:spPr>
          <a:xfrm>
            <a:off x="8155489" y="1997242"/>
            <a:ext cx="319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两个操作</a:t>
            </a:r>
            <a:r>
              <a:rPr kumimoji="1" lang="en-US" altLang="zh-Hans" sz="2400"/>
              <a:t>PUSH/POP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LIFO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9623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B7A-53DA-C344-91B9-9A1AC49D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Overflow/Underflow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4CD78-715F-6A4B-BCD5-5A7A2BB0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712"/>
            <a:ext cx="6470459" cy="15517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36586D-4A92-6041-9010-C71DCCF9B9E4}"/>
              </a:ext>
            </a:extLst>
          </p:cNvPr>
          <p:cNvSpPr txBox="1"/>
          <p:nvPr/>
        </p:nvSpPr>
        <p:spPr>
          <a:xfrm>
            <a:off x="7820526" y="26228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Underflow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01033-7EB6-4146-B2A8-2607B5B6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3495"/>
            <a:ext cx="6396095" cy="16710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3025DC-56E9-7443-9495-CA54EB52E538}"/>
              </a:ext>
            </a:extLst>
          </p:cNvPr>
          <p:cNvSpPr txBox="1"/>
          <p:nvPr/>
        </p:nvSpPr>
        <p:spPr>
          <a:xfrm>
            <a:off x="7820526" y="479659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Overflow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7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2FFB-5A51-0C40-BCEE-7359722E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使用堆栈替代递归</a:t>
            </a:r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2C677-7620-3B44-980B-1B514B624545}"/>
              </a:ext>
            </a:extLst>
          </p:cNvPr>
          <p:cNvSpPr/>
          <p:nvPr/>
        </p:nvSpPr>
        <p:spPr>
          <a:xfrm>
            <a:off x="302795" y="3120752"/>
            <a:ext cx="115864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function</a:t>
            </a:r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flattern(arr) {</a:t>
            </a:r>
            <a:endParaRPr lang="zh-CN" altLang="zh-CN" sz="28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[].concat(</a:t>
            </a:r>
            <a:endParaRPr lang="zh-CN" altLang="zh-CN" sz="28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   ...arr.map( x </a:t>
            </a:r>
            <a:r>
              <a:rPr lang="en-US" altLang="zh-CN" sz="2800" kern="0">
                <a:solidFill>
                  <a:srgbClr val="66666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=&gt;</a:t>
            </a:r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.isArray(x) </a:t>
            </a:r>
            <a:r>
              <a:rPr lang="en-US" altLang="zh-CN" sz="2800" kern="0">
                <a:solidFill>
                  <a:srgbClr val="66666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flattern(x) </a:t>
            </a:r>
            <a:r>
              <a:rPr lang="en-US" altLang="zh-CN" sz="2800" kern="0">
                <a:solidFill>
                  <a:srgbClr val="66666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x)</a:t>
            </a:r>
            <a:endParaRPr lang="zh-CN" altLang="zh-CN" sz="28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  )</a:t>
            </a:r>
            <a:endParaRPr lang="zh-CN" altLang="zh-CN" sz="28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zh-CN" altLang="zh-CN" sz="28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2820D-B995-644F-9D84-EC8E95B30B65}"/>
              </a:ext>
            </a:extLst>
          </p:cNvPr>
          <p:cNvSpPr txBox="1"/>
          <p:nvPr/>
        </p:nvSpPr>
        <p:spPr>
          <a:xfrm>
            <a:off x="302795" y="2490537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思考如何使用</a:t>
            </a:r>
            <a:r>
              <a:rPr kumimoji="1" lang="en-US" altLang="zh-Hans" sz="2800"/>
              <a:t>Stack</a:t>
            </a:r>
            <a:r>
              <a:rPr kumimoji="1" lang="zh-Hans" altLang="en-US" sz="2800"/>
              <a:t>替代下列函数的递归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5267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85657-6864-C64E-9EBC-9EFB1963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问题与应用</a:t>
            </a:r>
            <a:r>
              <a:rPr kumimoji="1" lang="en-US" altLang="zh-Hans"/>
              <a:t>——</a:t>
            </a:r>
            <a:r>
              <a:rPr kumimoji="1" lang="zh-Hans" altLang="en-US"/>
              <a:t>队列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746AE8-ED0F-4E43-8D95-8DCB5424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19" y="3826041"/>
            <a:ext cx="3458411" cy="25938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650738-EA29-6148-8458-EDFAE338AF43}"/>
              </a:ext>
            </a:extLst>
          </p:cNvPr>
          <p:cNvSpPr txBox="1"/>
          <p:nvPr/>
        </p:nvSpPr>
        <p:spPr>
          <a:xfrm>
            <a:off x="7802828" y="3968783"/>
            <a:ext cx="35509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用于实现缓冲区</a:t>
            </a:r>
            <a:endParaRPr kumimoji="1" lang="en-US" altLang="zh-Han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用于实现广度优先搜索</a:t>
            </a:r>
            <a:endParaRPr kumimoji="1" lang="en-US" altLang="zh-Han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实现优先级队列</a:t>
            </a:r>
            <a:endParaRPr kumimoji="1" lang="en-US" altLang="zh-Han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动画库</a:t>
            </a:r>
            <a:endParaRPr kumimoji="1"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46A5D4-996A-9A43-9E32-601A35116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95" y="2008604"/>
            <a:ext cx="7564468" cy="18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B7A-53DA-C344-91B9-9A1AC49D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队列的性质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682EF4-BC95-054C-A680-A4CA9DD9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4" y="1893970"/>
            <a:ext cx="5386136" cy="47345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2C5C52-BDC8-924E-9532-E624CDF8F2AD}"/>
              </a:ext>
            </a:extLst>
          </p:cNvPr>
          <p:cNvSpPr txBox="1"/>
          <p:nvPr/>
        </p:nvSpPr>
        <p:spPr>
          <a:xfrm>
            <a:off x="6942221" y="2117557"/>
            <a:ext cx="494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400"/>
              <a:t>两个操作</a:t>
            </a:r>
            <a:r>
              <a:rPr kumimoji="1" lang="en-US" altLang="zh-Hans" sz="2400"/>
              <a:t>Enqueue/Dequeue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FIFO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123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7D52DB-84A6-954B-B5E8-1DAD0F1B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9" y="2158331"/>
            <a:ext cx="7279439" cy="40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D8484-D72D-9149-B180-85990F8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Stack</a:t>
            </a:r>
            <a:r>
              <a:rPr kumimoji="1" lang="zh-Hans" altLang="en-US"/>
              <a:t>和</a:t>
            </a:r>
            <a:r>
              <a:rPr kumimoji="1" lang="en-US" altLang="zh-Hans"/>
              <a:t>Queue</a:t>
            </a:r>
            <a:r>
              <a:rPr kumimoji="1" lang="zh-Hans" altLang="en-US"/>
              <a:t>的搜索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6D8272-B49E-0E44-B02D-E4F94A9C9AB5}"/>
              </a:ext>
            </a:extLst>
          </p:cNvPr>
          <p:cNvSpPr txBox="1"/>
          <p:nvPr/>
        </p:nvSpPr>
        <p:spPr>
          <a:xfrm>
            <a:off x="974557" y="1901841"/>
            <a:ext cx="8987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通常不用</a:t>
            </a:r>
            <a:r>
              <a:rPr kumimoji="1" lang="en-US" altLang="zh-Hans" sz="3200"/>
              <a:t>Stack</a:t>
            </a:r>
            <a:r>
              <a:rPr kumimoji="1" lang="zh-Hans" altLang="en-US" sz="3200"/>
              <a:t>和</a:t>
            </a:r>
            <a:r>
              <a:rPr kumimoji="1" lang="en-US" altLang="zh-Hans" sz="3200"/>
              <a:t>Queue</a:t>
            </a:r>
            <a:r>
              <a:rPr kumimoji="1" lang="zh-Hans" altLang="en-US" sz="3200"/>
              <a:t>进行搜索，搜索会破坏</a:t>
            </a:r>
            <a:r>
              <a:rPr kumimoji="1" lang="en-US" altLang="zh-Hans" sz="3200"/>
              <a:t>Stack/Queue</a:t>
            </a:r>
            <a:r>
              <a:rPr kumimoji="1" lang="zh-Hans" altLang="en-US" sz="3200"/>
              <a:t>结构，因为</a:t>
            </a:r>
            <a:r>
              <a:rPr kumimoji="1" lang="en-US" altLang="zh-Hans" sz="3200"/>
              <a:t>pop/dequeue</a:t>
            </a:r>
            <a:r>
              <a:rPr kumimoji="1" lang="zh-Hans" altLang="en-US" sz="3200"/>
              <a:t>操作不可逆。</a:t>
            </a:r>
            <a:endParaRPr kumimoji="1" lang="en-US" altLang="zh-Han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780F1-E0B2-C94C-9A5D-3834EAD2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67" y="3095044"/>
            <a:ext cx="4957012" cy="34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C81C2-CE37-634B-9F7E-594A6B6B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其他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0162B-6070-FD4A-8D70-C812D371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/>
              <a:t>Stack</a:t>
            </a:r>
            <a:r>
              <a:rPr kumimoji="1" lang="zh-Hans" altLang="en-US"/>
              <a:t>和</a:t>
            </a:r>
            <a:r>
              <a:rPr kumimoji="1" lang="en-US" altLang="zh-Hans"/>
              <a:t>Queue</a:t>
            </a:r>
            <a:r>
              <a:rPr kumimoji="1" lang="zh-Hans" altLang="en-US"/>
              <a:t>无法进行插入操作</a:t>
            </a:r>
            <a:endParaRPr kumimoji="1" lang="en-US" altLang="zh-Hans"/>
          </a:p>
          <a:p>
            <a:r>
              <a:rPr kumimoji="1" lang="zh-Hans" altLang="en-US"/>
              <a:t>通常</a:t>
            </a:r>
            <a:r>
              <a:rPr kumimoji="1" lang="en-US" altLang="zh-Hans"/>
              <a:t>Stack/Queue</a:t>
            </a:r>
            <a:r>
              <a:rPr kumimoji="1" lang="zh-Hans" altLang="en-US"/>
              <a:t>会定义一个</a:t>
            </a:r>
            <a:r>
              <a:rPr kumimoji="1" lang="en-US" altLang="zh-Hans"/>
              <a:t>peek</a:t>
            </a:r>
            <a:r>
              <a:rPr kumimoji="1" lang="zh-Hans" altLang="en-US"/>
              <a:t>（偷窥）操作，用于获取下一个值，但不把这个值从</a:t>
            </a:r>
            <a:r>
              <a:rPr kumimoji="1" lang="en-US" altLang="zh-Hans"/>
              <a:t>Stack/Queue</a:t>
            </a:r>
            <a:r>
              <a:rPr kumimoji="1" lang="zh-Hans" altLang="en-US"/>
              <a:t>中取出来</a:t>
            </a:r>
            <a:endParaRPr kumimoji="1" lang="en-US" altLang="zh-Hans"/>
          </a:p>
        </p:txBody>
      </p:sp>
    </p:spTree>
    <p:extLst>
      <p:ext uri="{BB962C8B-B14F-4D97-AF65-F5344CB8AC3E}">
        <p14:creationId xmlns:p14="http://schemas.microsoft.com/office/powerpoint/2010/main" val="34775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249</Words>
  <Application>Microsoft Macintosh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Times New Roman</vt:lpstr>
      <vt:lpstr>Office 主题​​</vt:lpstr>
      <vt:lpstr>05-堆栈和队列</vt:lpstr>
      <vt:lpstr>堆栈的性质</vt:lpstr>
      <vt:lpstr>Overflow/Underflow</vt:lpstr>
      <vt:lpstr>使用堆栈替代递归</vt:lpstr>
      <vt:lpstr>问题与应用——队列</vt:lpstr>
      <vt:lpstr>队列的性质</vt:lpstr>
      <vt:lpstr>PowerPoint 演示文稿</vt:lpstr>
      <vt:lpstr>Stack和Queue的搜索</vt:lpstr>
      <vt:lpstr>其他 </vt:lpstr>
      <vt:lpstr>函数调用堆栈</vt:lpstr>
      <vt:lpstr>问题</vt:lpstr>
      <vt:lpstr>DOM树的深度优先遍历和广度优先遍历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70</cp:revision>
  <dcterms:created xsi:type="dcterms:W3CDTF">2018-05-19T02:32:05Z</dcterms:created>
  <dcterms:modified xsi:type="dcterms:W3CDTF">2018-06-03T01:13:47Z</dcterms:modified>
</cp:coreProperties>
</file>