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4"/>
  </p:notesMasterIdLst>
  <p:sldIdLst>
    <p:sldId id="256" r:id="rId2"/>
    <p:sldId id="257" r:id="rId3"/>
    <p:sldId id="270" r:id="rId4"/>
    <p:sldId id="268" r:id="rId5"/>
    <p:sldId id="261" r:id="rId6"/>
    <p:sldId id="271" r:id="rId7"/>
    <p:sldId id="272" r:id="rId8"/>
    <p:sldId id="273" r:id="rId9"/>
    <p:sldId id="274" r:id="rId10"/>
    <p:sldId id="265" r:id="rId11"/>
    <p:sldId id="267" r:id="rId12"/>
    <p:sldId id="280" r:id="rId13"/>
    <p:sldId id="277" r:id="rId14"/>
    <p:sldId id="278" r:id="rId15"/>
    <p:sldId id="276" r:id="rId16"/>
    <p:sldId id="279" r:id="rId17"/>
    <p:sldId id="264" r:id="rId18"/>
    <p:sldId id="282" r:id="rId19"/>
    <p:sldId id="281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7439B-9077-0B4A-B1BD-7AC5914AB894}" type="datetimeFigureOut">
              <a:t>2018/6/2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97FE-4FF2-3143-9EB1-C139C2EBEA6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39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197FE-4FF2-3143-9EB1-C139C2EBEA6E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0CB3C-DCEA-CB49-A913-CDB8FFEE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6438B-659E-C441-88B6-741B5BFFD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3E113-71A3-8D47-8D57-17F840FB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86145-9442-1A41-94A7-9D8A82A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764ADD9-B257-2A4C-8CB0-BDA2B31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6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A7B99-91FF-F44E-9B8A-84453043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62D93A7-490A-6947-8A9F-5FCDADD8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9AF99-A07D-084F-AC7D-F10CD5A9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40CD1-2F95-4F4E-9909-A8C05213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9B44FB3-9E78-E444-A7E9-9741C6FA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2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DDE8C3-28E5-3C45-B78D-4233A053B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9660742-DD5D-DA48-AE57-EAE736AA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4CEE-F267-8746-AF44-F9692D11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EB16A-0661-B648-A3E5-5E30FF95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1840A1-C01A-194E-B3BF-1A98D702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3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D247E-8E31-8E47-B72B-7826E23E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27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642BD-1B30-6644-8C44-23936CCA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850"/>
            <a:ext cx="10515600" cy="4532113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ACF51-F212-4D4F-9C45-7DC8DC02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053B9-5E3D-894B-A6D9-9E92DF5A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7941D86-8A77-CC4E-B34B-AAA2E82D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741ACC-2F0F-D142-84C5-9C99656D107F}"/>
              </a:ext>
            </a:extLst>
          </p:cNvPr>
          <p:cNvSpPr/>
          <p:nvPr userDrawn="1"/>
        </p:nvSpPr>
        <p:spPr>
          <a:xfrm>
            <a:off x="0" y="1462081"/>
            <a:ext cx="673768" cy="1323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D903C1-8DC3-9C4B-94F1-725F0B0141D4}"/>
              </a:ext>
            </a:extLst>
          </p:cNvPr>
          <p:cNvSpPr/>
          <p:nvPr userDrawn="1"/>
        </p:nvSpPr>
        <p:spPr>
          <a:xfrm>
            <a:off x="673768" y="1462333"/>
            <a:ext cx="673768" cy="132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E84371-7B5E-DB45-8C04-A257FFC68A79}"/>
              </a:ext>
            </a:extLst>
          </p:cNvPr>
          <p:cNvSpPr/>
          <p:nvPr userDrawn="1"/>
        </p:nvSpPr>
        <p:spPr>
          <a:xfrm>
            <a:off x="1347536" y="1462080"/>
            <a:ext cx="673768" cy="132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4F64A8-A0C6-614D-9C89-CD96B503AA81}"/>
              </a:ext>
            </a:extLst>
          </p:cNvPr>
          <p:cNvSpPr/>
          <p:nvPr userDrawn="1"/>
        </p:nvSpPr>
        <p:spPr>
          <a:xfrm>
            <a:off x="2021304" y="1462329"/>
            <a:ext cx="673768" cy="1323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688E39-3A8B-7943-88F4-6A7FAC2B1904}"/>
              </a:ext>
            </a:extLst>
          </p:cNvPr>
          <p:cNvSpPr/>
          <p:nvPr userDrawn="1"/>
        </p:nvSpPr>
        <p:spPr>
          <a:xfrm>
            <a:off x="2695072" y="1473817"/>
            <a:ext cx="9496928" cy="1206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7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52E5-0DA6-E640-A019-BB1D1D93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278FC-A947-DB48-8A0E-64EDD574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B9A52-CF48-3540-AD51-CC45FAA3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926B1-CBE2-974B-9723-08A3A915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4EB5E24-1CD1-A04F-A9BE-9A35F16E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29BB-0011-7C42-AFCA-B69A6C42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9E678-994E-C844-8A0F-C28FED066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6FBA7-138E-FB44-BBF8-3489CF8D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B2DA5-BBB3-554E-B85B-980666FA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BB786-B33F-8C48-A0E0-AA7AD32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F0AD061-B30B-BA44-8EBA-FCCA6C16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13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F87F-4369-4A42-9372-ACC98EF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D44B0-5EED-6B4E-91C6-FEB80DB7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7657B-C736-E542-9D7B-C2083D0A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9BAA34-6EE9-8943-88AA-3FAB5329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CDE70-1FC3-9C4B-B286-23720909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F5C3F2-AF6F-AE4D-90E6-5D2E2D8D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D47C0-CBF3-4548-BBE2-6F3CCA91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76E862D7-D811-354E-ADE4-C18B4A66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75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156E-3451-CC41-92BA-17B04851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C8B9F-6851-3944-9B18-3C0AC39B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08EB05-CCB2-7A48-BB11-0A031842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9192AB4-F257-E446-A37C-0D4C0FAD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64DD3-5BEA-DF4E-B221-BFE72B6D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2765D4-3107-A24A-A918-C453418E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13D21D5-2FBB-2D4C-9993-DF45FC6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8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318C-C3AA-FF4D-9C3A-C180CE7E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4954-35D7-C14E-9017-90FF106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EA8B5-07EC-8E4F-90EB-8A84B81B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7831B-D515-8F46-8DD8-08B21F3F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95BDF-3F43-0241-8205-87592D13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14279FE-D464-3349-A1CD-1E448B46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18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5B14-379D-3048-B209-40914727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E7F4C-51EC-6548-93FC-7CFBFD9C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0C662-4631-D444-8966-EAD13123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6DDCC-01B5-C041-A85E-18F9FDB4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40B2A-F4AD-0646-912C-211BDA5D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21F448F-C48A-4640-997F-994FAD36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56A56-1782-7E48-9239-99C84AAA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A70DD-ABAB-C646-9A89-6F3BC104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C97E0-E5D1-1F46-9EB7-9EB5036A0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6EBF-5733-CF40-B9E7-28B057BFFFFB}" type="datetimeFigureOut">
              <a:t>2018/6/2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3ACF6-6998-5D47-84D4-E52C38E5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ABAB31C-A749-4740-BEA1-0F4E2B1C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5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702B0-1AA1-D44C-A42D-1AFBDC918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06-</a:t>
            </a:r>
            <a:r>
              <a:rPr kumimoji="1" lang="zh-CN" altLang="en-US"/>
              <a:t>链表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B88FF7-B148-D947-80B1-030DC48F1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基础数据结构学习</a:t>
            </a:r>
          </a:p>
        </p:txBody>
      </p:sp>
    </p:spTree>
    <p:extLst>
      <p:ext uri="{BB962C8B-B14F-4D97-AF65-F5344CB8AC3E}">
        <p14:creationId xmlns:p14="http://schemas.microsoft.com/office/powerpoint/2010/main" val="110192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一些问题？</a:t>
            </a:r>
            <a:r>
              <a:rPr kumimoji="1" lang="en-US" altLang="zh-CN"/>
              <a:t>	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链表的排序？</a:t>
            </a:r>
            <a:endParaRPr kumimoji="1" lang="en-US" altLang="zh-CN"/>
          </a:p>
          <a:p>
            <a:pPr lvl="1"/>
            <a:r>
              <a:rPr kumimoji="1" lang="zh-CN" altLang="en-US"/>
              <a:t>提示：归并排序使用</a:t>
            </a:r>
            <a:r>
              <a:rPr kumimoji="1" lang="en-US" altLang="zh-CN"/>
              <a:t>2</a:t>
            </a:r>
            <a:r>
              <a:rPr kumimoji="1" lang="zh-CN" altLang="en-US"/>
              <a:t>倍速的指针和</a:t>
            </a:r>
            <a:r>
              <a:rPr kumimoji="1" lang="en-US" altLang="zh-CN"/>
              <a:t>1</a:t>
            </a:r>
            <a:r>
              <a:rPr kumimoji="1" lang="zh-CN" altLang="en-US"/>
              <a:t>倍速的指针同时遍历，用来拆分链表</a:t>
            </a:r>
            <a:endParaRPr kumimoji="1" lang="en-US" altLang="zh-CN"/>
          </a:p>
          <a:p>
            <a:r>
              <a:rPr kumimoji="1" lang="zh-CN" altLang="en-US"/>
              <a:t>如何用数组表示链表？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85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用链表管理内存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92DF1B-F294-634E-92B4-6AD46CA0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1" y="2250141"/>
            <a:ext cx="10515600" cy="2133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75DE6F-BB3A-3E47-9D3D-EEEC1D47DDC9}"/>
              </a:ext>
            </a:extLst>
          </p:cNvPr>
          <p:cNvSpPr txBox="1"/>
          <p:nvPr/>
        </p:nvSpPr>
        <p:spPr>
          <a:xfrm>
            <a:off x="1053512" y="4948518"/>
            <a:ext cx="10300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800"/>
              <a:t>在连续空间内构件一个链表，每个节点占用固定个数的内存空间（比如</a:t>
            </a:r>
            <a:r>
              <a:rPr kumimoji="1" lang="en-US" altLang="zh-Hans" sz="2800"/>
              <a:t>3</a:t>
            </a:r>
            <a:r>
              <a:rPr kumimoji="1" lang="zh-Hans" altLang="en-US" sz="2800"/>
              <a:t>个）。需要一个</a:t>
            </a:r>
            <a:r>
              <a:rPr kumimoji="1" lang="en-US" altLang="zh-Hans" sz="2800"/>
              <a:t>free</a:t>
            </a:r>
            <a:r>
              <a:rPr kumimoji="1" lang="zh-Hans" altLang="en-US" sz="2800"/>
              <a:t>链表去管理没有分配的内存。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36986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EBB3-812F-7248-AD28-78F85F1F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过程总结</a:t>
            </a:r>
            <a:r>
              <a:rPr kumimoji="1" lang="en-US" altLang="zh-Hans"/>
              <a:t>	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52D55-F345-0849-9BD6-BC439D67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插入一个节点，先要分配内存。分配内存的方法，就是</a:t>
            </a:r>
            <a:r>
              <a:rPr kumimoji="1" lang="en-US" altLang="zh-Hans"/>
              <a:t>free</a:t>
            </a:r>
            <a:r>
              <a:rPr kumimoji="1" lang="zh-Hans" altLang="en-US"/>
              <a:t>链表的头指针前进一个位置。之后的操作是正常的链表操作。</a:t>
            </a:r>
            <a:endParaRPr kumimoji="1" lang="en-US" altLang="zh-Hans"/>
          </a:p>
          <a:p>
            <a:r>
              <a:rPr kumimoji="1" lang="zh-Hans" altLang="en-US"/>
              <a:t>删除节点的操作，就是先执行链表的删除维护链表关系，然后再执行内存回收操作。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92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E891-6A9C-AD45-862E-6EB65B41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Free</a:t>
            </a:r>
            <a:r>
              <a:rPr kumimoji="1" lang="zh-Hans" altLang="en-US"/>
              <a:t>链表的特性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7BCE02-26F8-EE45-A7DB-EC7CB16A7314}"/>
              </a:ext>
            </a:extLst>
          </p:cNvPr>
          <p:cNvSpPr txBox="1"/>
          <p:nvPr/>
        </p:nvSpPr>
        <p:spPr>
          <a:xfrm>
            <a:off x="838200" y="5042647"/>
            <a:ext cx="10680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800"/>
              <a:t>插入一个</a:t>
            </a:r>
            <a:r>
              <a:rPr kumimoji="1" lang="en-US" altLang="zh-Hans" sz="2800"/>
              <a:t>key=5</a:t>
            </a:r>
            <a:r>
              <a:rPr kumimoji="1" lang="zh-Hans" altLang="en-US" sz="2800"/>
              <a:t>的链表节点后，头指针指向第一个位置。</a:t>
            </a:r>
            <a:r>
              <a:rPr kumimoji="1" lang="en-US" altLang="zh-Hans" sz="2800"/>
              <a:t>Free</a:t>
            </a:r>
            <a:r>
              <a:rPr kumimoji="1" lang="zh-Hans" altLang="en-US" sz="2800"/>
              <a:t>指向第</a:t>
            </a:r>
            <a:r>
              <a:rPr kumimoji="1" lang="en-US" altLang="zh-Hans" sz="2800"/>
              <a:t>3</a:t>
            </a:r>
            <a:r>
              <a:rPr kumimoji="1" lang="zh-Hans" altLang="en-US" sz="2800"/>
              <a:t>个位置。 </a:t>
            </a:r>
            <a:r>
              <a:rPr kumimoji="1" lang="zh-Hans" altLang="en-US" sz="2800">
                <a:solidFill>
                  <a:srgbClr val="0070C0"/>
                </a:solidFill>
              </a:rPr>
              <a:t>蓝色</a:t>
            </a:r>
            <a:r>
              <a:rPr kumimoji="1" lang="zh-Hans" altLang="en-US" sz="2800"/>
              <a:t>的</a:t>
            </a:r>
            <a:r>
              <a:rPr kumimoji="1" lang="en-US" altLang="zh-Hans" sz="2800"/>
              <a:t>3</a:t>
            </a:r>
            <a:r>
              <a:rPr kumimoji="1" lang="zh-Hans" altLang="en-US" sz="2800"/>
              <a:t>个方块代表插入的节点。我们用</a:t>
            </a:r>
            <a:r>
              <a:rPr kumimoji="1" lang="zh-Hans" altLang="en-US" sz="2800" b="1"/>
              <a:t>偏移量</a:t>
            </a:r>
            <a:r>
              <a:rPr kumimoji="1" lang="zh-Hans" altLang="en-US" sz="2800"/>
              <a:t>来描述节点的</a:t>
            </a:r>
            <a:r>
              <a:rPr kumimoji="1" lang="en-US" altLang="zh-Hans" sz="2800"/>
              <a:t>next</a:t>
            </a:r>
            <a:r>
              <a:rPr kumimoji="1" lang="zh-Hans" altLang="en-US" sz="2800"/>
              <a:t>和</a:t>
            </a:r>
            <a:r>
              <a:rPr kumimoji="1" lang="en-US" altLang="zh-Hans" sz="2800"/>
              <a:t>prev</a:t>
            </a:r>
            <a:r>
              <a:rPr kumimoji="1" lang="zh-Hans" altLang="en-US" sz="2800"/>
              <a:t>。 </a:t>
            </a:r>
            <a:r>
              <a:rPr kumimoji="1" lang="en-US" altLang="zh-Hans" sz="2800"/>
              <a:t>next</a:t>
            </a:r>
            <a:r>
              <a:rPr kumimoji="1" lang="zh-Hans" altLang="en-US" sz="2800"/>
              <a:t>的偏移为</a:t>
            </a:r>
            <a:r>
              <a:rPr kumimoji="1" lang="en-US" altLang="zh-Hans" sz="2800"/>
              <a:t>0</a:t>
            </a:r>
            <a:r>
              <a:rPr kumimoji="1" lang="zh-Hans" altLang="en-US" sz="2800"/>
              <a:t>， </a:t>
            </a:r>
            <a:r>
              <a:rPr kumimoji="1" lang="en-US" altLang="zh-Hans" sz="2800"/>
              <a:t>prev</a:t>
            </a:r>
            <a:r>
              <a:rPr kumimoji="1" lang="zh-Hans" altLang="en-US" sz="2800"/>
              <a:t>的偏移为</a:t>
            </a:r>
            <a:r>
              <a:rPr kumimoji="1" lang="en-US" altLang="zh-Hans" sz="2800"/>
              <a:t>2</a:t>
            </a:r>
            <a:r>
              <a:rPr kumimoji="1" lang="zh-Hans" altLang="en-US" sz="2800"/>
              <a:t>，</a:t>
            </a:r>
            <a:r>
              <a:rPr kumimoji="1" lang="en-US" altLang="zh-Hans" sz="2800"/>
              <a:t>key</a:t>
            </a:r>
            <a:r>
              <a:rPr kumimoji="1" lang="zh-Hans" altLang="en-US" sz="2800"/>
              <a:t>的偏移为</a:t>
            </a:r>
            <a:r>
              <a:rPr kumimoji="1" lang="en-US" altLang="zh-Hans" sz="2800"/>
              <a:t>1.</a:t>
            </a:r>
            <a:r>
              <a:rPr kumimoji="1" lang="zh-Hans" altLang="en-US" sz="2800"/>
              <a:t> </a:t>
            </a:r>
            <a:endParaRPr kumimoji="1" lang="zh-CN" altLang="en-US" sz="28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48DC8B-04A1-FE4A-A5C2-A9FC9B3E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2" y="2398058"/>
            <a:ext cx="11192604" cy="22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0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48655-85F2-9D44-992B-3489F483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再插入一个节点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CFF68B-BFF4-9845-8668-DA72D2C8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68" y="2250140"/>
            <a:ext cx="10792064" cy="21739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A4ECA2-DA16-CE4B-82E0-4B8523D2A497}"/>
              </a:ext>
            </a:extLst>
          </p:cNvPr>
          <p:cNvSpPr txBox="1"/>
          <p:nvPr/>
        </p:nvSpPr>
        <p:spPr>
          <a:xfrm>
            <a:off x="953712" y="5082988"/>
            <a:ext cx="10538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800"/>
              <a:t>再插入一个节点</a:t>
            </a:r>
            <a:r>
              <a:rPr kumimoji="1" lang="en-US" altLang="zh-Hans" sz="2800"/>
              <a:t>11</a:t>
            </a:r>
            <a:r>
              <a:rPr kumimoji="1" lang="zh-Hans" altLang="en-US" sz="2800"/>
              <a:t>，新节点占用了</a:t>
            </a:r>
            <a:r>
              <a:rPr kumimoji="1" lang="en-US" altLang="zh-Hans" sz="2800"/>
              <a:t>03-05</a:t>
            </a:r>
            <a:r>
              <a:rPr kumimoji="1" lang="zh-Hans" altLang="en-US" sz="2800"/>
              <a:t>的内存，</a:t>
            </a:r>
            <a:r>
              <a:rPr kumimoji="1" lang="en-US" altLang="zh-Hans" sz="2800"/>
              <a:t>Free</a:t>
            </a:r>
            <a:r>
              <a:rPr kumimoji="1" lang="zh-Hans" altLang="en-US" sz="2800"/>
              <a:t>指针前进一个节点。新节点的</a:t>
            </a:r>
            <a:r>
              <a:rPr kumimoji="1" lang="en-US" altLang="zh-Hans" sz="2800"/>
              <a:t>next=0,prev=</a:t>
            </a:r>
            <a:r>
              <a:rPr kumimoji="1" lang="zh-Hans" altLang="en-US" sz="2800"/>
              <a:t>空。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97911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820C0-0993-054B-948A-91848E69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删除一个节点（</a:t>
            </a:r>
            <a:r>
              <a:rPr kumimoji="1" lang="en-US" altLang="zh-Hans"/>
              <a:t>03-05</a:t>
            </a:r>
            <a:r>
              <a:rPr kumimoji="1" lang="zh-Hans" altLang="en-US"/>
              <a:t>）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B01772-8E5F-0048-AB4C-B41C23712733}"/>
              </a:ext>
            </a:extLst>
          </p:cNvPr>
          <p:cNvSpPr txBox="1"/>
          <p:nvPr/>
        </p:nvSpPr>
        <p:spPr>
          <a:xfrm>
            <a:off x="953712" y="5082988"/>
            <a:ext cx="10538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800"/>
              <a:t>删除</a:t>
            </a:r>
            <a:r>
              <a:rPr kumimoji="1" lang="en-US" altLang="zh-Hans" sz="2800"/>
              <a:t>03-05</a:t>
            </a:r>
            <a:r>
              <a:rPr kumimoji="1" lang="zh-Hans" altLang="en-US" sz="2800"/>
              <a:t>的节点：过程就是将需要删除节点的</a:t>
            </a:r>
            <a:r>
              <a:rPr kumimoji="1" lang="en-US" altLang="zh-Hans" sz="2800"/>
              <a:t>next</a:t>
            </a:r>
            <a:r>
              <a:rPr kumimoji="1" lang="zh-Hans" altLang="en-US" sz="2800"/>
              <a:t>指向</a:t>
            </a:r>
            <a:r>
              <a:rPr kumimoji="1" lang="en-US" altLang="zh-Hans" sz="2800"/>
              <a:t>Free</a:t>
            </a:r>
            <a:r>
              <a:rPr kumimoji="1" lang="zh-Hans" altLang="en-US" sz="2800"/>
              <a:t>（</a:t>
            </a:r>
            <a:r>
              <a:rPr kumimoji="1" lang="en-US" altLang="zh-Hans" sz="2800"/>
              <a:t>06</a:t>
            </a:r>
            <a:r>
              <a:rPr kumimoji="1" lang="zh-Hans" altLang="en-US" sz="2800"/>
              <a:t>），然后把</a:t>
            </a:r>
            <a:r>
              <a:rPr kumimoji="1" lang="en-US" altLang="zh-Hans" sz="2800"/>
              <a:t>free</a:t>
            </a:r>
            <a:r>
              <a:rPr kumimoji="1" lang="zh-Hans" altLang="en-US" sz="2800"/>
              <a:t>指向</a:t>
            </a:r>
            <a:r>
              <a:rPr kumimoji="1" lang="en-US" altLang="zh-Hans" sz="2800"/>
              <a:t>03</a:t>
            </a:r>
            <a:r>
              <a:rPr kumimoji="1" lang="zh-Hans" altLang="en-US" sz="2800"/>
              <a:t>。然后</a:t>
            </a:r>
            <a:r>
              <a:rPr kumimoji="1" lang="en-US" altLang="zh-Hans" sz="2800"/>
              <a:t>Head</a:t>
            </a:r>
            <a:r>
              <a:rPr kumimoji="1" lang="zh-Hans" altLang="en-US" sz="2800"/>
              <a:t>指向上一个节点</a:t>
            </a:r>
            <a:r>
              <a:rPr kumimoji="1" lang="en-US" altLang="zh-Hans" sz="2800"/>
              <a:t>0</a:t>
            </a:r>
            <a:endParaRPr kumimoji="1" lang="zh-CN" altLang="en-US" sz="28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FE7032-9FFB-D34F-B527-8A91902A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88" y="2209799"/>
            <a:ext cx="11259352" cy="22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9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1169D-2231-4244-B2A4-8376AE46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删除一个节点（</a:t>
            </a:r>
            <a:r>
              <a:rPr kumimoji="1" lang="en-US" altLang="zh-Hans"/>
              <a:t>00-02</a:t>
            </a:r>
            <a:r>
              <a:rPr kumimoji="1" lang="zh-Hans" altLang="en-US"/>
              <a:t>）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6FE41F-0E51-7447-80FD-C3227F3F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4" y="2129117"/>
            <a:ext cx="10925579" cy="22008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0398146-D751-504A-AE49-CC0AC081D409}"/>
              </a:ext>
            </a:extLst>
          </p:cNvPr>
          <p:cNvSpPr txBox="1"/>
          <p:nvPr/>
        </p:nvSpPr>
        <p:spPr>
          <a:xfrm>
            <a:off x="953712" y="5082988"/>
            <a:ext cx="10538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800"/>
              <a:t>删除</a:t>
            </a:r>
            <a:r>
              <a:rPr kumimoji="1" lang="en-US" altLang="zh-Hans" sz="2800"/>
              <a:t>00-02</a:t>
            </a:r>
            <a:r>
              <a:rPr kumimoji="1" lang="zh-Hans" altLang="en-US" sz="2800"/>
              <a:t>的节点：将需要删除节点的</a:t>
            </a:r>
            <a:r>
              <a:rPr kumimoji="1" lang="en-US" altLang="zh-Hans" sz="2800"/>
              <a:t>next</a:t>
            </a:r>
            <a:r>
              <a:rPr kumimoji="1" lang="zh-Hans" altLang="en-US" sz="2800"/>
              <a:t>指向</a:t>
            </a:r>
            <a:r>
              <a:rPr kumimoji="1" lang="en-US" altLang="zh-Hans" sz="2800"/>
              <a:t>Free</a:t>
            </a:r>
            <a:r>
              <a:rPr kumimoji="1" lang="zh-Hans" altLang="en-US" sz="2800"/>
              <a:t>（</a:t>
            </a:r>
            <a:r>
              <a:rPr kumimoji="1" lang="en-US" altLang="zh-Hans" sz="2800"/>
              <a:t>06</a:t>
            </a:r>
            <a:r>
              <a:rPr kumimoji="1" lang="zh-Hans" altLang="en-US" sz="2800"/>
              <a:t>），然后把</a:t>
            </a:r>
            <a:r>
              <a:rPr kumimoji="1" lang="en-US" altLang="zh-Hans" sz="2800"/>
              <a:t>free</a:t>
            </a:r>
            <a:r>
              <a:rPr kumimoji="1" lang="zh-Hans" altLang="en-US" sz="2800"/>
              <a:t>指向</a:t>
            </a:r>
            <a:r>
              <a:rPr kumimoji="1" lang="en-US" altLang="zh-Hans" sz="2800"/>
              <a:t>00</a:t>
            </a:r>
            <a:r>
              <a:rPr kumimoji="1" lang="zh-Hans" altLang="en-US" sz="2800"/>
              <a:t>。</a:t>
            </a:r>
            <a:r>
              <a:rPr kumimoji="1" lang="en-US" altLang="zh-Hans" sz="2800"/>
              <a:t>HEAD</a:t>
            </a:r>
            <a:r>
              <a:rPr kumimoji="1" lang="zh-Hans" altLang="en-US" sz="2800"/>
              <a:t>不需要改变。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0096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特点</a:t>
            </a:r>
            <a:r>
              <a:rPr kumimoji="1" lang="en-US" altLang="zh-Hans"/>
              <a:t>	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free</a:t>
            </a:r>
            <a:r>
              <a:rPr kumimoji="1" lang="zh-Hans" altLang="en-US"/>
              <a:t>链表类似一个</a:t>
            </a:r>
            <a:r>
              <a:rPr kumimoji="1" lang="en-US" altLang="zh-Hans"/>
              <a:t>Stack</a:t>
            </a:r>
            <a:r>
              <a:rPr kumimoji="1" lang="zh-Hans" altLang="en-US"/>
              <a:t>。分配类似栈的</a:t>
            </a:r>
            <a:r>
              <a:rPr kumimoji="1" lang="en-US" altLang="zh-Hans"/>
              <a:t>POP</a:t>
            </a:r>
            <a:r>
              <a:rPr kumimoji="1" lang="zh-Hans" altLang="en-US"/>
              <a:t>。回收类似栈的</a:t>
            </a:r>
            <a:r>
              <a:rPr kumimoji="1" lang="en-US" altLang="zh-Hans"/>
              <a:t>PUSH</a:t>
            </a:r>
            <a:r>
              <a:rPr kumimoji="1" lang="zh-Hans" altLang="en-US"/>
              <a:t>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55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A9BB-5153-7841-94C0-39CEBB3A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路由问题：问题描述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EB854-152D-3543-A2CD-6821A315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用户先打开首页</a:t>
            </a:r>
            <a:r>
              <a:rPr kumimoji="1" lang="en-US" altLang="zh-Hans"/>
              <a:t>(/)</a:t>
            </a:r>
          </a:p>
          <a:p>
            <a:r>
              <a:rPr kumimoji="1" lang="zh-Hans" altLang="en-US"/>
              <a:t>然后用户点击链接（通过</a:t>
            </a:r>
            <a:r>
              <a:rPr kumimoji="1" lang="en-US" altLang="zh-Hans"/>
              <a:t>pushState</a:t>
            </a:r>
            <a:r>
              <a:rPr kumimoji="1" lang="zh-Hans" altLang="en-US"/>
              <a:t>方法）依次到达页面</a:t>
            </a:r>
            <a:r>
              <a:rPr kumimoji="1" lang="en-US" altLang="zh-Hans"/>
              <a:t>a(/a)</a:t>
            </a:r>
            <a:r>
              <a:rPr kumimoji="1" lang="zh-Hans" altLang="en-US"/>
              <a:t>、</a:t>
            </a:r>
            <a:r>
              <a:rPr kumimoji="1" lang="en-US" altLang="zh-Hans"/>
              <a:t>b(/b)</a:t>
            </a:r>
            <a:r>
              <a:rPr kumimoji="1" lang="zh-Hans" altLang="en-US"/>
              <a:t>、</a:t>
            </a:r>
            <a:r>
              <a:rPr kumimoji="1" lang="en-US" altLang="zh-Hans"/>
              <a:t>c(/c)</a:t>
            </a:r>
            <a:r>
              <a:rPr kumimoji="1" lang="zh-Hans" altLang="en-US"/>
              <a:t>、</a:t>
            </a:r>
            <a:r>
              <a:rPr kumimoji="1" lang="en-US" altLang="zh-Hans"/>
              <a:t>d(/d)</a:t>
            </a:r>
            <a:r>
              <a:rPr kumimoji="1" lang="zh-Hans" altLang="en-US"/>
              <a:t>。</a:t>
            </a:r>
            <a:endParaRPr kumimoji="1" lang="en-US" altLang="zh-Hans"/>
          </a:p>
          <a:p>
            <a:r>
              <a:rPr kumimoji="1" lang="zh-Hans" altLang="en-US"/>
              <a:t>然后用户进行了一次强制刷新</a:t>
            </a:r>
            <a:r>
              <a:rPr kumimoji="1" lang="en-US" altLang="zh-Hans"/>
              <a:t> </a:t>
            </a:r>
            <a:r>
              <a:rPr kumimoji="1" lang="zh-Hans" altLang="en-US"/>
              <a:t>。 </a:t>
            </a:r>
            <a:endParaRPr kumimoji="1" lang="en-US" altLang="zh-Hans"/>
          </a:p>
          <a:p>
            <a:r>
              <a:rPr kumimoji="1" lang="zh-Hans" altLang="en-US"/>
              <a:t>然后用户进行了</a:t>
            </a:r>
            <a:r>
              <a:rPr kumimoji="1" lang="en-US" altLang="zh-Hans"/>
              <a:t>2</a:t>
            </a:r>
            <a:r>
              <a:rPr kumimoji="1" lang="zh-Hans" altLang="en-US"/>
              <a:t>次回退 </a:t>
            </a:r>
            <a:endParaRPr kumimoji="1" lang="en-US" altLang="zh-Hans"/>
          </a:p>
          <a:p>
            <a:r>
              <a:rPr kumimoji="1" lang="zh-Hans" altLang="en-US"/>
              <a:t>最后用户进行了一次前进，停留在页面</a:t>
            </a:r>
            <a:r>
              <a:rPr kumimoji="1" lang="en-US" altLang="zh-Hans"/>
              <a:t>C</a:t>
            </a:r>
            <a:r>
              <a:rPr kumimoji="1" lang="zh-Hans" altLang="en-US"/>
              <a:t> </a:t>
            </a:r>
            <a:endParaRPr kumimoji="1" lang="en-US" altLang="zh-Hans"/>
          </a:p>
          <a:p>
            <a:endParaRPr kumimoji="1" lang="en-US" altLang="zh-Hans"/>
          </a:p>
          <a:p>
            <a:pPr marL="0" indent="0">
              <a:buNone/>
            </a:pPr>
            <a:r>
              <a:rPr kumimoji="1" lang="zh-Hans" altLang="en-US"/>
              <a:t>问题：单页面应用的算法如何知道用户从</a:t>
            </a:r>
            <a:r>
              <a:rPr kumimoji="1" lang="en-US" altLang="zh-Hans"/>
              <a:t>d-&gt;c</a:t>
            </a:r>
            <a:r>
              <a:rPr kumimoji="1" lang="zh-Hans" altLang="en-US"/>
              <a:t>还是</a:t>
            </a:r>
            <a:r>
              <a:rPr kumimoji="1" lang="en-US" altLang="zh-Hans"/>
              <a:t>b-&gt;c</a:t>
            </a:r>
            <a:r>
              <a:rPr kumimoji="1" lang="zh-Hans" altLang="en-US"/>
              <a:t>？ 前进还是后台（该播放怎样的动画）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85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06881-6482-A34F-81B3-1BA16980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抽象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E49A07-980E-E941-91B3-F1AD64D4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43" y="2428039"/>
            <a:ext cx="11055313" cy="18912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0E0A4B-92F6-4C4D-9E79-FDF30FA9A008}"/>
              </a:ext>
            </a:extLst>
          </p:cNvPr>
          <p:cNvSpPr txBox="1"/>
          <p:nvPr/>
        </p:nvSpPr>
        <p:spPr>
          <a:xfrm>
            <a:off x="721266" y="4778091"/>
            <a:ext cx="10902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/>
              <a:t>浏览器的历史可以认为是一个</a:t>
            </a:r>
            <a:r>
              <a:rPr kumimoji="1" lang="zh-Hans" altLang="en-US" sz="2400" b="1"/>
              <a:t>栈（实现通常是链表）</a:t>
            </a:r>
            <a:r>
              <a:rPr kumimoji="1" lang="zh-Hans" altLang="en-US" sz="2400"/>
              <a:t>，每访问一张网页，就进行一次入栈。因为是链表接口，所以每一张网页，知道当前的下一张和上一张网页。对应浏览器的操作按钮： </a:t>
            </a:r>
            <a:endParaRPr kumimoji="1"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DAA134-C9CF-544D-B8F3-F4137533B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35" y="5628452"/>
            <a:ext cx="1311443" cy="8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0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单向</a:t>
            </a:r>
            <a:r>
              <a:rPr kumimoji="1" lang="zh-CN" altLang="en-US"/>
              <a:t>链表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F449-536A-C847-B7F6-5352368A30FC}"/>
              </a:ext>
            </a:extLst>
          </p:cNvPr>
          <p:cNvSpPr txBox="1"/>
          <p:nvPr/>
        </p:nvSpPr>
        <p:spPr>
          <a:xfrm>
            <a:off x="1498971" y="2945410"/>
            <a:ext cx="8734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800"/>
              <a:t>链表是一个线性结构，但其中元素的数据可以存放在内存中的任何地方。因为链表中每一个元素除了存储数据外，还存储指向下一个节点的指针。</a:t>
            </a:r>
            <a:endParaRPr kumimoji="1" lang="zh-CN" altLang="en-US" sz="2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AC3AF2-0129-6749-B195-9D5A96226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71" y="2110572"/>
            <a:ext cx="9194058" cy="5931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B8D534-E469-994D-9352-DB8A07C39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71" y="4330405"/>
            <a:ext cx="4161118" cy="18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3A144-98E5-764C-BA7F-0C7D0D69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接口特点</a:t>
            </a:r>
            <a:r>
              <a:rPr kumimoji="1" lang="en-US" altLang="zh-Hans"/>
              <a:t>	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6275-E095-1446-B80B-70ED8F6E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如果是通过</a:t>
            </a:r>
            <a:r>
              <a:rPr kumimoji="1" lang="en-US" altLang="zh-Hans"/>
              <a:t>historyAPI push</a:t>
            </a:r>
            <a:r>
              <a:rPr kumimoji="1" lang="zh-Hans" altLang="en-US"/>
              <a:t>产生的页面，浏览器回退会将之前的状态</a:t>
            </a:r>
            <a:r>
              <a:rPr kumimoji="1" lang="en-US" altLang="zh-Hans"/>
              <a:t>POP</a:t>
            </a:r>
          </a:p>
          <a:p>
            <a:r>
              <a:rPr kumimoji="1" lang="zh-Hans" altLang="en-US"/>
              <a:t>如果是</a:t>
            </a:r>
            <a:r>
              <a:rPr kumimoji="1" lang="en-US" altLang="zh-Hans"/>
              <a:t>window.location.href</a:t>
            </a:r>
            <a:r>
              <a:rPr kumimoji="1" lang="zh-Hans" altLang="en-US"/>
              <a:t>跳转的页面，浏览器会回到前一张页面然后刷新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76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18A5A-1A8B-AC4D-9999-D088C60C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解决办法（</a:t>
            </a:r>
            <a:r>
              <a:rPr kumimoji="1" lang="en-US" altLang="zh-Hans"/>
              <a:t>PUSH</a:t>
            </a:r>
            <a:r>
              <a:rPr kumimoji="1" lang="zh-Hans" altLang="en-US"/>
              <a:t>）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116F4B-8814-F94B-A051-8B22F2CC8CB2}"/>
              </a:ext>
            </a:extLst>
          </p:cNvPr>
          <p:cNvSpPr txBox="1"/>
          <p:nvPr/>
        </p:nvSpPr>
        <p:spPr>
          <a:xfrm>
            <a:off x="838200" y="4076269"/>
            <a:ext cx="10070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2800"/>
              <a:t>在</a:t>
            </a:r>
            <a:r>
              <a:rPr kumimoji="1" lang="en-US" altLang="zh-Hans" sz="2800"/>
              <a:t>pushState</a:t>
            </a:r>
            <a:r>
              <a:rPr kumimoji="1" lang="zh-Hans" altLang="en-US" sz="2800"/>
              <a:t>之前，从</a:t>
            </a:r>
            <a:r>
              <a:rPr kumimoji="1" lang="en-US" altLang="zh-Hans" sz="2800"/>
              <a:t>localStorage</a:t>
            </a:r>
            <a:r>
              <a:rPr kumimoji="1" lang="zh-Hans" altLang="en-US" sz="2800"/>
              <a:t>中读取一个序号</a:t>
            </a:r>
            <a:r>
              <a:rPr kumimoji="1" lang="en-US" altLang="zh-Hans" sz="2800"/>
              <a:t>PAGE_ODX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2800"/>
              <a:t>如果</a:t>
            </a:r>
            <a:r>
              <a:rPr kumimoji="1" lang="en-US" altLang="zh-Hans" sz="2800"/>
              <a:t>LS</a:t>
            </a:r>
            <a:r>
              <a:rPr kumimoji="1" lang="zh-Hans" altLang="en-US" sz="2800"/>
              <a:t>中没有这个序号，将该序号设置为</a:t>
            </a:r>
            <a:r>
              <a:rPr kumimoji="1" lang="en-US" altLang="zh-Hans" sz="2800"/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2800"/>
              <a:t>如果</a:t>
            </a:r>
            <a:r>
              <a:rPr kumimoji="1" lang="en-US" altLang="zh-Hans" sz="2800"/>
              <a:t>LS</a:t>
            </a:r>
            <a:r>
              <a:rPr kumimoji="1" lang="zh-Hans" altLang="en-US" sz="2800"/>
              <a:t>中有这个序号，那么更新</a:t>
            </a:r>
            <a:r>
              <a:rPr kumimoji="1" lang="en-US" altLang="zh-Hans" sz="2800"/>
              <a:t>LS</a:t>
            </a:r>
            <a:r>
              <a:rPr kumimoji="1" lang="zh-Hans" altLang="en-US" sz="2800"/>
              <a:t>为</a:t>
            </a:r>
            <a:r>
              <a:rPr kumimoji="1" lang="en-US" altLang="zh-Hans" sz="2800"/>
              <a:t>PAGE_ODX+1</a:t>
            </a:r>
            <a:endParaRPr kumimoji="1"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/>
              <a:t>pushState</a:t>
            </a:r>
            <a:r>
              <a:rPr kumimoji="1" lang="zh-Hans" altLang="en-US" sz="2800"/>
              <a:t>的时候将</a:t>
            </a:r>
            <a:r>
              <a:rPr kumimoji="1" lang="en-US" altLang="zh-Hans" sz="2800"/>
              <a:t>PAGE_ODX</a:t>
            </a:r>
            <a:r>
              <a:rPr kumimoji="1" lang="zh-Hans" altLang="en-US" sz="2800"/>
              <a:t>写入</a:t>
            </a:r>
            <a:r>
              <a:rPr kumimoji="1" lang="en-US" altLang="zh-Hans" sz="2800"/>
              <a:t>state</a:t>
            </a:r>
            <a:r>
              <a:rPr kumimoji="1" lang="zh-Hans" altLang="en-US" sz="2800"/>
              <a:t>。</a:t>
            </a:r>
            <a:endParaRPr kumimoji="1" lang="en-US" altLang="zh-Hans" sz="2800"/>
          </a:p>
          <a:p>
            <a:endParaRPr kumimoji="1" lang="zh-CN" altLang="en-US" sz="28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9D50C9-BF4C-C648-B74A-84D2B529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10" y="2046320"/>
            <a:ext cx="7584610" cy="177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7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6E93-7C62-CE4C-979A-18357918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解决办法（</a:t>
            </a:r>
            <a:r>
              <a:rPr kumimoji="1" lang="en-US" altLang="zh-Hans"/>
              <a:t>POP</a:t>
            </a:r>
            <a:r>
              <a:rPr kumimoji="1" lang="zh-Hans" altLang="en-US"/>
              <a:t>）</a:t>
            </a:r>
            <a:r>
              <a:rPr kumimoji="1" lang="en-US" altLang="zh-Hans"/>
              <a:t>	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FEA88-EB47-A848-A2B0-EC621A19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当发生</a:t>
            </a:r>
            <a:r>
              <a:rPr kumimoji="1" lang="en-US" altLang="zh-Hans"/>
              <a:t>POP</a:t>
            </a:r>
            <a:r>
              <a:rPr kumimoji="1" lang="zh-Hans" altLang="en-US"/>
              <a:t>的时候，从</a:t>
            </a:r>
            <a:r>
              <a:rPr kumimoji="1" lang="en-US" altLang="zh-Hans"/>
              <a:t>localStorage</a:t>
            </a:r>
            <a:r>
              <a:rPr kumimoji="1" lang="zh-Hans" altLang="en-US"/>
              <a:t>中读取</a:t>
            </a:r>
            <a:r>
              <a:rPr kumimoji="1" lang="en-US" altLang="zh-Hans"/>
              <a:t>PAGE_ODX</a:t>
            </a:r>
            <a:r>
              <a:rPr kumimoji="1" lang="zh-Hans" altLang="en-US"/>
              <a:t>，然后从浏览器状态</a:t>
            </a:r>
            <a:r>
              <a:rPr kumimoji="1" lang="en-US" altLang="zh-Hans"/>
              <a:t>(history.state)</a:t>
            </a:r>
            <a:r>
              <a:rPr kumimoji="1" lang="zh-Hans" altLang="en-US"/>
              <a:t>中读取</a:t>
            </a:r>
            <a:r>
              <a:rPr kumimoji="1" lang="en-US" altLang="zh-Hans"/>
              <a:t>idx</a:t>
            </a:r>
          </a:p>
          <a:p>
            <a:r>
              <a:rPr kumimoji="1" lang="zh-Hans" altLang="en-US"/>
              <a:t>如果</a:t>
            </a:r>
            <a:r>
              <a:rPr kumimoji="1" lang="en-US" altLang="zh-Hans"/>
              <a:t>PAGE_ODX &gt; idx </a:t>
            </a:r>
            <a:r>
              <a:rPr kumimoji="1" lang="zh-Hans" altLang="en-US"/>
              <a:t>那么是返回操作；如果</a:t>
            </a:r>
            <a:r>
              <a:rPr kumimoji="1" lang="en-US" altLang="zh-Hans"/>
              <a:t>PAGE_ODX &lt; idx </a:t>
            </a:r>
            <a:r>
              <a:rPr kumimoji="1" lang="zh-Hans" altLang="en-US"/>
              <a:t>那么是前进操作</a:t>
            </a:r>
            <a:endParaRPr kumimoji="1" lang="en-US" altLang="zh-Hans"/>
          </a:p>
          <a:p>
            <a:r>
              <a:rPr kumimoji="1" lang="zh-Hans" altLang="en-US"/>
              <a:t>设置</a:t>
            </a:r>
            <a:r>
              <a:rPr kumimoji="1" lang="en-US" altLang="zh-Hans"/>
              <a:t>PAGE_ODX</a:t>
            </a:r>
            <a:r>
              <a:rPr kumimoji="1" lang="zh-Hans" altLang="en-US"/>
              <a:t>为</a:t>
            </a:r>
            <a:r>
              <a:rPr kumimoji="1" lang="en-US" altLang="zh-Hans"/>
              <a:t>idx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06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BA1D4-A3D0-084C-AA6D-53655219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链表在内存中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CC3A97-4D5D-E84C-A038-D59C1518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0450"/>
            <a:ext cx="8139840" cy="19858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72E153-0D6E-D54A-A5A1-30A0E7A79BF8}"/>
              </a:ext>
            </a:extLst>
          </p:cNvPr>
          <p:cNvSpPr txBox="1"/>
          <p:nvPr/>
        </p:nvSpPr>
        <p:spPr>
          <a:xfrm>
            <a:off x="1448526" y="4671542"/>
            <a:ext cx="9294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800"/>
              <a:t>一个链表的节点相当于内存中的一个很小的连续空间。 比如图中链表的第一个节点占用了内存地址</a:t>
            </a:r>
            <a:r>
              <a:rPr kumimoji="1" lang="en-US" altLang="zh-Hans" sz="2800"/>
              <a:t>2012-2016</a:t>
            </a:r>
            <a:r>
              <a:rPr kumimoji="1" lang="zh-Hans" altLang="en-US" sz="2800"/>
              <a:t>。而他的</a:t>
            </a:r>
            <a:r>
              <a:rPr kumimoji="1" lang="en-US" altLang="zh-Hans" sz="2800"/>
              <a:t>next</a:t>
            </a:r>
            <a:r>
              <a:rPr kumimoji="1" lang="zh-Hans" altLang="en-US" sz="2800"/>
              <a:t>指针指向了内存地址</a:t>
            </a:r>
            <a:r>
              <a:rPr kumimoji="1" lang="en-US" altLang="zh-Hans" sz="2800"/>
              <a:t>2032</a:t>
            </a:r>
            <a:r>
              <a:rPr kumimoji="1" lang="zh-Hans" altLang="en-US" sz="2800"/>
              <a:t>。</a:t>
            </a:r>
            <a:endParaRPr kumimoji="1" lang="en-US" altLang="zh-Hans" sz="2800"/>
          </a:p>
        </p:txBody>
      </p:sp>
    </p:spTree>
    <p:extLst>
      <p:ext uri="{BB962C8B-B14F-4D97-AF65-F5344CB8AC3E}">
        <p14:creationId xmlns:p14="http://schemas.microsoft.com/office/powerpoint/2010/main" val="290123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E05A6-4C78-2844-9C89-6508C50E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双向链表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392D87-65FE-5A46-AB6F-09B15238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13" y="3521262"/>
            <a:ext cx="5231387" cy="26374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BA0DE6-1B79-044F-812E-832C3E0D6203}"/>
              </a:ext>
            </a:extLst>
          </p:cNvPr>
          <p:cNvSpPr txBox="1"/>
          <p:nvPr/>
        </p:nvSpPr>
        <p:spPr>
          <a:xfrm>
            <a:off x="6790764" y="4410634"/>
            <a:ext cx="4801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800"/>
              <a:t>双向链表每个节点都有两个指针，一个指向上一个节点，另一个指向下一个节点</a:t>
            </a:r>
            <a:endParaRPr kumimoji="1" lang="en-US" altLang="zh-Hans" sz="28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78DC22-7576-3140-88E0-50AE0A13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8934"/>
            <a:ext cx="10849856" cy="129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链表操作图示</a:t>
            </a:r>
            <a:r>
              <a:rPr kumimoji="1" lang="en-US" altLang="zh-Hans"/>
              <a:t>-</a:t>
            </a:r>
            <a:r>
              <a:rPr kumimoji="1" lang="zh-Hans" altLang="en-US"/>
              <a:t>插入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9907E0-645E-764D-8DFB-54F9F9E81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48" y="1846730"/>
            <a:ext cx="8556671" cy="43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2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58EFA-0742-7446-8666-17CD9F64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链表操作图示</a:t>
            </a:r>
            <a:r>
              <a:rPr kumimoji="1" lang="en-US" altLang="zh-Hans"/>
              <a:t>-</a:t>
            </a:r>
            <a:r>
              <a:rPr kumimoji="1" lang="zh-Hans" altLang="en-US"/>
              <a:t>插入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E175FA-C607-E040-B96D-1C0A82B6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158"/>
            <a:ext cx="7686114" cy="46399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F98590-E5A9-E046-88AC-51D849D3FEC4}"/>
              </a:ext>
            </a:extLst>
          </p:cNvPr>
          <p:cNvSpPr txBox="1"/>
          <p:nvPr/>
        </p:nvSpPr>
        <p:spPr>
          <a:xfrm>
            <a:off x="5888690" y="4127090"/>
            <a:ext cx="58236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Hans" altLang="en-US" sz="2800"/>
              <a:t>头指针指向新节点</a:t>
            </a:r>
            <a:endParaRPr kumimoji="1" lang="en-US" altLang="zh-Hans" sz="2800"/>
          </a:p>
          <a:p>
            <a:pPr marL="342900" indent="-342900">
              <a:buAutoNum type="arabicPeriod"/>
            </a:pPr>
            <a:r>
              <a:rPr kumimoji="1" lang="zh-Hans" altLang="en-US" sz="2800"/>
              <a:t>新节点的</a:t>
            </a:r>
            <a:r>
              <a:rPr kumimoji="1" lang="en-US" altLang="zh-Hans" sz="2800"/>
              <a:t>NEXT</a:t>
            </a:r>
            <a:r>
              <a:rPr kumimoji="1" lang="zh-Hans" altLang="en-US" sz="2800"/>
              <a:t>指针指向原本的第一个节点</a:t>
            </a:r>
            <a:endParaRPr kumimoji="1" lang="en-US" altLang="zh-Hans" sz="2800"/>
          </a:p>
          <a:p>
            <a:pPr marL="342900" indent="-342900">
              <a:buAutoNum type="arabicPeriod"/>
            </a:pPr>
            <a:r>
              <a:rPr kumimoji="1" lang="zh-Hans" altLang="en-US" sz="2800"/>
              <a:t>原本第一个节点的</a:t>
            </a:r>
            <a:r>
              <a:rPr kumimoji="1" lang="en-US" altLang="zh-Hans" sz="2800"/>
              <a:t>PREV</a:t>
            </a:r>
            <a:r>
              <a:rPr kumimoji="1" lang="zh-Hans" altLang="en-US" sz="2800"/>
              <a:t>指针指向新节点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53672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E077B-D6AA-7849-87B4-7A06502A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链表操作图示</a:t>
            </a:r>
            <a:r>
              <a:rPr kumimoji="1" lang="en-US" altLang="zh-Hans"/>
              <a:t>-</a:t>
            </a:r>
            <a:r>
              <a:rPr kumimoji="1" lang="zh-Hans" altLang="en-US"/>
              <a:t>删除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3AE245-EF30-A843-9F00-B4696F30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17" y="2651312"/>
            <a:ext cx="10289141" cy="217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2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D696B-FD3D-6048-B99F-BF6438D3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链表操作图示</a:t>
            </a:r>
            <a:r>
              <a:rPr kumimoji="1" lang="en-US" altLang="zh-Hans"/>
              <a:t>-</a:t>
            </a:r>
            <a:r>
              <a:rPr kumimoji="1" lang="zh-Hans" altLang="en-US"/>
              <a:t>删除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589F10-2E92-8140-8F6A-A7EE6B20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26" y="2413374"/>
            <a:ext cx="11481574" cy="30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6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ADF-893C-6C49-A75D-25489B8F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时间复杂度</a:t>
            </a:r>
            <a:r>
              <a:rPr kumimoji="1" lang="en-US" altLang="zh-Hans"/>
              <a:t>	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D573C-FDA3-914C-B998-05F7960A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Hans" altLang="en-US"/>
              <a:t>链表</a:t>
            </a:r>
            <a:endParaRPr kumimoji="1" lang="en-US" altLang="zh-Hans"/>
          </a:p>
          <a:p>
            <a:r>
              <a:rPr kumimoji="1" lang="zh-Hans" altLang="en-US"/>
              <a:t>插入</a:t>
            </a:r>
            <a:r>
              <a:rPr kumimoji="1" lang="en-US" altLang="zh-Hans"/>
              <a:t>O(1)</a:t>
            </a:r>
          </a:p>
          <a:p>
            <a:r>
              <a:rPr kumimoji="1" lang="zh-Hans" altLang="en-US"/>
              <a:t>删除</a:t>
            </a:r>
            <a:r>
              <a:rPr kumimoji="1" lang="en-US" altLang="zh-Hans"/>
              <a:t>O(1)</a:t>
            </a:r>
          </a:p>
          <a:p>
            <a:r>
              <a:rPr kumimoji="1" lang="zh-Hans" altLang="en-US"/>
              <a:t>遍历</a:t>
            </a:r>
            <a:r>
              <a:rPr kumimoji="1" lang="en-US" altLang="zh-Hans"/>
              <a:t>/</a:t>
            </a:r>
            <a:r>
              <a:rPr kumimoji="1" lang="zh-Hans" altLang="en-US"/>
              <a:t>搜索</a:t>
            </a:r>
            <a:r>
              <a:rPr kumimoji="1" lang="en-US" altLang="zh-Hans"/>
              <a:t> O(n)</a:t>
            </a:r>
          </a:p>
          <a:p>
            <a:r>
              <a:rPr kumimoji="1" lang="zh-Hans" altLang="en-US"/>
              <a:t>合并</a:t>
            </a:r>
            <a:r>
              <a:rPr kumimoji="1" lang="en-US" altLang="zh-Hans"/>
              <a:t>O(1)</a:t>
            </a:r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r>
              <a:rPr kumimoji="1" lang="zh-Hans" altLang="en-US"/>
              <a:t>数组</a:t>
            </a:r>
            <a:endParaRPr kumimoji="1" lang="en-US" altLang="zh-Hans"/>
          </a:p>
          <a:p>
            <a:r>
              <a:rPr kumimoji="1" lang="zh-Hans" altLang="en-US"/>
              <a:t>插入</a:t>
            </a:r>
            <a:r>
              <a:rPr kumimoji="1" lang="en-US" altLang="zh-Hans"/>
              <a:t>O(n)</a:t>
            </a:r>
          </a:p>
          <a:p>
            <a:r>
              <a:rPr kumimoji="1" lang="zh-Hans" altLang="en-US"/>
              <a:t>删除</a:t>
            </a:r>
            <a:r>
              <a:rPr kumimoji="1" lang="en-US" altLang="zh-Hans"/>
              <a:t>O(n)</a:t>
            </a:r>
          </a:p>
          <a:p>
            <a:r>
              <a:rPr kumimoji="1" lang="zh-Hans" altLang="en-US"/>
              <a:t>遍历</a:t>
            </a:r>
            <a:r>
              <a:rPr kumimoji="1" lang="en-US" altLang="zh-Hans"/>
              <a:t>/</a:t>
            </a:r>
            <a:r>
              <a:rPr kumimoji="1" lang="zh-Hans" altLang="en-US"/>
              <a:t>查找</a:t>
            </a:r>
            <a:r>
              <a:rPr kumimoji="1" lang="en-US" altLang="zh-Hans"/>
              <a:t>O(n)</a:t>
            </a:r>
          </a:p>
          <a:p>
            <a:r>
              <a:rPr kumimoji="1" lang="zh-Hans" altLang="en-US"/>
              <a:t>合并</a:t>
            </a:r>
            <a:r>
              <a:rPr kumimoji="1" lang="en-US" altLang="zh-Hans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90070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907</Words>
  <Application>Microsoft Macintosh PowerPoint</Application>
  <PresentationFormat>宽屏</PresentationFormat>
  <Paragraphs>69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DengXian</vt:lpstr>
      <vt:lpstr>DengXian</vt:lpstr>
      <vt:lpstr>等线 Light</vt:lpstr>
      <vt:lpstr>Arial</vt:lpstr>
      <vt:lpstr>Office 主题​​</vt:lpstr>
      <vt:lpstr>06-链表</vt:lpstr>
      <vt:lpstr>单向链表</vt:lpstr>
      <vt:lpstr>链表在内存中</vt:lpstr>
      <vt:lpstr>双向链表</vt:lpstr>
      <vt:lpstr>链表操作图示-插入</vt:lpstr>
      <vt:lpstr>链表操作图示-插入</vt:lpstr>
      <vt:lpstr>链表操作图示-删除</vt:lpstr>
      <vt:lpstr>链表操作图示-删除</vt:lpstr>
      <vt:lpstr>时间复杂度 </vt:lpstr>
      <vt:lpstr>一些问题？ </vt:lpstr>
      <vt:lpstr>用链表管理内存</vt:lpstr>
      <vt:lpstr>过程总结 </vt:lpstr>
      <vt:lpstr>Free链表的特性</vt:lpstr>
      <vt:lpstr>再插入一个节点</vt:lpstr>
      <vt:lpstr>删除一个节点（03-05）</vt:lpstr>
      <vt:lpstr>删除一个节点（00-02）</vt:lpstr>
      <vt:lpstr>特点 </vt:lpstr>
      <vt:lpstr>路由问题：问题描述</vt:lpstr>
      <vt:lpstr>抽象</vt:lpstr>
      <vt:lpstr>接口特点 </vt:lpstr>
      <vt:lpstr>解决办法（PUSH）</vt:lpstr>
      <vt:lpstr>解决办法（POP）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04-堆和堆排序</dc:title>
  <dc:creator>Microsoft Office 用户</dc:creator>
  <cp:lastModifiedBy>Microsoft Office 用户</cp:lastModifiedBy>
  <cp:revision>130</cp:revision>
  <dcterms:created xsi:type="dcterms:W3CDTF">2018-05-19T02:32:05Z</dcterms:created>
  <dcterms:modified xsi:type="dcterms:W3CDTF">2018-06-02T15:10:41Z</dcterms:modified>
</cp:coreProperties>
</file>