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7439B-9077-0B4A-B1BD-7AC5914AB894}" type="datetimeFigureOut">
              <a:t>2018/6/3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97FE-4FF2-3143-9EB1-C139C2EBEA6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39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0CB3C-DCEA-CB49-A913-CDB8FFEE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F6438B-659E-C441-88B6-741B5BFFD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3E113-71A3-8D47-8D57-17F840FB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86145-9442-1A41-94A7-9D8A82AD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764ADD9-B257-2A4C-8CB0-BDA2B317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68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A7B99-91FF-F44E-9B8A-84453043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E62D93A7-490A-6947-8A9F-5FCDADD89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9AF99-A07D-084F-AC7D-F10CD5A9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40CD1-2F95-4F4E-9909-A8C05213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9B44FB3-9E78-E444-A7E9-9741C6FA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2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DDE8C3-28E5-3C45-B78D-4233A053B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9660742-DD5D-DA48-AE57-EAE736AA5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54CEE-F267-8746-AF44-F9692D11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EB16A-0661-B648-A3E5-5E30FF95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81840A1-C01A-194E-B3BF-1A98D702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38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D247E-8E31-8E47-B72B-7826E23E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27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642BD-1B30-6644-8C44-23936CCAD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850"/>
            <a:ext cx="10515600" cy="4532113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ACF51-F212-4D4F-9C45-7DC8DC02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053B9-5E3D-894B-A6D9-9E92DF5A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7941D86-8A77-CC4E-B34B-AAA2E82D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741ACC-2F0F-D142-84C5-9C99656D107F}"/>
              </a:ext>
            </a:extLst>
          </p:cNvPr>
          <p:cNvSpPr/>
          <p:nvPr userDrawn="1"/>
        </p:nvSpPr>
        <p:spPr>
          <a:xfrm>
            <a:off x="0" y="1462081"/>
            <a:ext cx="673768" cy="1323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D903C1-8DC3-9C4B-94F1-725F0B0141D4}"/>
              </a:ext>
            </a:extLst>
          </p:cNvPr>
          <p:cNvSpPr/>
          <p:nvPr userDrawn="1"/>
        </p:nvSpPr>
        <p:spPr>
          <a:xfrm>
            <a:off x="673768" y="1462333"/>
            <a:ext cx="673768" cy="132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E84371-7B5E-DB45-8C04-A257FFC68A79}"/>
              </a:ext>
            </a:extLst>
          </p:cNvPr>
          <p:cNvSpPr/>
          <p:nvPr userDrawn="1"/>
        </p:nvSpPr>
        <p:spPr>
          <a:xfrm>
            <a:off x="1347536" y="1462080"/>
            <a:ext cx="673768" cy="132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4F64A8-A0C6-614D-9C89-CD96B503AA81}"/>
              </a:ext>
            </a:extLst>
          </p:cNvPr>
          <p:cNvSpPr/>
          <p:nvPr userDrawn="1"/>
        </p:nvSpPr>
        <p:spPr>
          <a:xfrm>
            <a:off x="2021304" y="1462329"/>
            <a:ext cx="673768" cy="13235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688E39-3A8B-7943-88F4-6A7FAC2B1904}"/>
              </a:ext>
            </a:extLst>
          </p:cNvPr>
          <p:cNvSpPr/>
          <p:nvPr userDrawn="1"/>
        </p:nvSpPr>
        <p:spPr>
          <a:xfrm>
            <a:off x="2695072" y="1473817"/>
            <a:ext cx="9496928" cy="1206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76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A52E5-0DA6-E640-A019-BB1D1D93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278FC-A947-DB48-8A0E-64EDD574F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B9A52-CF48-3540-AD51-CC45FAA3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926B1-CBE2-974B-9723-08A3A915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4EB5E24-1CD1-A04F-A9BE-9A35F16E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12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129BB-0011-7C42-AFCA-B69A6C42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9E678-994E-C844-8A0F-C28FED066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6FBA7-138E-FB44-BBF8-3489CF8D8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B2DA5-BBB3-554E-B85B-980666FA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6BB786-B33F-8C48-A0E0-AA7AD32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F0AD061-B30B-BA44-8EBA-FCCA6C16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13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0F87F-4369-4A42-9372-ACC98EF7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D44B0-5EED-6B4E-91C6-FEB80DB7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77657B-C736-E542-9D7B-C2083D0A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9BAA34-6EE9-8943-88AA-3FAB53298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5CDE70-1FC3-9C4B-B286-23720909E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F5C3F2-AF6F-AE4D-90E6-5D2E2D8D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D47C0-CBF3-4548-BBE2-6F3CCA91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76E862D7-D811-354E-ADE4-C18B4A66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75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3156E-3451-CC41-92BA-17B04851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8C8B9F-6851-3944-9B18-3C0AC39B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08EB05-CCB2-7A48-BB11-0A031842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B9192AB4-F257-E446-A37C-0D4C0FAD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3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B64DD3-5BEA-DF4E-B221-BFE72B6D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2765D4-3107-A24A-A918-C453418E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13D21D5-2FBB-2D4C-9993-DF45FC65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8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D318C-C3AA-FF4D-9C3A-C180CE7E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74954-35D7-C14E-9017-90FF1066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EA8B5-07EC-8E4F-90EB-8A84B81B9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A7831B-D515-8F46-8DD8-08B21F3F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95BDF-3F43-0241-8205-87592D13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214279FE-D464-3349-A1CD-1E448B46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18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45B14-379D-3048-B209-40914727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1E7F4C-51EC-6548-93FC-7CFBFD9C8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F0C662-4631-D444-8966-EAD13123D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6DDCC-01B5-C041-A85E-18F9FDB4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40B2A-F4AD-0646-912C-211BDA5D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621F448F-C48A-4640-997F-994FAD36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99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756A56-1782-7E48-9239-99C84AAA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A70DD-ABAB-C646-9A89-6F3BC104B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C97E0-E5D1-1F46-9EB7-9EB5036A0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3ACF6-6998-5D47-84D4-E52C38E59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ABAB31C-A749-4740-BEA1-0F4E2B1C3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58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702B0-1AA1-D44C-A42D-1AFBDC918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0</a:t>
            </a:r>
            <a:r>
              <a:rPr kumimoji="1" lang="en-US" altLang="zh-Hans"/>
              <a:t>8</a:t>
            </a:r>
            <a:r>
              <a:rPr kumimoji="1" lang="en-US" altLang="zh-CN"/>
              <a:t>-</a:t>
            </a:r>
            <a:r>
              <a:rPr kumimoji="1" lang="zh-Hans" altLang="en-US"/>
              <a:t>堆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B88FF7-B148-D947-80B1-030DC48F1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基础数据结构学习</a:t>
            </a:r>
          </a:p>
        </p:txBody>
      </p:sp>
    </p:spTree>
    <p:extLst>
      <p:ext uri="{BB962C8B-B14F-4D97-AF65-F5344CB8AC3E}">
        <p14:creationId xmlns:p14="http://schemas.microsoft.com/office/powerpoint/2010/main" val="110192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E8D28-48E7-C740-9D20-54502BEB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堆排序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FDC85-01EE-F743-A9E5-33792E36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/>
              <a:t>1.</a:t>
            </a:r>
            <a:r>
              <a:rPr kumimoji="1" lang="zh-Hans" altLang="en-US"/>
              <a:t> 先将一个有</a:t>
            </a:r>
            <a:r>
              <a:rPr kumimoji="1" lang="en-US" altLang="zh-Hans"/>
              <a:t>N</a:t>
            </a:r>
            <a:r>
              <a:rPr kumimoji="1" lang="zh-Hans" altLang="en-US"/>
              <a:t>个元素的无序数</a:t>
            </a:r>
            <a:r>
              <a:rPr kumimoji="1" lang="en-US" altLang="zh-Hans"/>
              <a:t>A</a:t>
            </a:r>
            <a:r>
              <a:rPr kumimoji="1" lang="zh-Hans" altLang="en-US"/>
              <a:t>组重建最大堆</a:t>
            </a:r>
            <a:endParaRPr kumimoji="1" lang="en-US" altLang="zh-Hans"/>
          </a:p>
          <a:p>
            <a:r>
              <a:rPr kumimoji="1" lang="en-US" altLang="zh-Hans"/>
              <a:t>2.</a:t>
            </a:r>
            <a:r>
              <a:rPr kumimoji="1" lang="zh-Hans" altLang="en-US"/>
              <a:t> 将最大堆的根节点和最后一个节点交换</a:t>
            </a:r>
            <a:endParaRPr kumimoji="1" lang="en-US" altLang="zh-Hans"/>
          </a:p>
          <a:p>
            <a:r>
              <a:rPr kumimoji="1" lang="en-US" altLang="zh-Hans"/>
              <a:t>3.</a:t>
            </a:r>
            <a:r>
              <a:rPr kumimoji="1" lang="zh-Hans" altLang="en-US"/>
              <a:t> 将堆的大小减一</a:t>
            </a:r>
            <a:endParaRPr kumimoji="1" lang="en-US" altLang="zh-Hans"/>
          </a:p>
          <a:p>
            <a:r>
              <a:rPr kumimoji="1" lang="en-US" altLang="zh-Hans"/>
              <a:t>4.</a:t>
            </a:r>
            <a:r>
              <a:rPr kumimoji="1" lang="zh-Hans" altLang="en-US"/>
              <a:t> 对堆使用</a:t>
            </a:r>
            <a:r>
              <a:rPr kumimoji="1" lang="en-US" altLang="zh-Hans"/>
              <a:t>max-heapify</a:t>
            </a:r>
            <a:r>
              <a:rPr kumimoji="1" lang="zh-Hans" altLang="en-US"/>
              <a:t>重建</a:t>
            </a:r>
            <a:endParaRPr kumimoji="1" lang="en-US" altLang="zh-Hans"/>
          </a:p>
          <a:p>
            <a:r>
              <a:rPr kumimoji="1" lang="en-US" altLang="zh-Hans"/>
              <a:t>5.</a:t>
            </a:r>
            <a:r>
              <a:rPr kumimoji="1" lang="zh-Hans" altLang="en-US"/>
              <a:t> 重复</a:t>
            </a:r>
            <a:r>
              <a:rPr kumimoji="1" lang="en-US" altLang="zh-Hans"/>
              <a:t>2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09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B7339-0637-FD43-A4F5-754DC62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图示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CAF16F-31E7-D946-81DC-06941ADC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6476"/>
            <a:ext cx="4929279" cy="1811755"/>
          </a:xfrm>
          <a:prstGeom prst="rect">
            <a:avLst/>
          </a:prstGeom>
        </p:spPr>
      </p:pic>
      <p:sp>
        <p:nvSpPr>
          <p:cNvPr id="5" name="下箭头 4">
            <a:extLst>
              <a:ext uri="{FF2B5EF4-FFF2-40B4-BE49-F238E27FC236}">
                <a16:creationId xmlns:a16="http://schemas.microsoft.com/office/drawing/2014/main" id="{B38CA82A-25E5-F046-B98E-FFC94C7893ED}"/>
              </a:ext>
            </a:extLst>
          </p:cNvPr>
          <p:cNvSpPr/>
          <p:nvPr/>
        </p:nvSpPr>
        <p:spPr>
          <a:xfrm>
            <a:off x="3302839" y="4042610"/>
            <a:ext cx="324852" cy="589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397616-48DE-7947-BC37-B595DE7B7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62" y="4776537"/>
            <a:ext cx="4975654" cy="1828800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45769A5-DA11-494A-94DE-81BA97C52E14}"/>
              </a:ext>
            </a:extLst>
          </p:cNvPr>
          <p:cNvCxnSpPr/>
          <p:nvPr/>
        </p:nvCxnSpPr>
        <p:spPr>
          <a:xfrm>
            <a:off x="6545179" y="2086476"/>
            <a:ext cx="0" cy="421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F324B8A2-28B0-264A-B270-40F818162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793" y="1423398"/>
            <a:ext cx="3271421" cy="50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DD3F9-AA34-A74A-9D35-602C44D8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二叉树的数组表示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98BFD0-281B-174D-A651-297DBC219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19" y="2259597"/>
            <a:ext cx="4689698" cy="38594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6B09C51-054C-5D41-B958-044456D8D5F4}"/>
              </a:ext>
            </a:extLst>
          </p:cNvPr>
          <p:cNvSpPr txBox="1"/>
          <p:nvPr/>
        </p:nvSpPr>
        <p:spPr>
          <a:xfrm>
            <a:off x="5915526" y="4391526"/>
            <a:ext cx="58031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/>
              <a:t>一些性质：</a:t>
            </a:r>
            <a:endParaRPr kumimoji="1"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/>
              <a:t>left = index * 2 + 1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/>
              <a:t>right = index * 2 + 2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2800"/>
              <a:t>序数 </a:t>
            </a:r>
            <a:r>
              <a:rPr kumimoji="1" lang="en-US" altLang="zh-Hans" sz="2800"/>
              <a:t>&gt;= floor(N/2)</a:t>
            </a:r>
            <a:r>
              <a:rPr kumimoji="1" lang="zh-Hans" altLang="en-US" sz="2800"/>
              <a:t> 都是叶子节点</a:t>
            </a:r>
            <a:endParaRPr kumimoji="1" lang="zh-CN" altLang="en-US" sz="2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EC4BFC-108F-8C4C-8E09-789DA8AA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117" y="2438731"/>
            <a:ext cx="6193591" cy="153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1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7D475-8ED4-6E4D-B9BE-F970DC6A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最大堆（</a:t>
            </a:r>
            <a:r>
              <a:rPr kumimoji="1" lang="en-US" altLang="zh-Hans"/>
              <a:t>max-heap)-</a:t>
            </a:r>
            <a:r>
              <a:rPr kumimoji="1" lang="zh-Hans" altLang="en-US"/>
              <a:t>一种二叉树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FAA5CC-454A-C645-9FE4-1C20C1704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36" y="2300705"/>
            <a:ext cx="4124545" cy="33781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2A5C2E-0A6A-6845-BF78-3469DC83CD31}"/>
              </a:ext>
            </a:extLst>
          </p:cNvPr>
          <p:cNvSpPr txBox="1"/>
          <p:nvPr/>
        </p:nvSpPr>
        <p:spPr>
          <a:xfrm>
            <a:off x="6677090" y="489238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堆的性质：父节点总是比子节点大</a:t>
            </a:r>
            <a:endParaRPr kumimoji="1"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86C81D-7BBC-DA42-8268-CEB7F031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12" y="2015289"/>
            <a:ext cx="6090988" cy="14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37F29-288C-7348-9F7F-C34F3058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max-heapify</a:t>
            </a:r>
            <a:r>
              <a:rPr kumimoji="1" lang="zh-Hans" altLang="en-US"/>
              <a:t>操作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659062-12D2-BA4F-8F4B-F020B7080573}"/>
              </a:ext>
            </a:extLst>
          </p:cNvPr>
          <p:cNvSpPr txBox="1"/>
          <p:nvPr/>
        </p:nvSpPr>
        <p:spPr>
          <a:xfrm>
            <a:off x="5835316" y="2252578"/>
            <a:ext cx="5919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800"/>
              <a:t>位置</a:t>
            </a:r>
            <a:r>
              <a:rPr kumimoji="1" lang="en-US" altLang="zh-Hans" sz="2800"/>
              <a:t>1</a:t>
            </a:r>
            <a:r>
              <a:rPr kumimoji="1" lang="zh-Hans" altLang="en-US" sz="2800"/>
              <a:t>的元素违反了堆的性质</a:t>
            </a:r>
            <a:r>
              <a:rPr kumimoji="1" lang="en-US" altLang="zh-Hans" sz="2800"/>
              <a:t>,</a:t>
            </a:r>
            <a:r>
              <a:rPr kumimoji="1" lang="zh-Hans" altLang="en-US" sz="2800"/>
              <a:t>但是位置</a:t>
            </a:r>
            <a:r>
              <a:rPr kumimoji="1" lang="en-US" altLang="zh-Hans" sz="2800"/>
              <a:t>1</a:t>
            </a:r>
            <a:r>
              <a:rPr kumimoji="1" lang="zh-Hans" altLang="en-US" sz="2800"/>
              <a:t>元素的左右子节点都还保持堆的性质。这个时候可以用</a:t>
            </a:r>
            <a:r>
              <a:rPr kumimoji="1" lang="en-US" altLang="zh-Hans" sz="2800"/>
              <a:t>max-heapify(A,</a:t>
            </a:r>
            <a:r>
              <a:rPr kumimoji="1" lang="zh-Hans" altLang="en-US" sz="2800"/>
              <a:t> </a:t>
            </a:r>
            <a:r>
              <a:rPr kumimoji="1" lang="en-US" altLang="zh-Hans" sz="2800"/>
              <a:t>1)</a:t>
            </a:r>
            <a:r>
              <a:rPr kumimoji="1" lang="zh-Hans" altLang="en-US" sz="2800"/>
              <a:t>来重构堆的性质。</a:t>
            </a:r>
            <a:endParaRPr kumimoji="1" lang="zh-CN" altLang="en-US" sz="28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0F8EB0-0279-1643-93C5-312277A9A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58" y="2252578"/>
            <a:ext cx="4433032" cy="36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7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A26E0-2096-8145-BDA3-2C7985DA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/>
              <a:t>max-heapify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C13034-CDD0-BD4A-8F58-52CF8C453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8241"/>
            <a:ext cx="4232109" cy="34931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8BCC5C5-6C2B-8B40-BF87-44357D856641}"/>
              </a:ext>
            </a:extLst>
          </p:cNvPr>
          <p:cNvSpPr txBox="1"/>
          <p:nvPr/>
        </p:nvSpPr>
        <p:spPr>
          <a:xfrm>
            <a:off x="5354053" y="2887579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/>
              <a:t>将元素和它左右节点中较大的进行交换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31997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2AA32-9EB7-064C-89AC-49474CB5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max-heapify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9B1234-4C6D-B346-9361-C940A5BF4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18" y="2269957"/>
            <a:ext cx="4756870" cy="39263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BDCB7D-CFA6-4D4F-9D7C-83735D67030E}"/>
              </a:ext>
            </a:extLst>
          </p:cNvPr>
          <p:cNvSpPr txBox="1"/>
          <p:nvPr/>
        </p:nvSpPr>
        <p:spPr>
          <a:xfrm>
            <a:off x="5594685" y="2719137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/>
              <a:t>重复这个操作直到元素到达叶子节点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42314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8B7D-C30C-B342-A87A-AE926AFA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重建最大堆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1F4B6-2E9B-5D4C-9A2D-25946AEA2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851"/>
            <a:ext cx="10515600" cy="1206634"/>
          </a:xfrm>
        </p:spPr>
        <p:txBody>
          <a:bodyPr/>
          <a:lstStyle/>
          <a:p>
            <a:pPr marL="0" indent="0">
              <a:buNone/>
            </a:pPr>
            <a:r>
              <a:rPr kumimoji="1" lang="zh-Hans" altLang="en-US"/>
              <a:t>一个无序的二叉树如何重构堆的顺序呢？ 对所有分支节点（由序号从大到小的顺序</a:t>
            </a:r>
            <a:r>
              <a:rPr kumimoji="1" lang="en-US" altLang="zh-Hans"/>
              <a:t>)</a:t>
            </a:r>
            <a:r>
              <a:rPr kumimoji="1" lang="zh-Hans" altLang="en-US"/>
              <a:t>执行</a:t>
            </a:r>
            <a:r>
              <a:rPr kumimoji="1" lang="en-US" altLang="zh-Hans"/>
              <a:t>max-heapify</a:t>
            </a:r>
            <a:r>
              <a:rPr kumimoji="1" lang="zh-Hans" altLang="en-US"/>
              <a:t>。这样为什么可行呢？ </a:t>
            </a:r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3DBA80-8D61-254D-A863-249E059511D4}"/>
              </a:ext>
            </a:extLst>
          </p:cNvPr>
          <p:cNvSpPr/>
          <p:nvPr/>
        </p:nvSpPr>
        <p:spPr>
          <a:xfrm>
            <a:off x="838200" y="3064258"/>
            <a:ext cx="9517349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Han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Hans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在只有</a:t>
            </a:r>
            <a:r>
              <a:rPr lang="en-US" altLang="zh-Han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Hans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个节点堆中上述方法有平凡（</a:t>
            </a:r>
            <a:r>
              <a:rPr lang="en-US" altLang="zh-Han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Trivial solution</a:t>
            </a:r>
            <a:r>
              <a:rPr lang="zh-Hans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）解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95A52C-6CBC-3242-8D00-FD44353C1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58" y="4370805"/>
            <a:ext cx="802774" cy="80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8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C5DAF-6441-7C4C-A612-8AB116E3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重建最大堆</a:t>
            </a:r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57068C-54C4-DA47-ACFC-11C7CE532BAA}"/>
              </a:ext>
            </a:extLst>
          </p:cNvPr>
          <p:cNvSpPr/>
          <p:nvPr/>
        </p:nvSpPr>
        <p:spPr>
          <a:xfrm>
            <a:off x="1030033" y="1969384"/>
            <a:ext cx="559640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Han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Hans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在有</a:t>
            </a:r>
            <a:r>
              <a:rPr lang="en-US" altLang="zh-Han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Hans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</a:t>
            </a:r>
            <a:r>
              <a:rPr lang="en-US" altLang="zh-Han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Hans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个节点时上述方法可行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5F9651-BFFB-5749-AC37-881D4898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21" y="2669339"/>
            <a:ext cx="4546600" cy="39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0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F59DE-6FBB-E94A-A7F7-EEA20AE1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重建最大堆</a:t>
            </a:r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BA41B3-8AB1-D246-947B-63348ECB74D5}"/>
              </a:ext>
            </a:extLst>
          </p:cNvPr>
          <p:cNvSpPr/>
          <p:nvPr/>
        </p:nvSpPr>
        <p:spPr>
          <a:xfrm>
            <a:off x="687153" y="2017511"/>
            <a:ext cx="88088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Han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zh-Hans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对左右节点都是最大堆的情况，上述方法由定义正确</a:t>
            </a:r>
          </a:p>
        </p:txBody>
      </p:sp>
    </p:spTree>
    <p:extLst>
      <p:ext uri="{BB962C8B-B14F-4D97-AF65-F5344CB8AC3E}">
        <p14:creationId xmlns:p14="http://schemas.microsoft.com/office/powerpoint/2010/main" val="401691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1563</TotalTime>
  <Words>283</Words>
  <Application>Microsoft Macintosh PowerPoint</Application>
  <PresentationFormat>宽屏</PresentationFormat>
  <Paragraphs>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DengXian</vt:lpstr>
      <vt:lpstr>DengXian</vt:lpstr>
      <vt:lpstr>等线 Light</vt:lpstr>
      <vt:lpstr>Arial</vt:lpstr>
      <vt:lpstr>Office 主题​​</vt:lpstr>
      <vt:lpstr>08-堆</vt:lpstr>
      <vt:lpstr>二叉树的数组表示</vt:lpstr>
      <vt:lpstr>最大堆（max-heap)-一种二叉树</vt:lpstr>
      <vt:lpstr>max-heapify操作</vt:lpstr>
      <vt:lpstr>max-heapify</vt:lpstr>
      <vt:lpstr>max-heapify</vt:lpstr>
      <vt:lpstr>重建最大堆</vt:lpstr>
      <vt:lpstr>重建最大堆</vt:lpstr>
      <vt:lpstr>重建最大堆</vt:lpstr>
      <vt:lpstr>堆排序</vt:lpstr>
      <vt:lpstr>图示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04-堆和堆排序</dc:title>
  <dc:creator>Microsoft Office 用户</dc:creator>
  <cp:lastModifiedBy>Microsoft Office 用户</cp:lastModifiedBy>
  <cp:revision>159</cp:revision>
  <dcterms:created xsi:type="dcterms:W3CDTF">2018-05-19T02:32:05Z</dcterms:created>
  <dcterms:modified xsi:type="dcterms:W3CDTF">2018-06-03T00:32:01Z</dcterms:modified>
</cp:coreProperties>
</file>