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7439B-9077-0B4A-B1BD-7AC5914AB894}" type="datetimeFigureOut">
              <a:t>2018/6/10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97FE-4FF2-3143-9EB1-C139C2EBEA6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9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B3C-DCEA-CB49-A913-CDB8FFEE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6438B-659E-C441-88B6-741B5BFF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3E113-71A3-8D47-8D57-17F840F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86145-9442-1A41-94A7-9D8A82A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764ADD9-B257-2A4C-8CB0-BDA2B31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6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7B99-91FF-F44E-9B8A-84453043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62D93A7-490A-6947-8A9F-5FCDADD8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9AF99-A07D-084F-AC7D-F10CD5A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40CD1-2F95-4F4E-9909-A8C05213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9B44FB3-9E78-E444-A7E9-9741C6FA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2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DE8C3-28E5-3C45-B78D-4233A053B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9660742-DD5D-DA48-AE57-EAE736AA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54CEE-F267-8746-AF44-F9692D1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EB16A-0661-B648-A3E5-5E30FF9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1840A1-C01A-194E-B3BF-1A98D702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D247E-8E31-8E47-B72B-7826E23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27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642BD-1B30-6644-8C44-23936CCA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50"/>
            <a:ext cx="10515600" cy="4532113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CF51-F212-4D4F-9C45-7DC8DC0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053B9-5E3D-894B-A6D9-9E92DF5A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7941D86-8A77-CC4E-B34B-AAA2E82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741ACC-2F0F-D142-84C5-9C99656D107F}"/>
              </a:ext>
            </a:extLst>
          </p:cNvPr>
          <p:cNvSpPr/>
          <p:nvPr userDrawn="1"/>
        </p:nvSpPr>
        <p:spPr>
          <a:xfrm>
            <a:off x="0" y="1462081"/>
            <a:ext cx="673768" cy="132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D903C1-8DC3-9C4B-94F1-725F0B0141D4}"/>
              </a:ext>
            </a:extLst>
          </p:cNvPr>
          <p:cNvSpPr/>
          <p:nvPr userDrawn="1"/>
        </p:nvSpPr>
        <p:spPr>
          <a:xfrm>
            <a:off x="673768" y="1462333"/>
            <a:ext cx="673768" cy="132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E84371-7B5E-DB45-8C04-A257FFC68A79}"/>
              </a:ext>
            </a:extLst>
          </p:cNvPr>
          <p:cNvSpPr/>
          <p:nvPr userDrawn="1"/>
        </p:nvSpPr>
        <p:spPr>
          <a:xfrm>
            <a:off x="1347536" y="1462080"/>
            <a:ext cx="673768" cy="132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4F64A8-A0C6-614D-9C89-CD96B503AA81}"/>
              </a:ext>
            </a:extLst>
          </p:cNvPr>
          <p:cNvSpPr/>
          <p:nvPr userDrawn="1"/>
        </p:nvSpPr>
        <p:spPr>
          <a:xfrm>
            <a:off x="2021304" y="1462329"/>
            <a:ext cx="673768" cy="13235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688E39-3A8B-7943-88F4-6A7FAC2B1904}"/>
              </a:ext>
            </a:extLst>
          </p:cNvPr>
          <p:cNvSpPr/>
          <p:nvPr userDrawn="1"/>
        </p:nvSpPr>
        <p:spPr>
          <a:xfrm>
            <a:off x="2695072" y="1473817"/>
            <a:ext cx="9496928" cy="1206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7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52E5-0DA6-E640-A019-BB1D1D93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278FC-A947-DB48-8A0E-64EDD574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9A52-CF48-3540-AD51-CC45FAA3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926B1-CBE2-974B-9723-08A3A915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4EB5E24-1CD1-A04F-A9BE-9A35F16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29BB-0011-7C42-AFCA-B69A6C42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9E678-994E-C844-8A0F-C28FED066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6FBA7-138E-FB44-BBF8-3489CF8D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2DA5-BBB3-554E-B85B-980666FA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6BB786-B33F-8C48-A0E0-AA7AD3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F0AD061-B30B-BA44-8EBA-FCCA6C1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F87F-4369-4A42-9372-ACC98EF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D44B0-5EED-6B4E-91C6-FEB80DB7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7657B-C736-E542-9D7B-C2083D0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9BAA34-6EE9-8943-88AA-3FAB5329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CDE70-1FC3-9C4B-B286-23720909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5C3F2-AF6F-AE4D-90E6-5D2E2D8D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D47C0-CBF3-4548-BBE2-6F3CCA9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6E862D7-D811-354E-ADE4-C18B4A66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7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156E-3451-CC41-92BA-17B04851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C8B9F-6851-3944-9B18-3C0AC39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08EB05-CCB2-7A48-BB11-0A031842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9192AB4-F257-E446-A37C-0D4C0FAD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4DD3-5BEA-DF4E-B221-BFE72B6D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765D4-3107-A24A-A918-C453418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13D21D5-2FBB-2D4C-9993-DF45FC6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318C-C3AA-FF4D-9C3A-C180CE7E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4954-35D7-C14E-9017-90FF106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EA8B5-07EC-8E4F-90EB-8A84B81B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831B-D515-8F46-8DD8-08B21F3F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95BDF-3F43-0241-8205-87592D13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14279FE-D464-3349-A1CD-1E448B46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8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5B14-379D-3048-B209-40914727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E7F4C-51EC-6548-93FC-7CFBFD9C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0C662-4631-D444-8966-EAD13123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DDCC-01B5-C041-A85E-18F9FDB4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40B2A-F4AD-0646-912C-211BDA5D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21F448F-C48A-4640-997F-994FAD36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56A56-1782-7E48-9239-99C84AA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A70DD-ABAB-C646-9A89-6F3BC104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97E0-E5D1-1F46-9EB7-9EB5036A0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6EBF-5733-CF40-B9E7-28B057BFFFFB}" type="datetimeFigureOut">
              <a:t>2018/6/10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3ACF6-6998-5D47-84D4-E52C38E5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BAB31C-A749-4740-BEA1-0F4E2B1C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704A-3E1C-B648-9234-53787FFC2A5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702B0-1AA1-D44C-A42D-1AFBDC918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07-</a:t>
            </a:r>
            <a:r>
              <a:rPr kumimoji="1" lang="zh-Hans" altLang="en-US"/>
              <a:t>散列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88FF7-B148-D947-80B1-030DC48F1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基础数据结构学习</a:t>
            </a:r>
          </a:p>
        </p:txBody>
      </p:sp>
    </p:spTree>
    <p:extLst>
      <p:ext uri="{BB962C8B-B14F-4D97-AF65-F5344CB8AC3E}">
        <p14:creationId xmlns:p14="http://schemas.microsoft.com/office/powerpoint/2010/main" val="110192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371FF-8C4B-4945-B8E0-877E81E3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摘要算法 </a:t>
            </a:r>
            <a:r>
              <a:rPr kumimoji="1" lang="en-US" altLang="zh-Hans"/>
              <a:t>– shaj</a:t>
            </a:r>
            <a:r>
              <a:rPr kumimoji="1" lang="zh-Hans" altLang="en-US"/>
              <a:t>族</a:t>
            </a:r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30C378-53CC-BD42-9A40-952DA6E2D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618" y="2214019"/>
            <a:ext cx="4926436" cy="38980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2C60A7-4680-CA46-B06E-F1DBC741C0AE}"/>
              </a:ext>
            </a:extLst>
          </p:cNvPr>
          <p:cNvSpPr txBox="1"/>
          <p:nvPr/>
        </p:nvSpPr>
        <p:spPr>
          <a:xfrm>
            <a:off x="7628020" y="5462337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类似的还有</a:t>
            </a:r>
            <a:r>
              <a:rPr kumimoji="1" lang="en-US" altLang="zh-Hans" sz="2800"/>
              <a:t>MD5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3855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9B228-B84F-BF45-B048-CB62DF40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布隆过滤器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CF2DD-5B2E-974D-A87C-4B81225D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4644"/>
            <a:ext cx="6111041" cy="9561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A9E7C8-BC8F-F945-BA33-9890FA4D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13" y="3790231"/>
            <a:ext cx="4635183" cy="11036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5C879A-4CB6-0144-A80D-EA3362CEA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113" y="5197955"/>
            <a:ext cx="5016859" cy="11186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2C184B-C564-6441-95D2-A547CC892669}"/>
              </a:ext>
            </a:extLst>
          </p:cNvPr>
          <p:cNvSpPr txBox="1"/>
          <p:nvPr/>
        </p:nvSpPr>
        <p:spPr>
          <a:xfrm>
            <a:off x="6262172" y="408042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用于判断一个元素属不属于一个集合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37715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F0D91-3FB5-984B-9D24-8FCD0C7D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V8</a:t>
            </a:r>
            <a:r>
              <a:rPr kumimoji="1" lang="zh-Hans" altLang="en-US"/>
              <a:t>引擎的数组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EB6744-2266-C048-931E-8E077D896203}"/>
              </a:ext>
            </a:extLst>
          </p:cNvPr>
          <p:cNvSpPr txBox="1"/>
          <p:nvPr/>
        </p:nvSpPr>
        <p:spPr>
          <a:xfrm>
            <a:off x="1441194" y="5499847"/>
            <a:ext cx="9912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800"/>
              <a:t>V8</a:t>
            </a:r>
            <a:r>
              <a:rPr kumimoji="1" lang="zh-Hans" altLang="en-US" sz="2800"/>
              <a:t>运行环境如果发现数组是稀疏的，会用一个散列结构去存储数组；如果发现数组是连续，就会用连续的内部实现</a:t>
            </a:r>
            <a:endParaRPr kumimoji="1" lang="zh-CN" altLang="en-US" sz="28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28ECC1-FD50-AA49-888C-4131FDE2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41" y="2200027"/>
            <a:ext cx="7896317" cy="25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0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2533-D8FB-0A46-A093-55DDAFD6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为什么</a:t>
            </a:r>
            <a:r>
              <a:rPr kumimoji="1" lang="en-US" altLang="zh-Hans"/>
              <a:t>V8</a:t>
            </a:r>
            <a:r>
              <a:rPr kumimoji="1" lang="zh-Hans" altLang="en-US"/>
              <a:t>要这么做呢？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65167-6817-454A-B5A5-20A86B20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a[100001]</a:t>
            </a:r>
            <a:r>
              <a:rPr kumimoji="1" lang="zh-Hans" altLang="en-US"/>
              <a:t>不可能真的分配</a:t>
            </a:r>
            <a:r>
              <a:rPr kumimoji="1" lang="en-US" altLang="zh-Hans"/>
              <a:t>10W</a:t>
            </a:r>
            <a:r>
              <a:rPr kumimoji="1" lang="zh-Hans" altLang="en-US"/>
              <a:t>个空间</a:t>
            </a:r>
            <a:endParaRPr kumimoji="1" lang="en-US" altLang="zh-Hans"/>
          </a:p>
          <a:p>
            <a:r>
              <a:rPr kumimoji="1" lang="zh-Hans" altLang="en-US"/>
              <a:t>用户直接操作</a:t>
            </a:r>
            <a:r>
              <a:rPr kumimoji="1" lang="en-US" altLang="zh-Hans"/>
              <a:t>100001</a:t>
            </a:r>
            <a:r>
              <a:rPr kumimoji="1" lang="zh-Hans" altLang="en-US"/>
              <a:t>项，极大可能这个数组是稀疏的，可以用散列降低空间使用成本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28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A539B-1992-9A43-A070-B679E1DA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散列</a:t>
            </a:r>
            <a:r>
              <a:rPr kumimoji="1" lang="en-US" altLang="zh-Hans"/>
              <a:t>(</a:t>
            </a:r>
            <a:r>
              <a:rPr kumimoji="1" lang="zh-Hans" altLang="en-US"/>
              <a:t>将整数放入桶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21435-F203-FC44-84C5-2E1C6568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1651116"/>
            <a:ext cx="8359588" cy="4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0871F-EB15-2349-AA1A-FF0CC746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术语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A4A1-2914-7C42-B241-D28D1687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散列表中所有可能出现的键称作全集</a:t>
            </a:r>
            <a:r>
              <a:rPr kumimoji="1" lang="en-US" altLang="zh-Hans"/>
              <a:t>U</a:t>
            </a:r>
          </a:p>
          <a:p>
            <a:r>
              <a:rPr kumimoji="1" lang="zh-Hans" altLang="en-US"/>
              <a:t>用</a:t>
            </a:r>
            <a:r>
              <a:rPr kumimoji="1" lang="en-US" altLang="zh-Hans"/>
              <a:t>M</a:t>
            </a:r>
            <a:r>
              <a:rPr kumimoji="1" lang="zh-Hans" altLang="en-US"/>
              <a:t>表示槽的数量</a:t>
            </a:r>
            <a:endParaRPr kumimoji="1" lang="en-US" altLang="zh-Hans"/>
          </a:p>
          <a:p>
            <a:r>
              <a:rPr kumimoji="1" lang="zh-Hans" altLang="en-US"/>
              <a:t>给定一个键，由</a:t>
            </a:r>
            <a:r>
              <a:rPr kumimoji="1" lang="zh-Hans" altLang="en-US" b="1"/>
              <a:t>散列函数</a:t>
            </a:r>
            <a:r>
              <a:rPr kumimoji="1" lang="zh-Hans" altLang="en-US"/>
              <a:t>计算它应该出现在哪个槽中。上图的散列函数 </a:t>
            </a:r>
            <a:r>
              <a:rPr kumimoji="1" lang="en-US" altLang="zh-Hans"/>
              <a:t>hk : k =&gt; k % M </a:t>
            </a:r>
            <a:r>
              <a:rPr kumimoji="1" lang="zh-Hans" altLang="en-US"/>
              <a:t>。 散列函数</a:t>
            </a:r>
            <a:r>
              <a:rPr kumimoji="1" lang="en-US" altLang="zh-Hans"/>
              <a:t>h(k)</a:t>
            </a:r>
            <a:r>
              <a:rPr kumimoji="1" lang="zh-Hans" altLang="en-US"/>
              <a:t>是键</a:t>
            </a:r>
            <a:r>
              <a:rPr kumimoji="1" lang="en-US" altLang="zh-Hans"/>
              <a:t>k</a:t>
            </a:r>
            <a:r>
              <a:rPr kumimoji="1" lang="zh-Hans" altLang="en-US"/>
              <a:t>到</a:t>
            </a:r>
            <a:r>
              <a:rPr kumimoji="1" lang="en-US" altLang="zh-Hans"/>
              <a:t>{0,1,2,3,…, M-1}</a:t>
            </a:r>
            <a:r>
              <a:rPr kumimoji="1" lang="zh-Hans" altLang="en-US"/>
              <a:t>的映射</a:t>
            </a:r>
            <a:endParaRPr kumimoji="1" lang="en-US" altLang="zh-Hans"/>
          </a:p>
          <a:p>
            <a:r>
              <a:rPr kumimoji="1" lang="en-US" altLang="zh-Hans"/>
              <a:t>9500</a:t>
            </a:r>
            <a:r>
              <a:rPr kumimoji="1" lang="zh-Hans" altLang="en-US"/>
              <a:t>和</a:t>
            </a:r>
            <a:r>
              <a:rPr kumimoji="1" lang="en-US" altLang="zh-Hans"/>
              <a:t>0</a:t>
            </a:r>
            <a:r>
              <a:rPr kumimoji="1" lang="zh-Hans" altLang="en-US"/>
              <a:t>被存到了一个槽，这种情况称作碰撞</a:t>
            </a:r>
            <a:r>
              <a:rPr kumimoji="1" lang="en-US" altLang="zh-Hans"/>
              <a:t>(collision)</a:t>
            </a:r>
          </a:p>
        </p:txBody>
      </p:sp>
    </p:spTree>
    <p:extLst>
      <p:ext uri="{BB962C8B-B14F-4D97-AF65-F5344CB8AC3E}">
        <p14:creationId xmlns:p14="http://schemas.microsoft.com/office/powerpoint/2010/main" val="267657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1F0D-1122-6F4B-854E-D7DD5BA6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常用的散列函数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C6C3-E7DA-9E46-BA5F-E1602FFF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处理整数： </a:t>
            </a:r>
            <a:r>
              <a:rPr kumimoji="1" lang="en-US" altLang="zh-CN"/>
              <a:t>k =&gt; k % M</a:t>
            </a:r>
          </a:p>
          <a:p>
            <a:r>
              <a:rPr kumimoji="1" lang="zh-Hans" altLang="en-US"/>
              <a:t>处理浮点数 </a:t>
            </a:r>
            <a:r>
              <a:rPr kumimoji="1" lang="en-US" altLang="zh-Hans"/>
              <a:t>: k =&gt; binary_value(k) % M</a:t>
            </a:r>
          </a:p>
          <a:p>
            <a:r>
              <a:rPr kumimoji="1" lang="zh-Hans" altLang="en-US"/>
              <a:t>处理字符串</a:t>
            </a:r>
            <a:r>
              <a:rPr kumimoji="1" lang="en-US" altLang="zh-Hans"/>
              <a:t>:</a:t>
            </a:r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8D9BFA-B536-4D4C-8049-BC50B72BE282}"/>
              </a:ext>
            </a:extLst>
          </p:cNvPr>
          <p:cNvSpPr/>
          <p:nvPr/>
        </p:nvSpPr>
        <p:spPr>
          <a:xfrm>
            <a:off x="1627096" y="3351427"/>
            <a:ext cx="98701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008F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h_str(str, M) {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3200" b="1">
                <a:solidFill>
                  <a:srgbClr val="008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[...str].reduce( (hash, c)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   hash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31*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c.charCodeAt(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))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M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3200" b="1">
                <a:solidFill>
                  <a:srgbClr val="008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hash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 },</a:t>
            </a:r>
            <a:r>
              <a:rPr lang="en-US" altLang="zh-CN" sz="3200"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320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320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71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3B150-BBCA-4E49-8FE3-AFBAEC03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操作 </a:t>
            </a:r>
            <a:r>
              <a:rPr kumimoji="1" lang="en-US" altLang="zh-Hans"/>
              <a:t>(k,v)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BEDD-69B8-9848-A899-BF5795EB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插入：</a:t>
            </a:r>
            <a:r>
              <a:rPr kumimoji="1" lang="en-US" altLang="zh-Hans"/>
              <a:t>h(k)</a:t>
            </a:r>
            <a:r>
              <a:rPr kumimoji="1" lang="zh-Hans" altLang="en-US"/>
              <a:t>算出位置，然后将</a:t>
            </a:r>
            <a:r>
              <a:rPr kumimoji="1" lang="en-US" altLang="zh-Hans"/>
              <a:t>(k,v)</a:t>
            </a:r>
            <a:r>
              <a:rPr kumimoji="1" lang="zh-Hans" altLang="en-US"/>
              <a:t>对放置到对应的位置。</a:t>
            </a:r>
            <a:endParaRPr kumimoji="1" lang="en-US" altLang="zh-Hans"/>
          </a:p>
          <a:p>
            <a:r>
              <a:rPr kumimoji="1" lang="zh-Hans" altLang="en-US"/>
              <a:t>删除：</a:t>
            </a:r>
            <a:r>
              <a:rPr kumimoji="1" lang="en-US" altLang="zh-Hans"/>
              <a:t>h(k)</a:t>
            </a:r>
            <a:r>
              <a:rPr kumimoji="1" lang="zh-Hans" altLang="en-US"/>
              <a:t>算出位置</a:t>
            </a:r>
            <a:r>
              <a:rPr kumimoji="1" lang="en-US" altLang="zh-Hans"/>
              <a:t>, </a:t>
            </a:r>
            <a:r>
              <a:rPr kumimoji="1" lang="zh-Hans" altLang="en-US"/>
              <a:t>然后在链表中找到对应的</a:t>
            </a:r>
            <a:r>
              <a:rPr kumimoji="1" lang="en-US" altLang="zh-Hans"/>
              <a:t>k</a:t>
            </a:r>
            <a:r>
              <a:rPr kumimoji="1" lang="zh-Hans" altLang="en-US"/>
              <a:t>，删除之</a:t>
            </a:r>
            <a:endParaRPr kumimoji="1" lang="en-US" altLang="zh-Hans"/>
          </a:p>
          <a:p>
            <a:r>
              <a:rPr kumimoji="1" lang="zh-Hans" altLang="en-US"/>
              <a:t>查找：</a:t>
            </a:r>
            <a:r>
              <a:rPr kumimoji="1" lang="en-US" altLang="zh-Hans"/>
              <a:t>h(k)</a:t>
            </a:r>
            <a:r>
              <a:rPr kumimoji="1" lang="zh-Hans" altLang="en-US"/>
              <a:t>算出位置，然后在链表中找到对应的</a:t>
            </a:r>
            <a:r>
              <a:rPr kumimoji="1" lang="en-US" altLang="zh-Hans"/>
              <a:t>(k,v)</a:t>
            </a:r>
            <a:r>
              <a:rPr kumimoji="1" lang="zh-Hans" altLang="en-US"/>
              <a:t>对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06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6F92D-946C-DA4C-8B70-F8DE0F8A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散列函数的特点</a:t>
            </a:r>
            <a:r>
              <a:rPr kumimoji="1" lang="en-US" altLang="zh-Hans"/>
              <a:t>	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0A6C5-C236-2646-83C1-A3D64C6C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一致性： 对同一个</a:t>
            </a:r>
            <a:r>
              <a:rPr kumimoji="1" lang="en-US" altLang="zh-Hans"/>
              <a:t>k</a:t>
            </a:r>
            <a:r>
              <a:rPr kumimoji="1" lang="zh-Hans" altLang="en-US"/>
              <a:t>，散列值相同</a:t>
            </a:r>
            <a:endParaRPr kumimoji="1" lang="en-US" altLang="zh-Hans"/>
          </a:p>
          <a:p>
            <a:r>
              <a:rPr kumimoji="1" lang="zh-Hans" altLang="en-US"/>
              <a:t>高效性： 计算快</a:t>
            </a:r>
            <a:endParaRPr kumimoji="1" lang="en-US" altLang="zh-Hans"/>
          </a:p>
          <a:p>
            <a:r>
              <a:rPr kumimoji="1" lang="zh-Hans" altLang="en-US"/>
              <a:t>均匀性：能将所有键平均分配到</a:t>
            </a:r>
            <a:r>
              <a:rPr kumimoji="1" lang="en-US" altLang="zh-Hans"/>
              <a:t>[0,M-1]</a:t>
            </a:r>
            <a:r>
              <a:rPr kumimoji="1" lang="zh-Hans" altLang="en-US"/>
              <a:t>间</a:t>
            </a:r>
            <a:endParaRPr kumimoji="1" lang="en-US" altLang="zh-Han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1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3C25-F885-B54D-BE4D-40F4702E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线性探查（开发地址）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73B90A-1529-E948-9CC4-6E9F4C7C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81" y="2049713"/>
            <a:ext cx="9578065" cy="21132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B26CC2-6332-7C41-A982-B9F9029D25E5}"/>
              </a:ext>
            </a:extLst>
          </p:cNvPr>
          <p:cNvSpPr txBox="1"/>
          <p:nvPr/>
        </p:nvSpPr>
        <p:spPr>
          <a:xfrm>
            <a:off x="2286000" y="4789240"/>
            <a:ext cx="42947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/>
              <a:t>分为两种情况：</a:t>
            </a:r>
            <a:endParaRPr kumimoji="1" lang="en-US" altLang="zh-Hans" sz="280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sz="2800"/>
              <a:t>刚好有位置</a:t>
            </a:r>
            <a:endParaRPr kumimoji="1" lang="en-US" altLang="zh-Hans" sz="280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sz="2800"/>
              <a:t>位置被占用（向后延）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7585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374</Words>
  <Application>Microsoft Macintosh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</vt:lpstr>
      <vt:lpstr>等线 Light</vt:lpstr>
      <vt:lpstr>Arial</vt:lpstr>
      <vt:lpstr>Consolas</vt:lpstr>
      <vt:lpstr>Office 主题​​</vt:lpstr>
      <vt:lpstr>07-散列</vt:lpstr>
      <vt:lpstr>V8引擎的数组</vt:lpstr>
      <vt:lpstr>为什么V8要这么做呢？</vt:lpstr>
      <vt:lpstr>散列(将整数放入桶)</vt:lpstr>
      <vt:lpstr>术语</vt:lpstr>
      <vt:lpstr>常用的散列函数</vt:lpstr>
      <vt:lpstr>操作 (k,v)</vt:lpstr>
      <vt:lpstr>散列函数的特点 </vt:lpstr>
      <vt:lpstr>线性探查（开发地址）</vt:lpstr>
      <vt:lpstr>摘要算法 – shaj族</vt:lpstr>
      <vt:lpstr>布隆过滤器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04-堆和堆排序</dc:title>
  <dc:creator>Microsoft Office 用户</dc:creator>
  <cp:lastModifiedBy>Microsoft Office 用户</cp:lastModifiedBy>
  <cp:revision>150</cp:revision>
  <dcterms:created xsi:type="dcterms:W3CDTF">2018-05-19T02:32:05Z</dcterms:created>
  <dcterms:modified xsi:type="dcterms:W3CDTF">2018-06-09T18:52:38Z</dcterms:modified>
</cp:coreProperties>
</file>