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4" r:id="rId3"/>
    <p:sldId id="320" r:id="rId4"/>
    <p:sldId id="310" r:id="rId5"/>
    <p:sldId id="313" r:id="rId6"/>
    <p:sldId id="311" r:id="rId7"/>
    <p:sldId id="312" r:id="rId8"/>
    <p:sldId id="314" r:id="rId9"/>
    <p:sldId id="335" r:id="rId10"/>
    <p:sldId id="315" r:id="rId11"/>
    <p:sldId id="316" r:id="rId12"/>
    <p:sldId id="317" r:id="rId13"/>
    <p:sldId id="318" r:id="rId14"/>
    <p:sldId id="319" r:id="rId15"/>
    <p:sldId id="333" r:id="rId16"/>
    <p:sldId id="321" r:id="rId17"/>
    <p:sldId id="324" r:id="rId18"/>
    <p:sldId id="328" r:id="rId19"/>
    <p:sldId id="326" r:id="rId20"/>
    <p:sldId id="329" r:id="rId21"/>
    <p:sldId id="327" r:id="rId22"/>
    <p:sldId id="323" r:id="rId23"/>
    <p:sldId id="33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EF5CA-FFDE-4814-BF23-241941286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EDEBBA-4E45-49F9-85D7-F45B0EC7D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77866-8BDD-4562-9FEC-91D4D088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2D04-BF2D-4932-8509-4F0C5A4210EA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82755-8791-460B-B01F-919BBC42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4741C2-3F21-4B9B-8F41-566F0B7B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CA4E-3C4E-4743-90B9-7774EA1B6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6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07676-674E-459A-8F9F-0FDACE28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EF649A-F467-433B-901C-46975A735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D97124-67EB-41CC-9FA3-6EA1D8DB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2D04-BF2D-4932-8509-4F0C5A4210EA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CF71A-398C-41AB-8520-CA2F0487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E2FEC-17F2-48A6-AE4B-8E3B32FC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CA4E-3C4E-4743-90B9-7774EA1B6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13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967193-E9EB-4563-9F9C-9316F5A3D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B76A8A-28C8-4547-810A-4A8EFC55E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A0525C-C015-4A6F-A95D-D9B4F621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2D04-BF2D-4932-8509-4F0C5A4210EA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A75FC-76FA-4A25-B6C0-89BB4BC3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054FA-92FE-4796-A429-C037DA2B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CA4E-3C4E-4743-90B9-7774EA1B6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2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ED317-8CD3-4C5E-80A2-C58488B9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354012"/>
            <a:ext cx="10267950" cy="65405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0C993-80C2-4B6F-99F2-2BC561F34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173F7-DDB0-4E16-8D72-2EDDC6B8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2D04-BF2D-4932-8509-4F0C5A4210EA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CC0FA-01D8-4688-82E7-7E924132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00225-9C9E-4A94-B59C-51CA57FF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CA4E-3C4E-4743-90B9-7774EA1B6A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97AA4F-2773-40A3-9930-83389F711CE2}"/>
              </a:ext>
            </a:extLst>
          </p:cNvPr>
          <p:cNvSpPr/>
          <p:nvPr userDrawn="1"/>
        </p:nvSpPr>
        <p:spPr>
          <a:xfrm>
            <a:off x="838200" y="354012"/>
            <a:ext cx="85725" cy="65405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49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B59C2-103C-4B8C-952D-7BAB0A9E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BD5480-04AE-4E13-BE48-2D10AB013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18FFA-E8F6-4F8A-BC6C-5D3825D4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2D04-BF2D-4932-8509-4F0C5A4210EA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C0D07-3672-45F1-A6C6-936D9041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C17B33-970F-4207-A07D-6F55A1E8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CA4E-3C4E-4743-90B9-7774EA1B6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46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F48BD-8A43-49C3-9DBF-4698209C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5A2BD-C4BA-4137-A7F6-3259E6B15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60E866-76A6-43A7-A555-7BF219A15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6DC20F-68AB-4D90-9F30-1FD231CD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2D04-BF2D-4932-8509-4F0C5A4210EA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540CA9-7964-46F5-8490-E896CAD9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2E1B36-E547-4480-AD78-44014F84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CA4E-3C4E-4743-90B9-7774EA1B6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1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4161E-BA8E-4506-8EC3-AD743508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1CAD78-A0C1-4781-BE4F-845A48AA0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26D09F-BDF5-4676-83A9-168603B21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CFEC34-CB5F-4293-BB6A-0D2819FCD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E695AF-747A-4D37-83A4-9BECFD8B1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4A264F-CD4C-4D76-9B6D-9D6B4D4D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2D04-BF2D-4932-8509-4F0C5A4210EA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6AC9DA-0083-4396-A336-4FAE6619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3347D1-E46D-4884-AD56-A3BDDD9C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CA4E-3C4E-4743-90B9-7774EA1B6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04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3836E-D6E1-4D6E-8FE4-63ABDC82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62A843-02C1-4EA3-8AEF-94EDFE96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2D04-BF2D-4932-8509-4F0C5A4210EA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DE2736-4C41-41C8-B0AA-224A93DA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264A63-8023-4D3C-8B36-0A3DA61D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CA4E-3C4E-4743-90B9-7774EA1B6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63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233E99-2491-45E8-B3CC-1D64DF63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2D04-BF2D-4932-8509-4F0C5A4210EA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BC45F9-50E0-462F-A610-1DF41F21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03111A-C1B7-4D0D-970F-859084DB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CA4E-3C4E-4743-90B9-7774EA1B6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61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64960-1C37-4CEB-B81C-7C372D13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1E4A7-96C1-4F1B-804C-8CC54134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BAC03E-4087-4182-925C-30DA4F103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07CFF-D58D-4C66-B1AB-BABB1119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2D04-BF2D-4932-8509-4F0C5A4210EA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997396-8C98-4B13-92A3-D6901DC6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506500-B758-477B-9874-CCE1B861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CA4E-3C4E-4743-90B9-7774EA1B6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1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A5339-A275-4BEA-B1C3-288836F47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8B45CD-A7C1-47D9-8099-6E9C45404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C6A286-167F-4E3A-A957-2D0607F26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F08C54-6188-4A4D-BD2E-47E031EE1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2D04-BF2D-4932-8509-4F0C5A4210EA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CD7348-39B0-4AE8-A8D8-159F0551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941F3C-F9D1-43FE-B55A-70224A60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CA4E-3C4E-4743-90B9-7774EA1B6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26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CC107A-8191-45DE-AE70-6FAC0BDD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ABF4AF-1636-4C08-A4BA-86787F1E5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B9E86-848C-488C-BFB9-137B547B3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72D04-BF2D-4932-8509-4F0C5A4210EA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CEB0F-F0E6-4405-B1BC-F3AF628E7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B5B1F-967E-4B8D-A1AE-4D8BD68B4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5CA4E-3C4E-4743-90B9-7774EA1B6AF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98BBD3-9BB7-4130-9ED5-44E962748D5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271808" y="6297057"/>
            <a:ext cx="365126" cy="3651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8D9031F-4C89-4A5E-9008-7D3A3626817A}"/>
              </a:ext>
            </a:extLst>
          </p:cNvPr>
          <p:cNvSpPr/>
          <p:nvPr userDrawn="1"/>
        </p:nvSpPr>
        <p:spPr>
          <a:xfrm>
            <a:off x="9608359" y="6324600"/>
            <a:ext cx="226215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800" b="0" cap="none" spc="0" dirty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开放</a:t>
            </a:r>
            <a:r>
              <a:rPr lang="zh-CN" altLang="en-US" sz="1800" b="0" cap="none" spc="0" dirty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源头</a:t>
            </a:r>
            <a:r>
              <a:rPr lang="zh-CN" altLang="en-US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zh-CN" altLang="en-US" sz="1800" b="0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回归</a:t>
            </a:r>
            <a:r>
              <a:rPr lang="zh-CN" altLang="en-US" sz="1800" b="0" cap="none" spc="0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本质</a:t>
            </a:r>
          </a:p>
        </p:txBody>
      </p:sp>
    </p:spTree>
    <p:extLst>
      <p:ext uri="{BB962C8B-B14F-4D97-AF65-F5344CB8AC3E}">
        <p14:creationId xmlns:p14="http://schemas.microsoft.com/office/powerpoint/2010/main" val="94610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BF691-BE8D-4241-9076-E0007DA6F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编译原理这门科学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D8E23E-6407-46FD-9542-51971DDDF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三问：是什么？价值在哪？为什要学？</a:t>
            </a:r>
          </a:p>
        </p:txBody>
      </p:sp>
    </p:spTree>
    <p:extLst>
      <p:ext uri="{BB962C8B-B14F-4D97-AF65-F5344CB8AC3E}">
        <p14:creationId xmlns:p14="http://schemas.microsoft.com/office/powerpoint/2010/main" val="116502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45794-5E8E-48F7-B4C8-F22114F2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语法分析（</a:t>
            </a:r>
            <a:r>
              <a:rPr lang="en-US" altLang="zh-CN" dirty="0"/>
              <a:t>Syntax Analyzer</a:t>
            </a:r>
            <a:r>
              <a:rPr lang="zh-CN" altLang="en-US" dirty="0"/>
              <a:t>）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528AD62D-D4EB-4BB8-ACEB-3879DB6276B6}"/>
              </a:ext>
            </a:extLst>
          </p:cNvPr>
          <p:cNvSpPr/>
          <p:nvPr/>
        </p:nvSpPr>
        <p:spPr>
          <a:xfrm>
            <a:off x="5578679" y="2531512"/>
            <a:ext cx="517321" cy="372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B85F0D5-998F-4118-997B-A53ACB29F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986" y="3426839"/>
            <a:ext cx="4599677" cy="25933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67A61F9-73A7-4DC5-815F-3ACE61E7C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5835" y="1372483"/>
            <a:ext cx="12192000" cy="6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22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5531-805A-4E21-B3A1-74AD6819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语义分析</a:t>
            </a:r>
            <a:r>
              <a:rPr lang="en-US" altLang="zh-CN" dirty="0"/>
              <a:t>(Semantics</a:t>
            </a:r>
            <a:r>
              <a:rPr lang="zh-CN" altLang="en-US" dirty="0"/>
              <a:t> </a:t>
            </a:r>
            <a:r>
              <a:rPr lang="en-US" altLang="zh-CN" dirty="0"/>
              <a:t>Analyzer)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CFA7B7DA-0D35-4FD6-8F33-28C82CFD17B4}"/>
              </a:ext>
            </a:extLst>
          </p:cNvPr>
          <p:cNvSpPr/>
          <p:nvPr/>
        </p:nvSpPr>
        <p:spPr>
          <a:xfrm>
            <a:off x="6018489" y="3717721"/>
            <a:ext cx="402671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C3F4E0E-D99A-4946-9376-61CA60B08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45" y="2495827"/>
            <a:ext cx="4099354" cy="23112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861EA8-03B4-4625-9769-905C321E9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149" y="2186035"/>
            <a:ext cx="4815981" cy="31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8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EF917-10C6-4E7B-A60F-32E0BD38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中间代码生成</a:t>
            </a:r>
            <a:r>
              <a:rPr lang="en-US" altLang="zh-CN" sz="3200" dirty="0"/>
              <a:t>(Intermediate Code Generator)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8AFB53-65BA-4F79-B85E-303D8F32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69" y="3098426"/>
            <a:ext cx="4473788" cy="1993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F5EBA1-4F37-4F7E-BADD-5794FE558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70" y="2437705"/>
            <a:ext cx="4815981" cy="3182919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D3780BAE-4A93-4B19-BAA2-854C115D0C0F}"/>
              </a:ext>
            </a:extLst>
          </p:cNvPr>
          <p:cNvSpPr/>
          <p:nvPr/>
        </p:nvSpPr>
        <p:spPr>
          <a:xfrm>
            <a:off x="6018489" y="3737997"/>
            <a:ext cx="402671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66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2D220-DA46-45A6-95A8-DFA0AF1D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代码优化</a:t>
            </a:r>
            <a:r>
              <a:rPr lang="en-US" altLang="zh-CN" dirty="0"/>
              <a:t>(Code Optimizer)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1FD246-A878-435E-9F9C-B40949DD8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622" y="3331788"/>
            <a:ext cx="3397388" cy="1131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61DD09-7C9C-4DE1-8081-993B4EB8F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272" y="3059979"/>
            <a:ext cx="4473788" cy="199360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4718B081-4374-4AC4-99BB-B9E46CFAC210}"/>
              </a:ext>
            </a:extLst>
          </p:cNvPr>
          <p:cNvSpPr/>
          <p:nvPr/>
        </p:nvSpPr>
        <p:spPr>
          <a:xfrm>
            <a:off x="6261941" y="3737997"/>
            <a:ext cx="402671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50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601F9-B56D-4BD8-AF41-269DAD45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代码生成</a:t>
            </a:r>
            <a:r>
              <a:rPr lang="en-US" altLang="zh-CN" dirty="0"/>
              <a:t>(Code Generator)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4C3024-BFB1-44D9-8922-B69F1F124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923" y="2989235"/>
            <a:ext cx="3621638" cy="1131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340B789-200B-4747-80C8-6689361F5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679" y="2219400"/>
            <a:ext cx="4047713" cy="241920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01E26FB6-B817-4739-9FDA-F3459D5BDE5E}"/>
              </a:ext>
            </a:extLst>
          </p:cNvPr>
          <p:cNvSpPr/>
          <p:nvPr/>
        </p:nvSpPr>
        <p:spPr>
          <a:xfrm>
            <a:off x="5758784" y="3395444"/>
            <a:ext cx="402671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16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A7A72-2434-4E45-9970-629CD2D3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V8</a:t>
            </a:r>
            <a:endParaRPr lang="zh-CN" altLang="en-US" dirty="0"/>
          </a:p>
        </p:txBody>
      </p:sp>
      <p:pic>
        <p:nvPicPr>
          <p:cNvPr id="1026" name="Picture 2" descr="How V8 Works">
            <a:extLst>
              <a:ext uri="{FF2B5EF4-FFF2-40B4-BE49-F238E27FC236}">
                <a16:creationId xmlns:a16="http://schemas.microsoft.com/office/drawing/2014/main" id="{42D4693A-AD7B-4124-81CD-68307B9E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428" y="415050"/>
            <a:ext cx="7977143" cy="575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100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CF7C1-4D30-4B7C-991B-20B46179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编译的价值和挑战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A76DCE-7357-4E77-BE5A-08892E5ED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为什么需要如此多的编译器？</a:t>
            </a:r>
          </a:p>
        </p:txBody>
      </p:sp>
    </p:spTree>
    <p:extLst>
      <p:ext uri="{BB962C8B-B14F-4D97-AF65-F5344CB8AC3E}">
        <p14:creationId xmlns:p14="http://schemas.microsoft.com/office/powerpoint/2010/main" val="529431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601F9-B56D-4BD8-AF41-269DAD45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适配硬件环境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5C3DFF-3665-4FDC-8607-2BAA4B225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670" y="1128066"/>
            <a:ext cx="3390476" cy="50380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F04BED-B61C-4AA8-AA45-E4FF14DA9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906" y="2013779"/>
            <a:ext cx="4961905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71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95F2A-0FEF-4AAE-869E-39ECCFFC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硬件合成</a:t>
            </a:r>
          </a:p>
        </p:txBody>
      </p:sp>
      <p:pic>
        <p:nvPicPr>
          <p:cNvPr id="1026" name="Picture 2" descr="ãvhdlãçåçæå°çµæ">
            <a:extLst>
              <a:ext uri="{FF2B5EF4-FFF2-40B4-BE49-F238E27FC236}">
                <a16:creationId xmlns:a16="http://schemas.microsoft.com/office/drawing/2014/main" id="{792D8A63-A96F-47D1-AE06-BD6A96D10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082" y="1584515"/>
            <a:ext cx="62865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431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403A6-B35F-431C-8851-0504F000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内存管理</a:t>
            </a:r>
          </a:p>
        </p:txBody>
      </p:sp>
      <p:pic>
        <p:nvPicPr>
          <p:cNvPr id="2050" name="Picture 2" descr="ãCPU L1 L2 L3ãçåçæå°çµæ">
            <a:extLst>
              <a:ext uri="{FF2B5EF4-FFF2-40B4-BE49-F238E27FC236}">
                <a16:creationId xmlns:a16="http://schemas.microsoft.com/office/drawing/2014/main" id="{40C2288A-95BB-4E59-95EF-D025BF176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52413"/>
            <a:ext cx="476250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35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5579D-8BE2-4200-9EE9-9D84E042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课程内容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E69F73-4046-4065-8197-250A2D2B3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294" y="1400623"/>
            <a:ext cx="6017979" cy="46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38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429A0-6639-4C33-9D10-6FD4DA23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效率提升</a:t>
            </a:r>
          </a:p>
        </p:txBody>
      </p:sp>
      <p:pic>
        <p:nvPicPr>
          <p:cNvPr id="4098" name="Picture 2" descr="ãC++ãçåçæå°çµæ">
            <a:extLst>
              <a:ext uri="{FF2B5EF4-FFF2-40B4-BE49-F238E27FC236}">
                <a16:creationId xmlns:a16="http://schemas.microsoft.com/office/drawing/2014/main" id="{B06C1549-3CFD-4BF7-99FD-33F1C16AB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833" y="1386456"/>
            <a:ext cx="1724549" cy="193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ãFortran logoãçåçæå°çµæ">
            <a:extLst>
              <a:ext uri="{FF2B5EF4-FFF2-40B4-BE49-F238E27FC236}">
                <a16:creationId xmlns:a16="http://schemas.microsoft.com/office/drawing/2014/main" id="{F6EC21B7-5093-4ECC-B691-EB1A01541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296" y="1938688"/>
            <a:ext cx="41719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ãJavaãçåçæå°çµæ">
            <a:extLst>
              <a:ext uri="{FF2B5EF4-FFF2-40B4-BE49-F238E27FC236}">
                <a16:creationId xmlns:a16="http://schemas.microsoft.com/office/drawing/2014/main" id="{C83FBFD8-667B-4233-A5E1-642E3C53B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170" y="38239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ãJavascriptãçåçæå°çµæ">
            <a:extLst>
              <a:ext uri="{FF2B5EF4-FFF2-40B4-BE49-F238E27FC236}">
                <a16:creationId xmlns:a16="http://schemas.microsoft.com/office/drawing/2014/main" id="{07E54120-D0B6-4177-A84D-A0D17602D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822" y="38239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310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0A4A2-EA90-4BCB-ADF3-B2929A85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领域需求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9369865-E057-4599-8C9A-3B956F5F8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412" y="2072779"/>
            <a:ext cx="1742245" cy="111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977F2B1-493D-43FA-8CD0-D81D7F099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296" y="1903951"/>
            <a:ext cx="1283865" cy="128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3BEF8B9-664E-4678-800A-A209F8CB8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200" y="1986595"/>
            <a:ext cx="2541367" cy="1287403"/>
          </a:xfrm>
          <a:prstGeom prst="rect">
            <a:avLst/>
          </a:prstGeom>
        </p:spPr>
      </p:pic>
      <p:pic>
        <p:nvPicPr>
          <p:cNvPr id="3084" name="Picture 12" descr="ãdartãçåçæå°çµæ">
            <a:extLst>
              <a:ext uri="{FF2B5EF4-FFF2-40B4-BE49-F238E27FC236}">
                <a16:creationId xmlns:a16="http://schemas.microsoft.com/office/drawing/2014/main" id="{1D74BC9A-76C6-40D9-B428-4F9DA8E0C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412" y="3737285"/>
            <a:ext cx="2931341" cy="164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ãsql logoãçåçæå°çµæ">
            <a:extLst>
              <a:ext uri="{FF2B5EF4-FFF2-40B4-BE49-F238E27FC236}">
                <a16:creationId xmlns:a16="http://schemas.microsoft.com/office/drawing/2014/main" id="{D6EC1540-F0EF-4ADA-9943-FB0317E1B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358" y="3737285"/>
            <a:ext cx="1610895" cy="125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476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CF7C1-4D30-4B7C-991B-20B46179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我为什么要学编译原理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A76DCE-7357-4E77-BE5A-08892E5ED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为什么需要如此多的编译器？</a:t>
            </a:r>
          </a:p>
        </p:txBody>
      </p:sp>
    </p:spTree>
    <p:extLst>
      <p:ext uri="{BB962C8B-B14F-4D97-AF65-F5344CB8AC3E}">
        <p14:creationId xmlns:p14="http://schemas.microsoft.com/office/powerpoint/2010/main" val="875926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429A0-6639-4C33-9D10-6FD4DA23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程序架构的集大成者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E1EFC-7F12-49A5-A7EA-85AA29FC0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架构思想</a:t>
            </a:r>
            <a:endParaRPr lang="en-US" altLang="zh-CN" dirty="0"/>
          </a:p>
          <a:p>
            <a:pPr lvl="1"/>
            <a:r>
              <a:rPr lang="zh-CN" altLang="en-US" dirty="0"/>
              <a:t>关注点分离（</a:t>
            </a:r>
            <a:r>
              <a:rPr lang="en-US" altLang="zh-CN" dirty="0"/>
              <a:t>Separation of concerns</a:t>
            </a:r>
            <a:r>
              <a:rPr lang="zh-CN" altLang="en-US" dirty="0"/>
              <a:t>），模块化</a:t>
            </a:r>
            <a:r>
              <a:rPr lang="en-US" altLang="zh-CN" dirty="0"/>
              <a:t>(Modular)</a:t>
            </a:r>
            <a:r>
              <a:rPr lang="zh-CN" altLang="en-US" dirty="0"/>
              <a:t>，分层架构</a:t>
            </a:r>
            <a:endParaRPr lang="en-US" altLang="zh-CN" dirty="0"/>
          </a:p>
          <a:p>
            <a:pPr lvl="1"/>
            <a:r>
              <a:rPr lang="zh-CN" altLang="en-US" dirty="0"/>
              <a:t>面向对象（</a:t>
            </a:r>
            <a:r>
              <a:rPr lang="en-US" altLang="zh-CN" dirty="0"/>
              <a:t>Object Oriented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规则引擎（</a:t>
            </a:r>
            <a:r>
              <a:rPr lang="en-US" altLang="zh-CN" dirty="0"/>
              <a:t>Rule Engine</a:t>
            </a:r>
            <a:r>
              <a:rPr lang="zh-CN" altLang="en-US" dirty="0"/>
              <a:t>），插件（</a:t>
            </a:r>
            <a:r>
              <a:rPr lang="en-US" altLang="zh-CN" dirty="0"/>
              <a:t>Plug-ins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分层设计（</a:t>
            </a:r>
            <a:r>
              <a:rPr lang="en-US" altLang="zh-CN" dirty="0"/>
              <a:t>Layered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r>
              <a:rPr lang="zh-CN" altLang="en-US" dirty="0"/>
              <a:t>细节</a:t>
            </a:r>
            <a:endParaRPr lang="en-US" altLang="zh-CN" dirty="0"/>
          </a:p>
          <a:p>
            <a:pPr lvl="1"/>
            <a:r>
              <a:rPr lang="zh-CN" altLang="en-US" dirty="0"/>
              <a:t>递归</a:t>
            </a:r>
            <a:r>
              <a:rPr lang="en-US" altLang="zh-CN" dirty="0"/>
              <a:t>/</a:t>
            </a:r>
            <a:r>
              <a:rPr lang="zh-CN" altLang="en-US" dirty="0"/>
              <a:t>回溯</a:t>
            </a:r>
            <a:r>
              <a:rPr lang="en-US" altLang="zh-CN" dirty="0"/>
              <a:t>/</a:t>
            </a:r>
            <a:r>
              <a:rPr lang="zh-CN" altLang="en-US" dirty="0"/>
              <a:t>搜索</a:t>
            </a:r>
            <a:endParaRPr lang="en-US" altLang="zh-CN" dirty="0"/>
          </a:p>
          <a:p>
            <a:pPr lvl="1"/>
            <a:r>
              <a:rPr lang="zh-CN" altLang="en-US" dirty="0"/>
              <a:t>形式语言：上下文无关语法（</a:t>
            </a:r>
            <a:r>
              <a:rPr lang="en-US" altLang="zh-CN" dirty="0"/>
              <a:t>Context Free Grammar)</a:t>
            </a:r>
            <a:r>
              <a:rPr lang="zh-CN" altLang="en-US" dirty="0"/>
              <a:t>，正则表达式</a:t>
            </a:r>
            <a:r>
              <a:rPr lang="en-US" altLang="zh-CN" dirty="0"/>
              <a:t>(Regular Expression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数据结构：堆</a:t>
            </a:r>
            <a:r>
              <a:rPr lang="en-US" altLang="zh-CN" dirty="0"/>
              <a:t>/</a:t>
            </a:r>
            <a:r>
              <a:rPr lang="zh-CN" altLang="en-US" dirty="0"/>
              <a:t>栈</a:t>
            </a:r>
            <a:r>
              <a:rPr lang="en-US" altLang="zh-CN" dirty="0"/>
              <a:t>/</a:t>
            </a:r>
            <a:r>
              <a:rPr lang="zh-CN" altLang="en-US" dirty="0"/>
              <a:t>队列（</a:t>
            </a:r>
            <a:r>
              <a:rPr lang="en-US" altLang="zh-CN" dirty="0"/>
              <a:t>Heap/Stack/Queue</a:t>
            </a:r>
            <a:r>
              <a:rPr lang="zh-CN" altLang="en-US" dirty="0"/>
              <a:t>），抽象语法树（</a:t>
            </a:r>
            <a:r>
              <a:rPr lang="en-US" altLang="zh-CN" dirty="0"/>
              <a:t>Abstract Syntax Tree</a:t>
            </a:r>
            <a:r>
              <a:rPr lang="zh-CN" altLang="en-US" dirty="0"/>
              <a:t>），流</a:t>
            </a:r>
            <a:r>
              <a:rPr lang="en-US" altLang="zh-CN" dirty="0"/>
              <a:t>(Stream)</a:t>
            </a:r>
            <a:r>
              <a:rPr lang="zh-CN" altLang="en-US" dirty="0"/>
              <a:t>，自动机（</a:t>
            </a:r>
            <a:r>
              <a:rPr lang="en-US" altLang="zh-CN" dirty="0"/>
              <a:t>Automation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模式匹配</a:t>
            </a:r>
            <a:r>
              <a:rPr lang="en-US" altLang="zh-CN" dirty="0"/>
              <a:t>(Pattern Matching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优化（</a:t>
            </a:r>
            <a:r>
              <a:rPr lang="en-US" altLang="zh-CN" dirty="0"/>
              <a:t>Optimization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异常处理（</a:t>
            </a:r>
            <a:r>
              <a:rPr lang="en-US" altLang="zh-CN" dirty="0"/>
              <a:t>Exception Handing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902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CF7C1-4D30-4B7C-991B-20B46179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什么是编译器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A76DCE-7357-4E77-BE5A-08892E5ED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介绍编译器的工作内容和流程</a:t>
            </a:r>
          </a:p>
        </p:txBody>
      </p:sp>
    </p:spTree>
    <p:extLst>
      <p:ext uri="{BB962C8B-B14F-4D97-AF65-F5344CB8AC3E}">
        <p14:creationId xmlns:p14="http://schemas.microsoft.com/office/powerpoint/2010/main" val="154575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60E20-3670-4C67-8957-5774E289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编译器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177831-8A25-4E6B-AD62-D3430D6A0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793" y="2561000"/>
            <a:ext cx="8622413" cy="17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221EE-597B-487B-8E8B-ABE7F31E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52C0CC-1AF1-4B14-BF0E-00004824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560" y="1008062"/>
            <a:ext cx="6715828" cy="506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5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7925D-944F-4313-9525-82A1FA6B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解释器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86817D-8BE3-49EE-A791-A79B82A39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070" y="2561000"/>
            <a:ext cx="8622413" cy="17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8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14330-D35E-4135-906B-E5458196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早期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CCD124-EA92-4DCD-AB03-7DCEF3A61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455" y="268447"/>
            <a:ext cx="5622740" cy="606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9869D-F098-414F-9FE3-FC3CBB6F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编译器的结构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8ED181-6FD5-4ED7-AA59-EB5215C2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669" y="1101500"/>
            <a:ext cx="4778378" cy="516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8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44368-F884-46BF-9BF0-6B51E00A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词法分析（</a:t>
            </a:r>
            <a:r>
              <a:rPr lang="en-US" altLang="zh-CN" dirty="0"/>
              <a:t>Lexical Analyzer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BFD5DD-CA56-43A0-9991-8C42A8AC1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187" y="1863824"/>
            <a:ext cx="6850838" cy="705600"/>
          </a:xfrm>
          <a:prstGeom prst="rect">
            <a:avLst/>
          </a:prstGeom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D794DA8D-FFC2-497A-986A-F153DB31EF4A}"/>
              </a:ext>
            </a:extLst>
          </p:cNvPr>
          <p:cNvSpPr/>
          <p:nvPr/>
        </p:nvSpPr>
        <p:spPr>
          <a:xfrm>
            <a:off x="5526946" y="3442575"/>
            <a:ext cx="517321" cy="372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474B95-101B-435E-810C-75735FDE3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73263"/>
            <a:ext cx="12192000" cy="6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4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221</Words>
  <Application>Microsoft Office PowerPoint</Application>
  <PresentationFormat>宽屏</PresentationFormat>
  <Paragraphs>41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微软雅黑</vt:lpstr>
      <vt:lpstr>Arial</vt:lpstr>
      <vt:lpstr>Office 主题​​</vt:lpstr>
      <vt:lpstr>编译原理这门科学</vt:lpstr>
      <vt:lpstr>课程内容</vt:lpstr>
      <vt:lpstr>什么是编译器</vt:lpstr>
      <vt:lpstr>编译器</vt:lpstr>
      <vt:lpstr>C语言</vt:lpstr>
      <vt:lpstr>解释器</vt:lpstr>
      <vt:lpstr>早期Java</vt:lpstr>
      <vt:lpstr>编译器的结构</vt:lpstr>
      <vt:lpstr>词法分析（Lexical Analyzer）</vt:lpstr>
      <vt:lpstr>语法分析（Syntax Analyzer）</vt:lpstr>
      <vt:lpstr>语义分析(Semantics Analyzer)</vt:lpstr>
      <vt:lpstr>中间代码生成(Intermediate Code Generator)</vt:lpstr>
      <vt:lpstr>代码优化(Code Optimizer)</vt:lpstr>
      <vt:lpstr>代码生成(Code Generator)</vt:lpstr>
      <vt:lpstr>V8</vt:lpstr>
      <vt:lpstr>编译的价值和挑战</vt:lpstr>
      <vt:lpstr>适配硬件环境</vt:lpstr>
      <vt:lpstr>硬件合成</vt:lpstr>
      <vt:lpstr>内存管理</vt:lpstr>
      <vt:lpstr>效率提升</vt:lpstr>
      <vt:lpstr>领域需求</vt:lpstr>
      <vt:lpstr>我为什么要学编译原理</vt:lpstr>
      <vt:lpstr>程序架构的集大成者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ramroll</dc:creator>
  <cp:lastModifiedBy>ramroll</cp:lastModifiedBy>
  <cp:revision>121</cp:revision>
  <dcterms:created xsi:type="dcterms:W3CDTF">2019-08-30T16:20:47Z</dcterms:created>
  <dcterms:modified xsi:type="dcterms:W3CDTF">2019-09-07T08:19:29Z</dcterms:modified>
</cp:coreProperties>
</file>