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88" r:id="rId7"/>
    <p:sldId id="289" r:id="rId8"/>
    <p:sldId id="290" r:id="rId9"/>
    <p:sldId id="287"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8"/>
            <p14:sldId id="289"/>
            <p14:sldId id="290"/>
            <p14:sldId id="287"/>
            <p14:sldId id="284"/>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p:scale>
          <a:sx n="75" d="100"/>
          <a:sy n="75" d="100"/>
        </p:scale>
        <p:origin x="540"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LMS using Cloud</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4: </a:t>
            </a:r>
            <a:r>
              <a:rPr lang="en-US" dirty="0"/>
              <a:t>Introduction to System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Definition: System analysis as a methodical process for examining procedures and goals</a:t>
            </a:r>
          </a:p>
          <a:p>
            <a:r>
              <a:rPr lang="en-US" dirty="0"/>
              <a:t>Importance: Significance of system analysis in enhancing efficiency and efficacy</a:t>
            </a:r>
          </a:p>
          <a:p>
            <a:r>
              <a:rPr lang="en-US" dirty="0"/>
              <a:t>Objective: Identifying and addressing challenges to optimize e-learning platforms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4: </a:t>
            </a:r>
            <a:r>
              <a:rPr lang="en-US" dirty="0"/>
              <a:t>Data Collection Techniques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Definition: Data collection Is a pivotal stage in understanding user needs and requirements</a:t>
            </a:r>
          </a:p>
          <a:p>
            <a:r>
              <a:rPr lang="en-US" dirty="0"/>
              <a:t>Approach: Integration of qualitative and quantitative techniques for comprehensive insights</a:t>
            </a:r>
          </a:p>
          <a:p>
            <a:r>
              <a:rPr lang="en-US" dirty="0"/>
              <a:t>Rationale: Importance of data collection in informing the development and optimization of e-learning platforms</a:t>
            </a:r>
          </a:p>
        </p:txBody>
      </p:sp>
    </p:spTree>
    <p:extLst>
      <p:ext uri="{BB962C8B-B14F-4D97-AF65-F5344CB8AC3E}">
        <p14:creationId xmlns:p14="http://schemas.microsoft.com/office/powerpoint/2010/main" val="4062283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13393" cy="640080"/>
          </a:xfrm>
        </p:spPr>
        <p:txBody>
          <a:bodyPr>
            <a:noAutofit/>
          </a:bodyPr>
          <a:lstStyle/>
          <a:p>
            <a:r>
              <a:rPr lang="en-US" dirty="0">
                <a:latin typeface="Segoe UI Light" panose="020B0502040204020203" pitchFamily="34" charset="0"/>
                <a:cs typeface="Segoe UI Light" panose="020B0502040204020203" pitchFamily="34" charset="0"/>
              </a:rPr>
              <a:t>Chapter 4 :</a:t>
            </a:r>
            <a:r>
              <a:rPr lang="en-US" dirty="0"/>
              <a:t>Feasibility Study and Requirements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Definition: Data collection Is a pivotal stage in understanding user needs and requirements</a:t>
            </a:r>
          </a:p>
          <a:p>
            <a:r>
              <a:rPr lang="en-US" dirty="0"/>
              <a:t>Approach: Integration of qualitative and quantitative techniques for comprehensive insights</a:t>
            </a:r>
          </a:p>
          <a:p>
            <a:r>
              <a:rPr lang="en-US" dirty="0"/>
              <a:t>Rationale: Importance of data collection in informing the development and optimization of e-learning platforms</a:t>
            </a:r>
          </a:p>
        </p:txBody>
      </p:sp>
    </p:spTree>
    <p:extLst>
      <p:ext uri="{BB962C8B-B14F-4D97-AF65-F5344CB8AC3E}">
        <p14:creationId xmlns:p14="http://schemas.microsoft.com/office/powerpoint/2010/main" val="2867023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13393" cy="640080"/>
          </a:xfrm>
        </p:spPr>
        <p:txBody>
          <a:bodyPr>
            <a:noAutofit/>
          </a:bodyPr>
          <a:lstStyle/>
          <a:p>
            <a:r>
              <a:rPr lang="en-US" dirty="0">
                <a:latin typeface="Segoe UI Light" panose="020B0502040204020203" pitchFamily="34" charset="0"/>
                <a:cs typeface="Segoe UI Light" panose="020B0502040204020203" pitchFamily="34" charset="0"/>
              </a:rPr>
              <a:t>Chapter 4 :</a:t>
            </a:r>
            <a:r>
              <a:rPr lang="en-US" dirty="0"/>
              <a:t>User Characteristics and Conclusion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24376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User Characteristics: Identifying characteristics of intended users, such as mobile literacy and navigation skills</a:t>
            </a:r>
          </a:p>
          <a:p>
            <a:r>
              <a:rPr lang="en-US" dirty="0"/>
              <a:t>Conclusion: Recap of key findings and implications for e-learning platform development</a:t>
            </a:r>
          </a:p>
          <a:p>
            <a:r>
              <a:rPr lang="en-US" dirty="0"/>
              <a:t>Next Steps: Future considerations and actions for further refinement and optimization of the platform</a:t>
            </a:r>
          </a:p>
        </p:txBody>
      </p:sp>
    </p:spTree>
    <p:extLst>
      <p:ext uri="{BB962C8B-B14F-4D97-AF65-F5344CB8AC3E}">
        <p14:creationId xmlns:p14="http://schemas.microsoft.com/office/powerpoint/2010/main" val="598302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5 :Introduction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Introduction</a:t>
            </a:r>
          </a:p>
          <a:p>
            <a:pPr marL="0" lvl="0" indent="0">
              <a:spcAft>
                <a:spcPts val="600"/>
              </a:spcAft>
              <a:buNone/>
              <a:defRPr/>
            </a:pPr>
            <a:r>
              <a:rPr lang="en-US" dirty="0"/>
              <a:t>System design is the process of defining the elements of a system such as the architecture, modules and components, the different interfaces of those components and the data that goes through that system. It is meant to satisfy specific needs and requirements of a business or organization through the engineering of a coherent and well-running system.</a:t>
            </a:r>
          </a:p>
          <a:p>
            <a:pPr marL="0" lvl="0" indent="0">
              <a:spcAft>
                <a:spcPts val="600"/>
              </a:spcAft>
              <a:buNone/>
              <a:defRPr/>
            </a:pPr>
            <a:r>
              <a:rPr lang="en-US" b="1" dirty="0">
                <a:latin typeface="Segoe UI" panose="020B0502040204020203" pitchFamily="34" charset="0"/>
                <a:cs typeface="Segoe UI" panose="020B0502040204020203" pitchFamily="34" charset="0"/>
              </a:rPr>
              <a:t>Architecture – Tier 3</a:t>
            </a:r>
          </a:p>
          <a:p>
            <a:pPr marL="0" lvl="0" indent="0">
              <a:spcAft>
                <a:spcPts val="600"/>
              </a:spcAft>
              <a:buNone/>
              <a:defRPr/>
            </a:pPr>
            <a:r>
              <a:rPr lang="en-US" b="1" dirty="0">
                <a:latin typeface="Segoe UI" panose="020B0502040204020203" pitchFamily="34" charset="0"/>
                <a:cs typeface="Segoe UI" panose="020B0502040204020203" pitchFamily="34" charset="0"/>
              </a:rPr>
              <a:t>System implementation – Modal View Controller(MVC Pattern)</a:t>
            </a:r>
          </a:p>
        </p:txBody>
      </p:sp>
      <p:pic>
        <p:nvPicPr>
          <p:cNvPr id="2" name="Picture 1">
            <a:extLst>
              <a:ext uri="{FF2B5EF4-FFF2-40B4-BE49-F238E27FC236}">
                <a16:creationId xmlns:a16="http://schemas.microsoft.com/office/drawing/2014/main" id="{155B708B-618A-4278-9C7E-FBA8D32F1930}"/>
              </a:ext>
            </a:extLst>
          </p:cNvPr>
          <p:cNvPicPr>
            <a:picLocks noChangeAspect="1"/>
          </p:cNvPicPr>
          <p:nvPr/>
        </p:nvPicPr>
        <p:blipFill>
          <a:blip r:embed="rId2"/>
          <a:stretch>
            <a:fillRect/>
          </a:stretch>
        </p:blipFill>
        <p:spPr>
          <a:xfrm>
            <a:off x="5487791" y="1670906"/>
            <a:ext cx="5887272" cy="3096057"/>
          </a:xfrm>
          <a:prstGeom prst="rect">
            <a:avLst/>
          </a:prstGeom>
        </p:spPr>
      </p:pic>
    </p:spTree>
    <p:extLst>
      <p:ext uri="{BB962C8B-B14F-4D97-AF65-F5344CB8AC3E}">
        <p14:creationId xmlns:p14="http://schemas.microsoft.com/office/powerpoint/2010/main" val="834093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5 :ERD</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ERD</a:t>
            </a:r>
          </a:p>
          <a:p>
            <a:pPr marL="0" lvl="0" indent="0">
              <a:spcAft>
                <a:spcPts val="600"/>
              </a:spcAft>
              <a:buNone/>
              <a:defRPr/>
            </a:pPr>
            <a:r>
              <a:rPr lang="en-US" dirty="0"/>
              <a:t>Database Design is a collection of processes that facilitate the designing, development, implementation and maintenance of enterprise data management systems. The main objectives of database designing are to produce logical and physical designs models of the proposed database system.</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1F82521-3685-4E0E-AE09-A76BDDA4F713}"/>
              </a:ext>
            </a:extLst>
          </p:cNvPr>
          <p:cNvPicPr>
            <a:picLocks noChangeAspect="1"/>
          </p:cNvPicPr>
          <p:nvPr/>
        </p:nvPicPr>
        <p:blipFill>
          <a:blip r:embed="rId2"/>
          <a:stretch>
            <a:fillRect/>
          </a:stretch>
        </p:blipFill>
        <p:spPr>
          <a:xfrm>
            <a:off x="5053914" y="1666384"/>
            <a:ext cx="6257285" cy="3525231"/>
          </a:xfrm>
          <a:prstGeom prst="rect">
            <a:avLst/>
          </a:prstGeom>
        </p:spPr>
      </p:pic>
    </p:spTree>
    <p:extLst>
      <p:ext uri="{BB962C8B-B14F-4D97-AF65-F5344CB8AC3E}">
        <p14:creationId xmlns:p14="http://schemas.microsoft.com/office/powerpoint/2010/main" val="244475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6: Introduction</a:t>
            </a:r>
          </a:p>
        </p:txBody>
      </p:sp>
      <p:sp>
        <p:nvSpPr>
          <p:cNvPr id="38" name="Content Placeholder 17"/>
          <p:cNvSpPr txBox="1">
            <a:spLocks/>
          </p:cNvSpPr>
          <p:nvPr/>
        </p:nvSpPr>
        <p:spPr>
          <a:xfrm>
            <a:off x="541610" y="1524708"/>
            <a:ext cx="4321704" cy="2996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Introduction</a:t>
            </a:r>
          </a:p>
          <a:p>
            <a:pPr marL="0" lvl="0" indent="0">
              <a:spcAft>
                <a:spcPts val="600"/>
              </a:spcAft>
              <a:buNone/>
              <a:defRPr/>
            </a:pPr>
            <a:r>
              <a:rPr lang="en-US" dirty="0"/>
              <a:t>This chapter elaborates the Implementation issues of how the system design was implemented in terms of database implementation; application implementation for presentation or the user interface. The purpose of implementation was to transform the system design and the functional requirements into the actual system being developed. Planning for it begins early in the design stage. It covers the following areas: </a:t>
            </a:r>
          </a:p>
          <a:p>
            <a:pPr marL="0" lvl="0" indent="0">
              <a:spcAft>
                <a:spcPts val="600"/>
              </a:spcAft>
              <a:buNone/>
              <a:defRPr/>
            </a:pPr>
            <a:r>
              <a:rPr lang="en-US" dirty="0"/>
              <a:t>Training of employees ,Programming ,System testing Changeover procedure and Review and maintenance</a:t>
            </a:r>
          </a:p>
        </p:txBody>
      </p:sp>
      <p:pic>
        <p:nvPicPr>
          <p:cNvPr id="3" name="Picture 2">
            <a:extLst>
              <a:ext uri="{FF2B5EF4-FFF2-40B4-BE49-F238E27FC236}">
                <a16:creationId xmlns:a16="http://schemas.microsoft.com/office/drawing/2014/main" id="{8D800913-6271-4DC5-90CB-ADA31AD0BB50}"/>
              </a:ext>
            </a:extLst>
          </p:cNvPr>
          <p:cNvPicPr>
            <a:picLocks noChangeAspect="1"/>
          </p:cNvPicPr>
          <p:nvPr/>
        </p:nvPicPr>
        <p:blipFill>
          <a:blip r:embed="rId2"/>
          <a:stretch>
            <a:fillRect/>
          </a:stretch>
        </p:blipFill>
        <p:spPr>
          <a:xfrm>
            <a:off x="6157921" y="3371799"/>
            <a:ext cx="2000529" cy="752580"/>
          </a:xfrm>
          <a:prstGeom prst="rect">
            <a:avLst/>
          </a:prstGeom>
        </p:spPr>
      </p:pic>
      <p:pic>
        <p:nvPicPr>
          <p:cNvPr id="4" name="Picture 3">
            <a:extLst>
              <a:ext uri="{FF2B5EF4-FFF2-40B4-BE49-F238E27FC236}">
                <a16:creationId xmlns:a16="http://schemas.microsoft.com/office/drawing/2014/main" id="{BC7C9694-7C02-4A3F-B7E3-3D0E30700B60}"/>
              </a:ext>
            </a:extLst>
          </p:cNvPr>
          <p:cNvPicPr>
            <a:picLocks noChangeAspect="1"/>
          </p:cNvPicPr>
          <p:nvPr/>
        </p:nvPicPr>
        <p:blipFill>
          <a:blip r:embed="rId3"/>
          <a:stretch>
            <a:fillRect/>
          </a:stretch>
        </p:blipFill>
        <p:spPr>
          <a:xfrm>
            <a:off x="8389291" y="3371799"/>
            <a:ext cx="1876687" cy="781159"/>
          </a:xfrm>
          <a:prstGeom prst="rect">
            <a:avLst/>
          </a:prstGeom>
        </p:spPr>
      </p:pic>
      <p:pic>
        <p:nvPicPr>
          <p:cNvPr id="5" name="Picture 4">
            <a:extLst>
              <a:ext uri="{FF2B5EF4-FFF2-40B4-BE49-F238E27FC236}">
                <a16:creationId xmlns:a16="http://schemas.microsoft.com/office/drawing/2014/main" id="{D17D0740-15E9-4287-9539-5020EA1E92F7}"/>
              </a:ext>
            </a:extLst>
          </p:cNvPr>
          <p:cNvPicPr>
            <a:picLocks noChangeAspect="1"/>
          </p:cNvPicPr>
          <p:nvPr/>
        </p:nvPicPr>
        <p:blipFill>
          <a:blip r:embed="rId4"/>
          <a:stretch>
            <a:fillRect/>
          </a:stretch>
        </p:blipFill>
        <p:spPr>
          <a:xfrm>
            <a:off x="6119816" y="4327411"/>
            <a:ext cx="2676899" cy="819264"/>
          </a:xfrm>
          <a:prstGeom prst="rect">
            <a:avLst/>
          </a:prstGeom>
        </p:spPr>
      </p:pic>
      <p:pic>
        <p:nvPicPr>
          <p:cNvPr id="6" name="Picture 5">
            <a:extLst>
              <a:ext uri="{FF2B5EF4-FFF2-40B4-BE49-F238E27FC236}">
                <a16:creationId xmlns:a16="http://schemas.microsoft.com/office/drawing/2014/main" id="{5886F25E-03DF-4FD4-92A3-F4FC7EE53A05}"/>
              </a:ext>
            </a:extLst>
          </p:cNvPr>
          <p:cNvPicPr>
            <a:picLocks noChangeAspect="1"/>
          </p:cNvPicPr>
          <p:nvPr/>
        </p:nvPicPr>
        <p:blipFill>
          <a:blip r:embed="rId5"/>
          <a:stretch>
            <a:fillRect/>
          </a:stretch>
        </p:blipFill>
        <p:spPr>
          <a:xfrm>
            <a:off x="6119816" y="2352151"/>
            <a:ext cx="2076740" cy="771633"/>
          </a:xfrm>
          <a:prstGeom prst="rect">
            <a:avLst/>
          </a:prstGeom>
        </p:spPr>
      </p:pic>
      <p:pic>
        <p:nvPicPr>
          <p:cNvPr id="7" name="Picture 6">
            <a:extLst>
              <a:ext uri="{FF2B5EF4-FFF2-40B4-BE49-F238E27FC236}">
                <a16:creationId xmlns:a16="http://schemas.microsoft.com/office/drawing/2014/main" id="{25F6408A-D0D4-4627-8EDE-49B97D28209D}"/>
              </a:ext>
            </a:extLst>
          </p:cNvPr>
          <p:cNvPicPr>
            <a:picLocks noChangeAspect="1"/>
          </p:cNvPicPr>
          <p:nvPr/>
        </p:nvPicPr>
        <p:blipFill>
          <a:blip r:embed="rId6"/>
          <a:stretch>
            <a:fillRect/>
          </a:stretch>
        </p:blipFill>
        <p:spPr>
          <a:xfrm>
            <a:off x="6096000" y="5321128"/>
            <a:ext cx="2724530" cy="781159"/>
          </a:xfrm>
          <a:prstGeom prst="rect">
            <a:avLst/>
          </a:prstGeom>
        </p:spPr>
      </p:pic>
      <p:sp>
        <p:nvSpPr>
          <p:cNvPr id="9" name="Rectangle 8">
            <a:extLst>
              <a:ext uri="{FF2B5EF4-FFF2-40B4-BE49-F238E27FC236}">
                <a16:creationId xmlns:a16="http://schemas.microsoft.com/office/drawing/2014/main" id="{84778668-F8F3-4193-B49C-33FF42DE7353}"/>
              </a:ext>
            </a:extLst>
          </p:cNvPr>
          <p:cNvSpPr/>
          <p:nvPr/>
        </p:nvSpPr>
        <p:spPr>
          <a:xfrm>
            <a:off x="6096000" y="1464129"/>
            <a:ext cx="1346972" cy="369332"/>
          </a:xfrm>
          <a:prstGeom prst="rect">
            <a:avLst/>
          </a:prstGeom>
        </p:spPr>
        <p:txBody>
          <a:bodyPr wrap="none">
            <a:spAutoFit/>
          </a:bodyPr>
          <a:lstStyle/>
          <a:p>
            <a:pPr lvl="0">
              <a:spcAft>
                <a:spcPts val="600"/>
              </a:spcAft>
              <a:defRPr/>
            </a:pPr>
            <a:r>
              <a:rPr lang="en-US" b="1" dirty="0">
                <a:latin typeface="Segoe UI" panose="020B0502040204020203" pitchFamily="34" charset="0"/>
                <a:cs typeface="Segoe UI" panose="020B0502040204020203" pitchFamily="34" charset="0"/>
              </a:rPr>
              <a:t>Tools Used</a:t>
            </a:r>
          </a:p>
        </p:txBody>
      </p:sp>
    </p:spTree>
    <p:extLst>
      <p:ext uri="{BB962C8B-B14F-4D97-AF65-F5344CB8AC3E}">
        <p14:creationId xmlns:p14="http://schemas.microsoft.com/office/powerpoint/2010/main" val="253266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Chapter 7: Recommendation</a:t>
            </a:r>
          </a:p>
        </p:txBody>
      </p:sp>
      <p:sp>
        <p:nvSpPr>
          <p:cNvPr id="38" name="Content Placeholder 17"/>
          <p:cNvSpPr txBox="1">
            <a:spLocks/>
          </p:cNvSpPr>
          <p:nvPr/>
        </p:nvSpPr>
        <p:spPr>
          <a:xfrm>
            <a:off x="541610" y="1524708"/>
            <a:ext cx="4321704" cy="2996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t>In summary, we recommend implementing a robust testing strategy for the LMS system, incorporating continuous testing, user feedback mechanisms, monitoring, and maintenance practices. Additionally, ensure scalability and flexibility in system design, provide comprehensive user training and support, and prioritize user satisfaction and usability. By following these recommendations, we can optimize the performance, reliability, and user experience of the LMS system, supporting its successful deployment and ongoing operation within the organization.</a:t>
            </a:r>
          </a:p>
        </p:txBody>
      </p:sp>
      <p:pic>
        <p:nvPicPr>
          <p:cNvPr id="2" name="Picture 1">
            <a:extLst>
              <a:ext uri="{FF2B5EF4-FFF2-40B4-BE49-F238E27FC236}">
                <a16:creationId xmlns:a16="http://schemas.microsoft.com/office/drawing/2014/main" id="{BAC04E38-AD88-44D5-8A2A-9FDF6C06E831}"/>
              </a:ext>
            </a:extLst>
          </p:cNvPr>
          <p:cNvPicPr>
            <a:picLocks noChangeAspect="1"/>
          </p:cNvPicPr>
          <p:nvPr/>
        </p:nvPicPr>
        <p:blipFill>
          <a:blip r:embed="rId2"/>
          <a:stretch>
            <a:fillRect/>
          </a:stretch>
        </p:blipFill>
        <p:spPr>
          <a:xfrm>
            <a:off x="4979772" y="1524708"/>
            <a:ext cx="6793128" cy="3465128"/>
          </a:xfrm>
          <a:prstGeom prst="rect">
            <a:avLst/>
          </a:prstGeom>
        </p:spPr>
      </p:pic>
    </p:spTree>
    <p:extLst>
      <p:ext uri="{BB962C8B-B14F-4D97-AF65-F5344CB8AC3E}">
        <p14:creationId xmlns:p14="http://schemas.microsoft.com/office/powerpoint/2010/main" val="44601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infopath/2007/PartnerControls"/>
    <ds:schemaRef ds:uri="http://purl.org/dc/elements/1.1/"/>
    <ds:schemaRef ds:uri="http://schemas.microsoft.com/office/2006/documentManagement/types"/>
    <ds:schemaRef ds:uri="71af3243-3dd4-4a8d-8c0d-dd76da1f02a5"/>
    <ds:schemaRef ds:uri="http://purl.org/dc/terms/"/>
    <ds:schemaRef ds:uri="http://purl.org/dc/dcmitype/"/>
    <ds:schemaRef ds:uri="http://www.w3.org/XML/1998/namespace"/>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491</Words>
  <Application>Microsoft Office PowerPoint</Application>
  <PresentationFormat>Widescreen</PresentationFormat>
  <Paragraphs>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LMS using Cloud</vt:lpstr>
      <vt:lpstr>Chapter 4: Introduction to System Analysis</vt:lpstr>
      <vt:lpstr>Chapter 4: Data Collection Techniques</vt:lpstr>
      <vt:lpstr>Chapter 4 :Feasibility Study and Requirements Analysis</vt:lpstr>
      <vt:lpstr>Chapter 4 :User Characteristics and Conclusion</vt:lpstr>
      <vt:lpstr>Chapter 5 :Introduction</vt:lpstr>
      <vt:lpstr>Chapter 5 :ERD</vt:lpstr>
      <vt:lpstr>Chapter 6: Introduction</vt:lpstr>
      <vt:lpstr>Chapter 7: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2024-03-18T04:52:03Z</dcterms:created>
  <dcterms:modified xsi:type="dcterms:W3CDTF">2024-03-18T05:27:42Z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