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sldIdLst>
    <p:sldId id="256" r:id="rId5"/>
    <p:sldId id="257" r:id="rId6"/>
    <p:sldId id="258" r:id="rId7"/>
    <p:sldId id="280" r:id="rId8"/>
    <p:sldId id="278" r:id="rId9"/>
    <p:sldId id="281" r:id="rId10"/>
    <p:sldId id="277" r:id="rId11"/>
    <p:sldId id="282" r:id="rId12"/>
    <p:sldId id="283" r:id="rId13"/>
    <p:sldId id="267"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71"/>
    <p:restoredTop sz="94737"/>
  </p:normalViewPr>
  <p:slideViewPr>
    <p:cSldViewPr snapToGrid="0">
      <p:cViewPr varScale="1">
        <p:scale>
          <a:sx n="111" d="100"/>
          <a:sy n="111" d="100"/>
        </p:scale>
        <p:origin x="960" y="96"/>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6/4/2024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6/4/2024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6/4/2024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6/4/2024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247164" cy="2387600"/>
          </a:xfrm>
        </p:spPr>
        <p:txBody>
          <a:bodyPr/>
          <a:lstStyle/>
          <a:p>
            <a:r>
              <a:rPr lang="en-US" dirty="0" err="1"/>
              <a:t>GameCo</a:t>
            </a:r>
            <a:r>
              <a:rPr lang="en-US" dirty="0"/>
              <a:t> Presentation</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Based on the analysis it is evident that the geographical sales have changed over time. Using the analysis will greatly benefit the marketing team to allocate their budget in a way that will maximize the return on investment for the organization.</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6/4/2024</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dirty="0"/>
          </a:p>
        </p:txBody>
      </p:sp>
      <p:sp>
        <p:nvSpPr>
          <p:cNvPr id="7" name="Footer Placeholder 4">
            <a:extLst>
              <a:ext uri="{FF2B5EF4-FFF2-40B4-BE49-F238E27FC236}">
                <a16:creationId xmlns:a16="http://schemas.microsoft.com/office/drawing/2014/main" id="{C1B1DF4C-BFEE-A34C-B023-F3502214BB72}"/>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GameCo Final Presentation</a:t>
            </a:r>
            <a:endParaRPr lang="en-US" dirty="0"/>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ZA" b="1" dirty="0"/>
              <a:t>Information is the oil of the 21st century, and analytics is the combustion engine</a:t>
            </a:r>
            <a:r>
              <a:rPr lang="en-US" sz="4400" dirty="0"/>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Peter </a:t>
            </a:r>
            <a:r>
              <a:rPr lang="en-US" dirty="0" err="1"/>
              <a:t>Sondergaad</a:t>
            </a:r>
            <a:endParaRPr lang="en-US" dirty="0"/>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4CF75428-5BE0-934D-BB71-675F8E23A386}" type="datetime1">
              <a:rPr lang="en-US" smtClean="0"/>
              <a:t>6/4/2024</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9" name="Footer Placeholder 4">
            <a:extLst>
              <a:ext uri="{FF2B5EF4-FFF2-40B4-BE49-F238E27FC236}">
                <a16:creationId xmlns:a16="http://schemas.microsoft.com/office/drawing/2014/main" id="{0E8A802C-764C-8C4A-94D8-DD8A865621DB}"/>
              </a:ext>
            </a:extLst>
          </p:cNvPr>
          <p:cNvSpPr txBox="1">
            <a:spLocks/>
          </p:cNvSpPr>
          <p:nvPr/>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GameCo Final Presentation</a:t>
            </a:r>
            <a:endParaRPr lang="en-US" dirty="0"/>
          </a:p>
        </p:txBody>
      </p:sp>
    </p:spTree>
    <p:extLst>
      <p:ext uri="{BB962C8B-B14F-4D97-AF65-F5344CB8AC3E}">
        <p14:creationId xmlns:p14="http://schemas.microsoft.com/office/powerpoint/2010/main" val="2639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Questions?</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r>
              <a:rPr lang="en-US" dirty="0"/>
              <a:t>Introduction</a:t>
            </a:r>
          </a:p>
          <a:p>
            <a:r>
              <a:rPr lang="en-US" dirty="0"/>
              <a:t>Changes in Geographical Market Share</a:t>
            </a:r>
          </a:p>
          <a:p>
            <a:r>
              <a:rPr lang="en-US" dirty="0"/>
              <a:t>Geographic Sales Percentage Split</a:t>
            </a:r>
          </a:p>
          <a:p>
            <a:r>
              <a:rPr lang="en-US" dirty="0"/>
              <a:t>Revised Understanding</a:t>
            </a:r>
          </a:p>
          <a:p>
            <a:r>
              <a:rPr lang="en-US" dirty="0"/>
              <a:t>Recommendation</a:t>
            </a:r>
          </a:p>
          <a:p>
            <a:r>
              <a:rPr lang="en-US" dirty="0"/>
              <a:t>Summary</a:t>
            </a:r>
          </a:p>
          <a:p>
            <a:r>
              <a:rPr lang="en-US" dirty="0"/>
              <a:t>Questions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6/4/2024</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GameCo</a:t>
            </a:r>
            <a:r>
              <a:rPr lang="en-US" dirty="0"/>
              <a:t>.’s current assumption of their sales per geographic region is that they have remained constant over the period in review.</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6/4/2024</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6/4/2024</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19" name="Content Placeholder 3">
            <a:extLst>
              <a:ext uri="{FF2B5EF4-FFF2-40B4-BE49-F238E27FC236}">
                <a16:creationId xmlns:a16="http://schemas.microsoft.com/office/drawing/2014/main" id="{C839CD1E-9D86-3F48-96A7-6E9EEA01404C}"/>
              </a:ext>
            </a:extLst>
          </p:cNvPr>
          <p:cNvSpPr>
            <a:spLocks noGrp="1"/>
          </p:cNvSpPr>
          <p:nvPr>
            <p:ph idx="1"/>
          </p:nvPr>
        </p:nvSpPr>
        <p:spPr>
          <a:xfrm>
            <a:off x="8316681" y="1614764"/>
            <a:ext cx="3712029" cy="3486608"/>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From 1980 to the end of 1994, game sales hovered below the 50 million mark.</a:t>
            </a:r>
          </a:p>
          <a:p>
            <a:pPr marL="285750" indent="-285750">
              <a:buFont typeface="Arial" panose="020B0604020202020204" pitchFamily="34" charset="0"/>
              <a:buChar char="•"/>
            </a:pPr>
            <a:r>
              <a:rPr lang="en-US" sz="1600" dirty="0"/>
              <a:t>From 1995 game sales in North America and Europe experienced a significant increase up until 2008. Japans sales and that of the other reasons experienced steady growth, however, not as much as the aforementioned regions.</a:t>
            </a:r>
          </a:p>
          <a:p>
            <a:pPr marL="285750" indent="-285750">
              <a:buFont typeface="Arial" panose="020B0604020202020204" pitchFamily="34" charset="0"/>
              <a:buChar char="•"/>
            </a:pPr>
            <a:r>
              <a:rPr lang="en-US" sz="1600" dirty="0"/>
              <a:t>From 2008 all markets have experienced a decline with North America experiencing the sharpest decline out of all of the regions.</a:t>
            </a:r>
          </a:p>
        </p:txBody>
      </p:sp>
      <p:pic>
        <p:nvPicPr>
          <p:cNvPr id="10" name="Picture 9">
            <a:extLst>
              <a:ext uri="{FF2B5EF4-FFF2-40B4-BE49-F238E27FC236}">
                <a16:creationId xmlns:a16="http://schemas.microsoft.com/office/drawing/2014/main" id="{0B207194-546A-9C4C-A697-24E9B198D2F3}"/>
              </a:ext>
            </a:extLst>
          </p:cNvPr>
          <p:cNvPicPr>
            <a:picLocks noChangeAspect="1"/>
          </p:cNvPicPr>
          <p:nvPr/>
        </p:nvPicPr>
        <p:blipFill>
          <a:blip r:embed="rId2"/>
          <a:stretch>
            <a:fillRect/>
          </a:stretch>
        </p:blipFill>
        <p:spPr>
          <a:xfrm>
            <a:off x="61681" y="1092249"/>
            <a:ext cx="8255000" cy="4811616"/>
          </a:xfrm>
          <a:prstGeom prst="rect">
            <a:avLst/>
          </a:prstGeom>
        </p:spPr>
      </p:pic>
      <p:sp>
        <p:nvSpPr>
          <p:cNvPr id="14" name="Title 1">
            <a:extLst>
              <a:ext uri="{FF2B5EF4-FFF2-40B4-BE49-F238E27FC236}">
                <a16:creationId xmlns:a16="http://schemas.microsoft.com/office/drawing/2014/main" id="{E8A583EA-ECD2-F04F-AFE2-F9B4B10571BF}"/>
              </a:ext>
            </a:extLst>
          </p:cNvPr>
          <p:cNvSpPr txBox="1">
            <a:spLocks/>
          </p:cNvSpPr>
          <p:nvPr/>
        </p:nvSpPr>
        <p:spPr>
          <a:xfrm>
            <a:off x="1167492" y="-337457"/>
            <a:ext cx="10077451" cy="13255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dirty="0"/>
              <a:t>Changes in Geographical Market Share</a:t>
            </a:r>
          </a:p>
        </p:txBody>
      </p:sp>
      <p:sp>
        <p:nvSpPr>
          <p:cNvPr id="15" name="Content Placeholder 3">
            <a:extLst>
              <a:ext uri="{FF2B5EF4-FFF2-40B4-BE49-F238E27FC236}">
                <a16:creationId xmlns:a16="http://schemas.microsoft.com/office/drawing/2014/main" id="{1D68C7EE-6C2C-014B-9F90-6E1FF148BF26}"/>
              </a:ext>
            </a:extLst>
          </p:cNvPr>
          <p:cNvSpPr txBox="1">
            <a:spLocks/>
          </p:cNvSpPr>
          <p:nvPr/>
        </p:nvSpPr>
        <p:spPr>
          <a:xfrm>
            <a:off x="0" y="5934601"/>
            <a:ext cx="6128657" cy="195506"/>
          </a:xfrm>
          <a:prstGeom prst="rect">
            <a:avLst/>
          </a:prstGeom>
        </p:spPr>
        <p:txBody>
          <a:bodyPr vert="horz" lIns="91440" tIns="45720" rIns="91440" bIns="45720" rtlCol="0" anchor="t">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t>Figure 1.1: Historical Game Sales by Geographical </a:t>
            </a:r>
            <a:r>
              <a:rPr lang="en-US" sz="1600" i="1" dirty="0" err="1"/>
              <a:t>Regionfrom</a:t>
            </a:r>
            <a:r>
              <a:rPr lang="en-US" sz="1600" i="1" dirty="0"/>
              <a:t> 1980 - 2020</a:t>
            </a:r>
          </a:p>
        </p:txBody>
      </p:sp>
      <p:sp>
        <p:nvSpPr>
          <p:cNvPr id="16" name="Footer Placeholder 4">
            <a:extLst>
              <a:ext uri="{FF2B5EF4-FFF2-40B4-BE49-F238E27FC236}">
                <a16:creationId xmlns:a16="http://schemas.microsoft.com/office/drawing/2014/main" id="{3F4B0054-8613-C646-AECB-9D74DEFD3A00}"/>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Tree>
    <p:extLst>
      <p:ext uri="{BB962C8B-B14F-4D97-AF65-F5344CB8AC3E}">
        <p14:creationId xmlns:p14="http://schemas.microsoft.com/office/powerpoint/2010/main" val="711000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37457"/>
            <a:ext cx="10077451" cy="1325563"/>
          </a:xfrm>
        </p:spPr>
        <p:txBody>
          <a:bodyPr/>
          <a:lstStyle/>
          <a:p>
            <a:r>
              <a:rPr lang="en-US" dirty="0"/>
              <a:t>Geographic Sales Percentage Split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6/4/2024</a:t>
            </a:fld>
            <a:endParaRPr lang="en-US" dirty="0"/>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pic>
        <p:nvPicPr>
          <p:cNvPr id="18" name="Picture 17">
            <a:extLst>
              <a:ext uri="{FF2B5EF4-FFF2-40B4-BE49-F238E27FC236}">
                <a16:creationId xmlns:a16="http://schemas.microsoft.com/office/drawing/2014/main" id="{A9F7530E-18E2-4943-BA65-EB5037F5BB93}"/>
              </a:ext>
            </a:extLst>
          </p:cNvPr>
          <p:cNvPicPr>
            <a:picLocks noChangeAspect="1"/>
          </p:cNvPicPr>
          <p:nvPr/>
        </p:nvPicPr>
        <p:blipFill>
          <a:blip r:embed="rId2"/>
          <a:stretch>
            <a:fillRect/>
          </a:stretch>
        </p:blipFill>
        <p:spPr>
          <a:xfrm>
            <a:off x="80096" y="998306"/>
            <a:ext cx="7670533" cy="4574270"/>
          </a:xfrm>
          <a:prstGeom prst="rect">
            <a:avLst/>
          </a:prstGeom>
        </p:spPr>
      </p:pic>
      <p:sp>
        <p:nvSpPr>
          <p:cNvPr id="19" name="Content Placeholder 3">
            <a:extLst>
              <a:ext uri="{FF2B5EF4-FFF2-40B4-BE49-F238E27FC236}">
                <a16:creationId xmlns:a16="http://schemas.microsoft.com/office/drawing/2014/main" id="{C839CD1E-9D86-3F48-96A7-6E9EEA01404C}"/>
              </a:ext>
            </a:extLst>
          </p:cNvPr>
          <p:cNvSpPr>
            <a:spLocks noGrp="1"/>
          </p:cNvSpPr>
          <p:nvPr>
            <p:ph idx="1"/>
          </p:nvPr>
        </p:nvSpPr>
        <p:spPr>
          <a:xfrm>
            <a:off x="7837713" y="998306"/>
            <a:ext cx="3712029" cy="4730700"/>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From 1980 to the end of 1994, North America accounted for the majority of sales, followed by Japan, Europe and then the other regions.</a:t>
            </a:r>
          </a:p>
          <a:p>
            <a:pPr marL="285750" indent="-285750">
              <a:buFont typeface="Arial" panose="020B0604020202020204" pitchFamily="34" charset="0"/>
              <a:buChar char="•"/>
            </a:pPr>
            <a:r>
              <a:rPr lang="en-US" sz="1600" dirty="0"/>
              <a:t>From 1995 North America’s sales continued to dominate market share with Europe’s market share seeing steady growth. Japan on the other hand would see a steady decline in their market share up until 2011.</a:t>
            </a:r>
          </a:p>
          <a:p>
            <a:pPr marL="285750" indent="-285750">
              <a:buFont typeface="Arial" panose="020B0604020202020204" pitchFamily="34" charset="0"/>
              <a:buChar char="•"/>
            </a:pPr>
            <a:r>
              <a:rPr lang="en-US" sz="1600" dirty="0"/>
              <a:t>From 2008 there was a general decline in sales with North America experiencing the largest decline.</a:t>
            </a:r>
          </a:p>
          <a:p>
            <a:pPr marL="285750" indent="-285750">
              <a:buFont typeface="Arial" panose="020B0604020202020204" pitchFamily="34" charset="0"/>
              <a:buChar char="•"/>
            </a:pPr>
            <a:r>
              <a:rPr lang="en-US" sz="1600" dirty="0"/>
              <a:t>From 2016, Europe surpassed North America as the leading sales region, with Japan lagging behind in third place and the Other regions remaining last.</a:t>
            </a:r>
          </a:p>
        </p:txBody>
      </p:sp>
      <p:sp>
        <p:nvSpPr>
          <p:cNvPr id="20" name="Content Placeholder 3">
            <a:extLst>
              <a:ext uri="{FF2B5EF4-FFF2-40B4-BE49-F238E27FC236}">
                <a16:creationId xmlns:a16="http://schemas.microsoft.com/office/drawing/2014/main" id="{1F47E96D-C953-B84C-B79C-8281F906FD62}"/>
              </a:ext>
            </a:extLst>
          </p:cNvPr>
          <p:cNvSpPr txBox="1">
            <a:spLocks/>
          </p:cNvSpPr>
          <p:nvPr/>
        </p:nvSpPr>
        <p:spPr>
          <a:xfrm>
            <a:off x="0" y="5628352"/>
            <a:ext cx="6128657" cy="195506"/>
          </a:xfrm>
          <a:prstGeom prst="rect">
            <a:avLst/>
          </a:prstGeom>
        </p:spPr>
        <p:txBody>
          <a:bodyPr vert="horz" lIns="91440" tIns="45720" rIns="91440" bIns="45720" rtlCol="0" anchor="t">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t>Figure 1.2: Historical Chart of the Percentage of Geographical Sales of Global Sales from 1980 - 2020</a:t>
            </a:r>
          </a:p>
        </p:txBody>
      </p:sp>
      <p:sp>
        <p:nvSpPr>
          <p:cNvPr id="21" name="Footer Placeholder 4">
            <a:extLst>
              <a:ext uri="{FF2B5EF4-FFF2-40B4-BE49-F238E27FC236}">
                <a16:creationId xmlns:a16="http://schemas.microsoft.com/office/drawing/2014/main" id="{0219D45C-89C8-8247-8A3F-95A12B02BA8E}"/>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Tree>
    <p:extLst>
      <p:ext uri="{BB962C8B-B14F-4D97-AF65-F5344CB8AC3E}">
        <p14:creationId xmlns:p14="http://schemas.microsoft.com/office/powerpoint/2010/main" val="29286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Revised Understanding</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US" dirty="0" err="1"/>
              <a:t>GameCo</a:t>
            </a:r>
            <a:r>
              <a:rPr lang="en-US" dirty="0"/>
              <a:t> initially assumed that their sales per geographic region remained the same. However, insights from the analysis highlighted that this is not the case.</a:t>
            </a:r>
          </a:p>
          <a:p>
            <a:pPr marL="342900" indent="-342900">
              <a:buFont typeface="Arial" panose="020B0604020202020204" pitchFamily="34" charset="0"/>
              <a:buChar char="•"/>
            </a:pPr>
            <a:r>
              <a:rPr lang="en-US" dirty="0"/>
              <a:t>However, the analysis shed some insight into changing market share figures with Europe ending 2016 as the market leader, with North America second and Japan having slipped to third.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6/4/2024</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5931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555172"/>
            <a:ext cx="9779183" cy="1325563"/>
          </a:xfrm>
        </p:spPr>
        <p:txBody>
          <a:bodyPr/>
          <a:lstStyle/>
          <a:p>
            <a:r>
              <a:rPr lang="en-US" dirty="0"/>
              <a:t>Recommendation</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6/4/2024</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9" name="Content Placeholder 3">
            <a:extLst>
              <a:ext uri="{FF2B5EF4-FFF2-40B4-BE49-F238E27FC236}">
                <a16:creationId xmlns:a16="http://schemas.microsoft.com/office/drawing/2014/main" id="{8B349B7C-5EBF-2445-8792-A08314BE67AD}"/>
              </a:ext>
            </a:extLst>
          </p:cNvPr>
          <p:cNvSpPr>
            <a:spLocks noGrp="1"/>
          </p:cNvSpPr>
          <p:nvPr>
            <p:ph idx="1"/>
          </p:nvPr>
        </p:nvSpPr>
        <p:spPr>
          <a:xfrm>
            <a:off x="783767" y="2456086"/>
            <a:ext cx="9734608" cy="3486608"/>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Based on the change in market share, I would suggest a change in the advertising budget split between the different regions in line with the 2016 market share breakdown. I would advise marketing to sped 38% of the marketing budget on Europe, 32% on North America, 19% on Japan and 12% on the other regions.</a:t>
            </a:r>
          </a:p>
          <a:p>
            <a:pPr marL="285750" indent="-285750">
              <a:buFont typeface="Arial" panose="020B0604020202020204" pitchFamily="34" charset="0"/>
              <a:buChar char="•"/>
            </a:pPr>
            <a:r>
              <a:rPr lang="en-US" sz="1600" dirty="0"/>
              <a:t>There should be a concerted effort to increase the sales in North America as that is the region with the highest population. The aim should be to restore sales to the figures seen shortly before 2008.</a:t>
            </a:r>
          </a:p>
          <a:p>
            <a:pPr marL="285750" indent="-285750">
              <a:buFont typeface="Arial" panose="020B0604020202020204" pitchFamily="34" charset="0"/>
              <a:buChar char="•"/>
            </a:pPr>
            <a:r>
              <a:rPr lang="en-US" sz="1600" dirty="0"/>
              <a:t>Europe should also be paid special attention as that is a market that is growing rapidly and this is the time to capitalize on that growth.</a:t>
            </a:r>
          </a:p>
          <a:p>
            <a:pPr marL="285750" indent="-285750">
              <a:buFont typeface="Arial" panose="020B0604020202020204" pitchFamily="34" charset="0"/>
              <a:buChar char="•"/>
            </a:pPr>
            <a:r>
              <a:rPr lang="en-US" sz="1600" dirty="0"/>
              <a:t>Japan also needs to be included within the marketing strategy, however, it bares mentioning that the changes in platforms has also played an impact on the Japanese sales.</a:t>
            </a:r>
          </a:p>
        </p:txBody>
      </p:sp>
      <p:pic>
        <p:nvPicPr>
          <p:cNvPr id="10" name="Picture 9">
            <a:extLst>
              <a:ext uri="{FF2B5EF4-FFF2-40B4-BE49-F238E27FC236}">
                <a16:creationId xmlns:a16="http://schemas.microsoft.com/office/drawing/2014/main" id="{64A2A80A-7FAD-E743-A999-0BA0A6B6BA07}"/>
              </a:ext>
            </a:extLst>
          </p:cNvPr>
          <p:cNvPicPr>
            <a:picLocks noChangeAspect="1"/>
          </p:cNvPicPr>
          <p:nvPr/>
        </p:nvPicPr>
        <p:blipFill>
          <a:blip r:embed="rId2"/>
          <a:stretch>
            <a:fillRect/>
          </a:stretch>
        </p:blipFill>
        <p:spPr>
          <a:xfrm>
            <a:off x="239485" y="957942"/>
            <a:ext cx="10278890" cy="1190847"/>
          </a:xfrm>
          <a:prstGeom prst="rect">
            <a:avLst/>
          </a:prstGeom>
        </p:spPr>
      </p:pic>
      <p:sp>
        <p:nvSpPr>
          <p:cNvPr id="11" name="Content Placeholder 3">
            <a:extLst>
              <a:ext uri="{FF2B5EF4-FFF2-40B4-BE49-F238E27FC236}">
                <a16:creationId xmlns:a16="http://schemas.microsoft.com/office/drawing/2014/main" id="{C81FCD2F-C249-C240-B125-11563DBF66A7}"/>
              </a:ext>
            </a:extLst>
          </p:cNvPr>
          <p:cNvSpPr txBox="1">
            <a:spLocks/>
          </p:cNvSpPr>
          <p:nvPr/>
        </p:nvSpPr>
        <p:spPr>
          <a:xfrm>
            <a:off x="175559" y="2191416"/>
            <a:ext cx="5203371" cy="224074"/>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t>Table 1.1: Geographical Sales Per Region Per Platform from 2014 - 2016</a:t>
            </a:r>
          </a:p>
        </p:txBody>
      </p:sp>
      <p:sp>
        <p:nvSpPr>
          <p:cNvPr id="12" name="Footer Placeholder 4">
            <a:extLst>
              <a:ext uri="{FF2B5EF4-FFF2-40B4-BE49-F238E27FC236}">
                <a16:creationId xmlns:a16="http://schemas.microsoft.com/office/drawing/2014/main" id="{1AFAA9CA-4A2C-8C4E-BC53-976A1EF60400}"/>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Tree>
    <p:extLst>
      <p:ext uri="{BB962C8B-B14F-4D97-AF65-F5344CB8AC3E}">
        <p14:creationId xmlns:p14="http://schemas.microsoft.com/office/powerpoint/2010/main" val="383857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555172"/>
            <a:ext cx="9779183" cy="1325563"/>
          </a:xfrm>
        </p:spPr>
        <p:txBody>
          <a:bodyPr/>
          <a:lstStyle/>
          <a:p>
            <a:r>
              <a:rPr lang="en-US" dirty="0"/>
              <a:t>Recommendation Cont.</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6/4/2024</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9" name="Content Placeholder 3">
            <a:extLst>
              <a:ext uri="{FF2B5EF4-FFF2-40B4-BE49-F238E27FC236}">
                <a16:creationId xmlns:a16="http://schemas.microsoft.com/office/drawing/2014/main" id="{8B349B7C-5EBF-2445-8792-A08314BE67AD}"/>
              </a:ext>
            </a:extLst>
          </p:cNvPr>
          <p:cNvSpPr>
            <a:spLocks noGrp="1"/>
          </p:cNvSpPr>
          <p:nvPr>
            <p:ph idx="1"/>
          </p:nvPr>
        </p:nvSpPr>
        <p:spPr>
          <a:xfrm>
            <a:off x="6896266" y="1828114"/>
            <a:ext cx="5203371" cy="3486608"/>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1600" dirty="0"/>
              <a:t>The marketing needs to be in line with the platforms that are being used and are currently the most popular. </a:t>
            </a:r>
          </a:p>
          <a:p>
            <a:pPr marL="285750" indent="-285750">
              <a:buFont typeface="Arial" panose="020B0604020202020204" pitchFamily="34" charset="0"/>
              <a:buChar char="•"/>
            </a:pPr>
            <a:r>
              <a:rPr lang="en-US" sz="1600" dirty="0"/>
              <a:t>Marketing that is geared to platforms that are no longer in use or that are not popular will lead to an inefficient use of funds and a significantly lower return on investment.</a:t>
            </a:r>
          </a:p>
          <a:p>
            <a:pPr marL="285750" indent="-285750">
              <a:buFont typeface="Arial" panose="020B0604020202020204" pitchFamily="34" charset="0"/>
              <a:buChar char="•"/>
            </a:pPr>
            <a:r>
              <a:rPr lang="en-US" sz="1600" dirty="0"/>
              <a:t>New platform releases should also be taken into consideration and included within the marketing budget, in line with the respective release dates. In Japan, more marketing needs to be done on the 3DS in comparison to North America, Europe and the Other regions.</a:t>
            </a:r>
          </a:p>
          <a:p>
            <a:pPr marL="285750" indent="-285750">
              <a:buFont typeface="Arial" panose="020B0604020202020204" pitchFamily="34" charset="0"/>
              <a:buChar char="•"/>
            </a:pPr>
            <a:r>
              <a:rPr lang="en-US" sz="1600" dirty="0"/>
              <a:t>In North America, Europe and the Other regions, marketing should be focused on the PlayStation 4 as that it the leading platform in those respective regions.</a:t>
            </a:r>
          </a:p>
        </p:txBody>
      </p:sp>
      <p:pic>
        <p:nvPicPr>
          <p:cNvPr id="4" name="Picture 3">
            <a:extLst>
              <a:ext uri="{FF2B5EF4-FFF2-40B4-BE49-F238E27FC236}">
                <a16:creationId xmlns:a16="http://schemas.microsoft.com/office/drawing/2014/main" id="{BC80089C-AA15-FE41-AFDE-2316FD576E48}"/>
              </a:ext>
            </a:extLst>
          </p:cNvPr>
          <p:cNvPicPr>
            <a:picLocks noChangeAspect="1"/>
          </p:cNvPicPr>
          <p:nvPr/>
        </p:nvPicPr>
        <p:blipFill>
          <a:blip r:embed="rId2"/>
          <a:stretch>
            <a:fillRect/>
          </a:stretch>
        </p:blipFill>
        <p:spPr>
          <a:xfrm>
            <a:off x="111578" y="1763486"/>
            <a:ext cx="6784688" cy="3158667"/>
          </a:xfrm>
          <a:prstGeom prst="rect">
            <a:avLst/>
          </a:prstGeom>
        </p:spPr>
      </p:pic>
      <p:sp>
        <p:nvSpPr>
          <p:cNvPr id="11" name="Content Placeholder 3">
            <a:extLst>
              <a:ext uri="{FF2B5EF4-FFF2-40B4-BE49-F238E27FC236}">
                <a16:creationId xmlns:a16="http://schemas.microsoft.com/office/drawing/2014/main" id="{40450C29-99EE-BA4A-8606-8CA66DF47900}"/>
              </a:ext>
            </a:extLst>
          </p:cNvPr>
          <p:cNvSpPr txBox="1">
            <a:spLocks/>
          </p:cNvSpPr>
          <p:nvPr/>
        </p:nvSpPr>
        <p:spPr>
          <a:xfrm>
            <a:off x="0" y="5006400"/>
            <a:ext cx="5203371" cy="224074"/>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t>Table 1.2: Geographical Sales Per Region Per Platform from 2014 - 2016</a:t>
            </a:r>
          </a:p>
        </p:txBody>
      </p:sp>
      <p:sp>
        <p:nvSpPr>
          <p:cNvPr id="12" name="Footer Placeholder 4">
            <a:extLst>
              <a:ext uri="{FF2B5EF4-FFF2-40B4-BE49-F238E27FC236}">
                <a16:creationId xmlns:a16="http://schemas.microsoft.com/office/drawing/2014/main" id="{2D21DAA9-065B-BC45-84AF-917D8BD96984}"/>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Tree>
    <p:extLst>
      <p:ext uri="{BB962C8B-B14F-4D97-AF65-F5344CB8AC3E}">
        <p14:creationId xmlns:p14="http://schemas.microsoft.com/office/powerpoint/2010/main" val="373859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555172"/>
            <a:ext cx="9779183" cy="1325563"/>
          </a:xfrm>
        </p:spPr>
        <p:txBody>
          <a:bodyPr/>
          <a:lstStyle/>
          <a:p>
            <a:r>
              <a:rPr lang="en-US" dirty="0"/>
              <a:t>Recommendation Cont.</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6/4/2024</a:t>
            </a:fld>
            <a:endParaRPr lang="en-US" dirty="0"/>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Content Placeholder 3">
            <a:extLst>
              <a:ext uri="{FF2B5EF4-FFF2-40B4-BE49-F238E27FC236}">
                <a16:creationId xmlns:a16="http://schemas.microsoft.com/office/drawing/2014/main" id="{8B349B7C-5EBF-2445-8792-A08314BE67AD}"/>
              </a:ext>
            </a:extLst>
          </p:cNvPr>
          <p:cNvSpPr>
            <a:spLocks noGrp="1"/>
          </p:cNvSpPr>
          <p:nvPr>
            <p:ph idx="1"/>
          </p:nvPr>
        </p:nvSpPr>
        <p:spPr>
          <a:xfrm>
            <a:off x="6896266" y="1599515"/>
            <a:ext cx="5203371" cy="3486608"/>
          </a:xfrm>
        </p:spPr>
        <p:txBody>
          <a:bodyPr vert="horz" lIns="91440" tIns="45720" rIns="91440" bIns="45720" rtlCol="0" anchor="t">
            <a:normAutofit/>
          </a:bodyPr>
          <a:lstStyle/>
          <a:p>
            <a:pPr marL="285750" indent="-285750">
              <a:buFont typeface="Arial" panose="020B0604020202020204" pitchFamily="34" charset="0"/>
              <a:buChar char="•"/>
            </a:pPr>
            <a:r>
              <a:rPr lang="en-US" sz="1600" dirty="0"/>
              <a:t>Another important factor to take into consideration is the popularity of the genres.</a:t>
            </a:r>
          </a:p>
          <a:p>
            <a:pPr marL="285750" indent="-285750">
              <a:buFont typeface="Arial" panose="020B0604020202020204" pitchFamily="34" charset="0"/>
              <a:buChar char="•"/>
            </a:pPr>
            <a:r>
              <a:rPr lang="en-US" sz="1600" dirty="0"/>
              <a:t>To obtain the best return on investment, the marketing budget needs to incorporate the most popular genres within their marketing campaigns.</a:t>
            </a:r>
          </a:p>
          <a:p>
            <a:pPr marL="285750" indent="-285750">
              <a:buFont typeface="Arial" panose="020B0604020202020204" pitchFamily="34" charset="0"/>
              <a:buChar char="•"/>
            </a:pPr>
            <a:r>
              <a:rPr lang="en-US" sz="1600" dirty="0"/>
              <a:t>There should be a focus on the Shooter, Action and Sports genres for North America.</a:t>
            </a:r>
          </a:p>
          <a:p>
            <a:pPr marL="285750" indent="-285750">
              <a:buFont typeface="Arial" panose="020B0604020202020204" pitchFamily="34" charset="0"/>
              <a:buChar char="•"/>
            </a:pPr>
            <a:r>
              <a:rPr lang="en-US" sz="1600" dirty="0"/>
              <a:t>The focus for Europe and Other regions should be on the Shooter, Action and Sports genre too.</a:t>
            </a:r>
          </a:p>
          <a:p>
            <a:pPr marL="285750" indent="-285750">
              <a:buFont typeface="Arial" panose="020B0604020202020204" pitchFamily="34" charset="0"/>
              <a:buChar char="•"/>
            </a:pPr>
            <a:r>
              <a:rPr lang="en-US" sz="1600" dirty="0"/>
              <a:t>The focus for Japan should be on the Action and Role-Playing genres.</a:t>
            </a:r>
          </a:p>
        </p:txBody>
      </p:sp>
      <p:pic>
        <p:nvPicPr>
          <p:cNvPr id="7" name="Picture 6">
            <a:extLst>
              <a:ext uri="{FF2B5EF4-FFF2-40B4-BE49-F238E27FC236}">
                <a16:creationId xmlns:a16="http://schemas.microsoft.com/office/drawing/2014/main" id="{68B918D3-9D71-294B-9AA4-3F31FABB08B2}"/>
              </a:ext>
            </a:extLst>
          </p:cNvPr>
          <p:cNvPicPr>
            <a:picLocks noChangeAspect="1"/>
          </p:cNvPicPr>
          <p:nvPr/>
        </p:nvPicPr>
        <p:blipFill>
          <a:blip r:embed="rId2"/>
          <a:stretch>
            <a:fillRect/>
          </a:stretch>
        </p:blipFill>
        <p:spPr>
          <a:xfrm>
            <a:off x="178708" y="1556658"/>
            <a:ext cx="6517760" cy="3266621"/>
          </a:xfrm>
          <a:prstGeom prst="rect">
            <a:avLst/>
          </a:prstGeom>
        </p:spPr>
      </p:pic>
      <p:sp>
        <p:nvSpPr>
          <p:cNvPr id="10" name="Content Placeholder 3">
            <a:extLst>
              <a:ext uri="{FF2B5EF4-FFF2-40B4-BE49-F238E27FC236}">
                <a16:creationId xmlns:a16="http://schemas.microsoft.com/office/drawing/2014/main" id="{92D30FCA-6C16-AB45-B1D6-8C419046AD80}"/>
              </a:ext>
            </a:extLst>
          </p:cNvPr>
          <p:cNvSpPr txBox="1">
            <a:spLocks/>
          </p:cNvSpPr>
          <p:nvPr/>
        </p:nvSpPr>
        <p:spPr>
          <a:xfrm>
            <a:off x="76200" y="4862049"/>
            <a:ext cx="5203371" cy="224074"/>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a:t>Table 1.3: Geographical Sales Per Region Per Genre from 2014 - 2016</a:t>
            </a:r>
          </a:p>
        </p:txBody>
      </p:sp>
      <p:sp>
        <p:nvSpPr>
          <p:cNvPr id="11" name="Footer Placeholder 4">
            <a:extLst>
              <a:ext uri="{FF2B5EF4-FFF2-40B4-BE49-F238E27FC236}">
                <a16:creationId xmlns:a16="http://schemas.microsoft.com/office/drawing/2014/main" id="{B1F94C56-1B6C-7A46-84DB-BC7D8BEF5E69}"/>
              </a:ext>
            </a:extLst>
          </p:cNvPr>
          <p:cNvSpPr>
            <a:spLocks noGrp="1"/>
          </p:cNvSpPr>
          <p:nvPr>
            <p:ph type="ftr" sz="quarter" idx="3"/>
          </p:nvPr>
        </p:nvSpPr>
        <p:spPr>
          <a:xfrm>
            <a:off x="4038600" y="6356350"/>
            <a:ext cx="4114800" cy="365125"/>
          </a:xfrm>
        </p:spPr>
        <p:txBody>
          <a:bodyPr/>
          <a:lstStyle/>
          <a:p>
            <a:r>
              <a:rPr lang="en-US" dirty="0" err="1"/>
              <a:t>GameCo</a:t>
            </a:r>
            <a:r>
              <a:rPr lang="en-US" dirty="0"/>
              <a:t> Final Presentation</a:t>
            </a:r>
          </a:p>
        </p:txBody>
      </p:sp>
    </p:spTree>
    <p:extLst>
      <p:ext uri="{BB962C8B-B14F-4D97-AF65-F5344CB8AC3E}">
        <p14:creationId xmlns:p14="http://schemas.microsoft.com/office/powerpoint/2010/main" val="318730422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865</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GameCo Presentation</vt:lpstr>
      <vt:lpstr>Agenda</vt:lpstr>
      <vt:lpstr>Introduction</vt:lpstr>
      <vt:lpstr>PowerPoint Presentation</vt:lpstr>
      <vt:lpstr>Geographic Sales Percentage Split</vt:lpstr>
      <vt:lpstr>Revised Understanding</vt:lpstr>
      <vt:lpstr>Recommendation</vt:lpstr>
      <vt:lpstr>Recommendation Cont.</vt:lpstr>
      <vt:lpstr>Recommendation Cont.</vt:lpstr>
      <vt:lpstr>Summary </vt:lpstr>
      <vt:lpstr>Information is the oil of the 21st century, and analytics is the combustion engine.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2023-08-13T14:58:33Z</cp:lastPrinted>
  <dcterms:created xsi:type="dcterms:W3CDTF">2023-08-13T08:54:50Z</dcterms:created>
  <dcterms:modified xsi:type="dcterms:W3CDTF">2024-06-04T18:46:51Z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