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6858000" cy="9144000"/>
  <p:embeddedFontLst>
    <p:embeddedFont>
      <p:font typeface="Montserrat" panose="00000500000000000000" pitchFamily="2" charset="0"/>
      <p:regular r:id="rId15"/>
      <p:bold r:id="rId16"/>
      <p:italic r:id="rId17"/>
      <p:boldItalic r:id="rId18"/>
    </p:embeddedFont>
    <p:embeddedFont>
      <p:font typeface="Montserrat ExtraBold" panose="00000900000000000000" pitchFamily="2" charset="0"/>
      <p:bold r:id="rId19"/>
      <p:boldItalic r:id="rId20"/>
    </p:embeddedFont>
    <p:embeddedFont>
      <p:font typeface="Montserrat Medium" panose="00000600000000000000" pitchFamily="2"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Poppins Medium" panose="00000600000000000000" pitchFamily="2" charset="0"/>
      <p:regular r:id="rId29"/>
      <p:bold r:id="rId30"/>
      <p:italic r:id="rId31"/>
      <p:boldItalic r:id="rId32"/>
    </p:embeddedFont>
    <p:embeddedFont>
      <p:font typeface="Poppins SemiBold" panose="000007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378">
          <p15:clr>
            <a:srgbClr val="A4A3A4"/>
          </p15:clr>
        </p15:guide>
        <p15:guide id="4" pos="302">
          <p15:clr>
            <a:srgbClr val="A4A3A4"/>
          </p15:clr>
        </p15:guide>
        <p15:guide id="5" orient="horz" pos="278">
          <p15:clr>
            <a:srgbClr val="A4A3A4"/>
          </p15:clr>
        </p15:guide>
        <p15:guide id="6" orient="horz" pos="4020">
          <p15:clr>
            <a:srgbClr val="A4A3A4"/>
          </p15:clr>
        </p15:guide>
        <p15:guide id="7" pos="26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B36FD-1BFE-417C-B185-02E8FD5FA9E1}" v="118" dt="2024-01-24T17:10:46.996"/>
    <p1510:client id="{54F49FCB-DC7F-466A-BFFF-02544659A05E}" v="132" dt="2024-01-24T16:52:08.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 pos="7378"/>
        <p:guide pos="302"/>
        <p:guide orient="horz" pos="278"/>
        <p:guide orient="horz" pos="4020"/>
        <p:guide pos="2639"/>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BD2FF8A-7CEF-6A38-F9DE-6BCD64538BA5}"/>
            </a:ext>
          </a:extLst>
        </p:cNvPr>
        <p:cNvGrpSpPr/>
        <p:nvPr/>
      </p:nvGrpSpPr>
      <p:grpSpPr>
        <a:xfrm>
          <a:off x="0" y="0"/>
          <a:ext cx="0" cy="0"/>
          <a:chOff x="0" y="0"/>
          <a:chExt cx="0" cy="0"/>
        </a:xfrm>
      </p:grpSpPr>
      <p:sp>
        <p:nvSpPr>
          <p:cNvPr id="111" name="Google Shape;111;p15:notes">
            <a:extLst>
              <a:ext uri="{FF2B5EF4-FFF2-40B4-BE49-F238E27FC236}">
                <a16:creationId xmlns:a16="http://schemas.microsoft.com/office/drawing/2014/main" id="{524761D6-06AB-0FB5-4B6E-F99DEE7D979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5:notes">
            <a:extLst>
              <a:ext uri="{FF2B5EF4-FFF2-40B4-BE49-F238E27FC236}">
                <a16:creationId xmlns:a16="http://schemas.microsoft.com/office/drawing/2014/main" id="{C13B1E98-812D-FDCC-C664-27C64DAFAAD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41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F1F288E5-3D40-C60C-053F-5995AF0FF607}"/>
            </a:ext>
          </a:extLst>
        </p:cNvPr>
        <p:cNvGrpSpPr/>
        <p:nvPr/>
      </p:nvGrpSpPr>
      <p:grpSpPr>
        <a:xfrm>
          <a:off x="0" y="0"/>
          <a:ext cx="0" cy="0"/>
          <a:chOff x="0" y="0"/>
          <a:chExt cx="0" cy="0"/>
        </a:xfrm>
      </p:grpSpPr>
      <p:sp>
        <p:nvSpPr>
          <p:cNvPr id="87" name="Google Shape;87;p2:notes">
            <a:extLst>
              <a:ext uri="{FF2B5EF4-FFF2-40B4-BE49-F238E27FC236}">
                <a16:creationId xmlns:a16="http://schemas.microsoft.com/office/drawing/2014/main" id="{51612B68-394D-1871-5637-1FFAC87CBE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a:extLst>
              <a:ext uri="{FF2B5EF4-FFF2-40B4-BE49-F238E27FC236}">
                <a16:creationId xmlns:a16="http://schemas.microsoft.com/office/drawing/2014/main" id="{644BFA0B-9AE0-AA37-8F00-AC79AFF5553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85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0"/>
        <p:cNvGrpSpPr/>
        <p:nvPr/>
      </p:nvGrpSpPr>
      <p:grpSpPr>
        <a:xfrm>
          <a:off x="0" y="0"/>
          <a:ext cx="0" cy="0"/>
          <a:chOff x="0" y="0"/>
          <a:chExt cx="0" cy="0"/>
        </a:xfrm>
      </p:grpSpPr>
      <p:sp>
        <p:nvSpPr>
          <p:cNvPr id="11" name="Google Shape;11;p2"/>
          <p:cNvSpPr>
            <a:spLocks noGrp="1"/>
          </p:cNvSpPr>
          <p:nvPr>
            <p:ph type="pic" idx="2"/>
          </p:nvPr>
        </p:nvSpPr>
        <p:spPr>
          <a:xfrm>
            <a:off x="4189413" y="0"/>
            <a:ext cx="8002587" cy="6858000"/>
          </a:xfrm>
          <a:prstGeom prst="rect">
            <a:avLst/>
          </a:prstGeom>
          <a:solidFill>
            <a:srgbClr val="D8D8D8"/>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29"/>
        <p:cNvGrpSpPr/>
        <p:nvPr/>
      </p:nvGrpSpPr>
      <p:grpSpPr>
        <a:xfrm>
          <a:off x="0" y="0"/>
          <a:ext cx="0" cy="0"/>
          <a:chOff x="0" y="0"/>
          <a:chExt cx="0" cy="0"/>
        </a:xfrm>
      </p:grpSpPr>
      <p:sp>
        <p:nvSpPr>
          <p:cNvPr id="30" name="Google Shape;30;p11"/>
          <p:cNvSpPr>
            <a:spLocks noGrp="1"/>
          </p:cNvSpPr>
          <p:nvPr>
            <p:ph type="pic" idx="2"/>
          </p:nvPr>
        </p:nvSpPr>
        <p:spPr>
          <a:xfrm>
            <a:off x="8204451" y="2273300"/>
            <a:ext cx="3508124" cy="3192463"/>
          </a:xfrm>
          <a:prstGeom prst="rect">
            <a:avLst/>
          </a:prstGeom>
          <a:solidFill>
            <a:srgbClr val="D8D8D8"/>
          </a:solidFill>
          <a:ln>
            <a:noFill/>
          </a:ln>
        </p:spPr>
      </p:sp>
      <p:sp>
        <p:nvSpPr>
          <p:cNvPr id="31" name="Google Shape;31;p11"/>
          <p:cNvSpPr>
            <a:spLocks noGrp="1"/>
          </p:cNvSpPr>
          <p:nvPr>
            <p:ph type="pic" idx="3"/>
          </p:nvPr>
        </p:nvSpPr>
        <p:spPr>
          <a:xfrm>
            <a:off x="477837" y="2273300"/>
            <a:ext cx="3484563" cy="3192463"/>
          </a:xfrm>
          <a:prstGeom prst="rect">
            <a:avLst/>
          </a:prstGeom>
          <a:solidFill>
            <a:srgbClr val="D8D8D8"/>
          </a:solidFill>
          <a:ln>
            <a:noFill/>
          </a:ln>
        </p:spPr>
      </p:sp>
      <p:sp>
        <p:nvSpPr>
          <p:cNvPr id="32" name="Google Shape;32;p11"/>
          <p:cNvSpPr>
            <a:spLocks noGrp="1"/>
          </p:cNvSpPr>
          <p:nvPr>
            <p:ph type="pic" idx="4"/>
          </p:nvPr>
        </p:nvSpPr>
        <p:spPr>
          <a:xfrm>
            <a:off x="4341813" y="2281238"/>
            <a:ext cx="3506787" cy="3192463"/>
          </a:xfrm>
          <a:prstGeom prst="rect">
            <a:avLst/>
          </a:prstGeom>
          <a:solidFill>
            <a:srgbClr val="D8D8D8"/>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33"/>
        <p:cNvGrpSpPr/>
        <p:nvPr/>
      </p:nvGrpSpPr>
      <p:grpSpPr>
        <a:xfrm>
          <a:off x="0" y="0"/>
          <a:ext cx="0" cy="0"/>
          <a:chOff x="0" y="0"/>
          <a:chExt cx="0" cy="0"/>
        </a:xfrm>
      </p:grpSpPr>
      <p:sp>
        <p:nvSpPr>
          <p:cNvPr id="34" name="Google Shape;34;p12"/>
          <p:cNvSpPr>
            <a:spLocks noGrp="1"/>
          </p:cNvSpPr>
          <p:nvPr>
            <p:ph type="pic" idx="2"/>
          </p:nvPr>
        </p:nvSpPr>
        <p:spPr>
          <a:xfrm>
            <a:off x="166688" y="174625"/>
            <a:ext cx="3839730" cy="3119438"/>
          </a:xfrm>
          <a:prstGeom prst="rect">
            <a:avLst/>
          </a:prstGeom>
          <a:solidFill>
            <a:srgbClr val="D8D8D8"/>
          </a:solidFill>
          <a:ln>
            <a:noFill/>
          </a:ln>
        </p:spPr>
      </p:sp>
      <p:sp>
        <p:nvSpPr>
          <p:cNvPr id="35" name="Google Shape;35;p12"/>
          <p:cNvSpPr>
            <a:spLocks noGrp="1"/>
          </p:cNvSpPr>
          <p:nvPr>
            <p:ph type="pic" idx="3"/>
          </p:nvPr>
        </p:nvSpPr>
        <p:spPr>
          <a:xfrm>
            <a:off x="4171950" y="174625"/>
            <a:ext cx="3848100" cy="3119438"/>
          </a:xfrm>
          <a:prstGeom prst="rect">
            <a:avLst/>
          </a:prstGeom>
          <a:solidFill>
            <a:srgbClr val="D8D8D8"/>
          </a:solidFill>
          <a:ln>
            <a:noFill/>
          </a:ln>
        </p:spPr>
      </p:sp>
      <p:sp>
        <p:nvSpPr>
          <p:cNvPr id="36" name="Google Shape;36;p12"/>
          <p:cNvSpPr>
            <a:spLocks noGrp="1"/>
          </p:cNvSpPr>
          <p:nvPr>
            <p:ph type="pic" idx="4"/>
          </p:nvPr>
        </p:nvSpPr>
        <p:spPr>
          <a:xfrm>
            <a:off x="6096000" y="3429000"/>
            <a:ext cx="6096000" cy="3429000"/>
          </a:xfrm>
          <a:prstGeom prst="rect">
            <a:avLst/>
          </a:prstGeom>
          <a:solidFill>
            <a:srgbClr val="D8D8D8"/>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37"/>
        <p:cNvGrpSpPr/>
        <p:nvPr/>
      </p:nvGrpSpPr>
      <p:grpSpPr>
        <a:xfrm>
          <a:off x="0" y="0"/>
          <a:ext cx="0" cy="0"/>
          <a:chOff x="0" y="0"/>
          <a:chExt cx="0" cy="0"/>
        </a:xfrm>
      </p:grpSpPr>
      <p:sp>
        <p:nvSpPr>
          <p:cNvPr id="38" name="Google Shape;38;p13"/>
          <p:cNvSpPr>
            <a:spLocks noGrp="1"/>
          </p:cNvSpPr>
          <p:nvPr>
            <p:ph type="pic" idx="2"/>
          </p:nvPr>
        </p:nvSpPr>
        <p:spPr>
          <a:xfrm>
            <a:off x="14287" y="0"/>
            <a:ext cx="4608513" cy="6858000"/>
          </a:xfrm>
          <a:prstGeom prst="rect">
            <a:avLst/>
          </a:prstGeom>
          <a:solidFill>
            <a:srgbClr val="D8D8D8"/>
          </a:solidFill>
          <a:ln>
            <a:noFill/>
          </a:ln>
        </p:spPr>
      </p:sp>
      <p:sp>
        <p:nvSpPr>
          <p:cNvPr id="39" name="Google Shape;39;p13"/>
          <p:cNvSpPr>
            <a:spLocks noGrp="1"/>
          </p:cNvSpPr>
          <p:nvPr>
            <p:ph type="pic" idx="3"/>
          </p:nvPr>
        </p:nvSpPr>
        <p:spPr>
          <a:xfrm>
            <a:off x="5259388" y="3524250"/>
            <a:ext cx="3100388" cy="2295525"/>
          </a:xfrm>
          <a:prstGeom prst="rect">
            <a:avLst/>
          </a:prstGeom>
          <a:solidFill>
            <a:srgbClr val="D8D8D8"/>
          </a:solidFill>
          <a:ln>
            <a:noFill/>
          </a:ln>
        </p:spPr>
      </p:sp>
      <p:sp>
        <p:nvSpPr>
          <p:cNvPr id="40" name="Google Shape;40;p13"/>
          <p:cNvSpPr>
            <a:spLocks noGrp="1"/>
          </p:cNvSpPr>
          <p:nvPr>
            <p:ph type="pic" idx="4"/>
          </p:nvPr>
        </p:nvSpPr>
        <p:spPr>
          <a:xfrm>
            <a:off x="8570913" y="3524250"/>
            <a:ext cx="3100388" cy="2295525"/>
          </a:xfrm>
          <a:prstGeom prst="rect">
            <a:avLst/>
          </a:prstGeom>
          <a:solidFill>
            <a:srgbClr val="D8D8D8"/>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41"/>
        <p:cNvGrpSpPr/>
        <p:nvPr/>
      </p:nvGrpSpPr>
      <p:grpSpPr>
        <a:xfrm>
          <a:off x="0" y="0"/>
          <a:ext cx="0" cy="0"/>
          <a:chOff x="0" y="0"/>
          <a:chExt cx="0" cy="0"/>
        </a:xfrm>
      </p:grpSpPr>
      <p:sp>
        <p:nvSpPr>
          <p:cNvPr id="42" name="Google Shape;42;p14"/>
          <p:cNvSpPr>
            <a:spLocks noGrp="1"/>
          </p:cNvSpPr>
          <p:nvPr>
            <p:ph type="pic" idx="2"/>
          </p:nvPr>
        </p:nvSpPr>
        <p:spPr>
          <a:xfrm>
            <a:off x="496888" y="590550"/>
            <a:ext cx="2506662" cy="5676900"/>
          </a:xfrm>
          <a:prstGeom prst="roundRect">
            <a:avLst>
              <a:gd name="adj" fmla="val 1744"/>
            </a:avLst>
          </a:prstGeom>
          <a:solidFill>
            <a:srgbClr val="D8D8D8"/>
          </a:solidFill>
          <a:ln>
            <a:noFill/>
          </a:ln>
        </p:spPr>
      </p:sp>
      <p:sp>
        <p:nvSpPr>
          <p:cNvPr id="43" name="Google Shape;43;p14"/>
          <p:cNvSpPr>
            <a:spLocks noGrp="1"/>
          </p:cNvSpPr>
          <p:nvPr>
            <p:ph type="pic" idx="3"/>
          </p:nvPr>
        </p:nvSpPr>
        <p:spPr>
          <a:xfrm>
            <a:off x="3117850" y="590550"/>
            <a:ext cx="2506662" cy="5676900"/>
          </a:xfrm>
          <a:prstGeom prst="roundRect">
            <a:avLst>
              <a:gd name="adj" fmla="val 1744"/>
            </a:avLst>
          </a:prstGeom>
          <a:solidFill>
            <a:srgbClr val="D8D8D8"/>
          </a:solidFill>
          <a:ln>
            <a:noFill/>
          </a:ln>
        </p:spPr>
      </p:sp>
      <p:sp>
        <p:nvSpPr>
          <p:cNvPr id="44" name="Google Shape;44;p14"/>
          <p:cNvSpPr>
            <a:spLocks noGrp="1"/>
          </p:cNvSpPr>
          <p:nvPr>
            <p:ph type="pic" idx="4"/>
          </p:nvPr>
        </p:nvSpPr>
        <p:spPr>
          <a:xfrm>
            <a:off x="5734050" y="590550"/>
            <a:ext cx="2486025" cy="5676900"/>
          </a:xfrm>
          <a:prstGeom prst="roundRect">
            <a:avLst>
              <a:gd name="adj" fmla="val 1620"/>
            </a:avLst>
          </a:prstGeom>
          <a:solidFill>
            <a:srgbClr val="D8D8D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45"/>
        <p:cNvGrpSpPr/>
        <p:nvPr/>
      </p:nvGrpSpPr>
      <p:grpSpPr>
        <a:xfrm>
          <a:off x="0" y="0"/>
          <a:ext cx="0" cy="0"/>
          <a:chOff x="0" y="0"/>
          <a:chExt cx="0" cy="0"/>
        </a:xfrm>
      </p:grpSpPr>
      <p:sp>
        <p:nvSpPr>
          <p:cNvPr id="46" name="Google Shape;46;p15"/>
          <p:cNvSpPr>
            <a:spLocks noGrp="1"/>
          </p:cNvSpPr>
          <p:nvPr>
            <p:ph type="pic" idx="2"/>
          </p:nvPr>
        </p:nvSpPr>
        <p:spPr>
          <a:xfrm>
            <a:off x="479425" y="3429000"/>
            <a:ext cx="5616575" cy="2952750"/>
          </a:xfrm>
          <a:prstGeom prst="rect">
            <a:avLst/>
          </a:prstGeom>
          <a:solidFill>
            <a:srgbClr val="D8D8D8"/>
          </a:solidFill>
          <a:ln>
            <a:noFill/>
          </a:ln>
        </p:spPr>
      </p:sp>
      <p:sp>
        <p:nvSpPr>
          <p:cNvPr id="47" name="Google Shape;47;p15"/>
          <p:cNvSpPr>
            <a:spLocks noGrp="1"/>
          </p:cNvSpPr>
          <p:nvPr>
            <p:ph type="pic" idx="3"/>
          </p:nvPr>
        </p:nvSpPr>
        <p:spPr>
          <a:xfrm>
            <a:off x="6096000" y="512763"/>
            <a:ext cx="5616575" cy="2916237"/>
          </a:xfrm>
          <a:prstGeom prst="rect">
            <a:avLst/>
          </a:prstGeom>
          <a:solidFill>
            <a:srgbClr val="D8D8D8"/>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48"/>
        <p:cNvGrpSpPr/>
        <p:nvPr/>
      </p:nvGrpSpPr>
      <p:grpSpPr>
        <a:xfrm>
          <a:off x="0" y="0"/>
          <a:ext cx="0" cy="0"/>
          <a:chOff x="0" y="0"/>
          <a:chExt cx="0" cy="0"/>
        </a:xfrm>
      </p:grpSpPr>
      <p:sp>
        <p:nvSpPr>
          <p:cNvPr id="49" name="Google Shape;49;p16"/>
          <p:cNvSpPr>
            <a:spLocks noGrp="1"/>
          </p:cNvSpPr>
          <p:nvPr>
            <p:ph type="pic" idx="2"/>
          </p:nvPr>
        </p:nvSpPr>
        <p:spPr>
          <a:xfrm>
            <a:off x="301625" y="334963"/>
            <a:ext cx="4270375" cy="6240462"/>
          </a:xfrm>
          <a:prstGeom prst="rect">
            <a:avLst/>
          </a:prstGeom>
          <a:solidFill>
            <a:srgbClr val="D8D8D8"/>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50"/>
        <p:cNvGrpSpPr/>
        <p:nvPr/>
      </p:nvGrpSpPr>
      <p:grpSpPr>
        <a:xfrm>
          <a:off x="0" y="0"/>
          <a:ext cx="0" cy="0"/>
          <a:chOff x="0" y="0"/>
          <a:chExt cx="0" cy="0"/>
        </a:xfrm>
      </p:grpSpPr>
      <p:sp>
        <p:nvSpPr>
          <p:cNvPr id="51" name="Google Shape;51;p17"/>
          <p:cNvSpPr>
            <a:spLocks noGrp="1"/>
          </p:cNvSpPr>
          <p:nvPr>
            <p:ph type="pic" idx="2"/>
          </p:nvPr>
        </p:nvSpPr>
        <p:spPr>
          <a:xfrm>
            <a:off x="479425" y="2070100"/>
            <a:ext cx="3479800" cy="2457450"/>
          </a:xfrm>
          <a:prstGeom prst="rect">
            <a:avLst/>
          </a:prstGeom>
          <a:solidFill>
            <a:srgbClr val="D8D8D8"/>
          </a:solidFill>
          <a:ln>
            <a:noFill/>
          </a:ln>
        </p:spPr>
      </p:sp>
      <p:sp>
        <p:nvSpPr>
          <p:cNvPr id="52" name="Google Shape;52;p17"/>
          <p:cNvSpPr>
            <a:spLocks noGrp="1"/>
          </p:cNvSpPr>
          <p:nvPr>
            <p:ph type="pic" idx="3"/>
          </p:nvPr>
        </p:nvSpPr>
        <p:spPr>
          <a:xfrm>
            <a:off x="4362450" y="2070100"/>
            <a:ext cx="3489325" cy="2457450"/>
          </a:xfrm>
          <a:prstGeom prst="rect">
            <a:avLst/>
          </a:prstGeom>
          <a:solidFill>
            <a:srgbClr val="D8D8D8"/>
          </a:solidFill>
          <a:ln>
            <a:noFill/>
          </a:ln>
        </p:spPr>
      </p:sp>
      <p:sp>
        <p:nvSpPr>
          <p:cNvPr id="53" name="Google Shape;53;p17"/>
          <p:cNvSpPr>
            <a:spLocks noGrp="1"/>
          </p:cNvSpPr>
          <p:nvPr>
            <p:ph type="pic" idx="4"/>
          </p:nvPr>
        </p:nvSpPr>
        <p:spPr>
          <a:xfrm>
            <a:off x="8223250" y="2070100"/>
            <a:ext cx="3489325" cy="2457450"/>
          </a:xfrm>
          <a:prstGeom prst="rect">
            <a:avLst/>
          </a:prstGeom>
          <a:solidFill>
            <a:srgbClr val="D8D8D8"/>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54"/>
        <p:cNvGrpSpPr/>
        <p:nvPr/>
      </p:nvGrpSpPr>
      <p:grpSpPr>
        <a:xfrm>
          <a:off x="0" y="0"/>
          <a:ext cx="0" cy="0"/>
          <a:chOff x="0" y="0"/>
          <a:chExt cx="0" cy="0"/>
        </a:xfrm>
      </p:grpSpPr>
      <p:sp>
        <p:nvSpPr>
          <p:cNvPr id="55" name="Google Shape;55;p18"/>
          <p:cNvSpPr>
            <a:spLocks noGrp="1"/>
          </p:cNvSpPr>
          <p:nvPr>
            <p:ph type="pic" idx="2"/>
          </p:nvPr>
        </p:nvSpPr>
        <p:spPr>
          <a:xfrm>
            <a:off x="479425" y="806450"/>
            <a:ext cx="2690813" cy="2573337"/>
          </a:xfrm>
          <a:prstGeom prst="rect">
            <a:avLst/>
          </a:prstGeom>
          <a:solidFill>
            <a:srgbClr val="D8D8D8"/>
          </a:solidFill>
          <a:ln>
            <a:noFill/>
          </a:ln>
        </p:spPr>
      </p:sp>
      <p:sp>
        <p:nvSpPr>
          <p:cNvPr id="56" name="Google Shape;56;p18"/>
          <p:cNvSpPr>
            <a:spLocks noGrp="1"/>
          </p:cNvSpPr>
          <p:nvPr>
            <p:ph type="pic" idx="3"/>
          </p:nvPr>
        </p:nvSpPr>
        <p:spPr>
          <a:xfrm>
            <a:off x="479425" y="3478212"/>
            <a:ext cx="2690813" cy="2573337"/>
          </a:xfrm>
          <a:prstGeom prst="rect">
            <a:avLst/>
          </a:prstGeom>
          <a:solidFill>
            <a:srgbClr val="D8D8D8"/>
          </a:solidFill>
          <a:ln>
            <a:noFill/>
          </a:ln>
        </p:spPr>
      </p:sp>
      <p:sp>
        <p:nvSpPr>
          <p:cNvPr id="57" name="Google Shape;57;p18"/>
          <p:cNvSpPr>
            <a:spLocks noGrp="1"/>
          </p:cNvSpPr>
          <p:nvPr>
            <p:ph type="pic" idx="4"/>
          </p:nvPr>
        </p:nvSpPr>
        <p:spPr>
          <a:xfrm>
            <a:off x="3249613" y="806450"/>
            <a:ext cx="2987674" cy="5245099"/>
          </a:xfrm>
          <a:prstGeom prst="rect">
            <a:avLst/>
          </a:prstGeom>
          <a:solidFill>
            <a:srgbClr val="D8D8D8"/>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58"/>
        <p:cNvGrpSpPr/>
        <p:nvPr/>
      </p:nvGrpSpPr>
      <p:grpSpPr>
        <a:xfrm>
          <a:off x="0" y="0"/>
          <a:ext cx="0" cy="0"/>
          <a:chOff x="0" y="0"/>
          <a:chExt cx="0" cy="0"/>
        </a:xfrm>
      </p:grpSpPr>
      <p:sp>
        <p:nvSpPr>
          <p:cNvPr id="59" name="Google Shape;59;p19"/>
          <p:cNvSpPr>
            <a:spLocks noGrp="1"/>
          </p:cNvSpPr>
          <p:nvPr>
            <p:ph type="pic" idx="2"/>
          </p:nvPr>
        </p:nvSpPr>
        <p:spPr>
          <a:xfrm>
            <a:off x="6884988" y="0"/>
            <a:ext cx="4283075" cy="6858000"/>
          </a:xfrm>
          <a:prstGeom prst="rect">
            <a:avLst/>
          </a:prstGeom>
          <a:solidFill>
            <a:srgbClr val="D8D8D8"/>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60"/>
        <p:cNvGrpSpPr/>
        <p:nvPr/>
      </p:nvGrpSpPr>
      <p:grpSpPr>
        <a:xfrm>
          <a:off x="0" y="0"/>
          <a:ext cx="0" cy="0"/>
          <a:chOff x="0" y="0"/>
          <a:chExt cx="0" cy="0"/>
        </a:xfrm>
      </p:grpSpPr>
      <p:sp>
        <p:nvSpPr>
          <p:cNvPr id="61" name="Google Shape;61;p20"/>
          <p:cNvSpPr>
            <a:spLocks noGrp="1"/>
          </p:cNvSpPr>
          <p:nvPr>
            <p:ph type="pic" idx="2"/>
          </p:nvPr>
        </p:nvSpPr>
        <p:spPr>
          <a:xfrm>
            <a:off x="477838" y="714375"/>
            <a:ext cx="3260725" cy="4708525"/>
          </a:xfrm>
          <a:prstGeom prst="rect">
            <a:avLst/>
          </a:prstGeom>
          <a:solidFill>
            <a:srgbClr val="D8D8D8"/>
          </a:solidFill>
          <a:ln>
            <a:noFill/>
          </a:ln>
        </p:spPr>
      </p:sp>
      <p:sp>
        <p:nvSpPr>
          <p:cNvPr id="62" name="Google Shape;62;p20"/>
          <p:cNvSpPr>
            <a:spLocks noGrp="1"/>
          </p:cNvSpPr>
          <p:nvPr>
            <p:ph type="pic" idx="3"/>
          </p:nvPr>
        </p:nvSpPr>
        <p:spPr>
          <a:xfrm>
            <a:off x="3922713" y="714375"/>
            <a:ext cx="3260725" cy="4708525"/>
          </a:xfrm>
          <a:prstGeom prst="rect">
            <a:avLst/>
          </a:prstGeom>
          <a:solidFill>
            <a:srgbClr val="D8D8D8"/>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3"/>
          <p:cNvSpPr>
            <a:spLocks noGrp="1"/>
          </p:cNvSpPr>
          <p:nvPr>
            <p:ph type="pic" idx="2"/>
          </p:nvPr>
        </p:nvSpPr>
        <p:spPr>
          <a:xfrm>
            <a:off x="0" y="0"/>
            <a:ext cx="3790950" cy="6858000"/>
          </a:xfrm>
          <a:prstGeom prst="rect">
            <a:avLst/>
          </a:prstGeom>
          <a:solidFill>
            <a:srgbClr val="D8D8D8"/>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63"/>
        <p:cNvGrpSpPr/>
        <p:nvPr/>
      </p:nvGrpSpPr>
      <p:grpSpPr>
        <a:xfrm>
          <a:off x="0" y="0"/>
          <a:ext cx="0" cy="0"/>
          <a:chOff x="0" y="0"/>
          <a:chExt cx="0" cy="0"/>
        </a:xfrm>
      </p:grpSpPr>
      <p:sp>
        <p:nvSpPr>
          <p:cNvPr id="64" name="Google Shape;64;p21"/>
          <p:cNvSpPr>
            <a:spLocks noGrp="1"/>
          </p:cNvSpPr>
          <p:nvPr>
            <p:ph type="pic" idx="2"/>
          </p:nvPr>
        </p:nvSpPr>
        <p:spPr>
          <a:xfrm>
            <a:off x="479425" y="0"/>
            <a:ext cx="5943600" cy="4354513"/>
          </a:xfrm>
          <a:prstGeom prst="rect">
            <a:avLst/>
          </a:prstGeom>
          <a:solidFill>
            <a:srgbClr val="D8D8D8"/>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6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66"/>
        <p:cNvGrpSpPr/>
        <p:nvPr/>
      </p:nvGrpSpPr>
      <p:grpSpPr>
        <a:xfrm>
          <a:off x="0" y="0"/>
          <a:ext cx="0" cy="0"/>
          <a:chOff x="0" y="0"/>
          <a:chExt cx="0" cy="0"/>
        </a:xfrm>
      </p:grpSpPr>
      <p:sp>
        <p:nvSpPr>
          <p:cNvPr id="67" name="Google Shape;67;p23"/>
          <p:cNvSpPr>
            <a:spLocks noGrp="1"/>
          </p:cNvSpPr>
          <p:nvPr>
            <p:ph type="pic" idx="2"/>
          </p:nvPr>
        </p:nvSpPr>
        <p:spPr>
          <a:xfrm>
            <a:off x="3798887" y="2043113"/>
            <a:ext cx="4625975" cy="2963862"/>
          </a:xfrm>
          <a:prstGeom prst="rect">
            <a:avLst/>
          </a:prstGeom>
          <a:solidFill>
            <a:srgbClr val="D8D8D8"/>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68"/>
        <p:cNvGrpSpPr/>
        <p:nvPr/>
      </p:nvGrpSpPr>
      <p:grpSpPr>
        <a:xfrm>
          <a:off x="0" y="0"/>
          <a:ext cx="0" cy="0"/>
          <a:chOff x="0" y="0"/>
          <a:chExt cx="0" cy="0"/>
        </a:xfrm>
      </p:grpSpPr>
      <p:sp>
        <p:nvSpPr>
          <p:cNvPr id="69" name="Google Shape;69;p24"/>
          <p:cNvSpPr>
            <a:spLocks noGrp="1"/>
          </p:cNvSpPr>
          <p:nvPr>
            <p:ph type="pic" idx="2"/>
          </p:nvPr>
        </p:nvSpPr>
        <p:spPr>
          <a:xfrm>
            <a:off x="7531100" y="1304925"/>
            <a:ext cx="2846388" cy="5946775"/>
          </a:xfrm>
          <a:prstGeom prst="roundRect">
            <a:avLst>
              <a:gd name="adj" fmla="val 12194"/>
            </a:avLst>
          </a:prstGeom>
          <a:solidFill>
            <a:srgbClr val="D8D8D8"/>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70"/>
        <p:cNvGrpSpPr/>
        <p:nvPr/>
      </p:nvGrpSpPr>
      <p:grpSpPr>
        <a:xfrm>
          <a:off x="0" y="0"/>
          <a:ext cx="0" cy="0"/>
          <a:chOff x="0" y="0"/>
          <a:chExt cx="0" cy="0"/>
        </a:xfrm>
      </p:grpSpPr>
      <p:sp>
        <p:nvSpPr>
          <p:cNvPr id="71" name="Google Shape;71;p25"/>
          <p:cNvSpPr>
            <a:spLocks noGrp="1"/>
          </p:cNvSpPr>
          <p:nvPr>
            <p:ph type="pic" idx="2"/>
          </p:nvPr>
        </p:nvSpPr>
        <p:spPr>
          <a:xfrm>
            <a:off x="4065588" y="2584451"/>
            <a:ext cx="4067175" cy="2211388"/>
          </a:xfrm>
          <a:prstGeom prst="rect">
            <a:avLst/>
          </a:prstGeom>
          <a:solidFill>
            <a:srgbClr val="D8D8D8"/>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72"/>
        <p:cNvGrpSpPr/>
        <p:nvPr/>
      </p:nvGrpSpPr>
      <p:grpSpPr>
        <a:xfrm>
          <a:off x="0" y="0"/>
          <a:ext cx="0" cy="0"/>
          <a:chOff x="0" y="0"/>
          <a:chExt cx="0" cy="0"/>
        </a:xfrm>
      </p:grpSpPr>
      <p:sp>
        <p:nvSpPr>
          <p:cNvPr id="73" name="Google Shape;73;p26"/>
          <p:cNvSpPr>
            <a:spLocks noGrp="1"/>
          </p:cNvSpPr>
          <p:nvPr>
            <p:ph type="pic" idx="2"/>
          </p:nvPr>
        </p:nvSpPr>
        <p:spPr>
          <a:xfrm>
            <a:off x="8445500" y="1038225"/>
            <a:ext cx="2366963" cy="5033963"/>
          </a:xfrm>
          <a:prstGeom prst="roundRect">
            <a:avLst>
              <a:gd name="adj" fmla="val 12755"/>
            </a:avLst>
          </a:prstGeom>
          <a:solidFill>
            <a:srgbClr val="D8D8D8"/>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4"/>
          <p:cNvSpPr>
            <a:spLocks noGrp="1"/>
          </p:cNvSpPr>
          <p:nvPr>
            <p:ph type="pic" idx="2"/>
          </p:nvPr>
        </p:nvSpPr>
        <p:spPr>
          <a:xfrm>
            <a:off x="8250238" y="10886"/>
            <a:ext cx="3941762" cy="6847114"/>
          </a:xfrm>
          <a:prstGeom prst="rect">
            <a:avLst/>
          </a:prstGeom>
          <a:solidFill>
            <a:srgbClr val="D8D8D8"/>
          </a:solidFill>
          <a:ln>
            <a:noFill/>
          </a:ln>
        </p:spPr>
      </p:sp>
      <p:sp>
        <p:nvSpPr>
          <p:cNvPr id="16" name="Google Shape;16;p4"/>
          <p:cNvSpPr>
            <a:spLocks noGrp="1"/>
          </p:cNvSpPr>
          <p:nvPr>
            <p:ph type="pic" idx="3"/>
          </p:nvPr>
        </p:nvSpPr>
        <p:spPr>
          <a:xfrm>
            <a:off x="7150100" y="1057275"/>
            <a:ext cx="2651125" cy="4759325"/>
          </a:xfrm>
          <a:prstGeom prst="rect">
            <a:avLst/>
          </a:prstGeom>
          <a:solidFill>
            <a:srgbClr val="D8D8D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7"/>
        <p:cNvGrpSpPr/>
        <p:nvPr/>
      </p:nvGrpSpPr>
      <p:grpSpPr>
        <a:xfrm>
          <a:off x="0" y="0"/>
          <a:ext cx="0" cy="0"/>
          <a:chOff x="0" y="0"/>
          <a:chExt cx="0" cy="0"/>
        </a:xfrm>
      </p:grpSpPr>
      <p:sp>
        <p:nvSpPr>
          <p:cNvPr id="18" name="Google Shape;18;p5"/>
          <p:cNvSpPr>
            <a:spLocks noGrp="1"/>
          </p:cNvSpPr>
          <p:nvPr>
            <p:ph type="pic" idx="2"/>
          </p:nvPr>
        </p:nvSpPr>
        <p:spPr>
          <a:xfrm>
            <a:off x="0" y="0"/>
            <a:ext cx="12192000" cy="4710113"/>
          </a:xfrm>
          <a:prstGeom prst="rect">
            <a:avLst/>
          </a:prstGeom>
          <a:solidFill>
            <a:srgbClr val="D8D8D8"/>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9"/>
        <p:cNvGrpSpPr/>
        <p:nvPr/>
      </p:nvGrpSpPr>
      <p:grpSpPr>
        <a:xfrm>
          <a:off x="0" y="0"/>
          <a:ext cx="0" cy="0"/>
          <a:chOff x="0" y="0"/>
          <a:chExt cx="0" cy="0"/>
        </a:xfrm>
      </p:grpSpPr>
      <p:sp>
        <p:nvSpPr>
          <p:cNvPr id="20" name="Google Shape;20;p6"/>
          <p:cNvSpPr>
            <a:spLocks noGrp="1"/>
          </p:cNvSpPr>
          <p:nvPr>
            <p:ph type="pic" idx="2"/>
          </p:nvPr>
        </p:nvSpPr>
        <p:spPr>
          <a:xfrm>
            <a:off x="6896100" y="0"/>
            <a:ext cx="5295900" cy="6858000"/>
          </a:xfrm>
          <a:prstGeom prst="rect">
            <a:avLst/>
          </a:prstGeom>
          <a:solidFill>
            <a:srgbClr val="D8D8D8"/>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21"/>
        <p:cNvGrpSpPr/>
        <p:nvPr/>
      </p:nvGrpSpPr>
      <p:grpSpPr>
        <a:xfrm>
          <a:off x="0" y="0"/>
          <a:ext cx="0" cy="0"/>
          <a:chOff x="0" y="0"/>
          <a:chExt cx="0" cy="0"/>
        </a:xfrm>
      </p:grpSpPr>
      <p:sp>
        <p:nvSpPr>
          <p:cNvPr id="22" name="Google Shape;22;p7"/>
          <p:cNvSpPr>
            <a:spLocks noGrp="1"/>
          </p:cNvSpPr>
          <p:nvPr>
            <p:ph type="pic" idx="2"/>
          </p:nvPr>
        </p:nvSpPr>
        <p:spPr>
          <a:xfrm>
            <a:off x="0" y="1"/>
            <a:ext cx="12192000" cy="4229100"/>
          </a:xfrm>
          <a:prstGeom prst="rect">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23"/>
        <p:cNvGrpSpPr/>
        <p:nvPr/>
      </p:nvGrpSpPr>
      <p:grpSpPr>
        <a:xfrm>
          <a:off x="0" y="0"/>
          <a:ext cx="0" cy="0"/>
          <a:chOff x="0" y="0"/>
          <a:chExt cx="0" cy="0"/>
        </a:xfrm>
      </p:grpSpPr>
      <p:sp>
        <p:nvSpPr>
          <p:cNvPr id="24" name="Google Shape;24;p8"/>
          <p:cNvSpPr>
            <a:spLocks noGrp="1"/>
          </p:cNvSpPr>
          <p:nvPr>
            <p:ph type="pic" idx="2"/>
          </p:nvPr>
        </p:nvSpPr>
        <p:spPr>
          <a:xfrm>
            <a:off x="0" y="0"/>
            <a:ext cx="12192000" cy="6858000"/>
          </a:xfrm>
          <a:prstGeom prst="rect">
            <a:avLst/>
          </a:prstGeom>
          <a:solidFill>
            <a:srgbClr val="D8D8D8"/>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25"/>
        <p:cNvGrpSpPr/>
        <p:nvPr/>
      </p:nvGrpSpPr>
      <p:grpSpPr>
        <a:xfrm>
          <a:off x="0" y="0"/>
          <a:ext cx="0" cy="0"/>
          <a:chOff x="0" y="0"/>
          <a:chExt cx="0" cy="0"/>
        </a:xfrm>
      </p:grpSpPr>
      <p:sp>
        <p:nvSpPr>
          <p:cNvPr id="26" name="Google Shape;26;p9"/>
          <p:cNvSpPr>
            <a:spLocks noGrp="1"/>
          </p:cNvSpPr>
          <p:nvPr>
            <p:ph type="pic" idx="2"/>
          </p:nvPr>
        </p:nvSpPr>
        <p:spPr>
          <a:xfrm>
            <a:off x="6224588" y="595312"/>
            <a:ext cx="5395912" cy="5667375"/>
          </a:xfrm>
          <a:prstGeom prst="roundRect">
            <a:avLst>
              <a:gd name="adj" fmla="val 1536"/>
            </a:avLst>
          </a:prstGeom>
          <a:solidFill>
            <a:srgbClr val="D8D8D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27"/>
        <p:cNvGrpSpPr/>
        <p:nvPr/>
      </p:nvGrpSpPr>
      <p:grpSpPr>
        <a:xfrm>
          <a:off x="0" y="0"/>
          <a:ext cx="0" cy="0"/>
          <a:chOff x="0" y="0"/>
          <a:chExt cx="0" cy="0"/>
        </a:xfrm>
      </p:grpSpPr>
      <p:sp>
        <p:nvSpPr>
          <p:cNvPr id="28" name="Google Shape;28;p10"/>
          <p:cNvSpPr>
            <a:spLocks noGrp="1"/>
          </p:cNvSpPr>
          <p:nvPr>
            <p:ph type="pic" idx="2"/>
          </p:nvPr>
        </p:nvSpPr>
        <p:spPr>
          <a:xfrm>
            <a:off x="0" y="0"/>
            <a:ext cx="4900613" cy="6858000"/>
          </a:xfrm>
          <a:prstGeom prst="rect">
            <a:avLst/>
          </a:prstGeom>
          <a:solidFill>
            <a:srgbClr val="D8D8D8"/>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www.jambojet.com/"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7"/>
          <p:cNvSpPr/>
          <p:nvPr/>
        </p:nvSpPr>
        <p:spPr>
          <a:xfrm>
            <a:off x="2293200" y="0"/>
            <a:ext cx="98988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2"/>
              </a:solidFill>
              <a:latin typeface="Calibri"/>
              <a:ea typeface="Calibri"/>
              <a:cs typeface="Calibri"/>
              <a:sym typeface="Calibri"/>
            </a:endParaRPr>
          </a:p>
        </p:txBody>
      </p:sp>
      <p:sp>
        <p:nvSpPr>
          <p:cNvPr id="79" name="Google Shape;79;p27"/>
          <p:cNvSpPr/>
          <p:nvPr/>
        </p:nvSpPr>
        <p:spPr>
          <a:xfrm>
            <a:off x="0" y="0"/>
            <a:ext cx="9898800" cy="6858000"/>
          </a:xfrm>
          <a:prstGeom prst="rect">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AA208E"/>
              </a:solidFill>
              <a:latin typeface="Calibri"/>
              <a:ea typeface="Calibri"/>
              <a:cs typeface="Calibri"/>
              <a:sym typeface="Calibri"/>
            </a:endParaRPr>
          </a:p>
        </p:txBody>
      </p:sp>
      <p:pic>
        <p:nvPicPr>
          <p:cNvPr id="80" name="Google Shape;80;p27"/>
          <p:cNvPicPr preferRelativeResize="0"/>
          <p:nvPr/>
        </p:nvPicPr>
        <p:blipFill rotWithShape="1">
          <a:blip r:embed="rId3">
            <a:alphaModFix amt="23000"/>
          </a:blip>
          <a:srcRect l="14594" t="34983" r="18394" b="16489"/>
          <a:stretch/>
        </p:blipFill>
        <p:spPr>
          <a:xfrm>
            <a:off x="-24162" y="0"/>
            <a:ext cx="9784776" cy="6858002"/>
          </a:xfrm>
          <a:prstGeom prst="rect">
            <a:avLst/>
          </a:prstGeom>
          <a:noFill/>
          <a:ln>
            <a:noFill/>
          </a:ln>
        </p:spPr>
      </p:pic>
      <p:sp>
        <p:nvSpPr>
          <p:cNvPr id="81" name="Google Shape;81;p27"/>
          <p:cNvSpPr/>
          <p:nvPr/>
        </p:nvSpPr>
        <p:spPr>
          <a:xfrm>
            <a:off x="678835" y="4241413"/>
            <a:ext cx="6199200" cy="70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Poppins"/>
                <a:ea typeface="Poppins"/>
                <a:cs typeface="Poppins"/>
                <a:sym typeface="Poppins"/>
              </a:rPr>
              <a:t>By: </a:t>
            </a:r>
            <a:r>
              <a:rPr lang="en-US" sz="1700">
                <a:solidFill>
                  <a:schemeClr val="lt1"/>
                </a:solidFill>
                <a:latin typeface="Montserrat Medium"/>
                <a:ea typeface="Montserrat Medium"/>
                <a:cs typeface="Montserrat Medium"/>
                <a:sym typeface="Montserrat Medium"/>
              </a:rPr>
              <a:t>Mwenda Mugambi </a:t>
            </a:r>
            <a:r>
              <a:rPr lang="en-US" sz="1700" b="1">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Frank Kiptoo</a:t>
            </a:r>
            <a:r>
              <a:rPr lang="en-US" sz="1700">
                <a:solidFill>
                  <a:srgbClr val="FFDD00"/>
                </a:solidFill>
                <a:latin typeface="Montserrat Medium"/>
                <a:ea typeface="Montserrat Medium"/>
                <a:cs typeface="Montserrat Medium"/>
                <a:sym typeface="Montserrat Medium"/>
              </a:rPr>
              <a:t> </a:t>
            </a:r>
            <a:r>
              <a:rPr lang="en-US" sz="1700" b="1">
                <a:solidFill>
                  <a:srgbClr val="FFDD00"/>
                </a:solidFill>
                <a:latin typeface="Montserrat"/>
                <a:ea typeface="Montserrat"/>
                <a:cs typeface="Montserrat"/>
                <a:sym typeface="Montserrat"/>
              </a:rPr>
              <a:t>|</a:t>
            </a:r>
            <a:r>
              <a:rPr lang="en-US" sz="1700">
                <a:solidFill>
                  <a:srgbClr val="FFDD00"/>
                </a:solidFill>
                <a:latin typeface="Montserrat Medium"/>
                <a:ea typeface="Montserrat Medium"/>
                <a:cs typeface="Montserrat Medium"/>
                <a:sym typeface="Montserrat Medium"/>
              </a:rPr>
              <a:t> </a:t>
            </a:r>
            <a:r>
              <a:rPr lang="en-US" sz="1700">
                <a:solidFill>
                  <a:schemeClr val="lt1"/>
                </a:solidFill>
                <a:latin typeface="Montserrat Medium"/>
                <a:ea typeface="Montserrat Medium"/>
                <a:cs typeface="Montserrat Medium"/>
                <a:sym typeface="Montserrat Medium"/>
              </a:rPr>
              <a:t>Yvonne Kamari</a:t>
            </a:r>
            <a:r>
              <a:rPr lang="en-US" sz="1700" b="1">
                <a:solidFill>
                  <a:schemeClr val="lt1"/>
                </a:solidFill>
                <a:latin typeface="Montserrat"/>
                <a:ea typeface="Montserrat"/>
                <a:cs typeface="Montserrat"/>
                <a:sym typeface="Montserrat"/>
              </a:rPr>
              <a:t> </a:t>
            </a:r>
            <a:r>
              <a:rPr lang="en-US" sz="1700" b="1">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Julliet Iswana </a:t>
            </a:r>
            <a:r>
              <a:rPr lang="en-US" sz="1700" b="1">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Sylvester Magunda </a:t>
            </a:r>
            <a:r>
              <a:rPr lang="en-US" sz="1700" b="1">
                <a:solidFill>
                  <a:srgbClr val="FFDD00"/>
                </a:solidFill>
                <a:latin typeface="Montserrat"/>
                <a:ea typeface="Montserrat"/>
                <a:cs typeface="Montserrat"/>
                <a:sym typeface="Montserrat"/>
              </a:rPr>
              <a:t>|</a:t>
            </a:r>
            <a:r>
              <a:rPr lang="en-US" sz="1700">
                <a:solidFill>
                  <a:schemeClr val="lt1"/>
                </a:solidFill>
                <a:latin typeface="Montserrat Medium"/>
                <a:ea typeface="Montserrat Medium"/>
                <a:cs typeface="Montserrat Medium"/>
                <a:sym typeface="Montserrat Medium"/>
              </a:rPr>
              <a:t> Trevor Mwangi</a:t>
            </a:r>
            <a:endParaRPr sz="1700">
              <a:solidFill>
                <a:schemeClr val="lt1"/>
              </a:solidFill>
              <a:latin typeface="Montserrat Medium"/>
              <a:ea typeface="Montserrat Medium"/>
              <a:cs typeface="Montserrat Medium"/>
              <a:sym typeface="Montserrat Medium"/>
            </a:endParaRPr>
          </a:p>
        </p:txBody>
      </p:sp>
      <p:sp>
        <p:nvSpPr>
          <p:cNvPr id="82" name="Google Shape;82;p27"/>
          <p:cNvSpPr txBox="1"/>
          <p:nvPr/>
        </p:nvSpPr>
        <p:spPr>
          <a:xfrm>
            <a:off x="596210" y="2860725"/>
            <a:ext cx="5908500" cy="1022100"/>
          </a:xfrm>
          <a:prstGeom prst="rect">
            <a:avLst/>
          </a:prstGeom>
          <a:noFill/>
          <a:ln>
            <a:noFill/>
          </a:ln>
        </p:spPr>
        <p:txBody>
          <a:bodyPr spcFirstLastPara="1" wrap="square" lIns="91425" tIns="45700" rIns="91425" bIns="45700" anchor="t" anchorCtr="0">
            <a:spAutoFit/>
          </a:bodyPr>
          <a:lstStyle/>
          <a:p>
            <a:pPr marL="0" lvl="0" indent="0" algn="l" rtl="0">
              <a:lnSpc>
                <a:spcPct val="70000"/>
              </a:lnSpc>
              <a:spcBef>
                <a:spcPts val="0"/>
              </a:spcBef>
              <a:spcAft>
                <a:spcPts val="0"/>
              </a:spcAft>
              <a:buSzPts val="1100"/>
              <a:buNone/>
            </a:pPr>
            <a:r>
              <a:rPr lang="en-US" sz="3600">
                <a:solidFill>
                  <a:srgbClr val="FFDD00"/>
                </a:solidFill>
                <a:latin typeface="Montserrat ExtraBold"/>
                <a:ea typeface="Montserrat ExtraBold"/>
                <a:cs typeface="Montserrat ExtraBold"/>
                <a:sym typeface="Montserrat ExtraBold"/>
              </a:rPr>
              <a:t>Web Traffic Prediction </a:t>
            </a:r>
            <a:endParaRPr sz="3600">
              <a:solidFill>
                <a:srgbClr val="FFDD00"/>
              </a:solidFill>
              <a:latin typeface="Montserrat ExtraBold"/>
              <a:ea typeface="Montserrat ExtraBold"/>
              <a:cs typeface="Montserrat ExtraBold"/>
              <a:sym typeface="Montserrat ExtraBold"/>
            </a:endParaRPr>
          </a:p>
          <a:p>
            <a:pPr marL="0" lvl="0" indent="0" algn="l" rtl="0">
              <a:lnSpc>
                <a:spcPct val="70000"/>
              </a:lnSpc>
              <a:spcBef>
                <a:spcPts val="1200"/>
              </a:spcBef>
              <a:spcAft>
                <a:spcPts val="1200"/>
              </a:spcAft>
              <a:buSzPts val="1100"/>
              <a:buNone/>
            </a:pPr>
            <a:r>
              <a:rPr lang="en-US" sz="3600">
                <a:solidFill>
                  <a:srgbClr val="FFDD00"/>
                </a:solidFill>
                <a:latin typeface="Montserrat ExtraBold"/>
                <a:ea typeface="Montserrat ExtraBold"/>
                <a:cs typeface="Montserrat ExtraBold"/>
                <a:sym typeface="Montserrat ExtraBold"/>
              </a:rPr>
              <a:t>for Enhanced Revenue.</a:t>
            </a:r>
            <a:endParaRPr sz="3600">
              <a:solidFill>
                <a:srgbClr val="FFDD00"/>
              </a:solidFill>
              <a:latin typeface="Montserrat ExtraBold"/>
              <a:ea typeface="Montserrat ExtraBold"/>
              <a:cs typeface="Montserrat ExtraBold"/>
              <a:sym typeface="Montserrat ExtraBold"/>
            </a:endParaRPr>
          </a:p>
        </p:txBody>
      </p:sp>
      <p:pic>
        <p:nvPicPr>
          <p:cNvPr id="83" name="Google Shape;83;p27"/>
          <p:cNvPicPr preferRelativeResize="0"/>
          <p:nvPr/>
        </p:nvPicPr>
        <p:blipFill rotWithShape="1">
          <a:blip r:embed="rId4">
            <a:alphaModFix/>
          </a:blip>
          <a:srcRect t="17721" b="17721"/>
          <a:stretch/>
        </p:blipFill>
        <p:spPr>
          <a:xfrm>
            <a:off x="1700634" y="1338525"/>
            <a:ext cx="3501900" cy="953800"/>
          </a:xfrm>
          <a:prstGeom prst="rect">
            <a:avLst/>
          </a:prstGeom>
          <a:noFill/>
          <a:ln>
            <a:noFill/>
          </a:ln>
        </p:spPr>
      </p:pic>
      <p:cxnSp>
        <p:nvCxnSpPr>
          <p:cNvPr id="84" name="Google Shape;84;p27"/>
          <p:cNvCxnSpPr/>
          <p:nvPr/>
        </p:nvCxnSpPr>
        <p:spPr>
          <a:xfrm>
            <a:off x="678835" y="4062125"/>
            <a:ext cx="5545500" cy="0"/>
          </a:xfrm>
          <a:prstGeom prst="straightConnector1">
            <a:avLst/>
          </a:prstGeom>
          <a:noFill/>
          <a:ln w="19050" cap="flat" cmpd="sng">
            <a:solidFill>
              <a:schemeClr val="lt1"/>
            </a:solidFill>
            <a:prstDash val="solid"/>
            <a:round/>
            <a:headEnd type="none" w="med" len="med"/>
            <a:tailEnd type="none" w="med" len="med"/>
          </a:ln>
        </p:spPr>
      </p:cxnSp>
      <p:pic>
        <p:nvPicPr>
          <p:cNvPr id="85" name="Google Shape;85;p27"/>
          <p:cNvPicPr preferRelativeResize="0"/>
          <p:nvPr/>
        </p:nvPicPr>
        <p:blipFill rotWithShape="1">
          <a:blip r:embed="rId5">
            <a:alphaModFix/>
          </a:blip>
          <a:srcRect l="-2466" t="10580" r="11109" b="10580"/>
          <a:stretch/>
        </p:blipFill>
        <p:spPr>
          <a:xfrm>
            <a:off x="5969725" y="-1065475"/>
            <a:ext cx="5398149" cy="7923476"/>
          </a:xfrm>
          <a:prstGeom prst="rect">
            <a:avLst/>
          </a:prstGeom>
          <a:noFill/>
          <a:ln>
            <a:noFill/>
          </a:ln>
          <a:effectLst>
            <a:outerShdw blurRad="514350" dist="266700" algn="bl" rotWithShape="0">
              <a:srgbClr val="000000">
                <a:alpha val="21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D00"/>
        </a:solidFill>
        <a:effectLst/>
      </p:bgPr>
    </p:bg>
    <p:spTree>
      <p:nvGrpSpPr>
        <p:cNvPr id="1" name="Shape 142"/>
        <p:cNvGrpSpPr/>
        <p:nvPr/>
      </p:nvGrpSpPr>
      <p:grpSpPr>
        <a:xfrm>
          <a:off x="0" y="0"/>
          <a:ext cx="0" cy="0"/>
          <a:chOff x="0" y="0"/>
          <a:chExt cx="0" cy="0"/>
        </a:xfrm>
      </p:grpSpPr>
      <p:pic>
        <p:nvPicPr>
          <p:cNvPr id="143" name="Google Shape;143;p34"/>
          <p:cNvPicPr preferRelativeResize="0">
            <a:picLocks noGrp="1"/>
          </p:cNvPicPr>
          <p:nvPr>
            <p:ph type="pic" idx="2"/>
          </p:nvPr>
        </p:nvPicPr>
        <p:blipFill rotWithShape="1">
          <a:blip r:embed="rId3">
            <a:alphaModFix/>
          </a:blip>
          <a:srcRect l="26068" r="26068"/>
          <a:stretch/>
        </p:blipFill>
        <p:spPr>
          <a:xfrm>
            <a:off x="7531100" y="1304925"/>
            <a:ext cx="2846388" cy="5946775"/>
          </a:xfrm>
          <a:prstGeom prst="roundRect">
            <a:avLst>
              <a:gd name="adj" fmla="val 12194"/>
            </a:avLst>
          </a:prstGeom>
          <a:solidFill>
            <a:srgbClr val="D8D8D8"/>
          </a:solidFill>
          <a:ln>
            <a:noFill/>
          </a:ln>
        </p:spPr>
      </p:pic>
      <p:pic>
        <p:nvPicPr>
          <p:cNvPr id="144" name="Google Shape;144;p34"/>
          <p:cNvPicPr preferRelativeResize="0"/>
          <p:nvPr/>
        </p:nvPicPr>
        <p:blipFill rotWithShape="1">
          <a:blip r:embed="rId4">
            <a:alphaModFix/>
          </a:blip>
          <a:srcRect/>
          <a:stretch/>
        </p:blipFill>
        <p:spPr>
          <a:xfrm>
            <a:off x="7392144" y="1163214"/>
            <a:ext cx="3111937" cy="6276104"/>
          </a:xfrm>
          <a:prstGeom prst="rect">
            <a:avLst/>
          </a:prstGeom>
          <a:noFill/>
          <a:ln>
            <a:noFill/>
          </a:ln>
        </p:spPr>
      </p:pic>
      <p:sp>
        <p:nvSpPr>
          <p:cNvPr id="145" name="Google Shape;145;p34"/>
          <p:cNvSpPr txBox="1"/>
          <p:nvPr/>
        </p:nvSpPr>
        <p:spPr>
          <a:xfrm>
            <a:off x="479425" y="441325"/>
            <a:ext cx="3710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solidFill>
                  <a:srgbClr val="DF006E"/>
                </a:solidFill>
                <a:latin typeface="Montserrat"/>
                <a:ea typeface="Montserrat"/>
                <a:cs typeface="Montserrat"/>
                <a:sym typeface="Montserrat"/>
              </a:rPr>
              <a:t>Conclusion</a:t>
            </a:r>
            <a:endParaRPr sz="4400" b="1">
              <a:solidFill>
                <a:srgbClr val="DF006E"/>
              </a:solidFill>
              <a:latin typeface="Montserrat"/>
              <a:ea typeface="Montserrat"/>
              <a:cs typeface="Montserrat"/>
              <a:sym typeface="Montserrat"/>
            </a:endParaRPr>
          </a:p>
        </p:txBody>
      </p:sp>
      <p:sp>
        <p:nvSpPr>
          <p:cNvPr id="146" name="Google Shape;146;p34"/>
          <p:cNvSpPr txBox="1"/>
          <p:nvPr/>
        </p:nvSpPr>
        <p:spPr>
          <a:xfrm>
            <a:off x="496950" y="1573700"/>
            <a:ext cx="6708900" cy="21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Font typeface="Arial"/>
              <a:buNone/>
            </a:pPr>
            <a:r>
              <a:rPr lang="en-US" sz="1700">
                <a:solidFill>
                  <a:schemeClr val="dk1"/>
                </a:solidFill>
                <a:latin typeface="Montserrat Medium"/>
                <a:ea typeface="Montserrat Medium"/>
                <a:cs typeface="Montserrat Medium"/>
                <a:sym typeface="Montserrat Medium"/>
              </a:rPr>
              <a:t>Lorem ipsu conse lectus ornare, pellentesque. viverra ctetur adipiscing elitd Pellentesque sceler scelerisq dolor sit amet, conse malesuada lorem ipsum Dellentesque scelerisq malesuada apell entesque selerisqn Lorem ipsu conse lectus ornare, pellentesque. viverra ctetur adipiscing elitd Pellentesque sceler scelerisq dolor sit amet, conse malesuada lorem ipsum Dellentesque</a:t>
            </a:r>
            <a:endParaRPr sz="17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5"/>
          <p:cNvSpPr/>
          <p:nvPr/>
        </p:nvSpPr>
        <p:spPr>
          <a:xfrm>
            <a:off x="0" y="5425100"/>
            <a:ext cx="12192000" cy="1432800"/>
          </a:xfrm>
          <a:prstGeom prst="roundRect">
            <a:avLst>
              <a:gd name="adj" fmla="val 1191"/>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2" name="Google Shape;152;p35"/>
          <p:cNvPicPr preferRelativeResize="0">
            <a:picLocks noGrp="1"/>
          </p:cNvPicPr>
          <p:nvPr>
            <p:ph type="pic" idx="2"/>
          </p:nvPr>
        </p:nvPicPr>
        <p:blipFill rotWithShape="1">
          <a:blip r:embed="rId3">
            <a:alphaModFix/>
          </a:blip>
          <a:srcRect l="26490" r="26490"/>
          <a:stretch/>
        </p:blipFill>
        <p:spPr>
          <a:xfrm>
            <a:off x="8445500" y="1038225"/>
            <a:ext cx="2366963" cy="5033963"/>
          </a:xfrm>
          <a:prstGeom prst="roundRect">
            <a:avLst>
              <a:gd name="adj" fmla="val 12755"/>
            </a:avLst>
          </a:prstGeom>
          <a:solidFill>
            <a:srgbClr val="D8D8D8"/>
          </a:solidFill>
          <a:ln>
            <a:noFill/>
          </a:ln>
        </p:spPr>
      </p:pic>
      <p:pic>
        <p:nvPicPr>
          <p:cNvPr id="153" name="Google Shape;153;p35"/>
          <p:cNvPicPr preferRelativeResize="0"/>
          <p:nvPr/>
        </p:nvPicPr>
        <p:blipFill rotWithShape="1">
          <a:blip r:embed="rId4">
            <a:alphaModFix/>
          </a:blip>
          <a:srcRect/>
          <a:stretch/>
        </p:blipFill>
        <p:spPr>
          <a:xfrm>
            <a:off x="8311755" y="937880"/>
            <a:ext cx="2613691" cy="5271249"/>
          </a:xfrm>
          <a:prstGeom prst="rect">
            <a:avLst/>
          </a:prstGeom>
          <a:noFill/>
          <a:ln>
            <a:noFill/>
          </a:ln>
        </p:spPr>
      </p:pic>
      <p:sp>
        <p:nvSpPr>
          <p:cNvPr id="154" name="Google Shape;154;p35"/>
          <p:cNvSpPr txBox="1"/>
          <p:nvPr/>
        </p:nvSpPr>
        <p:spPr>
          <a:xfrm>
            <a:off x="479425" y="441325"/>
            <a:ext cx="6850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solidFill>
                  <a:srgbClr val="DF006E"/>
                </a:solidFill>
                <a:latin typeface="Montserrat"/>
                <a:ea typeface="Montserrat"/>
                <a:cs typeface="Montserrat"/>
                <a:sym typeface="Montserrat"/>
              </a:rPr>
              <a:t>Recommendations</a:t>
            </a:r>
            <a:endParaRPr sz="4400" b="1">
              <a:solidFill>
                <a:srgbClr val="DF006E"/>
              </a:solidFill>
              <a:latin typeface="Montserrat"/>
              <a:ea typeface="Montserrat"/>
              <a:cs typeface="Montserrat"/>
              <a:sym typeface="Montserrat"/>
            </a:endParaRPr>
          </a:p>
        </p:txBody>
      </p:sp>
      <p:sp>
        <p:nvSpPr>
          <p:cNvPr id="155" name="Google Shape;155;p35"/>
          <p:cNvSpPr txBox="1"/>
          <p:nvPr/>
        </p:nvSpPr>
        <p:spPr>
          <a:xfrm>
            <a:off x="496950" y="1573700"/>
            <a:ext cx="6708900" cy="21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700">
                <a:solidFill>
                  <a:schemeClr val="dk1"/>
                </a:solidFill>
                <a:latin typeface="Montserrat Medium"/>
                <a:ea typeface="Montserrat Medium"/>
                <a:cs typeface="Montserrat Medium"/>
                <a:sym typeface="Montserrat Medium"/>
              </a:rPr>
              <a:t>Lorem ipsu conse lectus ornare, pellentesque. viverra ctetur adipiscing elitd Pellentesque sceler scelerisq dolor sit amet, conse malesuada lorem ipsum Dellentesque scelerisq malesuada apell entesque selerisqn Lorem ipsu conse lectus ornare, pellentesque. viverra ctetur adipiscing elitd Pellentesque sceler scelerisq dolor sit amet, conse malesuada lorem ipsum Dellentesque</a:t>
            </a:r>
            <a:endParaRPr sz="17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6"/>
          <p:cNvSpPr/>
          <p:nvPr/>
        </p:nvSpPr>
        <p:spPr>
          <a:xfrm>
            <a:off x="-36150" y="0"/>
            <a:ext cx="12264300" cy="6858000"/>
          </a:xfrm>
          <a:prstGeom prst="rect">
            <a:avLst/>
          </a:prstGeom>
          <a:solidFill>
            <a:srgbClr val="AA20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61" name="Google Shape;161;p36"/>
          <p:cNvPicPr preferRelativeResize="0"/>
          <p:nvPr/>
        </p:nvPicPr>
        <p:blipFill rotWithShape="1">
          <a:blip r:embed="rId3">
            <a:alphaModFix amt="40000"/>
          </a:blip>
          <a:srcRect l="8917" t="34396" r="7589" b="17076"/>
          <a:stretch/>
        </p:blipFill>
        <p:spPr>
          <a:xfrm flipH="1">
            <a:off x="0" y="0"/>
            <a:ext cx="12192000" cy="6858002"/>
          </a:xfrm>
          <a:prstGeom prst="rect">
            <a:avLst/>
          </a:prstGeom>
          <a:noFill/>
          <a:ln>
            <a:noFill/>
          </a:ln>
        </p:spPr>
      </p:pic>
      <p:sp>
        <p:nvSpPr>
          <p:cNvPr id="162" name="Google Shape;162;p36"/>
          <p:cNvSpPr txBox="1"/>
          <p:nvPr/>
        </p:nvSpPr>
        <p:spPr>
          <a:xfrm>
            <a:off x="1199456" y="2497976"/>
            <a:ext cx="9793200" cy="1862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a:solidFill>
                  <a:schemeClr val="lt1"/>
                </a:solidFill>
                <a:latin typeface="Poppins SemiBold"/>
                <a:ea typeface="Poppins SemiBold"/>
                <a:cs typeface="Poppins SemiBold"/>
                <a:sym typeface="Poppins SemiBold"/>
              </a:rPr>
              <a:t>THANK </a:t>
            </a:r>
            <a:r>
              <a:rPr lang="en-US" sz="11500">
                <a:solidFill>
                  <a:srgbClr val="FFDD00"/>
                </a:solidFill>
                <a:latin typeface="Poppins"/>
                <a:ea typeface="Poppins"/>
                <a:cs typeface="Poppins"/>
                <a:sym typeface="Poppins"/>
              </a:rPr>
              <a:t>YOU</a:t>
            </a:r>
            <a:endParaRPr>
              <a:solidFill>
                <a:srgbClr val="FFDD00"/>
              </a:solidFill>
            </a:endParaRPr>
          </a:p>
        </p:txBody>
      </p:sp>
      <p:sp>
        <p:nvSpPr>
          <p:cNvPr id="163" name="Google Shape;163;p36"/>
          <p:cNvSpPr/>
          <p:nvPr/>
        </p:nvSpPr>
        <p:spPr>
          <a:xfrm>
            <a:off x="479400" y="6027150"/>
            <a:ext cx="11233200" cy="35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lt1"/>
                </a:solidFill>
                <a:latin typeface="Poppins"/>
                <a:ea typeface="Poppins"/>
                <a:cs typeface="Poppins"/>
                <a:sym typeface="Poppins"/>
              </a:rPr>
              <a:t>By: </a:t>
            </a:r>
            <a:r>
              <a:rPr lang="en-US" sz="1600">
                <a:solidFill>
                  <a:schemeClr val="lt1"/>
                </a:solidFill>
                <a:latin typeface="Montserrat Medium"/>
                <a:ea typeface="Montserrat Medium"/>
                <a:cs typeface="Montserrat Medium"/>
                <a:sym typeface="Montserrat Medium"/>
              </a:rPr>
              <a:t>Mwenda Mugambi </a:t>
            </a:r>
            <a:r>
              <a:rPr lang="en-US" sz="1600" b="1">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Frank Kiptoo</a:t>
            </a:r>
            <a:r>
              <a:rPr lang="en-US" sz="1600">
                <a:solidFill>
                  <a:srgbClr val="FFDD00"/>
                </a:solidFill>
                <a:latin typeface="Montserrat Medium"/>
                <a:ea typeface="Montserrat Medium"/>
                <a:cs typeface="Montserrat Medium"/>
                <a:sym typeface="Montserrat Medium"/>
              </a:rPr>
              <a:t> </a:t>
            </a:r>
            <a:r>
              <a:rPr lang="en-US" sz="1600" b="1">
                <a:solidFill>
                  <a:srgbClr val="FFDD00"/>
                </a:solidFill>
                <a:latin typeface="Montserrat"/>
                <a:ea typeface="Montserrat"/>
                <a:cs typeface="Montserrat"/>
                <a:sym typeface="Montserrat"/>
              </a:rPr>
              <a:t>|</a:t>
            </a:r>
            <a:r>
              <a:rPr lang="en-US" sz="1600">
                <a:solidFill>
                  <a:srgbClr val="FFDD00"/>
                </a:solidFill>
                <a:latin typeface="Montserrat Medium"/>
                <a:ea typeface="Montserrat Medium"/>
                <a:cs typeface="Montserrat Medium"/>
                <a:sym typeface="Montserrat Medium"/>
              </a:rPr>
              <a:t> </a:t>
            </a:r>
            <a:r>
              <a:rPr lang="en-US" sz="1600">
                <a:solidFill>
                  <a:schemeClr val="lt1"/>
                </a:solidFill>
                <a:latin typeface="Montserrat Medium"/>
                <a:ea typeface="Montserrat Medium"/>
                <a:cs typeface="Montserrat Medium"/>
                <a:sym typeface="Montserrat Medium"/>
              </a:rPr>
              <a:t>Yvonne Kamari</a:t>
            </a:r>
            <a:r>
              <a:rPr lang="en-US" sz="1600" b="1">
                <a:solidFill>
                  <a:schemeClr val="lt1"/>
                </a:solidFill>
                <a:latin typeface="Montserrat"/>
                <a:ea typeface="Montserrat"/>
                <a:cs typeface="Montserrat"/>
                <a:sym typeface="Montserrat"/>
              </a:rPr>
              <a:t> </a:t>
            </a:r>
            <a:r>
              <a:rPr lang="en-US" sz="1600" b="1">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Julliet Iswana </a:t>
            </a:r>
            <a:r>
              <a:rPr lang="en-US" sz="1600" b="1">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Sylvester Magunda </a:t>
            </a:r>
            <a:r>
              <a:rPr lang="en-US" sz="1600" b="1">
                <a:solidFill>
                  <a:srgbClr val="FFDD00"/>
                </a:solidFill>
                <a:latin typeface="Montserrat"/>
                <a:ea typeface="Montserrat"/>
                <a:cs typeface="Montserrat"/>
                <a:sym typeface="Montserrat"/>
              </a:rPr>
              <a:t>|</a:t>
            </a:r>
            <a:r>
              <a:rPr lang="en-US" sz="1600">
                <a:solidFill>
                  <a:schemeClr val="lt1"/>
                </a:solidFill>
                <a:latin typeface="Montserrat Medium"/>
                <a:ea typeface="Montserrat Medium"/>
                <a:cs typeface="Montserrat Medium"/>
                <a:sym typeface="Montserrat Medium"/>
              </a:rPr>
              <a:t> Trevor Mwangi</a:t>
            </a:r>
            <a:endParaRPr sz="1600">
              <a:solidFill>
                <a:schemeClr val="lt1"/>
              </a:solidFill>
              <a:latin typeface="Montserrat Medium"/>
              <a:ea typeface="Montserrat Medium"/>
              <a:cs typeface="Montserrat Medium"/>
              <a:sym typeface="Montserrat Medium"/>
            </a:endParaRPr>
          </a:p>
        </p:txBody>
      </p:sp>
      <p:cxnSp>
        <p:nvCxnSpPr>
          <p:cNvPr id="164" name="Google Shape;164;p36"/>
          <p:cNvCxnSpPr/>
          <p:nvPr/>
        </p:nvCxnSpPr>
        <p:spPr>
          <a:xfrm>
            <a:off x="2194900" y="4451900"/>
            <a:ext cx="7992600" cy="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8"/>
          <p:cNvSpPr txBox="1"/>
          <p:nvPr/>
        </p:nvSpPr>
        <p:spPr>
          <a:xfrm>
            <a:off x="4555828" y="1170980"/>
            <a:ext cx="68451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rgbClr val="DF006E"/>
                </a:solidFill>
                <a:latin typeface="Montserrat"/>
                <a:ea typeface="Montserrat"/>
                <a:cs typeface="Montserrat"/>
                <a:sym typeface="Montserrat"/>
              </a:rPr>
              <a:t>Lorem Ipsum</a:t>
            </a:r>
            <a:endParaRPr b="1">
              <a:solidFill>
                <a:srgbClr val="DF006E"/>
              </a:solidFill>
              <a:latin typeface="Montserrat"/>
              <a:ea typeface="Montserrat"/>
              <a:cs typeface="Montserrat"/>
              <a:sym typeface="Montserrat"/>
            </a:endParaRPr>
          </a:p>
        </p:txBody>
      </p:sp>
      <p:sp>
        <p:nvSpPr>
          <p:cNvPr id="91" name="Google Shape;91;p28"/>
          <p:cNvSpPr txBox="1"/>
          <p:nvPr/>
        </p:nvSpPr>
        <p:spPr>
          <a:xfrm>
            <a:off x="4816252" y="3956399"/>
            <a:ext cx="1122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AA208E"/>
                </a:solidFill>
                <a:latin typeface="Poppins Medium"/>
                <a:ea typeface="Poppins Medium"/>
                <a:cs typeface="Poppins Medium"/>
                <a:sym typeface="Poppins Medium"/>
              </a:rPr>
              <a:t>125+</a:t>
            </a:r>
            <a:endParaRPr>
              <a:solidFill>
                <a:srgbClr val="AA208E"/>
              </a:solidFill>
            </a:endParaRPr>
          </a:p>
        </p:txBody>
      </p:sp>
      <p:sp>
        <p:nvSpPr>
          <p:cNvPr id="92" name="Google Shape;92;p28"/>
          <p:cNvSpPr txBox="1"/>
          <p:nvPr/>
        </p:nvSpPr>
        <p:spPr>
          <a:xfrm>
            <a:off x="4650341" y="4541040"/>
            <a:ext cx="14541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Poppins Medium"/>
                <a:ea typeface="Poppins Medium"/>
                <a:cs typeface="Poppins Medium"/>
                <a:sym typeface="Poppins Medium"/>
              </a:rPr>
              <a:t>Happy Clients</a:t>
            </a:r>
            <a:endParaRPr/>
          </a:p>
        </p:txBody>
      </p:sp>
      <p:sp>
        <p:nvSpPr>
          <p:cNvPr id="93" name="Google Shape;93;p28"/>
          <p:cNvSpPr txBox="1"/>
          <p:nvPr/>
        </p:nvSpPr>
        <p:spPr>
          <a:xfrm>
            <a:off x="7191174" y="3956399"/>
            <a:ext cx="976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AA208E"/>
                </a:solidFill>
                <a:latin typeface="Poppins Medium"/>
                <a:ea typeface="Poppins Medium"/>
                <a:cs typeface="Poppins Medium"/>
                <a:sym typeface="Poppins Medium"/>
              </a:rPr>
              <a:t>+92</a:t>
            </a:r>
            <a:endParaRPr>
              <a:solidFill>
                <a:srgbClr val="AA208E"/>
              </a:solidFill>
            </a:endParaRPr>
          </a:p>
        </p:txBody>
      </p:sp>
      <p:sp>
        <p:nvSpPr>
          <p:cNvPr id="94" name="Google Shape;94;p28"/>
          <p:cNvSpPr txBox="1"/>
          <p:nvPr/>
        </p:nvSpPr>
        <p:spPr>
          <a:xfrm>
            <a:off x="6897824" y="4541040"/>
            <a:ext cx="1563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Poppins Medium"/>
                <a:ea typeface="Poppins Medium"/>
                <a:cs typeface="Poppins Medium"/>
                <a:sym typeface="Poppins Medium"/>
              </a:rPr>
              <a:t>Certified Estate</a:t>
            </a:r>
            <a:endParaRPr/>
          </a:p>
        </p:txBody>
      </p:sp>
      <p:sp>
        <p:nvSpPr>
          <p:cNvPr id="95" name="Google Shape;95;p28"/>
          <p:cNvSpPr txBox="1"/>
          <p:nvPr/>
        </p:nvSpPr>
        <p:spPr>
          <a:xfrm>
            <a:off x="9580639" y="3956399"/>
            <a:ext cx="8067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AA208E"/>
                </a:solidFill>
                <a:latin typeface="Poppins Medium"/>
                <a:ea typeface="Poppins Medium"/>
                <a:cs typeface="Poppins Medium"/>
                <a:sym typeface="Poppins Medium"/>
              </a:rPr>
              <a:t>9.8</a:t>
            </a:r>
            <a:endParaRPr>
              <a:solidFill>
                <a:srgbClr val="AA208E"/>
              </a:solidFill>
            </a:endParaRPr>
          </a:p>
        </p:txBody>
      </p:sp>
      <p:sp>
        <p:nvSpPr>
          <p:cNvPr id="96" name="Google Shape;96;p28"/>
          <p:cNvSpPr txBox="1"/>
          <p:nvPr/>
        </p:nvSpPr>
        <p:spPr>
          <a:xfrm>
            <a:off x="9313742" y="4541040"/>
            <a:ext cx="1340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Poppins Medium"/>
                <a:ea typeface="Poppins Medium"/>
                <a:cs typeface="Poppins Medium"/>
                <a:sym typeface="Poppins Medium"/>
              </a:rPr>
              <a:t>Good Design</a:t>
            </a:r>
            <a:endParaRPr/>
          </a:p>
        </p:txBody>
      </p:sp>
      <p:cxnSp>
        <p:nvCxnSpPr>
          <p:cNvPr id="97" name="Google Shape;97;p28"/>
          <p:cNvCxnSpPr/>
          <p:nvPr/>
        </p:nvCxnSpPr>
        <p:spPr>
          <a:xfrm>
            <a:off x="6467629" y="3884481"/>
            <a:ext cx="0" cy="1100700"/>
          </a:xfrm>
          <a:prstGeom prst="straightConnector1">
            <a:avLst/>
          </a:prstGeom>
          <a:noFill/>
          <a:ln w="19050" cap="flat" cmpd="sng">
            <a:solidFill>
              <a:srgbClr val="7F7F7F"/>
            </a:solidFill>
            <a:prstDash val="solid"/>
            <a:miter lim="800000"/>
            <a:headEnd type="none" w="sm" len="sm"/>
            <a:tailEnd type="none" w="sm" len="sm"/>
          </a:ln>
        </p:spPr>
      </p:cxnSp>
      <p:cxnSp>
        <p:nvCxnSpPr>
          <p:cNvPr id="98" name="Google Shape;98;p28"/>
          <p:cNvCxnSpPr/>
          <p:nvPr/>
        </p:nvCxnSpPr>
        <p:spPr>
          <a:xfrm>
            <a:off x="8851233" y="3884481"/>
            <a:ext cx="0" cy="1100700"/>
          </a:xfrm>
          <a:prstGeom prst="straightConnector1">
            <a:avLst/>
          </a:prstGeom>
          <a:noFill/>
          <a:ln w="19050" cap="flat" cmpd="sng">
            <a:solidFill>
              <a:srgbClr val="7F7F7F"/>
            </a:solidFill>
            <a:prstDash val="solid"/>
            <a:miter lim="800000"/>
            <a:headEnd type="none" w="sm" len="sm"/>
            <a:tailEnd type="none" w="sm" len="sm"/>
          </a:ln>
        </p:spPr>
      </p:cxnSp>
      <p:sp>
        <p:nvSpPr>
          <p:cNvPr id="99" name="Google Shape;99;p28"/>
          <p:cNvSpPr txBox="1"/>
          <p:nvPr/>
        </p:nvSpPr>
        <p:spPr>
          <a:xfrm>
            <a:off x="4555825" y="2317225"/>
            <a:ext cx="7169700" cy="1188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100">
                <a:solidFill>
                  <a:schemeClr val="dk1"/>
                </a:solidFill>
                <a:latin typeface="Montserrat"/>
                <a:ea typeface="Montserrat"/>
                <a:cs typeface="Montserrat"/>
                <a:sym typeface="Montserrat"/>
              </a:rPr>
              <a:t>L</a:t>
            </a:r>
            <a:r>
              <a:rPr lang="en-US" sz="1600">
                <a:solidFill>
                  <a:schemeClr val="dk1"/>
                </a:solidFill>
                <a:latin typeface="Montserrat"/>
                <a:ea typeface="Montserrat"/>
                <a:cs typeface="Montserrat"/>
                <a:sym typeface="Montserrat"/>
              </a:rPr>
              <a:t>orem ipsum dolor sit amet, consectetur adipiscing elit. In id pharetra velit. Praesent in elit ipsum. Donec maximusi odio</a:t>
            </a:r>
            <a:endParaRPr sz="1600">
              <a:solidFill>
                <a:schemeClr val="dk1"/>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US" sz="1600">
                <a:solidFill>
                  <a:schemeClr val="dk1"/>
                </a:solidFill>
                <a:latin typeface="Montserrat"/>
                <a:ea typeface="Montserrat"/>
                <a:cs typeface="Montserrat"/>
                <a:sym typeface="Montserrat"/>
              </a:rPr>
              <a:t>convallis pellentesque, velit lorem venenatis lectus, mollis molestie diam nibh a elit. Sed blandit, nequemaximus ultricies </a:t>
            </a:r>
            <a:endParaRPr sz="1600">
              <a:latin typeface="Montserrat"/>
              <a:ea typeface="Montserrat"/>
              <a:cs typeface="Montserrat"/>
              <a:sym typeface="Montserrat"/>
            </a:endParaRPr>
          </a:p>
        </p:txBody>
      </p:sp>
      <p:pic>
        <p:nvPicPr>
          <p:cNvPr id="100" name="Google Shape;100;p28"/>
          <p:cNvPicPr preferRelativeResize="0">
            <a:picLocks noGrp="1"/>
          </p:cNvPicPr>
          <p:nvPr>
            <p:ph type="pic" idx="2"/>
          </p:nvPr>
        </p:nvPicPr>
        <p:blipFill rotWithShape="1">
          <a:blip r:embed="rId3">
            <a:alphaModFix/>
          </a:blip>
          <a:srcRect l="22361" r="22360"/>
          <a:stretch/>
        </p:blipFill>
        <p:spPr>
          <a:xfrm>
            <a:off x="0" y="0"/>
            <a:ext cx="3790950" cy="6858000"/>
          </a:xfrm>
          <a:prstGeom prst="rect">
            <a:avLst/>
          </a:prstGeom>
          <a:solidFill>
            <a:srgbClr val="D8D8D8"/>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9"/>
          <p:cNvPicPr preferRelativeResize="0">
            <a:picLocks noGrp="1"/>
          </p:cNvPicPr>
          <p:nvPr>
            <p:ph type="pic" idx="2"/>
          </p:nvPr>
        </p:nvPicPr>
        <p:blipFill rotWithShape="1">
          <a:blip r:embed="rId3">
            <a:alphaModFix/>
          </a:blip>
          <a:srcRect l="21215" r="21215"/>
          <a:stretch/>
        </p:blipFill>
        <p:spPr>
          <a:xfrm>
            <a:off x="8250238" y="10886"/>
            <a:ext cx="3941762" cy="6847114"/>
          </a:xfrm>
          <a:prstGeom prst="rect">
            <a:avLst/>
          </a:prstGeom>
          <a:solidFill>
            <a:srgbClr val="D8D8D8"/>
          </a:solidFill>
          <a:ln>
            <a:noFill/>
          </a:ln>
        </p:spPr>
      </p:pic>
      <p:sp>
        <p:nvSpPr>
          <p:cNvPr id="106" name="Google Shape;106;p29"/>
          <p:cNvSpPr/>
          <p:nvPr/>
        </p:nvSpPr>
        <p:spPr>
          <a:xfrm>
            <a:off x="7027045" y="940754"/>
            <a:ext cx="2887037" cy="501886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29"/>
          <p:cNvSpPr txBox="1"/>
          <p:nvPr/>
        </p:nvSpPr>
        <p:spPr>
          <a:xfrm>
            <a:off x="458854" y="672120"/>
            <a:ext cx="5493900" cy="769401"/>
          </a:xfrm>
          <a:prstGeom prst="rect">
            <a:avLst/>
          </a:prstGeom>
          <a:noFill/>
          <a:ln>
            <a:noFill/>
          </a:ln>
        </p:spPr>
        <p:txBody>
          <a:bodyPr spcFirstLastPara="1" wrap="square" lIns="91425" tIns="45700" rIns="91425" bIns="45700" anchor="t" anchorCtr="0">
            <a:spAutoFit/>
          </a:bodyPr>
          <a:lstStyle/>
          <a:p>
            <a:r>
              <a:rPr lang="en-US" sz="4400" b="1" dirty="0">
                <a:solidFill>
                  <a:srgbClr val="DF006E"/>
                </a:solidFill>
              </a:rPr>
              <a:t>Business Overview</a:t>
            </a:r>
          </a:p>
        </p:txBody>
      </p:sp>
      <p:sp>
        <p:nvSpPr>
          <p:cNvPr id="108" name="Google Shape;108;p29"/>
          <p:cNvSpPr txBox="1"/>
          <p:nvPr/>
        </p:nvSpPr>
        <p:spPr>
          <a:xfrm>
            <a:off x="458850" y="1447274"/>
            <a:ext cx="6122700" cy="5428112"/>
          </a:xfrm>
          <a:prstGeom prst="rect">
            <a:avLst/>
          </a:prstGeom>
          <a:noFill/>
          <a:ln>
            <a:noFill/>
          </a:ln>
        </p:spPr>
        <p:txBody>
          <a:bodyPr spcFirstLastPara="1" wrap="square" lIns="91425" tIns="45700" rIns="91425" bIns="45700" anchor="t" anchorCtr="0">
            <a:spAutoFit/>
          </a:bodyPr>
          <a:lstStyle/>
          <a:p>
            <a:pPr marL="228600" indent="-228600">
              <a:lnSpc>
                <a:spcPct val="90000"/>
              </a:lnSpc>
              <a:spcBef>
                <a:spcPts val="1000"/>
              </a:spcBef>
            </a:pPr>
            <a:r>
              <a:rPr lang="en-US" sz="2000" b="1" err="1">
                <a:solidFill>
                  <a:schemeClr val="dk1"/>
                </a:solidFill>
                <a:ea typeface="Montserrat"/>
              </a:rPr>
              <a:t>Jambojet</a:t>
            </a:r>
            <a:r>
              <a:rPr lang="en-US" sz="2000" b="1">
                <a:solidFill>
                  <a:schemeClr val="dk1"/>
                </a:solidFill>
                <a:ea typeface="Montserrat"/>
              </a:rPr>
              <a:t>: Africa's Leading Low-Cost Airline</a:t>
            </a:r>
          </a:p>
          <a:p>
            <a:pPr marL="285750" indent="-285750">
              <a:lnSpc>
                <a:spcPct val="90000"/>
              </a:lnSpc>
              <a:spcBef>
                <a:spcPts val="1000"/>
              </a:spcBef>
              <a:buFont typeface="Arial,Sans-Serif"/>
              <a:buChar char="•"/>
            </a:pPr>
            <a:r>
              <a:rPr lang="en-US" sz="2000" err="1">
                <a:solidFill>
                  <a:schemeClr val="dk1"/>
                </a:solidFill>
                <a:ea typeface="Montserrat"/>
              </a:rPr>
              <a:t>Jambojet</a:t>
            </a:r>
            <a:r>
              <a:rPr lang="en-US" sz="2000">
                <a:solidFill>
                  <a:schemeClr val="dk1"/>
                </a:solidFill>
                <a:ea typeface="Montserrat"/>
              </a:rPr>
              <a:t> is a Kenyan low-cost airline operating in the East African region.</a:t>
            </a:r>
          </a:p>
          <a:p>
            <a:pPr marL="285750" indent="-285750">
              <a:lnSpc>
                <a:spcPct val="90000"/>
              </a:lnSpc>
              <a:spcBef>
                <a:spcPts val="1000"/>
              </a:spcBef>
              <a:buFont typeface="Arial,Sans-Serif"/>
              <a:buChar char="•"/>
            </a:pPr>
            <a:r>
              <a:rPr lang="en-US" sz="2000" dirty="0">
                <a:solidFill>
                  <a:schemeClr val="dk1"/>
                </a:solidFill>
                <a:ea typeface="Montserrat"/>
              </a:rPr>
              <a:t>It holds a market share of 54% in domestic air travel.</a:t>
            </a:r>
          </a:p>
          <a:p>
            <a:pPr marL="285750" indent="-285750">
              <a:lnSpc>
                <a:spcPct val="90000"/>
              </a:lnSpc>
              <a:spcBef>
                <a:spcPts val="1000"/>
              </a:spcBef>
              <a:buFont typeface="Arial,Sans-Serif"/>
              <a:buChar char="•"/>
            </a:pPr>
            <a:r>
              <a:rPr lang="en-US" sz="2000" dirty="0">
                <a:solidFill>
                  <a:schemeClr val="dk1"/>
                </a:solidFill>
                <a:ea typeface="Montserrat"/>
              </a:rPr>
              <a:t>In 2022 and 2023, </a:t>
            </a:r>
            <a:r>
              <a:rPr lang="en-US" sz="2000" dirty="0" err="1">
                <a:solidFill>
                  <a:schemeClr val="dk1"/>
                </a:solidFill>
                <a:ea typeface="Montserrat"/>
              </a:rPr>
              <a:t>Jambojet</a:t>
            </a:r>
            <a:r>
              <a:rPr lang="en-US" sz="2000" dirty="0">
                <a:solidFill>
                  <a:schemeClr val="dk1"/>
                </a:solidFill>
                <a:ea typeface="Montserrat"/>
              </a:rPr>
              <a:t> won the World Travel Awards for Africa's Leading Low-Cost Airline.</a:t>
            </a:r>
          </a:p>
          <a:p>
            <a:pPr>
              <a:lnSpc>
                <a:spcPct val="90000"/>
              </a:lnSpc>
              <a:spcBef>
                <a:spcPts val="1000"/>
              </a:spcBef>
            </a:pPr>
            <a:r>
              <a:rPr lang="en-US" sz="2000" b="1" dirty="0">
                <a:solidFill>
                  <a:schemeClr val="dk1"/>
                </a:solidFill>
                <a:ea typeface="Montserrat"/>
              </a:rPr>
              <a:t>Revenue Diversification</a:t>
            </a:r>
            <a:endParaRPr lang="en-US" sz="2000" dirty="0">
              <a:solidFill>
                <a:schemeClr val="dk1"/>
              </a:solidFill>
              <a:ea typeface="Montserrat"/>
            </a:endParaRPr>
          </a:p>
          <a:p>
            <a:pPr marL="285750" indent="-285750">
              <a:lnSpc>
                <a:spcPct val="90000"/>
              </a:lnSpc>
              <a:spcBef>
                <a:spcPts val="1000"/>
              </a:spcBef>
              <a:buFont typeface="Arial,Sans-Serif"/>
              <a:buChar char="•"/>
            </a:pPr>
            <a:r>
              <a:rPr lang="en-US" sz="2000" dirty="0">
                <a:solidFill>
                  <a:schemeClr val="dk1"/>
                </a:solidFill>
                <a:ea typeface="Montserrat"/>
              </a:rPr>
              <a:t>In 2018, </a:t>
            </a:r>
            <a:r>
              <a:rPr lang="en-US" sz="2000" err="1">
                <a:solidFill>
                  <a:schemeClr val="dk1"/>
                </a:solidFill>
                <a:ea typeface="Montserrat"/>
              </a:rPr>
              <a:t>Jambojet</a:t>
            </a:r>
            <a:r>
              <a:rPr lang="en-US" sz="2000" dirty="0">
                <a:solidFill>
                  <a:schemeClr val="dk1"/>
                </a:solidFill>
                <a:ea typeface="Montserrat"/>
              </a:rPr>
              <a:t> expanded its reach and revenue streams by launching its advertising product.</a:t>
            </a:r>
          </a:p>
          <a:p>
            <a:pPr marL="285750" indent="-285750">
              <a:lnSpc>
                <a:spcPct val="90000"/>
              </a:lnSpc>
              <a:spcBef>
                <a:spcPts val="1000"/>
              </a:spcBef>
              <a:buFont typeface="Arial,Sans-Serif"/>
              <a:buChar char="•"/>
            </a:pPr>
            <a:r>
              <a:rPr lang="en-US" sz="2000" dirty="0">
                <a:solidFill>
                  <a:schemeClr val="dk1"/>
                </a:solidFill>
                <a:ea typeface="Montserrat"/>
              </a:rPr>
              <a:t>This strategic move allowed the airline to optimize web traffic and ad placement strategies, driving additional revenue and enhancing business performance.</a:t>
            </a:r>
          </a:p>
          <a:p>
            <a:pPr marL="0" marR="0" lvl="0" indent="0" algn="l">
              <a:lnSpc>
                <a:spcPct val="114999"/>
              </a:lnSpc>
              <a:spcBef>
                <a:spcPts val="0"/>
              </a:spcBef>
              <a:spcAft>
                <a:spcPts val="0"/>
              </a:spcAft>
              <a:buNone/>
            </a:pPr>
            <a:endParaRPr lang="en-US" sz="1600" dirty="0">
              <a:solidFill>
                <a:schemeClr val="dk1"/>
              </a:solidFill>
              <a:latin typeface="Montserrat"/>
              <a:ea typeface="Montserrat"/>
              <a:cs typeface="Montserrat"/>
            </a:endParaRPr>
          </a:p>
        </p:txBody>
      </p:sp>
      <p:pic>
        <p:nvPicPr>
          <p:cNvPr id="109" name="Google Shape;109;p29"/>
          <p:cNvPicPr preferRelativeResize="0">
            <a:picLocks noGrp="1"/>
          </p:cNvPicPr>
          <p:nvPr>
            <p:ph type="pic" idx="3"/>
          </p:nvPr>
        </p:nvPicPr>
        <p:blipFill rotWithShape="1">
          <a:blip r:embed="rId3">
            <a:alphaModFix/>
          </a:blip>
          <a:srcRect l="22147" r="22148"/>
          <a:stretch/>
        </p:blipFill>
        <p:spPr>
          <a:xfrm>
            <a:off x="7150100" y="1057275"/>
            <a:ext cx="2651125" cy="4759325"/>
          </a:xfrm>
          <a:prstGeom prst="rect">
            <a:avLst/>
          </a:prstGeom>
          <a:solidFill>
            <a:srgbClr val="D8D8D8"/>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0"/>
          <p:cNvSpPr/>
          <p:nvPr/>
        </p:nvSpPr>
        <p:spPr>
          <a:xfrm>
            <a:off x="0" y="0"/>
            <a:ext cx="2419500" cy="6858000"/>
          </a:xfrm>
          <a:prstGeom prst="rect">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0"/>
          <p:cNvSpPr txBox="1"/>
          <p:nvPr/>
        </p:nvSpPr>
        <p:spPr>
          <a:xfrm>
            <a:off x="5427528" y="114279"/>
            <a:ext cx="5599500" cy="2123618"/>
          </a:xfrm>
          <a:prstGeom prst="rect">
            <a:avLst/>
          </a:prstGeom>
          <a:noFill/>
          <a:ln>
            <a:noFill/>
          </a:ln>
        </p:spPr>
        <p:txBody>
          <a:bodyPr spcFirstLastPara="1" wrap="square" lIns="91425" tIns="45700" rIns="91425" bIns="45700" anchor="t" anchorCtr="0">
            <a:spAutoFit/>
          </a:bodyPr>
          <a:lstStyle/>
          <a:p>
            <a:r>
              <a:rPr lang="en-US" sz="4400" b="1" dirty="0">
                <a:solidFill>
                  <a:srgbClr val="DF006E"/>
                </a:solidFill>
                <a:latin typeface="Montserrat"/>
                <a:ea typeface="Montserrat"/>
                <a:cs typeface="Montserrat"/>
              </a:rPr>
              <a:t>Problem statement and Project </a:t>
            </a:r>
            <a:r>
              <a:rPr lang="en-US" sz="4400" b="1">
                <a:solidFill>
                  <a:srgbClr val="DF006E"/>
                </a:solidFill>
                <a:latin typeface="Montserrat"/>
                <a:ea typeface="Montserrat"/>
                <a:cs typeface="Montserrat"/>
              </a:rPr>
              <a:t>Objectives</a:t>
            </a:r>
          </a:p>
        </p:txBody>
      </p:sp>
      <p:sp>
        <p:nvSpPr>
          <p:cNvPr id="116" name="Google Shape;116;p30"/>
          <p:cNvSpPr txBox="1"/>
          <p:nvPr/>
        </p:nvSpPr>
        <p:spPr>
          <a:xfrm>
            <a:off x="5428095" y="2267096"/>
            <a:ext cx="5858400" cy="4700734"/>
          </a:xfrm>
          <a:prstGeom prst="rect">
            <a:avLst/>
          </a:prstGeom>
          <a:noFill/>
          <a:ln>
            <a:noFill/>
          </a:ln>
        </p:spPr>
        <p:txBody>
          <a:bodyPr spcFirstLastPara="1" wrap="square" lIns="91425" tIns="45700" rIns="91425" bIns="45700" anchor="t" anchorCtr="0">
            <a:spAutoFit/>
          </a:bodyPr>
          <a:lstStyle/>
          <a:p>
            <a:pPr marL="285750" indent="-285750">
              <a:lnSpc>
                <a:spcPct val="90000"/>
              </a:lnSpc>
              <a:spcBef>
                <a:spcPts val="1000"/>
              </a:spcBef>
              <a:buChar char="•"/>
            </a:pPr>
            <a:r>
              <a:rPr lang="en-US" sz="1900" err="1">
                <a:solidFill>
                  <a:schemeClr val="dk1"/>
                </a:solidFill>
                <a:ea typeface="Montserrat"/>
              </a:rPr>
              <a:t>Jambojet</a:t>
            </a:r>
            <a:r>
              <a:rPr lang="en-US" sz="1900">
                <a:solidFill>
                  <a:schemeClr val="dk1"/>
                </a:solidFill>
                <a:ea typeface="Montserrat"/>
              </a:rPr>
              <a:t> strives to optimize its advertising spaces to maximize revenue and advertiser satisfaction.</a:t>
            </a:r>
            <a:endParaRPr lang="en-US" sz="1900" dirty="0">
              <a:solidFill>
                <a:schemeClr val="dk1"/>
              </a:solidFill>
              <a:ea typeface="Montserrat"/>
            </a:endParaRPr>
          </a:p>
          <a:p>
            <a:pPr marL="285750" indent="-285750">
              <a:lnSpc>
                <a:spcPct val="90000"/>
              </a:lnSpc>
              <a:spcBef>
                <a:spcPts val="1000"/>
              </a:spcBef>
              <a:buChar char="•"/>
            </a:pPr>
            <a:r>
              <a:rPr lang="en-US" sz="1900" dirty="0">
                <a:solidFill>
                  <a:schemeClr val="dk1"/>
                </a:solidFill>
                <a:ea typeface="Montserrat"/>
              </a:rPr>
              <a:t>The unpredictable nature of web traffic patterns poses a significant challenge and hindered effective ad placement.</a:t>
            </a:r>
          </a:p>
          <a:p>
            <a:pPr marL="285750" indent="-285750">
              <a:lnSpc>
                <a:spcPct val="90000"/>
              </a:lnSpc>
              <a:spcBef>
                <a:spcPts val="1000"/>
              </a:spcBef>
              <a:buChar char="•"/>
            </a:pPr>
            <a:r>
              <a:rPr lang="en-US" sz="1900" dirty="0">
                <a:solidFill>
                  <a:schemeClr val="dk1"/>
                </a:solidFill>
                <a:ea typeface="Montserrat"/>
              </a:rPr>
              <a:t>This leads to missed revenue opportunities and decreased advertiser satisfaction.</a:t>
            </a:r>
          </a:p>
          <a:p>
            <a:pPr marL="285750" indent="-285750">
              <a:lnSpc>
                <a:spcPct val="90000"/>
              </a:lnSpc>
              <a:spcBef>
                <a:spcPts val="1000"/>
              </a:spcBef>
              <a:buChar char="•"/>
            </a:pPr>
            <a:r>
              <a:rPr lang="en-US" sz="1900" dirty="0">
                <a:solidFill>
                  <a:schemeClr val="dk1"/>
                </a:solidFill>
                <a:ea typeface="Montserrat"/>
              </a:rPr>
              <a:t>Our project aims to revolutionize ad placement strategies through advanced Time Series Forecasting.</a:t>
            </a:r>
          </a:p>
          <a:p>
            <a:pPr marL="285750" indent="-285750">
              <a:lnSpc>
                <a:spcPct val="90000"/>
              </a:lnSpc>
              <a:spcBef>
                <a:spcPts val="1000"/>
              </a:spcBef>
              <a:buChar char="•"/>
            </a:pPr>
            <a:r>
              <a:rPr lang="en-US" sz="1900" dirty="0">
                <a:solidFill>
                  <a:schemeClr val="dk1"/>
                </a:solidFill>
                <a:ea typeface="Montserrat"/>
              </a:rPr>
              <a:t> This will help </a:t>
            </a:r>
            <a:r>
              <a:rPr lang="en-US" sz="1900" err="1">
                <a:solidFill>
                  <a:schemeClr val="dk1"/>
                </a:solidFill>
                <a:ea typeface="Montserrat"/>
              </a:rPr>
              <a:t>Jambojet</a:t>
            </a:r>
            <a:r>
              <a:rPr lang="en-US" sz="1900" dirty="0">
                <a:solidFill>
                  <a:schemeClr val="dk1"/>
                </a:solidFill>
                <a:ea typeface="Montserrat"/>
              </a:rPr>
              <a:t> to not only boost the platforms competitiveness but also contribute to the industry shift towards efficient online advertising solutions.</a:t>
            </a:r>
          </a:p>
          <a:p>
            <a:pPr marL="0" marR="0" lvl="0" indent="0" algn="l">
              <a:lnSpc>
                <a:spcPct val="114999"/>
              </a:lnSpc>
              <a:spcBef>
                <a:spcPts val="0"/>
              </a:spcBef>
              <a:spcAft>
                <a:spcPts val="0"/>
              </a:spcAft>
              <a:buNone/>
            </a:pPr>
            <a:endParaRPr lang="en-US" sz="1600" dirty="0">
              <a:solidFill>
                <a:schemeClr val="dk1"/>
              </a:solidFill>
              <a:latin typeface="Montserrat"/>
              <a:ea typeface="Montserrat"/>
              <a:cs typeface="Montserrat"/>
            </a:endParaRPr>
          </a:p>
        </p:txBody>
      </p:sp>
      <p:pic>
        <p:nvPicPr>
          <p:cNvPr id="117" name="Google Shape;117;p30"/>
          <p:cNvPicPr preferRelativeResize="0">
            <a:picLocks noGrp="1"/>
          </p:cNvPicPr>
          <p:nvPr>
            <p:ph type="pic" idx="2"/>
          </p:nvPr>
        </p:nvPicPr>
        <p:blipFill rotWithShape="1">
          <a:blip r:embed="rId3">
            <a:alphaModFix/>
          </a:blip>
          <a:srcRect l="15785" r="15785"/>
          <a:stretch/>
        </p:blipFill>
        <p:spPr>
          <a:xfrm>
            <a:off x="301625" y="334963"/>
            <a:ext cx="4270375" cy="6240462"/>
          </a:xfrm>
          <a:prstGeom prst="rect">
            <a:avLst/>
          </a:prstGeom>
          <a:solidFill>
            <a:srgbClr val="D8D8D8"/>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1"/>
          <p:cNvSpPr txBox="1"/>
          <p:nvPr/>
        </p:nvSpPr>
        <p:spPr>
          <a:xfrm>
            <a:off x="6661189" y="413460"/>
            <a:ext cx="4597800" cy="1938952"/>
          </a:xfrm>
          <a:prstGeom prst="rect">
            <a:avLst/>
          </a:prstGeom>
          <a:noFill/>
          <a:ln>
            <a:noFill/>
          </a:ln>
        </p:spPr>
        <p:txBody>
          <a:bodyPr spcFirstLastPara="1" wrap="square" lIns="91425" tIns="45700" rIns="91425" bIns="45700" anchor="t" anchorCtr="0">
            <a:spAutoFit/>
          </a:bodyPr>
          <a:lstStyle/>
          <a:p>
            <a:r>
              <a:rPr lang="en-US" sz="4000" b="1" dirty="0">
                <a:solidFill>
                  <a:srgbClr val="DF006E"/>
                </a:solidFill>
                <a:latin typeface="Montserrat"/>
                <a:ea typeface="Montserrat"/>
                <a:cs typeface="Montserrat"/>
              </a:rPr>
              <a:t>Data Collection and </a:t>
            </a:r>
            <a:r>
              <a:rPr lang="en-US" sz="4000" b="1">
                <a:solidFill>
                  <a:srgbClr val="DF006E"/>
                </a:solidFill>
                <a:latin typeface="Montserrat"/>
                <a:ea typeface="Montserrat"/>
                <a:cs typeface="Montserrat"/>
              </a:rPr>
              <a:t>Understanding</a:t>
            </a:r>
            <a:endParaRPr lang="en-US" sz="4000" b="1" dirty="0">
              <a:solidFill>
                <a:srgbClr val="DF006E"/>
              </a:solidFill>
              <a:latin typeface="Montserrat"/>
              <a:ea typeface="Montserrat"/>
              <a:cs typeface="Montserrat"/>
            </a:endParaRPr>
          </a:p>
        </p:txBody>
      </p:sp>
      <p:sp>
        <p:nvSpPr>
          <p:cNvPr id="123" name="Google Shape;123;p31"/>
          <p:cNvSpPr txBox="1"/>
          <p:nvPr/>
        </p:nvSpPr>
        <p:spPr>
          <a:xfrm>
            <a:off x="6661192" y="2389523"/>
            <a:ext cx="4896000" cy="4472979"/>
          </a:xfrm>
          <a:prstGeom prst="rect">
            <a:avLst/>
          </a:prstGeom>
          <a:noFill/>
          <a:ln>
            <a:noFill/>
          </a:ln>
        </p:spPr>
        <p:txBody>
          <a:bodyPr spcFirstLastPara="1" wrap="square" lIns="91425" tIns="45700" rIns="91425" bIns="45700" anchor="t" anchorCtr="0">
            <a:spAutoFit/>
          </a:bodyPr>
          <a:lstStyle/>
          <a:p>
            <a:pPr marL="285750" indent="-285750">
              <a:lnSpc>
                <a:spcPct val="90000"/>
              </a:lnSpc>
              <a:spcBef>
                <a:spcPts val="1000"/>
              </a:spcBef>
              <a:buChar char="•"/>
            </a:pPr>
            <a:r>
              <a:rPr lang="en-US" sz="1800">
                <a:solidFill>
                  <a:schemeClr val="dk1"/>
                </a:solidFill>
              </a:rPr>
              <a:t>Real-time time series data was extracted from Google Analytics.</a:t>
            </a:r>
            <a:endParaRPr lang="en-US" sz="1800" dirty="0">
              <a:solidFill>
                <a:schemeClr val="dk1"/>
              </a:solidFill>
            </a:endParaRPr>
          </a:p>
          <a:p>
            <a:pPr marL="285750" indent="-285750">
              <a:lnSpc>
                <a:spcPct val="90000"/>
              </a:lnSpc>
              <a:spcBef>
                <a:spcPts val="1000"/>
              </a:spcBef>
              <a:buChar char="•"/>
            </a:pPr>
            <a:r>
              <a:rPr lang="en-US" sz="1800" dirty="0">
                <a:solidFill>
                  <a:schemeClr val="dk1"/>
                </a:solidFill>
              </a:rPr>
              <a:t>The dataset simulates the web traffic behaviors of websites such as </a:t>
            </a:r>
            <a:r>
              <a:rPr lang="en-US" sz="1800" dirty="0">
                <a:solidFill>
                  <a:schemeClr val="dk1"/>
                </a:solidFill>
                <a:hlinkClick r:id="rId3">
                  <a:extLst>
                    <a:ext uri="{A12FA001-AC4F-418D-AE19-62706E023703}">
                      <ahyp:hlinkClr xmlns:ahyp="http://schemas.microsoft.com/office/drawing/2018/hyperlinkcolor" val="tx"/>
                    </a:ext>
                  </a:extLst>
                </a:hlinkClick>
              </a:rPr>
              <a:t>www.jambojet.com</a:t>
            </a:r>
            <a:r>
              <a:rPr lang="en-US" sz="1800" dirty="0">
                <a:solidFill>
                  <a:schemeClr val="dk1"/>
                </a:solidFill>
              </a:rPr>
              <a:t>.</a:t>
            </a:r>
          </a:p>
          <a:p>
            <a:pPr marL="285750" indent="-285750">
              <a:lnSpc>
                <a:spcPct val="90000"/>
              </a:lnSpc>
              <a:spcBef>
                <a:spcPts val="1000"/>
              </a:spcBef>
              <a:buChar char="•"/>
            </a:pPr>
            <a:r>
              <a:rPr lang="en-US" sz="1800" dirty="0">
                <a:solidFill>
                  <a:schemeClr val="dk1"/>
                </a:solidFill>
              </a:rPr>
              <a:t>It considers their marketing campaigns, travel restrictions, and other industry factors that may influence web traffic.</a:t>
            </a:r>
          </a:p>
          <a:p>
            <a:pPr marL="285750" indent="-285750">
              <a:lnSpc>
                <a:spcPct val="90000"/>
              </a:lnSpc>
              <a:spcBef>
                <a:spcPts val="1000"/>
              </a:spcBef>
              <a:buChar char="•"/>
            </a:pPr>
            <a:r>
              <a:rPr lang="en-US" sz="1800" dirty="0">
                <a:solidFill>
                  <a:schemeClr val="dk1"/>
                </a:solidFill>
              </a:rPr>
              <a:t>The dataset consists of total users ('</a:t>
            </a:r>
            <a:r>
              <a:rPr lang="en-US" sz="1800" err="1">
                <a:solidFill>
                  <a:schemeClr val="dk1"/>
                </a:solidFill>
              </a:rPr>
              <a:t>Simulated_Users</a:t>
            </a:r>
            <a:r>
              <a:rPr lang="en-US" sz="1800" dirty="0">
                <a:solidFill>
                  <a:schemeClr val="dk1"/>
                </a:solidFill>
              </a:rPr>
              <a:t>') and new users ('</a:t>
            </a:r>
            <a:r>
              <a:rPr lang="en-US" sz="1800" err="1">
                <a:solidFill>
                  <a:schemeClr val="dk1"/>
                </a:solidFill>
              </a:rPr>
              <a:t>Simulated_New_Users</a:t>
            </a:r>
            <a:r>
              <a:rPr lang="en-US" sz="1800" dirty="0">
                <a:solidFill>
                  <a:schemeClr val="dk1"/>
                </a:solidFill>
              </a:rPr>
              <a:t>') per day, sourced from Google Analytics.</a:t>
            </a:r>
          </a:p>
          <a:p>
            <a:pPr marL="285750" indent="-285750">
              <a:lnSpc>
                <a:spcPct val="90000"/>
              </a:lnSpc>
              <a:spcBef>
                <a:spcPts val="1000"/>
              </a:spcBef>
              <a:buChar char="•"/>
            </a:pPr>
            <a:r>
              <a:rPr lang="en-US" sz="1800" dirty="0">
                <a:solidFill>
                  <a:schemeClr val="dk1"/>
                </a:solidFill>
              </a:rPr>
              <a:t>It captures daily fluctuations in user engagement, essential for precise forecasting and ad optimization.</a:t>
            </a:r>
          </a:p>
        </p:txBody>
      </p:sp>
      <p:pic>
        <p:nvPicPr>
          <p:cNvPr id="124" name="Google Shape;124;p31"/>
          <p:cNvPicPr preferRelativeResize="0">
            <a:picLocks noGrp="1"/>
          </p:cNvPicPr>
          <p:nvPr>
            <p:ph type="pic" idx="2"/>
          </p:nvPr>
        </p:nvPicPr>
        <p:blipFill rotWithShape="1">
          <a:blip r:embed="rId4">
            <a:alphaModFix/>
          </a:blip>
          <a:srcRect t="2183" b="2183"/>
          <a:stretch/>
        </p:blipFill>
        <p:spPr>
          <a:xfrm>
            <a:off x="479425" y="806450"/>
            <a:ext cx="2690813" cy="2573337"/>
          </a:xfrm>
          <a:prstGeom prst="rect">
            <a:avLst/>
          </a:prstGeom>
          <a:solidFill>
            <a:srgbClr val="D8D8D8"/>
          </a:solidFill>
          <a:ln>
            <a:noFill/>
          </a:ln>
        </p:spPr>
      </p:pic>
      <p:pic>
        <p:nvPicPr>
          <p:cNvPr id="125" name="Google Shape;125;p31"/>
          <p:cNvPicPr preferRelativeResize="0">
            <a:picLocks noGrp="1"/>
          </p:cNvPicPr>
          <p:nvPr>
            <p:ph type="pic" idx="3"/>
          </p:nvPr>
        </p:nvPicPr>
        <p:blipFill rotWithShape="1">
          <a:blip r:embed="rId4">
            <a:alphaModFix/>
          </a:blip>
          <a:srcRect t="2183" b="2183"/>
          <a:stretch/>
        </p:blipFill>
        <p:spPr>
          <a:xfrm>
            <a:off x="479425" y="3478212"/>
            <a:ext cx="2690813" cy="2573337"/>
          </a:xfrm>
          <a:prstGeom prst="rect">
            <a:avLst/>
          </a:prstGeom>
          <a:solidFill>
            <a:srgbClr val="D8D8D8"/>
          </a:solidFill>
          <a:ln>
            <a:noFill/>
          </a:ln>
        </p:spPr>
      </p:pic>
      <p:pic>
        <p:nvPicPr>
          <p:cNvPr id="126" name="Google Shape;126;p31"/>
          <p:cNvPicPr preferRelativeResize="0">
            <a:picLocks noGrp="1"/>
          </p:cNvPicPr>
          <p:nvPr>
            <p:ph type="pic" idx="4"/>
          </p:nvPr>
        </p:nvPicPr>
        <p:blipFill rotWithShape="1">
          <a:blip r:embed="rId4">
            <a:alphaModFix/>
          </a:blip>
          <a:srcRect l="21518" r="21519"/>
          <a:stretch/>
        </p:blipFill>
        <p:spPr>
          <a:xfrm>
            <a:off x="3249613" y="806450"/>
            <a:ext cx="2987674" cy="5245099"/>
          </a:xfrm>
          <a:prstGeom prst="rect">
            <a:avLst/>
          </a:prstGeom>
          <a:solidFill>
            <a:srgbClr val="D8D8D8"/>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248F3AB-56B3-8AFE-2170-BEA37B64F764}"/>
            </a:ext>
          </a:extLst>
        </p:cNvPr>
        <p:cNvGrpSpPr/>
        <p:nvPr/>
      </p:nvGrpSpPr>
      <p:grpSpPr>
        <a:xfrm>
          <a:off x="0" y="0"/>
          <a:ext cx="0" cy="0"/>
          <a:chOff x="0" y="0"/>
          <a:chExt cx="0" cy="0"/>
        </a:xfrm>
      </p:grpSpPr>
      <p:sp>
        <p:nvSpPr>
          <p:cNvPr id="114" name="Google Shape;114;p30">
            <a:extLst>
              <a:ext uri="{FF2B5EF4-FFF2-40B4-BE49-F238E27FC236}">
                <a16:creationId xmlns:a16="http://schemas.microsoft.com/office/drawing/2014/main" id="{0AD9B1C2-0B9A-6CA8-99FB-00963D2C43F5}"/>
              </a:ext>
            </a:extLst>
          </p:cNvPr>
          <p:cNvSpPr/>
          <p:nvPr/>
        </p:nvSpPr>
        <p:spPr>
          <a:xfrm>
            <a:off x="0" y="0"/>
            <a:ext cx="2419500" cy="6858000"/>
          </a:xfrm>
          <a:prstGeom prst="rect">
            <a:avLst/>
          </a:prstGeom>
          <a:solidFill>
            <a:srgbClr val="DF00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0">
            <a:extLst>
              <a:ext uri="{FF2B5EF4-FFF2-40B4-BE49-F238E27FC236}">
                <a16:creationId xmlns:a16="http://schemas.microsoft.com/office/drawing/2014/main" id="{BA81C15B-57FA-D1D4-465D-74AFE3E54865}"/>
              </a:ext>
            </a:extLst>
          </p:cNvPr>
          <p:cNvSpPr txBox="1"/>
          <p:nvPr/>
        </p:nvSpPr>
        <p:spPr>
          <a:xfrm>
            <a:off x="5427528" y="1032351"/>
            <a:ext cx="5599500" cy="769401"/>
          </a:xfrm>
          <a:prstGeom prst="rect">
            <a:avLst/>
          </a:prstGeom>
          <a:noFill/>
          <a:ln>
            <a:noFill/>
          </a:ln>
        </p:spPr>
        <p:txBody>
          <a:bodyPr spcFirstLastPara="1" wrap="square" lIns="91425" tIns="45700" rIns="91425" bIns="45700" anchor="t" anchorCtr="0">
            <a:spAutoFit/>
          </a:bodyPr>
          <a:lstStyle/>
          <a:p>
            <a:r>
              <a:rPr lang="en-US" sz="4400" b="1" dirty="0">
                <a:solidFill>
                  <a:srgbClr val="DF006E"/>
                </a:solidFill>
                <a:latin typeface="Montserrat"/>
                <a:ea typeface="Montserrat"/>
                <a:cs typeface="Montserrat"/>
              </a:rPr>
              <a:t>Success Criteria</a:t>
            </a:r>
          </a:p>
        </p:txBody>
      </p:sp>
      <p:sp>
        <p:nvSpPr>
          <p:cNvPr id="116" name="Google Shape;116;p30">
            <a:extLst>
              <a:ext uri="{FF2B5EF4-FFF2-40B4-BE49-F238E27FC236}">
                <a16:creationId xmlns:a16="http://schemas.microsoft.com/office/drawing/2014/main" id="{99F6607D-6C37-5495-62C8-F70B9CE76762}"/>
              </a:ext>
            </a:extLst>
          </p:cNvPr>
          <p:cNvSpPr txBox="1"/>
          <p:nvPr/>
        </p:nvSpPr>
        <p:spPr>
          <a:xfrm>
            <a:off x="5428095" y="2267096"/>
            <a:ext cx="5858400" cy="2737119"/>
          </a:xfrm>
          <a:prstGeom prst="rect">
            <a:avLst/>
          </a:prstGeom>
          <a:noFill/>
          <a:ln>
            <a:noFill/>
          </a:ln>
        </p:spPr>
        <p:txBody>
          <a:bodyPr spcFirstLastPara="1" wrap="square" lIns="91425" tIns="45700" rIns="91425" bIns="45700" anchor="t" anchorCtr="0">
            <a:spAutoFit/>
          </a:bodyPr>
          <a:lstStyle/>
          <a:p>
            <a:pPr marL="285750" indent="-285750">
              <a:lnSpc>
                <a:spcPct val="90000"/>
              </a:lnSpc>
              <a:spcBef>
                <a:spcPts val="1000"/>
              </a:spcBef>
              <a:buChar char="•"/>
            </a:pPr>
            <a:r>
              <a:rPr lang="en-US" sz="1900" b="1" dirty="0">
                <a:solidFill>
                  <a:schemeClr val="dk1"/>
                </a:solidFill>
                <a:ea typeface="Montserrat"/>
              </a:rPr>
              <a:t>Root Mean Squared Error (RMSE)</a:t>
            </a:r>
            <a:r>
              <a:rPr lang="en-US" sz="1900" dirty="0">
                <a:solidFill>
                  <a:schemeClr val="dk1"/>
                </a:solidFill>
                <a:ea typeface="Montserrat"/>
              </a:rPr>
              <a:t> is used to evaluate the accuracy of our time series forecasting models, specifically focusing on predicting daily total users and new users.</a:t>
            </a:r>
          </a:p>
          <a:p>
            <a:pPr marL="285750" indent="-285750">
              <a:lnSpc>
                <a:spcPct val="90000"/>
              </a:lnSpc>
              <a:spcBef>
                <a:spcPts val="1000"/>
              </a:spcBef>
              <a:buChar char="•"/>
            </a:pPr>
            <a:r>
              <a:rPr lang="en-US" sz="1900" dirty="0">
                <a:solidFill>
                  <a:schemeClr val="dk1"/>
                </a:solidFill>
                <a:ea typeface="Montserrat"/>
              </a:rPr>
              <a:t>Achieving a low RMSE aligns with the broader goal of contributing to the sustainable development of </a:t>
            </a:r>
            <a:r>
              <a:rPr lang="en-US" sz="1900" err="1">
                <a:solidFill>
                  <a:schemeClr val="dk1"/>
                </a:solidFill>
                <a:ea typeface="Montserrat"/>
              </a:rPr>
              <a:t>Jambojet's</a:t>
            </a:r>
            <a:r>
              <a:rPr lang="en-US" sz="1900" dirty="0">
                <a:solidFill>
                  <a:schemeClr val="dk1"/>
                </a:solidFill>
                <a:ea typeface="Montserrat"/>
              </a:rPr>
              <a:t> online advertising ecosystem.</a:t>
            </a:r>
          </a:p>
          <a:p>
            <a:pPr>
              <a:lnSpc>
                <a:spcPct val="114999"/>
              </a:lnSpc>
            </a:pPr>
            <a:endParaRPr lang="en-US" sz="1600" dirty="0">
              <a:solidFill>
                <a:schemeClr val="dk1"/>
              </a:solidFill>
              <a:latin typeface="Montserrat"/>
              <a:ea typeface="Montserrat"/>
              <a:cs typeface="Montserrat"/>
            </a:endParaRPr>
          </a:p>
        </p:txBody>
      </p:sp>
      <p:pic>
        <p:nvPicPr>
          <p:cNvPr id="117" name="Google Shape;117;p30">
            <a:extLst>
              <a:ext uri="{FF2B5EF4-FFF2-40B4-BE49-F238E27FC236}">
                <a16:creationId xmlns:a16="http://schemas.microsoft.com/office/drawing/2014/main" id="{C905D283-E475-103C-D0B7-FC791B63EF63}"/>
              </a:ext>
            </a:extLst>
          </p:cNvPr>
          <p:cNvPicPr preferRelativeResize="0">
            <a:picLocks noGrp="1"/>
          </p:cNvPicPr>
          <p:nvPr>
            <p:ph type="pic" idx="2"/>
          </p:nvPr>
        </p:nvPicPr>
        <p:blipFill rotWithShape="1">
          <a:blip r:embed="rId3">
            <a:alphaModFix/>
          </a:blip>
          <a:srcRect l="15785" r="15785"/>
          <a:stretch/>
        </p:blipFill>
        <p:spPr>
          <a:xfrm>
            <a:off x="301625" y="334963"/>
            <a:ext cx="4270375" cy="6240462"/>
          </a:xfrm>
          <a:prstGeom prst="rect">
            <a:avLst/>
          </a:prstGeom>
          <a:solidFill>
            <a:srgbClr val="D8D8D8"/>
          </a:solidFill>
          <a:ln>
            <a:noFill/>
          </a:ln>
        </p:spPr>
      </p:pic>
    </p:spTree>
    <p:extLst>
      <p:ext uri="{BB962C8B-B14F-4D97-AF65-F5344CB8AC3E}">
        <p14:creationId xmlns:p14="http://schemas.microsoft.com/office/powerpoint/2010/main" val="126870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D3A50BA-1EFF-7D20-2FD6-7700F110DB2F}"/>
            </a:ext>
          </a:extLst>
        </p:cNvPr>
        <p:cNvGrpSpPr/>
        <p:nvPr/>
      </p:nvGrpSpPr>
      <p:grpSpPr>
        <a:xfrm>
          <a:off x="0" y="0"/>
          <a:ext cx="0" cy="0"/>
          <a:chOff x="0" y="0"/>
          <a:chExt cx="0" cy="0"/>
        </a:xfrm>
      </p:grpSpPr>
      <p:sp>
        <p:nvSpPr>
          <p:cNvPr id="90" name="Google Shape;90;p28">
            <a:extLst>
              <a:ext uri="{FF2B5EF4-FFF2-40B4-BE49-F238E27FC236}">
                <a16:creationId xmlns:a16="http://schemas.microsoft.com/office/drawing/2014/main" id="{E4024300-6A85-D342-1036-E8ACA3CFB7C0}"/>
              </a:ext>
            </a:extLst>
          </p:cNvPr>
          <p:cNvSpPr txBox="1"/>
          <p:nvPr/>
        </p:nvSpPr>
        <p:spPr>
          <a:xfrm>
            <a:off x="4555828" y="1170980"/>
            <a:ext cx="68451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rgbClr val="DF006E"/>
                </a:solidFill>
                <a:latin typeface="Montserrat"/>
                <a:ea typeface="Montserrat"/>
                <a:cs typeface="Montserrat"/>
                <a:sym typeface="Montserrat"/>
              </a:rPr>
              <a:t>Lorem Ipsum</a:t>
            </a:r>
            <a:endParaRPr b="1">
              <a:solidFill>
                <a:srgbClr val="DF006E"/>
              </a:solidFill>
              <a:latin typeface="Montserrat"/>
              <a:ea typeface="Montserrat"/>
              <a:cs typeface="Montserrat"/>
              <a:sym typeface="Montserrat"/>
            </a:endParaRPr>
          </a:p>
        </p:txBody>
      </p:sp>
      <p:sp>
        <p:nvSpPr>
          <p:cNvPr id="91" name="Google Shape;91;p28">
            <a:extLst>
              <a:ext uri="{FF2B5EF4-FFF2-40B4-BE49-F238E27FC236}">
                <a16:creationId xmlns:a16="http://schemas.microsoft.com/office/drawing/2014/main" id="{2E7D45C9-E04E-A500-8B3B-06C01617B96C}"/>
              </a:ext>
            </a:extLst>
          </p:cNvPr>
          <p:cNvSpPr txBox="1"/>
          <p:nvPr/>
        </p:nvSpPr>
        <p:spPr>
          <a:xfrm>
            <a:off x="4816252" y="3956399"/>
            <a:ext cx="1122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AA208E"/>
                </a:solidFill>
                <a:latin typeface="Poppins Medium"/>
                <a:ea typeface="Poppins Medium"/>
                <a:cs typeface="Poppins Medium"/>
                <a:sym typeface="Poppins Medium"/>
              </a:rPr>
              <a:t>125+</a:t>
            </a:r>
            <a:endParaRPr>
              <a:solidFill>
                <a:srgbClr val="AA208E"/>
              </a:solidFill>
            </a:endParaRPr>
          </a:p>
        </p:txBody>
      </p:sp>
      <p:sp>
        <p:nvSpPr>
          <p:cNvPr id="92" name="Google Shape;92;p28">
            <a:extLst>
              <a:ext uri="{FF2B5EF4-FFF2-40B4-BE49-F238E27FC236}">
                <a16:creationId xmlns:a16="http://schemas.microsoft.com/office/drawing/2014/main" id="{FEB9ED51-13A0-2652-EAC4-EFCFF00AFB4E}"/>
              </a:ext>
            </a:extLst>
          </p:cNvPr>
          <p:cNvSpPr txBox="1"/>
          <p:nvPr/>
        </p:nvSpPr>
        <p:spPr>
          <a:xfrm>
            <a:off x="4650341" y="4541040"/>
            <a:ext cx="14541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Poppins Medium"/>
                <a:ea typeface="Poppins Medium"/>
                <a:cs typeface="Poppins Medium"/>
                <a:sym typeface="Poppins Medium"/>
              </a:rPr>
              <a:t>Happy Clients</a:t>
            </a:r>
            <a:endParaRPr/>
          </a:p>
        </p:txBody>
      </p:sp>
      <p:sp>
        <p:nvSpPr>
          <p:cNvPr id="93" name="Google Shape;93;p28">
            <a:extLst>
              <a:ext uri="{FF2B5EF4-FFF2-40B4-BE49-F238E27FC236}">
                <a16:creationId xmlns:a16="http://schemas.microsoft.com/office/drawing/2014/main" id="{30BFDF7B-02A3-1593-5B0A-14652B326A30}"/>
              </a:ext>
            </a:extLst>
          </p:cNvPr>
          <p:cNvSpPr txBox="1"/>
          <p:nvPr/>
        </p:nvSpPr>
        <p:spPr>
          <a:xfrm>
            <a:off x="7191174" y="3956399"/>
            <a:ext cx="976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AA208E"/>
                </a:solidFill>
                <a:latin typeface="Poppins Medium"/>
                <a:ea typeface="Poppins Medium"/>
                <a:cs typeface="Poppins Medium"/>
                <a:sym typeface="Poppins Medium"/>
              </a:rPr>
              <a:t>+92</a:t>
            </a:r>
            <a:endParaRPr>
              <a:solidFill>
                <a:srgbClr val="AA208E"/>
              </a:solidFill>
            </a:endParaRPr>
          </a:p>
        </p:txBody>
      </p:sp>
      <p:sp>
        <p:nvSpPr>
          <p:cNvPr id="94" name="Google Shape;94;p28">
            <a:extLst>
              <a:ext uri="{FF2B5EF4-FFF2-40B4-BE49-F238E27FC236}">
                <a16:creationId xmlns:a16="http://schemas.microsoft.com/office/drawing/2014/main" id="{8017B341-4B69-C261-FA57-5FB42B4B0A74}"/>
              </a:ext>
            </a:extLst>
          </p:cNvPr>
          <p:cNvSpPr txBox="1"/>
          <p:nvPr/>
        </p:nvSpPr>
        <p:spPr>
          <a:xfrm>
            <a:off x="6897824" y="4541040"/>
            <a:ext cx="1563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Poppins Medium"/>
                <a:ea typeface="Poppins Medium"/>
                <a:cs typeface="Poppins Medium"/>
                <a:sym typeface="Poppins Medium"/>
              </a:rPr>
              <a:t>Certified Estate</a:t>
            </a:r>
            <a:endParaRPr/>
          </a:p>
        </p:txBody>
      </p:sp>
      <p:sp>
        <p:nvSpPr>
          <p:cNvPr id="95" name="Google Shape;95;p28">
            <a:extLst>
              <a:ext uri="{FF2B5EF4-FFF2-40B4-BE49-F238E27FC236}">
                <a16:creationId xmlns:a16="http://schemas.microsoft.com/office/drawing/2014/main" id="{4F538C5E-EAB0-4775-3ED1-DB64BA85A514}"/>
              </a:ext>
            </a:extLst>
          </p:cNvPr>
          <p:cNvSpPr txBox="1"/>
          <p:nvPr/>
        </p:nvSpPr>
        <p:spPr>
          <a:xfrm>
            <a:off x="9580639" y="3956399"/>
            <a:ext cx="8067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AA208E"/>
                </a:solidFill>
                <a:latin typeface="Poppins Medium"/>
                <a:ea typeface="Poppins Medium"/>
                <a:cs typeface="Poppins Medium"/>
                <a:sym typeface="Poppins Medium"/>
              </a:rPr>
              <a:t>9.8</a:t>
            </a:r>
            <a:endParaRPr>
              <a:solidFill>
                <a:srgbClr val="AA208E"/>
              </a:solidFill>
            </a:endParaRPr>
          </a:p>
        </p:txBody>
      </p:sp>
      <p:sp>
        <p:nvSpPr>
          <p:cNvPr id="96" name="Google Shape;96;p28">
            <a:extLst>
              <a:ext uri="{FF2B5EF4-FFF2-40B4-BE49-F238E27FC236}">
                <a16:creationId xmlns:a16="http://schemas.microsoft.com/office/drawing/2014/main" id="{849EBE63-0813-28AB-FB87-D570E12E161D}"/>
              </a:ext>
            </a:extLst>
          </p:cNvPr>
          <p:cNvSpPr txBox="1"/>
          <p:nvPr/>
        </p:nvSpPr>
        <p:spPr>
          <a:xfrm>
            <a:off x="9313742" y="4541040"/>
            <a:ext cx="1340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Poppins Medium"/>
                <a:ea typeface="Poppins Medium"/>
                <a:cs typeface="Poppins Medium"/>
                <a:sym typeface="Poppins Medium"/>
              </a:rPr>
              <a:t>Good Design</a:t>
            </a:r>
            <a:endParaRPr/>
          </a:p>
        </p:txBody>
      </p:sp>
      <p:cxnSp>
        <p:nvCxnSpPr>
          <p:cNvPr id="97" name="Google Shape;97;p28">
            <a:extLst>
              <a:ext uri="{FF2B5EF4-FFF2-40B4-BE49-F238E27FC236}">
                <a16:creationId xmlns:a16="http://schemas.microsoft.com/office/drawing/2014/main" id="{A4323849-48B8-C0F7-A4AB-36106F1796EB}"/>
              </a:ext>
            </a:extLst>
          </p:cNvPr>
          <p:cNvCxnSpPr/>
          <p:nvPr/>
        </p:nvCxnSpPr>
        <p:spPr>
          <a:xfrm>
            <a:off x="6467629" y="3884481"/>
            <a:ext cx="0" cy="1100700"/>
          </a:xfrm>
          <a:prstGeom prst="straightConnector1">
            <a:avLst/>
          </a:prstGeom>
          <a:noFill/>
          <a:ln w="19050" cap="flat" cmpd="sng">
            <a:solidFill>
              <a:srgbClr val="7F7F7F"/>
            </a:solidFill>
            <a:prstDash val="solid"/>
            <a:miter lim="800000"/>
            <a:headEnd type="none" w="sm" len="sm"/>
            <a:tailEnd type="none" w="sm" len="sm"/>
          </a:ln>
        </p:spPr>
      </p:cxnSp>
      <p:cxnSp>
        <p:nvCxnSpPr>
          <p:cNvPr id="98" name="Google Shape;98;p28">
            <a:extLst>
              <a:ext uri="{FF2B5EF4-FFF2-40B4-BE49-F238E27FC236}">
                <a16:creationId xmlns:a16="http://schemas.microsoft.com/office/drawing/2014/main" id="{C51EA00C-850D-053D-EFC2-15EED027B91D}"/>
              </a:ext>
            </a:extLst>
          </p:cNvPr>
          <p:cNvCxnSpPr/>
          <p:nvPr/>
        </p:nvCxnSpPr>
        <p:spPr>
          <a:xfrm>
            <a:off x="8851233" y="3884481"/>
            <a:ext cx="0" cy="1100700"/>
          </a:xfrm>
          <a:prstGeom prst="straightConnector1">
            <a:avLst/>
          </a:prstGeom>
          <a:noFill/>
          <a:ln w="19050" cap="flat" cmpd="sng">
            <a:solidFill>
              <a:srgbClr val="7F7F7F"/>
            </a:solidFill>
            <a:prstDash val="solid"/>
            <a:miter lim="800000"/>
            <a:headEnd type="none" w="sm" len="sm"/>
            <a:tailEnd type="none" w="sm" len="sm"/>
          </a:ln>
        </p:spPr>
      </p:cxnSp>
      <p:sp>
        <p:nvSpPr>
          <p:cNvPr id="99" name="Google Shape;99;p28">
            <a:extLst>
              <a:ext uri="{FF2B5EF4-FFF2-40B4-BE49-F238E27FC236}">
                <a16:creationId xmlns:a16="http://schemas.microsoft.com/office/drawing/2014/main" id="{44509803-88DF-868A-583D-1D35D3490B1D}"/>
              </a:ext>
            </a:extLst>
          </p:cNvPr>
          <p:cNvSpPr txBox="1"/>
          <p:nvPr/>
        </p:nvSpPr>
        <p:spPr>
          <a:xfrm>
            <a:off x="4555825" y="2317225"/>
            <a:ext cx="7169700" cy="1188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100">
                <a:solidFill>
                  <a:schemeClr val="dk1"/>
                </a:solidFill>
                <a:latin typeface="Montserrat"/>
                <a:ea typeface="Montserrat"/>
                <a:cs typeface="Montserrat"/>
                <a:sym typeface="Montserrat"/>
              </a:rPr>
              <a:t>L</a:t>
            </a:r>
            <a:r>
              <a:rPr lang="en-US" sz="1600">
                <a:solidFill>
                  <a:schemeClr val="dk1"/>
                </a:solidFill>
                <a:latin typeface="Montserrat"/>
                <a:ea typeface="Montserrat"/>
                <a:cs typeface="Montserrat"/>
                <a:sym typeface="Montserrat"/>
              </a:rPr>
              <a:t>orem ipsum dolor sit amet, consectetur adipiscing elit. In id pharetra velit. Praesent in elit ipsum. Donec maximusi odio</a:t>
            </a:r>
            <a:endParaRPr sz="1600">
              <a:solidFill>
                <a:schemeClr val="dk1"/>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US" sz="1600">
                <a:solidFill>
                  <a:schemeClr val="dk1"/>
                </a:solidFill>
                <a:latin typeface="Montserrat"/>
                <a:ea typeface="Montserrat"/>
                <a:cs typeface="Montserrat"/>
                <a:sym typeface="Montserrat"/>
              </a:rPr>
              <a:t>convallis pellentesque, velit lorem venenatis lectus, mollis molestie diam nibh a elit. Sed blandit, nequemaximus ultricies </a:t>
            </a:r>
            <a:endParaRPr sz="1600">
              <a:latin typeface="Montserrat"/>
              <a:ea typeface="Montserrat"/>
              <a:cs typeface="Montserrat"/>
              <a:sym typeface="Montserrat"/>
            </a:endParaRPr>
          </a:p>
        </p:txBody>
      </p:sp>
      <p:pic>
        <p:nvPicPr>
          <p:cNvPr id="100" name="Google Shape;100;p28">
            <a:extLst>
              <a:ext uri="{FF2B5EF4-FFF2-40B4-BE49-F238E27FC236}">
                <a16:creationId xmlns:a16="http://schemas.microsoft.com/office/drawing/2014/main" id="{A774EDCB-5F6D-E0F6-735D-0DC38F90D073}"/>
              </a:ext>
            </a:extLst>
          </p:cNvPr>
          <p:cNvPicPr preferRelativeResize="0">
            <a:picLocks noGrp="1"/>
          </p:cNvPicPr>
          <p:nvPr>
            <p:ph type="pic" idx="2"/>
          </p:nvPr>
        </p:nvPicPr>
        <p:blipFill rotWithShape="1">
          <a:blip r:embed="rId3">
            <a:alphaModFix/>
          </a:blip>
          <a:srcRect l="22361" r="22360"/>
          <a:stretch/>
        </p:blipFill>
        <p:spPr>
          <a:xfrm>
            <a:off x="0" y="0"/>
            <a:ext cx="3790950" cy="6858000"/>
          </a:xfrm>
          <a:prstGeom prst="rect">
            <a:avLst/>
          </a:prstGeom>
          <a:solidFill>
            <a:srgbClr val="D8D8D8"/>
          </a:solidFill>
          <a:ln>
            <a:noFill/>
          </a:ln>
        </p:spPr>
      </p:pic>
    </p:spTree>
    <p:extLst>
      <p:ext uri="{BB962C8B-B14F-4D97-AF65-F5344CB8AC3E}">
        <p14:creationId xmlns:p14="http://schemas.microsoft.com/office/powerpoint/2010/main" val="336169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2"/>
          <p:cNvSpPr/>
          <p:nvPr/>
        </p:nvSpPr>
        <p:spPr>
          <a:xfrm>
            <a:off x="0" y="0"/>
            <a:ext cx="12192000" cy="6858000"/>
          </a:xfrm>
          <a:prstGeom prst="parallelogram">
            <a:avLst>
              <a:gd name="adj" fmla="val 113095"/>
            </a:avLst>
          </a:prstGeom>
          <a:solidFill>
            <a:srgbClr val="F2F2F2">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32"/>
          <p:cNvSpPr/>
          <p:nvPr/>
        </p:nvSpPr>
        <p:spPr>
          <a:xfrm>
            <a:off x="2145566" y="3710382"/>
            <a:ext cx="1994515" cy="1700073"/>
          </a:xfrm>
          <a:prstGeom prst="roundRect">
            <a:avLst>
              <a:gd name="adj" fmla="val 2908"/>
            </a:avLst>
          </a:prstGeom>
          <a:solidFill>
            <a:schemeClr val="lt1"/>
          </a:solidFill>
          <a:ln>
            <a:noFill/>
          </a:ln>
          <a:effectLst>
            <a:outerShdw blurRad="571500" dist="279400" dir="1500000" sx="98000" sy="98000" algn="ctr" rotWithShape="0">
              <a:srgbClr val="262626">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32"/>
          <p:cNvSpPr/>
          <p:nvPr/>
        </p:nvSpPr>
        <p:spPr>
          <a:xfrm>
            <a:off x="7836254" y="1448392"/>
            <a:ext cx="1822879" cy="1663635"/>
          </a:xfrm>
          <a:prstGeom prst="roundRect">
            <a:avLst>
              <a:gd name="adj" fmla="val 3246"/>
            </a:avLst>
          </a:prstGeom>
          <a:solidFill>
            <a:schemeClr val="lt1"/>
          </a:solidFill>
          <a:ln>
            <a:noFill/>
          </a:ln>
          <a:effectLst>
            <a:outerShdw blurRad="571500" dist="279400" dir="1500000" sx="98000" sy="98000" algn="ctr" rotWithShape="0">
              <a:srgbClr val="262626">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32"/>
          <p:cNvSpPr txBox="1"/>
          <p:nvPr/>
        </p:nvSpPr>
        <p:spPr>
          <a:xfrm>
            <a:off x="704025" y="952500"/>
            <a:ext cx="7964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solidFill>
                  <a:srgbClr val="DF006E"/>
                </a:solidFill>
                <a:latin typeface="Montserrat"/>
                <a:ea typeface="Montserrat"/>
                <a:cs typeface="Montserrat"/>
                <a:sym typeface="Montserrat"/>
              </a:rPr>
              <a:t>Visualization</a:t>
            </a:r>
            <a:endParaRPr sz="4000" b="1">
              <a:solidFill>
                <a:srgbClr val="DF006E"/>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51</cp:revision>
  <dcterms:modified xsi:type="dcterms:W3CDTF">2024-01-24T17:20:19Z</dcterms:modified>
</cp:coreProperties>
</file>