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306" r:id="rId4"/>
    <p:sldId id="305" r:id="rId5"/>
    <p:sldId id="304" r:id="rId6"/>
    <p:sldId id="292" r:id="rId7"/>
    <p:sldId id="293" r:id="rId8"/>
    <p:sldId id="295" r:id="rId9"/>
    <p:sldId id="296" r:id="rId10"/>
    <p:sldId id="279" r:id="rId11"/>
    <p:sldId id="280" r:id="rId12"/>
    <p:sldId id="281" r:id="rId13"/>
    <p:sldId id="294" r:id="rId14"/>
    <p:sldId id="286" r:id="rId15"/>
    <p:sldId id="303" r:id="rId16"/>
    <p:sldId id="297" r:id="rId17"/>
    <p:sldId id="298" r:id="rId18"/>
    <p:sldId id="299" r:id="rId19"/>
    <p:sldId id="300" r:id="rId20"/>
    <p:sldId id="301" r:id="rId21"/>
    <p:sldId id="302" r:id="rId22"/>
    <p:sldId id="27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C2"/>
    <a:srgbClr val="F0EA00"/>
    <a:srgbClr val="FDFD9D"/>
    <a:srgbClr val="6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173576" y="5276144"/>
            <a:ext cx="8915399" cy="1126283"/>
          </a:xfrm>
        </p:spPr>
        <p:txBody>
          <a:bodyPr/>
          <a:lstStyle/>
          <a:p>
            <a:r>
              <a:rPr lang="pl-PL" dirty="0" smtClean="0"/>
              <a:t>Przygotowanie danych do analizy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173576" y="3013365"/>
            <a:ext cx="8915399" cy="2262781"/>
          </a:xfrm>
        </p:spPr>
        <p:txBody>
          <a:bodyPr>
            <a:normAutofit/>
          </a:bodyPr>
          <a:lstStyle/>
          <a:p>
            <a:r>
              <a:rPr lang="pl-PL" sz="4400" dirty="0" err="1" smtClean="0"/>
              <a:t>Preprocessing</a:t>
            </a:r>
            <a:r>
              <a:rPr lang="pl-PL" sz="4400" dirty="0" smtClean="0"/>
              <a:t> – część 1</a:t>
            </a:r>
            <a:endParaRPr lang="pl-PL" sz="4400" dirty="0"/>
          </a:p>
        </p:txBody>
      </p:sp>
      <p:pic>
        <p:nvPicPr>
          <p:cNvPr id="4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88" y="0"/>
            <a:ext cx="6512012" cy="43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59475" y="633635"/>
            <a:ext cx="3750725" cy="766540"/>
          </a:xfrm>
        </p:spPr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308114"/>
            <a:ext cx="11424249" cy="554988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2527540" y="1811546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810415" y="1811545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8621645" y="1811544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1190435" y="1811543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9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1308114"/>
            <a:ext cx="11424249" cy="554988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2527540" y="1811546"/>
            <a:ext cx="759124" cy="4796287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5810415" y="1811545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8621645" y="1811544"/>
            <a:ext cx="759124" cy="4796287"/>
          </a:xfrm>
          <a:prstGeom prst="rect">
            <a:avLst/>
          </a:prstGeom>
          <a:solidFill>
            <a:schemeClr val="accent6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11190435" y="1811543"/>
            <a:ext cx="759124" cy="4796287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1659475" y="633635"/>
            <a:ext cx="3750725" cy="766540"/>
          </a:xfrm>
        </p:spPr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67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6" name="Grupa 5"/>
          <p:cNvGrpSpPr/>
          <p:nvPr/>
        </p:nvGrpSpPr>
        <p:grpSpPr>
          <a:xfrm>
            <a:off x="767752" y="1308114"/>
            <a:ext cx="4492738" cy="2182567"/>
            <a:chOff x="767751" y="1308114"/>
            <a:chExt cx="11424249" cy="5549886"/>
          </a:xfrm>
        </p:grpSpPr>
        <p:pic>
          <p:nvPicPr>
            <p:cNvPr id="3" name="Obraz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51" y="1308114"/>
              <a:ext cx="11424249" cy="5549886"/>
            </a:xfrm>
            <a:prstGeom prst="rect">
              <a:avLst/>
            </a:prstGeom>
          </p:spPr>
        </p:pic>
        <p:sp>
          <p:nvSpPr>
            <p:cNvPr id="5" name="Prostokąt 4"/>
            <p:cNvSpPr/>
            <p:nvPr/>
          </p:nvSpPr>
          <p:spPr>
            <a:xfrm>
              <a:off x="2527540" y="1811546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Prostokąt 6"/>
            <p:cNvSpPr/>
            <p:nvPr/>
          </p:nvSpPr>
          <p:spPr>
            <a:xfrm>
              <a:off x="5810415" y="1811545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rostokąt 7"/>
            <p:cNvSpPr/>
            <p:nvPr/>
          </p:nvSpPr>
          <p:spPr>
            <a:xfrm>
              <a:off x="8621645" y="1811544"/>
              <a:ext cx="759124" cy="4796287"/>
            </a:xfrm>
            <a:prstGeom prst="rect">
              <a:avLst/>
            </a:prstGeom>
            <a:solidFill>
              <a:schemeClr val="accent6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/>
            <p:cNvSpPr/>
            <p:nvPr/>
          </p:nvSpPr>
          <p:spPr>
            <a:xfrm>
              <a:off x="11190435" y="1811543"/>
              <a:ext cx="759124" cy="4796287"/>
            </a:xfrm>
            <a:prstGeom prst="rect">
              <a:avLst/>
            </a:prstGeom>
            <a:solidFill>
              <a:schemeClr val="accent2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" name="Prostokąt 9"/>
          <p:cNvSpPr/>
          <p:nvPr/>
        </p:nvSpPr>
        <p:spPr>
          <a:xfrm>
            <a:off x="6330727" y="3360893"/>
            <a:ext cx="298536" cy="1886204"/>
          </a:xfrm>
          <a:prstGeom prst="rect">
            <a:avLst/>
          </a:prstGeom>
          <a:solidFill>
            <a:schemeClr val="accent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6217224" y="3271031"/>
            <a:ext cx="298536" cy="1886204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6103721" y="3181169"/>
            <a:ext cx="298536" cy="1886204"/>
          </a:xfrm>
          <a:prstGeom prst="rect">
            <a:avLst/>
          </a:prstGeom>
          <a:solidFill>
            <a:schemeClr val="accent6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986813" y="3091307"/>
            <a:ext cx="298536" cy="1886204"/>
          </a:xfrm>
          <a:prstGeom prst="rect">
            <a:avLst/>
          </a:prstGeom>
          <a:solidFill>
            <a:schemeClr val="accent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659475" y="633635"/>
            <a:ext cx="3750725" cy="766540"/>
          </a:xfrm>
        </p:spPr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93" y="1400175"/>
            <a:ext cx="4086225" cy="2476500"/>
          </a:xfrm>
          <a:prstGeom prst="rect">
            <a:avLst/>
          </a:prstGeom>
        </p:spPr>
      </p:pic>
      <p:sp>
        <p:nvSpPr>
          <p:cNvPr id="17" name="Prostokąt 16"/>
          <p:cNvSpPr/>
          <p:nvPr/>
        </p:nvSpPr>
        <p:spPr>
          <a:xfrm>
            <a:off x="8001000" y="3000375"/>
            <a:ext cx="2114550" cy="270656"/>
          </a:xfrm>
          <a:prstGeom prst="rect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275" y="4338637"/>
            <a:ext cx="6057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Epokowanie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4176712"/>
            <a:ext cx="6429375" cy="19907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1519237"/>
            <a:ext cx="6057900" cy="2276475"/>
          </a:xfrm>
          <a:prstGeom prst="rect">
            <a:avLst/>
          </a:prstGeom>
        </p:spPr>
      </p:pic>
      <p:cxnSp>
        <p:nvCxnSpPr>
          <p:cNvPr id="5" name="Łącznik prosty ze strzałką 4"/>
          <p:cNvCxnSpPr/>
          <p:nvPr/>
        </p:nvCxnSpPr>
        <p:spPr>
          <a:xfrm flipH="1">
            <a:off x="6562724" y="1670502"/>
            <a:ext cx="1228725" cy="4689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7791449" y="1070337"/>
            <a:ext cx="264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wybieramy typy </a:t>
            </a:r>
            <a:r>
              <a:rPr lang="pl-PL" dirty="0" err="1" smtClean="0"/>
              <a:t>eventów</a:t>
            </a:r>
            <a:r>
              <a:rPr lang="pl-PL" dirty="0" smtClean="0"/>
              <a:t> względem, których tworzymy epoki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4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6" y="1293130"/>
            <a:ext cx="3027404" cy="2718153"/>
          </a:xfrm>
          <a:prstGeom prst="rect">
            <a:avLst/>
          </a:prstGeom>
        </p:spPr>
      </p:pic>
      <p:pic>
        <p:nvPicPr>
          <p:cNvPr id="1026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195" y="3453131"/>
            <a:ext cx="3844917" cy="336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62" y="1566143"/>
            <a:ext cx="4195573" cy="315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98941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1293130"/>
            <a:ext cx="6115051" cy="5490396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866775" y="3009900"/>
            <a:ext cx="1438275" cy="209550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/>
          <p:cNvSpPr txBox="1"/>
          <p:nvPr/>
        </p:nvSpPr>
        <p:spPr>
          <a:xfrm>
            <a:off x="6591300" y="1905000"/>
            <a:ext cx="5200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pop_loadset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b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	'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nazwapliku.set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b="1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filepath</a:t>
            </a:r>
            <a:r>
              <a:rPr lang="pl-PL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	'ścieżka dostępu')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31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1293130"/>
            <a:ext cx="6115051" cy="5490396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914400" y="4076700"/>
            <a:ext cx="2066925" cy="23812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/>
          <p:cNvSpPr txBox="1"/>
          <p:nvPr/>
        </p:nvSpPr>
        <p:spPr>
          <a:xfrm>
            <a:off x="6591300" y="1905000"/>
            <a:ext cx="5200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EEG =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(EEG)</a:t>
            </a:r>
          </a:p>
          <a:p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Testy na strukturze EEG –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eeg_checkset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sprawdza czy format danych jest OK, czy odpowiednie pola są uzupełnione itp.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45520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1293130"/>
            <a:ext cx="6115051" cy="5490396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923925" y="4591050"/>
            <a:ext cx="2095500" cy="23812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/>
          <p:cNvSpPr txBox="1"/>
          <p:nvPr/>
        </p:nvSpPr>
        <p:spPr>
          <a:xfrm>
            <a:off x="6591300" y="1905000"/>
            <a:ext cx="5200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pop_eegplot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(EEG, 1, 1, 1)</a:t>
            </a:r>
          </a:p>
          <a:p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Przeglądanie danych i usuwanie epok.</a:t>
            </a:r>
            <a:b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Trzy argumenty po EEG znaczą kolejno: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czy przeglądać kanały (1) czy sygnał komponentów (0)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czy pokazywać wcześniejsze zaznaczenia (1) czy też nie (0)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czy zaznaczone epoki od razu usuwać (1) czy też pozostawiać jako oznaczone (0)</a:t>
            </a:r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95856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1293130"/>
            <a:ext cx="6115051" cy="5490396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904875" y="5162550"/>
            <a:ext cx="3962400" cy="23812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/>
          <p:cNvSpPr txBox="1"/>
          <p:nvPr/>
        </p:nvSpPr>
        <p:spPr>
          <a:xfrm>
            <a:off x="6591300" y="1905000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pop_eegfiltnew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dolna_granica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…	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górna_granica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Filtrowanie, jeżeli robimy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highpass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tzn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górnoprzepustowy, wystarczy podać tylko dolną granicę, a jako górną podać zero (i vice versa).</a:t>
            </a:r>
          </a:p>
        </p:txBody>
      </p:sp>
    </p:spTree>
    <p:extLst>
      <p:ext uri="{BB962C8B-B14F-4D97-AF65-F5344CB8AC3E}">
        <p14:creationId xmlns:p14="http://schemas.microsoft.com/office/powerpoint/2010/main" val="73837925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1293130"/>
            <a:ext cx="6115051" cy="5490396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914399" y="5695950"/>
            <a:ext cx="5295901" cy="23812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6591300" y="1905000"/>
            <a:ext cx="5200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pop_epoch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zakres_czasowy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Tniemy dane na epoki. Epoki są wycinane względem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eventów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podanych w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nazwy_eventów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 oraz podanego zakresu czasowego</a:t>
            </a:r>
          </a:p>
        </p:txBody>
      </p:sp>
    </p:spTree>
    <p:extLst>
      <p:ext uri="{BB962C8B-B14F-4D97-AF65-F5344CB8AC3E}">
        <p14:creationId xmlns:p14="http://schemas.microsoft.com/office/powerpoint/2010/main" val="420671484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</a:t>
            </a:r>
            <a:r>
              <a:rPr lang="pl-PL" dirty="0" smtClean="0"/>
              <a:t>ęp</a:t>
            </a:r>
            <a:endParaRPr lang="pl-PL" dirty="0"/>
          </a:p>
        </p:txBody>
      </p:sp>
      <p:pic>
        <p:nvPicPr>
          <p:cNvPr id="16" name="Picture 4" descr="http://www.blogcdn.com/www.engadget.com/media/2009/08/chefstack_automatic_pancake_mach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4" y="1669174"/>
            <a:ext cx="5744018" cy="43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eegh</a:t>
            </a:r>
            <a:r>
              <a:rPr lang="pl-PL" dirty="0" smtClean="0"/>
              <a:t> i okno skryptu</a:t>
            </a:r>
            <a:endParaRPr lang="pl-PL" dirty="0"/>
          </a:p>
        </p:txBody>
      </p:sp>
      <p:pic>
        <p:nvPicPr>
          <p:cNvPr id="28" name="Obraz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" y="1293130"/>
            <a:ext cx="6115051" cy="5490396"/>
          </a:xfrm>
          <a:prstGeom prst="rect">
            <a:avLst/>
          </a:prstGeom>
        </p:spPr>
      </p:pic>
      <p:sp>
        <p:nvSpPr>
          <p:cNvPr id="29" name="Prostokąt 28"/>
          <p:cNvSpPr/>
          <p:nvPr/>
        </p:nvSpPr>
        <p:spPr>
          <a:xfrm>
            <a:off x="885825" y="6219825"/>
            <a:ext cx="2867026" cy="238126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6591300" y="1905000"/>
            <a:ext cx="5200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pop_rmbase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(EEG,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zakres_czasowy_baseline’u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pl-P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>Usuwamy </a:t>
            </a:r>
            <a:r>
              <a:rPr lang="pl-P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baseline</a:t>
            </a:r>
            <a:endParaRPr lang="pl-PL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Czas na pętlę przez wiele osób!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914161" y="2971800"/>
            <a:ext cx="7895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Prezentacja wprowadzająca pętle jest dostępna w oddzielnym pliku.</a:t>
            </a:r>
          </a:p>
          <a:p>
            <a:endParaRPr lang="pl-PL" dirty="0"/>
          </a:p>
          <a:p>
            <a:r>
              <a:rPr lang="pl-PL" dirty="0" smtClean="0"/>
              <a:t>Ćwiczenia i zadania z pętli są dostępne w jeszcze innym pliku </a:t>
            </a:r>
            <a:br>
              <a:rPr lang="pl-PL" dirty="0" smtClean="0"/>
            </a:br>
            <a:r>
              <a:rPr lang="pl-PL" dirty="0" smtClean="0"/>
              <a:t>(do znalezienia w repozytorium </a:t>
            </a:r>
            <a:r>
              <a:rPr lang="pl-PL" dirty="0" err="1" smtClean="0"/>
              <a:t>Dropboxowym</a:t>
            </a:r>
            <a:r>
              <a:rPr lang="pl-PL" dirty="0" smtClean="0"/>
              <a:t> w folderze zajęcia05).</a:t>
            </a:r>
          </a:p>
        </p:txBody>
      </p:sp>
    </p:spTree>
    <p:extLst>
      <p:ext uri="{BB962C8B-B14F-4D97-AF65-F5344CB8AC3E}">
        <p14:creationId xmlns:p14="http://schemas.microsoft.com/office/powerpoint/2010/main" val="4069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artefakty</a:t>
            </a:r>
            <a:endParaRPr lang="pl-PL" dirty="0"/>
          </a:p>
        </p:txBody>
      </p:sp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61" y="1417147"/>
            <a:ext cx="7364129" cy="5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ages4.alphacoders.com/888/8886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146"/>
            <a:ext cx="12192000" cy="599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</a:t>
            </a:r>
            <a:r>
              <a:rPr lang="pl-PL" dirty="0" smtClean="0"/>
              <a:t>ęp</a:t>
            </a:r>
            <a:endParaRPr lang="pl-PL" dirty="0"/>
          </a:p>
        </p:txBody>
      </p:sp>
      <p:pic>
        <p:nvPicPr>
          <p:cNvPr id="12" name="Picture 2" descr="http://xinology.com:888/photo/GPESC/autoglass/autoglass-preprocessing-line/agpl-a-series-semi-automatic-autoglass-preprocessing-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58" y="861563"/>
            <a:ext cx="6585929" cy="576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2768958" y="5447763"/>
            <a:ext cx="2627290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Surowe dane</a:t>
            </a:r>
            <a:endParaRPr lang="pl-PL" sz="2400" dirty="0"/>
          </a:p>
        </p:txBody>
      </p:sp>
      <p:sp>
        <p:nvSpPr>
          <p:cNvPr id="6" name="Prostokąt 5"/>
          <p:cNvSpPr/>
          <p:nvPr/>
        </p:nvSpPr>
        <p:spPr>
          <a:xfrm>
            <a:off x="2161504" y="3227751"/>
            <a:ext cx="2627290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filtrowanie</a:t>
            </a:r>
            <a:endParaRPr lang="pl-PL" sz="2400" dirty="0"/>
          </a:p>
        </p:txBody>
      </p:sp>
      <p:sp>
        <p:nvSpPr>
          <p:cNvPr id="7" name="Prostokąt 6"/>
          <p:cNvSpPr/>
          <p:nvPr/>
        </p:nvSpPr>
        <p:spPr>
          <a:xfrm>
            <a:off x="3035121" y="2499851"/>
            <a:ext cx="2627290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err="1" smtClean="0"/>
              <a:t>epokowanie</a:t>
            </a:r>
            <a:endParaRPr lang="pl-PL" sz="2400" dirty="0"/>
          </a:p>
        </p:txBody>
      </p:sp>
      <p:sp>
        <p:nvSpPr>
          <p:cNvPr id="8" name="Prostokąt 7"/>
          <p:cNvSpPr/>
          <p:nvPr/>
        </p:nvSpPr>
        <p:spPr>
          <a:xfrm>
            <a:off x="4086373" y="1522894"/>
            <a:ext cx="2627290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czyszczenie</a:t>
            </a:r>
            <a:endParaRPr lang="pl-PL" sz="2400" dirty="0"/>
          </a:p>
        </p:txBody>
      </p:sp>
      <p:sp>
        <p:nvSpPr>
          <p:cNvPr id="9" name="Prostokąt 8"/>
          <p:cNvSpPr/>
          <p:nvPr/>
        </p:nvSpPr>
        <p:spPr>
          <a:xfrm>
            <a:off x="6301793" y="3425368"/>
            <a:ext cx="1493949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ICA</a:t>
            </a:r>
            <a:endParaRPr lang="pl-PL" sz="2400" dirty="0"/>
          </a:p>
        </p:txBody>
      </p:sp>
      <p:sp>
        <p:nvSpPr>
          <p:cNvPr id="10" name="Prostokąt 9"/>
          <p:cNvSpPr/>
          <p:nvPr/>
        </p:nvSpPr>
        <p:spPr>
          <a:xfrm>
            <a:off x="6956469" y="4007047"/>
            <a:ext cx="2574451" cy="515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analiza sygnału</a:t>
            </a:r>
            <a:endParaRPr lang="pl-PL" sz="2400" dirty="0"/>
          </a:p>
        </p:txBody>
      </p:sp>
      <p:sp>
        <p:nvSpPr>
          <p:cNvPr id="11" name="Prostokąt 10"/>
          <p:cNvSpPr/>
          <p:nvPr/>
        </p:nvSpPr>
        <p:spPr>
          <a:xfrm>
            <a:off x="7624024" y="557586"/>
            <a:ext cx="2574451" cy="76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dirty="0" smtClean="0"/>
              <a:t>analiza statystyczna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663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</a:t>
            </a:r>
            <a:r>
              <a:rPr lang="pl-PL" dirty="0" smtClean="0"/>
              <a:t>ęp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379936" y="1303637"/>
            <a:ext cx="2133600" cy="1999735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5" y="1496910"/>
            <a:ext cx="764952" cy="11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32" y="2156154"/>
            <a:ext cx="1238916" cy="8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374058" y="336560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 smtClean="0"/>
              <a:t>preprocessing</a:t>
            </a:r>
            <a:r>
              <a:rPr lang="pl-PL" b="1" dirty="0" smtClean="0"/>
              <a:t> oraz jego automatyzacja</a:t>
            </a:r>
            <a:endParaRPr lang="pl-PL" b="1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901635" y="1533794"/>
            <a:ext cx="8074944" cy="5229471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Zanim zaczniemy się bawić w </a:t>
            </a:r>
            <a:r>
              <a:rPr lang="pl-PL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preprocessing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Wgramy małego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patch’a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egglaba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dzięki któremu ruszy on nam na </a:t>
            </a:r>
            <a:r>
              <a:rPr lang="pl-P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matlabie</a:t>
            </a:r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2007b</a:t>
            </a:r>
          </a:p>
          <a:p>
            <a:pPr lvl="1"/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Wczytamy dane i zerkniemy w podstawowe opcje</a:t>
            </a:r>
          </a:p>
          <a:p>
            <a:pPr lvl="1"/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Sprawdzimy jak wygląda na początku sygnał</a:t>
            </a:r>
          </a:p>
          <a:p>
            <a:pPr lvl="1"/>
            <a:r>
              <a:rPr lang="pl-P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Sprawdzimy czy są informacje na temat pozycji elektrod</a:t>
            </a:r>
            <a:endParaRPr lang="pl-P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0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Filtrowanie</a:t>
            </a:r>
            <a:endParaRPr lang="pl-PL" dirty="0"/>
          </a:p>
        </p:txBody>
      </p:sp>
      <p:grpSp>
        <p:nvGrpSpPr>
          <p:cNvPr id="13" name="Grupa 12"/>
          <p:cNvGrpSpPr/>
          <p:nvPr/>
        </p:nvGrpSpPr>
        <p:grpSpPr>
          <a:xfrm>
            <a:off x="379936" y="1303637"/>
            <a:ext cx="2133600" cy="1999735"/>
            <a:chOff x="1762897" y="1633151"/>
            <a:chExt cx="2133600" cy="1999735"/>
          </a:xfrm>
        </p:grpSpPr>
        <p:sp>
          <p:nvSpPr>
            <p:cNvPr id="14" name="Prostokąt 13"/>
            <p:cNvSpPr/>
            <p:nvPr/>
          </p:nvSpPr>
          <p:spPr>
            <a:xfrm>
              <a:off x="1762897" y="1633151"/>
              <a:ext cx="2133600" cy="19997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Prostokąt 14"/>
            <p:cNvSpPr/>
            <p:nvPr/>
          </p:nvSpPr>
          <p:spPr>
            <a:xfrm>
              <a:off x="1841758" y="1695387"/>
              <a:ext cx="1964123" cy="18551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052" name="Picture 4" descr="http://www.mathworks.com/help/matlab/matlab_prog/publish_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5" y="1496910"/>
            <a:ext cx="764952" cy="117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.thecarsecrets.net/gallery/how-automatic-transmission-works/how_automatic_transmission_wor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32" y="2156154"/>
            <a:ext cx="1238916" cy="82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ole tekstowe 33"/>
          <p:cNvSpPr txBox="1"/>
          <p:nvPr/>
        </p:nvSpPr>
        <p:spPr>
          <a:xfrm>
            <a:off x="374058" y="3365607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 smtClean="0"/>
              <a:t>preprocessing</a:t>
            </a:r>
            <a:r>
              <a:rPr lang="pl-PL" b="1" dirty="0" smtClean="0"/>
              <a:t> oraz jego automatyzacja</a:t>
            </a:r>
            <a:endParaRPr lang="pl-PL" b="1" dirty="0"/>
          </a:p>
        </p:txBody>
      </p:sp>
      <p:sp>
        <p:nvSpPr>
          <p:cNvPr id="29" name="Symbol zastępczy zawartości 2"/>
          <p:cNvSpPr>
            <a:spLocks noGrp="1"/>
          </p:cNvSpPr>
          <p:nvPr>
            <p:ph idx="1"/>
          </p:nvPr>
        </p:nvSpPr>
        <p:spPr>
          <a:xfrm>
            <a:off x="2901635" y="1533794"/>
            <a:ext cx="8074944" cy="5229471"/>
          </a:xfrm>
        </p:spPr>
        <p:txBody>
          <a:bodyPr>
            <a:noAutofit/>
          </a:bodyPr>
          <a:lstStyle/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Surowy sygnał nagrany z elektrod jest nieładny </a:t>
            </a:r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Poza tym trudno go analizować – niskie częstotliwości (związane głównie z potliwością skóry) ‚zasłaniają’ to, co ‚mózgowego’ dzieje się w sygnale</a:t>
            </a:r>
          </a:p>
          <a:p>
            <a:r>
              <a:rPr lang="pl-PL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Możemy odfiltrować te niskie częstotliwości z sygnału.</a:t>
            </a:r>
            <a:r>
              <a:rPr lang="pl-PL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4"/>
          <a:srcRect b="48246"/>
          <a:stretch/>
        </p:blipFill>
        <p:spPr>
          <a:xfrm>
            <a:off x="5479109" y="4558872"/>
            <a:ext cx="5324475" cy="18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 niefiltrowane vs filtrowane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4" y="1661160"/>
            <a:ext cx="4838326" cy="235047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4" y="4011635"/>
            <a:ext cx="4838326" cy="2321335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7383780" y="2278380"/>
            <a:ext cx="287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Surowe dane (niefiltrowane)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7383780" y="4465320"/>
            <a:ext cx="2872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Dane przefiltrowane 1Hz górnoprzepustowo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92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31" y="2125662"/>
            <a:ext cx="2971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387475"/>
            <a:ext cx="47148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6530340" y="1828800"/>
            <a:ext cx="822960" cy="268224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6189851" y="297718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filtrujemy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379810" y="1828800"/>
            <a:ext cx="2373789" cy="268224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górnoprzepustowo</a:t>
            </a:r>
            <a:br>
              <a:rPr lang="pl-PL" b="1" dirty="0" smtClean="0">
                <a:solidFill>
                  <a:schemeClr val="tx1"/>
                </a:solidFill>
              </a:rPr>
            </a:br>
            <a:r>
              <a:rPr lang="pl-PL" b="1" dirty="0" smtClean="0">
                <a:solidFill>
                  <a:schemeClr val="tx1"/>
                </a:solidFill>
              </a:rPr>
              <a:t>(przepuszczamy górne częstotliwości)</a:t>
            </a:r>
            <a:endParaRPr lang="pl-P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Którą drogą przepuszczamy dane</a:t>
            </a:r>
            <a:endParaRPr lang="pl-PL" dirty="0"/>
          </a:p>
        </p:txBody>
      </p:sp>
      <p:pic>
        <p:nvPicPr>
          <p:cNvPr id="6148" name="Picture 4" descr="http://www.neurobitsystems.com/images/bandwid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331" y="2125662"/>
            <a:ext cx="29718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people.ece.cornell.edu/land/courses/ece4760/FinalProjects/s2012/cwm55/cwm55_mj294/img/eegwav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387475"/>
            <a:ext cx="47148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/>
          <p:cNvSpPr/>
          <p:nvPr/>
        </p:nvSpPr>
        <p:spPr>
          <a:xfrm>
            <a:off x="9563100" y="1844040"/>
            <a:ext cx="822960" cy="268224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 rot="16200000">
            <a:off x="9222611" y="2852091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>
                <a:solidFill>
                  <a:schemeClr val="bg1"/>
                </a:solidFill>
              </a:rPr>
              <a:t>filtrujemy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7144300" y="1844040"/>
            <a:ext cx="2373789" cy="2682240"/>
          </a:xfrm>
          <a:prstGeom prst="rect">
            <a:avLst/>
          </a:prstGeom>
          <a:solidFill>
            <a:schemeClr val="bg1">
              <a:lumMod val="85000"/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dolnoprzepustowo</a:t>
            </a:r>
            <a:br>
              <a:rPr lang="pl-PL" b="1" dirty="0" smtClean="0">
                <a:solidFill>
                  <a:schemeClr val="tx1"/>
                </a:solidFill>
              </a:rPr>
            </a:br>
            <a:r>
              <a:rPr lang="pl-PL" b="1" dirty="0" smtClean="0">
                <a:solidFill>
                  <a:schemeClr val="tx1"/>
                </a:solidFill>
              </a:rPr>
              <a:t>(przepuszczamy dolne częstotliwości)</a:t>
            </a:r>
            <a:endParaRPr lang="pl-PL" b="1" dirty="0">
              <a:solidFill>
                <a:schemeClr val="tx1"/>
              </a:solidFill>
            </a:endParaRPr>
          </a:p>
        </p:txBody>
      </p:sp>
      <p:pic>
        <p:nvPicPr>
          <p:cNvPr id="9218" name="Picture 2" descr="http://www.electronics-tutorials.ws/filter/fil9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63" y="5074697"/>
            <a:ext cx="5929336" cy="149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1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Filtry są bardziej złożone, ale tego nie będziemy omawiać…</a:t>
            </a:r>
            <a:endParaRPr lang="pl-PL" dirty="0"/>
          </a:p>
        </p:txBody>
      </p:sp>
      <p:pic>
        <p:nvPicPr>
          <p:cNvPr id="9" name="Picture 2" descr="http://www.electronics-tutorials.ws/filter/fil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05000"/>
            <a:ext cx="4328160" cy="44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://www.electronics-tutorials.ws/filter/fil8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2570480"/>
            <a:ext cx="5499174" cy="316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muga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839</TotalTime>
  <Words>310</Words>
  <Application>Microsoft Office PowerPoint</Application>
  <PresentationFormat>Panoramiczny</PresentationFormat>
  <Paragraphs>71</Paragraphs>
  <Slides>23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Consolas</vt:lpstr>
      <vt:lpstr>Wingdings</vt:lpstr>
      <vt:lpstr>Wingdings 3</vt:lpstr>
      <vt:lpstr>Smuga</vt:lpstr>
      <vt:lpstr>Preprocessing – część 1</vt:lpstr>
      <vt:lpstr>Wstęp</vt:lpstr>
      <vt:lpstr>Wstęp</vt:lpstr>
      <vt:lpstr>Wstęp</vt:lpstr>
      <vt:lpstr>Filtrowanie</vt:lpstr>
      <vt:lpstr>dane niefiltrowane vs filtrowane</vt:lpstr>
      <vt:lpstr>Którą drogą przepuszczamy dane</vt:lpstr>
      <vt:lpstr>Którą drogą przepuszczamy dane</vt:lpstr>
      <vt:lpstr>Filtry są bardziej złożone, ale tego nie będziemy omawiać…</vt:lpstr>
      <vt:lpstr>Epokowanie</vt:lpstr>
      <vt:lpstr>Epokowanie</vt:lpstr>
      <vt:lpstr>Epokowanie</vt:lpstr>
      <vt:lpstr>Epokowanie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Funkcja eegh i okno skryptu</vt:lpstr>
      <vt:lpstr>Czas na pętlę przez wiele osób!</vt:lpstr>
      <vt:lpstr>artefakty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Konto Microsoft</dc:creator>
  <cp:lastModifiedBy>Konto Microsoft</cp:lastModifiedBy>
  <cp:revision>66</cp:revision>
  <dcterms:created xsi:type="dcterms:W3CDTF">2014-04-12T20:08:01Z</dcterms:created>
  <dcterms:modified xsi:type="dcterms:W3CDTF">2015-04-24T09:27:46Z</dcterms:modified>
</cp:coreProperties>
</file>