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B96FCE-7EEB-4AB5-8486-641FABFA0407}" type="datetimeFigureOut">
              <a:rPr lang="en-US" smtClean="0"/>
              <a:t>2/8/2021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E933E55-F961-41E0-A534-E798AF02FB2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0569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96FCE-7EEB-4AB5-8486-641FABFA0407}"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33E55-F961-41E0-A534-E798AF02FB2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3840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96FCE-7EEB-4AB5-8486-641FABFA0407}"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33E55-F961-41E0-A534-E798AF02FB2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0985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96FCE-7EEB-4AB5-8486-641FABFA0407}"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33E55-F961-41E0-A534-E798AF02FB2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027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96FCE-7EEB-4AB5-8486-641FABFA0407}"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33E55-F961-41E0-A534-E798AF02FB2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7564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B96FCE-7EEB-4AB5-8486-641FABFA0407}"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933E55-F961-41E0-A534-E798AF02FB2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7731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B96FCE-7EEB-4AB5-8486-641FABFA0407}" type="datetimeFigureOut">
              <a:rPr lang="en-US" smtClean="0"/>
              <a:t>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933E55-F961-41E0-A534-E798AF02FB2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1506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B96FCE-7EEB-4AB5-8486-641FABFA0407}" type="datetimeFigureOut">
              <a:rPr lang="en-US" smtClean="0"/>
              <a:t>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933E55-F961-41E0-A534-E798AF02FB2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077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B96FCE-7EEB-4AB5-8486-641FABFA0407}" type="datetimeFigureOut">
              <a:rPr lang="en-US" smtClean="0"/>
              <a:t>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933E55-F961-41E0-A534-E798AF02FB27}" type="slidenum">
              <a:rPr lang="en-US" smtClean="0"/>
              <a:t>‹#›</a:t>
            </a:fld>
            <a:endParaRPr lang="en-US"/>
          </a:p>
        </p:txBody>
      </p:sp>
    </p:spTree>
    <p:extLst>
      <p:ext uri="{BB962C8B-B14F-4D97-AF65-F5344CB8AC3E}">
        <p14:creationId xmlns:p14="http://schemas.microsoft.com/office/powerpoint/2010/main" val="1890612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B96FCE-7EEB-4AB5-8486-641FABFA0407}"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933E55-F961-41E0-A534-E798AF02FB2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6394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6B96FCE-7EEB-4AB5-8486-641FABFA0407}" type="datetimeFigureOut">
              <a:rPr lang="en-US" smtClean="0"/>
              <a:t>2/8/2021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E933E55-F961-41E0-A534-E798AF02FB2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3173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6B96FCE-7EEB-4AB5-8486-641FABFA0407}" type="datetimeFigureOut">
              <a:rPr lang="en-US" smtClean="0"/>
              <a:t>2/8/2021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E933E55-F961-41E0-A534-E798AF02FB2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499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185E1-49D9-40CF-89DB-28D6317948F6}"/>
              </a:ext>
            </a:extLst>
          </p:cNvPr>
          <p:cNvSpPr>
            <a:spLocks noGrp="1"/>
          </p:cNvSpPr>
          <p:nvPr>
            <p:ph type="ctrTitle"/>
          </p:nvPr>
        </p:nvSpPr>
        <p:spPr/>
        <p:txBody>
          <a:bodyPr/>
          <a:lstStyle/>
          <a:p>
            <a:pPr algn="ctr"/>
            <a:r>
              <a:rPr lang="en-GB" sz="4000" b="1" i="0" dirty="0">
                <a:solidFill>
                  <a:srgbClr val="000000"/>
                </a:solidFill>
                <a:effectLst/>
                <a:latin typeface="Times New Roman" panose="02020603050405020304" pitchFamily="18" charset="0"/>
              </a:rPr>
              <a:t>QUALITY ASSURANCE FOR WEBSITES </a:t>
            </a:r>
            <a:r>
              <a:rPr lang="en-GB" sz="1800" b="0" i="0" dirty="0">
                <a:solidFill>
                  <a:srgbClr val="000000"/>
                </a:solidFill>
                <a:effectLst/>
                <a:latin typeface="Times New Roman" panose="02020603050405020304" pitchFamily="18" charset="0"/>
              </a:rPr>
              <a:t> </a:t>
            </a:r>
            <a:endParaRPr lang="en-US" dirty="0"/>
          </a:p>
        </p:txBody>
      </p:sp>
      <p:sp>
        <p:nvSpPr>
          <p:cNvPr id="3" name="Subtitle 2">
            <a:extLst>
              <a:ext uri="{FF2B5EF4-FFF2-40B4-BE49-F238E27FC236}">
                <a16:creationId xmlns:a16="http://schemas.microsoft.com/office/drawing/2014/main" id="{7323B9BB-E416-4311-B94E-3D2E7A9CD983}"/>
              </a:ext>
            </a:extLst>
          </p:cNvPr>
          <p:cNvSpPr>
            <a:spLocks noGrp="1"/>
          </p:cNvSpPr>
          <p:nvPr>
            <p:ph type="subTitle" idx="1"/>
          </p:nvPr>
        </p:nvSpPr>
        <p:spPr/>
        <p:txBody>
          <a:bodyPr/>
          <a:lstStyle/>
          <a:p>
            <a:pPr algn="ctr"/>
            <a:r>
              <a:rPr lang="en-US" dirty="0"/>
              <a:t>Junior Dev TEAM</a:t>
            </a:r>
          </a:p>
        </p:txBody>
      </p:sp>
    </p:spTree>
    <p:extLst>
      <p:ext uri="{BB962C8B-B14F-4D97-AF65-F5344CB8AC3E}">
        <p14:creationId xmlns:p14="http://schemas.microsoft.com/office/powerpoint/2010/main" val="874176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2D6AC-3064-4F4C-8DE7-FAABF1A07EA3}"/>
              </a:ext>
            </a:extLst>
          </p:cNvPr>
          <p:cNvSpPr>
            <a:spLocks noGrp="1"/>
          </p:cNvSpPr>
          <p:nvPr>
            <p:ph type="title"/>
          </p:nvPr>
        </p:nvSpPr>
        <p:spPr/>
        <p:txBody>
          <a:bodyPr>
            <a:normAutofit fontScale="90000"/>
          </a:bodyPr>
          <a:lstStyle/>
          <a:p>
            <a:r>
              <a:rPr lang="en-US" sz="4400" b="1" i="0" dirty="0">
                <a:solidFill>
                  <a:srgbClr val="000000"/>
                </a:solidFill>
                <a:effectLst/>
                <a:latin typeface="Times New Roman" panose="02020603050405020304" pitchFamily="18" charset="0"/>
              </a:rPr>
              <a:t>CHECKLIST</a:t>
            </a:r>
            <a:r>
              <a:rPr lang="en-US" sz="4400" b="0" i="0" dirty="0">
                <a:solidFill>
                  <a:srgbClr val="000000"/>
                </a:solidFill>
                <a:effectLst/>
                <a:latin typeface="Times New Roman" panose="02020603050405020304" pitchFamily="18" charset="0"/>
              </a:rPr>
              <a:t> </a:t>
            </a:r>
            <a:br>
              <a:rPr lang="en-US" b="0" i="0" dirty="0">
                <a:solidFill>
                  <a:srgbClr val="000000"/>
                </a:solidFill>
                <a:effectLst/>
                <a:latin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3B4126C-3E6D-467F-9673-34AC13651CD1}"/>
              </a:ext>
            </a:extLst>
          </p:cNvPr>
          <p:cNvSpPr>
            <a:spLocks noGrp="1"/>
          </p:cNvSpPr>
          <p:nvPr>
            <p:ph idx="1"/>
          </p:nvPr>
        </p:nvSpPr>
        <p:spPr>
          <a:xfrm>
            <a:off x="1451579" y="2039815"/>
            <a:ext cx="9872913" cy="3426530"/>
          </a:xfrm>
        </p:spPr>
        <p:txBody>
          <a:bodyPr>
            <a:normAutofit fontScale="92500" lnSpcReduction="20000"/>
          </a:bodyPr>
          <a:lstStyle/>
          <a:p>
            <a:pPr algn="l" rtl="0" fontAlgn="base">
              <a:buFont typeface="+mj-lt"/>
              <a:buAutoNum type="arabicPeriod"/>
            </a:pPr>
            <a:r>
              <a:rPr lang="en-US" sz="2200" b="1" i="0" dirty="0">
                <a:solidFill>
                  <a:srgbClr val="000000"/>
                </a:solidFill>
                <a:effectLst/>
                <a:latin typeface="Times New Roman" panose="02020603050405020304" pitchFamily="18" charset="0"/>
                <a:cs typeface="Times New Roman" panose="02020603050405020304" pitchFamily="18" charset="0"/>
              </a:rPr>
              <a:t>WEBSITE PAGE LAYOUT </a:t>
            </a:r>
          </a:p>
          <a:p>
            <a:pPr algn="l" rtl="0" fontAlgn="base">
              <a:buFont typeface="+mj-lt"/>
              <a:buAutoNum type="arabicPeriod" startAt="2"/>
            </a:pPr>
            <a:r>
              <a:rPr lang="en-US" sz="2200" b="1" i="0" dirty="0">
                <a:solidFill>
                  <a:srgbClr val="000000"/>
                </a:solidFill>
                <a:effectLst/>
                <a:latin typeface="Times New Roman" panose="02020603050405020304" pitchFamily="18" charset="0"/>
                <a:cs typeface="Times New Roman" panose="02020603050405020304" pitchFamily="18" charset="0"/>
              </a:rPr>
              <a:t>MAIN MENU </a:t>
            </a:r>
          </a:p>
          <a:p>
            <a:pPr algn="l" rtl="0" fontAlgn="base">
              <a:buFont typeface="+mj-lt"/>
              <a:buAutoNum type="arabicPeriod" startAt="3"/>
            </a:pPr>
            <a:r>
              <a:rPr lang="en-US" sz="2200" b="1" i="0" dirty="0">
                <a:solidFill>
                  <a:srgbClr val="000000"/>
                </a:solidFill>
                <a:effectLst/>
                <a:latin typeface="Times New Roman" panose="02020603050405020304" pitchFamily="18" charset="0"/>
                <a:cs typeface="Times New Roman" panose="02020603050405020304" pitchFamily="18" charset="0"/>
              </a:rPr>
              <a:t>SERVICES  </a:t>
            </a:r>
          </a:p>
          <a:p>
            <a:pPr algn="l" rtl="0" fontAlgn="base">
              <a:buFont typeface="+mj-lt"/>
              <a:buAutoNum type="arabicPeriod" startAt="4"/>
            </a:pPr>
            <a:r>
              <a:rPr lang="en-US" sz="2200" b="1" i="0" dirty="0">
                <a:solidFill>
                  <a:srgbClr val="000000"/>
                </a:solidFill>
                <a:effectLst/>
                <a:latin typeface="Times New Roman" panose="02020603050405020304" pitchFamily="18" charset="0"/>
                <a:cs typeface="Times New Roman" panose="02020603050405020304" pitchFamily="18" charset="0"/>
              </a:rPr>
              <a:t>PROJECTS  </a:t>
            </a:r>
          </a:p>
          <a:p>
            <a:pPr algn="l" rtl="0" fontAlgn="base">
              <a:buFont typeface="+mj-lt"/>
              <a:buAutoNum type="arabicPeriod" startAt="5"/>
            </a:pPr>
            <a:r>
              <a:rPr lang="en-US" sz="2200" b="1" i="0" dirty="0">
                <a:solidFill>
                  <a:srgbClr val="000000"/>
                </a:solidFill>
                <a:effectLst/>
                <a:latin typeface="Times New Roman" panose="02020603050405020304" pitchFamily="18" charset="0"/>
                <a:cs typeface="Times New Roman" panose="02020603050405020304" pitchFamily="18" charset="0"/>
              </a:rPr>
              <a:t>CONTACT US INFORMATION  </a:t>
            </a:r>
          </a:p>
          <a:p>
            <a:pPr algn="l" rtl="0" fontAlgn="base">
              <a:buFont typeface="+mj-lt"/>
              <a:buAutoNum type="arabicPeriod" startAt="6"/>
            </a:pPr>
            <a:r>
              <a:rPr lang="en-US" sz="2200" b="1" i="0" dirty="0">
                <a:solidFill>
                  <a:srgbClr val="000000"/>
                </a:solidFill>
                <a:effectLst/>
                <a:latin typeface="Times New Roman" panose="02020603050405020304" pitchFamily="18" charset="0"/>
                <a:cs typeface="Times New Roman" panose="02020603050405020304" pitchFamily="18" charset="0"/>
              </a:rPr>
              <a:t>WEBSITE LAYOUT AND CONTENT </a:t>
            </a:r>
          </a:p>
          <a:p>
            <a:pPr algn="l" rtl="0" fontAlgn="base">
              <a:buFont typeface="+mj-lt"/>
              <a:buAutoNum type="arabicPeriod" startAt="6"/>
            </a:pPr>
            <a:r>
              <a:rPr lang="en-GB" sz="2200" b="1" dirty="0">
                <a:effectLst/>
                <a:latin typeface="Times New Roman" panose="02020603050405020304" pitchFamily="18" charset="0"/>
                <a:ea typeface="Times New Roman" panose="02020603050405020304" pitchFamily="18" charset="0"/>
                <a:cs typeface="Times New Roman" panose="02020603050405020304" pitchFamily="18" charset="0"/>
              </a:rPr>
              <a:t> GRAMMAR </a:t>
            </a: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AND </a:t>
            </a:r>
            <a:r>
              <a:rPr lang="en-GB" sz="2200" b="1" dirty="0">
                <a:effectLst/>
                <a:latin typeface="Times New Roman" panose="02020603050405020304" pitchFamily="18" charset="0"/>
                <a:ea typeface="Times New Roman" panose="02020603050405020304" pitchFamily="18" charset="0"/>
                <a:cs typeface="Times New Roman" panose="02020603050405020304" pitchFamily="18" charset="0"/>
              </a:rPr>
              <a:t>SPELLINGS</a:t>
            </a:r>
          </a:p>
          <a:p>
            <a:pPr algn="l" rtl="0" fontAlgn="base">
              <a:buFont typeface="+mj-lt"/>
              <a:buAutoNum type="arabicPeriod" startAt="6"/>
            </a:pPr>
            <a:r>
              <a:rPr lang="en-GB" sz="2200" b="1" dirty="0">
                <a:effectLst/>
                <a:latin typeface="Times New Roman" panose="02020603050405020304" pitchFamily="18" charset="0"/>
                <a:ea typeface="Times New Roman" panose="02020603050405020304" pitchFamily="18" charset="0"/>
                <a:cs typeface="Times New Roman" panose="02020603050405020304" pitchFamily="18" charset="0"/>
              </a:rPr>
              <a:t>USER INTERACTION </a:t>
            </a: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AND OTHER MISSING OR MISSPLACED INFORMATION</a:t>
            </a:r>
          </a:p>
          <a:p>
            <a:pPr algn="l" rtl="0" fontAlgn="base">
              <a:buFont typeface="+mj-lt"/>
              <a:buAutoNum type="arabicPeriod" startAt="6"/>
            </a:pPr>
            <a:endParaRPr lang="en-US" sz="1800" b="0" i="0" dirty="0">
              <a:solidFill>
                <a:srgbClr val="000000"/>
              </a:solidFill>
              <a:effectLst/>
              <a:latin typeface="Times New Roman" panose="02020603050405020304" pitchFamily="18" charset="0"/>
            </a:endParaRPr>
          </a:p>
          <a:p>
            <a:endParaRPr lang="en-US" dirty="0"/>
          </a:p>
        </p:txBody>
      </p:sp>
    </p:spTree>
    <p:extLst>
      <p:ext uri="{BB962C8B-B14F-4D97-AF65-F5344CB8AC3E}">
        <p14:creationId xmlns:p14="http://schemas.microsoft.com/office/powerpoint/2010/main" val="1905812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8D9D-7006-4824-9E47-ED2D6826C22C}"/>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Common Findings</a:t>
            </a:r>
          </a:p>
        </p:txBody>
      </p:sp>
      <p:sp>
        <p:nvSpPr>
          <p:cNvPr id="3" name="Content Placeholder 2">
            <a:extLst>
              <a:ext uri="{FF2B5EF4-FFF2-40B4-BE49-F238E27FC236}">
                <a16:creationId xmlns:a16="http://schemas.microsoft.com/office/drawing/2014/main" id="{250D7010-B978-4995-9DF2-2954E556DF83}"/>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Links not responding</a:t>
            </a:r>
          </a:p>
          <a:p>
            <a:r>
              <a:rPr lang="en-US" sz="2800" dirty="0">
                <a:latin typeface="Times New Roman" panose="02020603050405020304" pitchFamily="18" charset="0"/>
                <a:cs typeface="Times New Roman" panose="02020603050405020304" pitchFamily="18" charset="0"/>
              </a:rPr>
              <a:t>Service tabs have no information</a:t>
            </a:r>
          </a:p>
          <a:p>
            <a:r>
              <a:rPr lang="en-US" sz="2800" dirty="0">
                <a:latin typeface="Times New Roman" panose="02020603050405020304" pitchFamily="18" charset="0"/>
                <a:cs typeface="Times New Roman" panose="02020603050405020304" pitchFamily="18" charset="0"/>
              </a:rPr>
              <a:t>Missing Pictures, Names of officials.</a:t>
            </a:r>
          </a:p>
          <a:p>
            <a:r>
              <a:rPr lang="en-US" sz="2800" dirty="0">
                <a:latin typeface="Times New Roman" panose="02020603050405020304" pitchFamily="18" charset="0"/>
                <a:cs typeface="Times New Roman" panose="02020603050405020304" pitchFamily="18" charset="0"/>
              </a:rPr>
              <a:t>Contact information on some websites has not been indicated.</a:t>
            </a:r>
          </a:p>
          <a:p>
            <a:endParaRPr lang="en-US" dirty="0"/>
          </a:p>
          <a:p>
            <a:endParaRPr lang="en-US" dirty="0"/>
          </a:p>
        </p:txBody>
      </p:sp>
    </p:spTree>
    <p:extLst>
      <p:ext uri="{BB962C8B-B14F-4D97-AF65-F5344CB8AC3E}">
        <p14:creationId xmlns:p14="http://schemas.microsoft.com/office/powerpoint/2010/main" val="3266604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8DC9-FAA2-469F-990A-C1B59EE420E9}"/>
              </a:ext>
            </a:extLst>
          </p:cNvPr>
          <p:cNvSpPr>
            <a:spLocks noGrp="1"/>
          </p:cNvSpPr>
          <p:nvPr>
            <p:ph type="title"/>
          </p:nvPr>
        </p:nvSpPr>
        <p:spPr/>
        <p:txBody>
          <a:bodyPr>
            <a:normAutofit fontScale="90000"/>
          </a:bodyPr>
          <a:lstStyle/>
          <a:p>
            <a:r>
              <a:rPr lang="en-US" sz="4000" b="1" dirty="0">
                <a:latin typeface="Times New Roman" panose="02020603050405020304" pitchFamily="18" charset="0"/>
                <a:cs typeface="Times New Roman" panose="02020603050405020304" pitchFamily="18" charset="0"/>
              </a:rPr>
              <a:t>Recommendations AND Proposals</a:t>
            </a:r>
          </a:p>
        </p:txBody>
      </p:sp>
      <p:sp>
        <p:nvSpPr>
          <p:cNvPr id="3" name="Content Placeholder 2">
            <a:extLst>
              <a:ext uri="{FF2B5EF4-FFF2-40B4-BE49-F238E27FC236}">
                <a16:creationId xmlns:a16="http://schemas.microsoft.com/office/drawing/2014/main" id="{808BE98B-63C1-4472-9177-EA7F4ED3DB56}"/>
              </a:ext>
            </a:extLst>
          </p:cNvPr>
          <p:cNvSpPr>
            <a:spLocks noGrp="1"/>
          </p:cNvSpPr>
          <p:nvPr>
            <p:ph idx="1"/>
          </p:nvPr>
        </p:nvSpPr>
        <p:spPr/>
        <p:txBody>
          <a:bodyPr>
            <a:normAutofit fontScale="25000" lnSpcReduction="20000"/>
          </a:bodyPr>
          <a:lstStyle/>
          <a:p>
            <a:pPr marL="342900" marR="0" lvl="0" indent="-342900">
              <a:lnSpc>
                <a:spcPct val="107000"/>
              </a:lnSpc>
              <a:spcBef>
                <a:spcPts val="0"/>
              </a:spcBef>
              <a:spcAft>
                <a:spcPts val="0"/>
              </a:spcAft>
              <a:buFont typeface="Symbol" panose="05050102010706020507" pitchFamily="18" charset="2"/>
              <a:buChar char=""/>
            </a:pPr>
            <a:r>
              <a:rPr lang="en-US" sz="7200" dirty="0">
                <a:latin typeface="Times New Roman" panose="02020603050405020304" pitchFamily="18" charset="0"/>
                <a:ea typeface="Calibri" panose="020F0502020204030204" pitchFamily="34" charset="0"/>
                <a:cs typeface="Times New Roman" panose="02020603050405020304" pitchFamily="18" charset="0"/>
              </a:rPr>
              <a:t>T</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he wording and pictures alignment should be standard</a:t>
            </a:r>
          </a:p>
          <a:p>
            <a:pPr marL="0" marR="0" lvl="0" indent="0">
              <a:lnSpc>
                <a:spcPct val="107000"/>
              </a:lnSpc>
              <a:spcBef>
                <a:spcPts val="0"/>
              </a:spcBef>
              <a:spcAft>
                <a:spcPts val="0"/>
              </a:spcAft>
              <a:buNone/>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(state house website  officials pictures and wording alignment )</a:t>
            </a:r>
          </a:p>
          <a:p>
            <a:pPr marL="0" marR="0" lvl="0" indent="0">
              <a:lnSpc>
                <a:spcPct val="107000"/>
              </a:lnSpc>
              <a:spcBef>
                <a:spcPts val="0"/>
              </a:spcBef>
              <a:spcAft>
                <a:spcPts val="0"/>
              </a:spcAft>
              <a:buNone/>
            </a:pP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The pictures should have a standard size for good User Experience.</a:t>
            </a:r>
          </a:p>
          <a:p>
            <a:pPr fontAlgn="base"/>
            <a:r>
              <a:rPr lang="en-US" sz="7200" dirty="0">
                <a:solidFill>
                  <a:srgbClr val="000000"/>
                </a:solidFill>
                <a:latin typeface="Times New Roman" panose="02020603050405020304" pitchFamily="18" charset="0"/>
                <a:cs typeface="Times New Roman" panose="02020603050405020304" pitchFamily="18" charset="0"/>
              </a:rPr>
              <a:t>Links need to be corrected on the back end so Tabs are fully functional they way they are intended to so maybe an intensive maintenance task could be assigned to deep check all this errors across the websites.</a:t>
            </a:r>
          </a:p>
          <a:p>
            <a:pPr fontAlgn="base"/>
            <a:r>
              <a:rPr lang="en-US" sz="7200" i="0" dirty="0">
                <a:solidFill>
                  <a:srgbClr val="000000"/>
                </a:solidFill>
                <a:effectLst/>
                <a:latin typeface="Times New Roman" panose="02020603050405020304" pitchFamily="18" charset="0"/>
                <a:cs typeface="Times New Roman" panose="02020603050405020304" pitchFamily="18" charset="0"/>
              </a:rPr>
              <a:t>Ministry's websites should be updated and made accessed to users  </a:t>
            </a:r>
          </a:p>
          <a:p>
            <a:pPr algn="l" rtl="0" fontAlgn="base">
              <a:buFont typeface="Arial" panose="020B0604020202020204" pitchFamily="34" charset="0"/>
              <a:buChar char="•"/>
            </a:pPr>
            <a:r>
              <a:rPr lang="en-US" sz="7200" i="0" dirty="0">
                <a:solidFill>
                  <a:srgbClr val="000000"/>
                </a:solidFill>
                <a:effectLst/>
                <a:latin typeface="Times New Roman" panose="02020603050405020304" pitchFamily="18" charset="0"/>
                <a:cs typeface="Times New Roman" panose="02020603050405020304" pitchFamily="18" charset="0"/>
              </a:rPr>
              <a:t>Should be able to display all services and projects the ministry deals with to make the user comfortable and free to use the website anytime in need  </a:t>
            </a:r>
          </a:p>
          <a:p>
            <a:pPr marL="0" indent="0" algn="l" rtl="0" fontAlgn="base">
              <a:buNone/>
            </a:pPr>
            <a:endParaRPr lang="en-US" sz="7200" i="0" dirty="0">
              <a:solidFill>
                <a:srgbClr val="000000"/>
              </a:solidFill>
              <a:effectLst/>
              <a:latin typeface="Times New Roman" panose="02020603050405020304" pitchFamily="18" charset="0"/>
              <a:cs typeface="Times New Roman" panose="02020603050405020304" pitchFamily="18" charset="0"/>
            </a:endParaRPr>
          </a:p>
          <a:p>
            <a:pPr algn="l" rtl="0" fontAlgn="base">
              <a:buFont typeface="Arial" panose="020B0604020202020204" pitchFamily="34" charset="0"/>
              <a:buChar char="•"/>
            </a:pPr>
            <a:r>
              <a:rPr lang="en-US" sz="7200" i="0" dirty="0">
                <a:solidFill>
                  <a:srgbClr val="000000"/>
                </a:solidFill>
                <a:effectLst/>
                <a:latin typeface="Times New Roman" panose="02020603050405020304" pitchFamily="18" charset="0"/>
                <a:cs typeface="Times New Roman" panose="02020603050405020304" pitchFamily="18" charset="0"/>
              </a:rPr>
              <a:t>All private and unsecure websites should be made easy to access for everyone .</a:t>
            </a:r>
          </a:p>
          <a:p>
            <a:pPr marL="0" indent="0" algn="l" rtl="0" fontAlgn="base">
              <a:buNone/>
            </a:pPr>
            <a:r>
              <a:rPr lang="en-US" sz="1800" i="0" dirty="0">
                <a:solidFill>
                  <a:srgbClr val="000000"/>
                </a:solidFill>
                <a:effectLst/>
                <a:latin typeface="Times New Roman" panose="02020603050405020304" pitchFamily="18" charset="0"/>
              </a:rPr>
              <a:t> </a:t>
            </a:r>
          </a:p>
          <a:p>
            <a:pPr algn="l" rtl="0" fontAlgn="base">
              <a:buFont typeface="Arial" panose="020B0604020202020204" pitchFamily="34" charset="0"/>
              <a:buChar char="•"/>
            </a:pPr>
            <a:endParaRPr lang="en-US" sz="1800" b="0" i="0" dirty="0">
              <a:solidFill>
                <a:srgbClr val="000000"/>
              </a:solidFill>
              <a:effectLst/>
              <a:latin typeface="Times New Roman" panose="02020603050405020304" pitchFamily="18" charset="0"/>
            </a:endParaRPr>
          </a:p>
          <a:p>
            <a:endParaRPr lang="en-US" dirty="0"/>
          </a:p>
        </p:txBody>
      </p:sp>
    </p:spTree>
    <p:extLst>
      <p:ext uri="{BB962C8B-B14F-4D97-AF65-F5344CB8AC3E}">
        <p14:creationId xmlns:p14="http://schemas.microsoft.com/office/powerpoint/2010/main" val="4044188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0076-5477-4EC8-8FE2-88D1ACAFCD8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solutions</a:t>
            </a:r>
          </a:p>
        </p:txBody>
      </p:sp>
      <p:sp>
        <p:nvSpPr>
          <p:cNvPr id="3" name="Content Placeholder 2">
            <a:extLst>
              <a:ext uri="{FF2B5EF4-FFF2-40B4-BE49-F238E27FC236}">
                <a16:creationId xmlns:a16="http://schemas.microsoft.com/office/drawing/2014/main" id="{6DC6CB29-F37D-4803-94FB-09C8908F7785}"/>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A document detailing our findings will be prepared to Help with the proposed solutions</a:t>
            </a:r>
          </a:p>
          <a:p>
            <a:pPr marL="0" indent="0">
              <a:buNone/>
            </a:pPr>
            <a:r>
              <a:rPr lang="en-US" sz="2800" dirty="0">
                <a:latin typeface="Times New Roman" panose="02020603050405020304" pitchFamily="18" charset="0"/>
                <a:cs typeface="Times New Roman" panose="02020603050405020304" pitchFamily="18" charset="0"/>
              </a:rPr>
              <a:t>of our findings</a:t>
            </a:r>
            <a:r>
              <a:rPr lang="en-US" dirty="0"/>
              <a:t>.</a:t>
            </a:r>
          </a:p>
        </p:txBody>
      </p:sp>
    </p:spTree>
    <p:extLst>
      <p:ext uri="{BB962C8B-B14F-4D97-AF65-F5344CB8AC3E}">
        <p14:creationId xmlns:p14="http://schemas.microsoft.com/office/powerpoint/2010/main" val="554219406"/>
      </p:ext>
    </p:extLst>
  </p:cSld>
  <p:clrMapOvr>
    <a:masterClrMapping/>
  </p:clrMapOvr>
</p:sld>
</file>

<file path=ppt/theme/theme1.xml><?xml version="1.0" encoding="utf-8"?>
<a:theme xmlns:a="http://schemas.openxmlformats.org/drawingml/2006/main" name="Galler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47</TotalTime>
  <Words>205</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Gill Sans MT</vt:lpstr>
      <vt:lpstr>Symbol</vt:lpstr>
      <vt:lpstr>Times New Roman</vt:lpstr>
      <vt:lpstr>Gallery</vt:lpstr>
      <vt:lpstr>QUALITY ASSURANCE FOR WEBSITES  </vt:lpstr>
      <vt:lpstr>CHECKLIST  </vt:lpstr>
      <vt:lpstr>Common Findings</vt:lpstr>
      <vt:lpstr>Recommendations AND Proposals</vt:lpstr>
      <vt:lpstr>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ASSURANCE FOR WEBSITES</dc:title>
  <dc:creator>Morton Nyemba</dc:creator>
  <cp:lastModifiedBy>Morton Nyemba</cp:lastModifiedBy>
  <cp:revision>6</cp:revision>
  <dcterms:created xsi:type="dcterms:W3CDTF">2021-02-08T08:25:29Z</dcterms:created>
  <dcterms:modified xsi:type="dcterms:W3CDTF">2021-02-08T09:12:54Z</dcterms:modified>
</cp:coreProperties>
</file>