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95" r:id="rId5"/>
    <p:sldId id="297" r:id="rId6"/>
    <p:sldId id="298" r:id="rId7"/>
    <p:sldId id="299" r:id="rId8"/>
    <p:sldId id="300" r:id="rId9"/>
    <p:sldId id="302" r:id="rId10"/>
    <p:sldId id="304" r:id="rId11"/>
    <p:sldId id="305" r:id="rId12"/>
    <p:sldId id="306" r:id="rId13"/>
    <p:sldId id="310" r:id="rId14"/>
    <p:sldId id="309" r:id="rId15"/>
    <p:sldId id="317" r:id="rId16"/>
    <p:sldId id="311" r:id="rId17"/>
    <p:sldId id="316" r:id="rId18"/>
    <p:sldId id="313" r:id="rId19"/>
    <p:sldId id="31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5/24/2022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9.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1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hyperlink" Target="https://public.tableau.com/app/profile/michael.wong3276/viz/GoogleDataAnalyticsCapstoneProject_16528349266880/Story1" TargetMode="External"/><Relationship Id="rId1" Type="http://schemas.openxmlformats.org/officeDocument/2006/relationships/slideLayout" Target="../slideLayouts/slideLayout9.xml"/><Relationship Id="rId4" Type="http://schemas.openxmlformats.org/officeDocument/2006/relationships/image" Target="../media/image4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wong5940" TargetMode="External"/><Relationship Id="rId2" Type="http://schemas.openxmlformats.org/officeDocument/2006/relationships/hyperlink" Target="https://www.linkedin.com/in/michael-wong-a4286759/"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wong5940/Google-Data-Analytics-Capstone-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D16B-964C-4F1E-ABEB-D1864F2A3B2C}"/>
              </a:ext>
            </a:extLst>
          </p:cNvPr>
          <p:cNvSpPr>
            <a:spLocks noGrp="1"/>
          </p:cNvSpPr>
          <p:nvPr>
            <p:ph type="ctrTitle"/>
          </p:nvPr>
        </p:nvSpPr>
        <p:spPr>
          <a:xfrm>
            <a:off x="6421430" y="3048000"/>
            <a:ext cx="4941771" cy="595574"/>
          </a:xfrm>
        </p:spPr>
        <p:txBody>
          <a:bodyPr/>
          <a:lstStyle/>
          <a:p>
            <a:r>
              <a:rPr lang="en-US" dirty="0"/>
              <a:t>Welcome</a:t>
            </a:r>
          </a:p>
        </p:txBody>
      </p:sp>
      <p:sp>
        <p:nvSpPr>
          <p:cNvPr id="3" name="Subtitle 2">
            <a:extLst>
              <a:ext uri="{FF2B5EF4-FFF2-40B4-BE49-F238E27FC236}">
                <a16:creationId xmlns:a16="http://schemas.microsoft.com/office/drawing/2014/main" id="{880F4660-ACC4-4966-B308-BE2AE8B035B9}"/>
              </a:ext>
            </a:extLst>
          </p:cNvPr>
          <p:cNvSpPr>
            <a:spLocks noGrp="1"/>
          </p:cNvSpPr>
          <p:nvPr>
            <p:ph type="subTitle" idx="1"/>
          </p:nvPr>
        </p:nvSpPr>
        <p:spPr>
          <a:xfrm>
            <a:off x="6421430" y="3643574"/>
            <a:ext cx="4941770" cy="1161043"/>
          </a:xfrm>
        </p:spPr>
        <p:txBody>
          <a:bodyPr>
            <a:normAutofit fontScale="92500"/>
          </a:bodyPr>
          <a:lstStyle/>
          <a:p>
            <a:r>
              <a:rPr lang="en-US" sz="2200" b="1" dirty="0"/>
              <a:t>Cyclistic Member vs. Casual Bike Usage</a:t>
            </a:r>
          </a:p>
          <a:p>
            <a:r>
              <a:rPr lang="en-US" sz="1700" dirty="0"/>
              <a:t>By Michael Wong, Jr. Data Analyst </a:t>
            </a:r>
          </a:p>
          <a:p>
            <a:r>
              <a:rPr lang="en-US" sz="1700" dirty="0"/>
              <a:t>5.4.22</a:t>
            </a:r>
          </a:p>
          <a:p>
            <a:endParaRPr lang="en-US" dirty="0"/>
          </a:p>
        </p:txBody>
      </p:sp>
    </p:spTree>
    <p:extLst>
      <p:ext uri="{BB962C8B-B14F-4D97-AF65-F5344CB8AC3E}">
        <p14:creationId xmlns:p14="http://schemas.microsoft.com/office/powerpoint/2010/main" val="298107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Share</a:t>
            </a:r>
            <a:endParaRPr lang="en-US" sz="1400" dirty="0"/>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9" y="2345266"/>
            <a:ext cx="4762502" cy="3572933"/>
          </a:xfrm>
        </p:spPr>
        <p:txBody>
          <a:bodyPr>
            <a:normAutofit fontScale="92500"/>
          </a:bodyPr>
          <a:lstStyle/>
          <a:p>
            <a:pPr marL="285750" indent="-285750">
              <a:lnSpc>
                <a:spcPct val="100000"/>
              </a:lnSpc>
              <a:buFont typeface="Arial" panose="020B0604020202020204" pitchFamily="34" charset="0"/>
              <a:buChar char="•"/>
            </a:pPr>
            <a:r>
              <a:rPr lang="en-US" sz="1900" dirty="0"/>
              <a:t>After analyzing the data, we can see members ride bikes more often on the weekdays than casual riders do.</a:t>
            </a:r>
          </a:p>
          <a:p>
            <a:pPr marL="285750" indent="-285750">
              <a:lnSpc>
                <a:spcPct val="100000"/>
              </a:lnSpc>
              <a:buFont typeface="Arial" panose="020B0604020202020204" pitchFamily="34" charset="0"/>
              <a:buChar char="•"/>
            </a:pPr>
            <a:r>
              <a:rPr lang="en-US" sz="1900" dirty="0"/>
              <a:t>Ridership spike on the weekends for casual riders, while membership trip durations stay consistent throughout the week.</a:t>
            </a:r>
          </a:p>
          <a:p>
            <a:pPr marL="285750" indent="-285750">
              <a:lnSpc>
                <a:spcPct val="100000"/>
              </a:lnSpc>
              <a:buFont typeface="Arial" panose="020B0604020202020204" pitchFamily="34" charset="0"/>
              <a:buChar char="•"/>
            </a:pPr>
            <a:r>
              <a:rPr lang="en-US" sz="1900" dirty="0"/>
              <a:t>This suggests that members tend to be commuters who use the bikes for work.</a:t>
            </a:r>
          </a:p>
          <a:p>
            <a:pPr marL="800100" lvl="1" indent="-342900">
              <a:lnSpc>
                <a:spcPct val="100000"/>
              </a:lnSpc>
              <a:buFont typeface="Courier New" panose="02070309020205020404" pitchFamily="49" charset="0"/>
              <a:buChar char="o"/>
            </a:pPr>
            <a:r>
              <a:rPr lang="en-US" sz="1900" dirty="0"/>
              <a:t>This can be supported looking at the number of rides taken throughout a day.</a:t>
            </a:r>
          </a:p>
          <a:p>
            <a:endParaRPr lang="en-US" dirty="0"/>
          </a:p>
        </p:txBody>
      </p:sp>
    </p:spTree>
    <p:extLst>
      <p:ext uri="{BB962C8B-B14F-4D97-AF65-F5344CB8AC3E}">
        <p14:creationId xmlns:p14="http://schemas.microsoft.com/office/powerpoint/2010/main" val="33775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148540"/>
          </a:xfrm>
        </p:spPr>
        <p:txBody>
          <a:bodyPr>
            <a:normAutofit/>
          </a:bodyPr>
          <a:lstStyle/>
          <a:p>
            <a:pPr marL="285750" indent="-285750">
              <a:buFont typeface="Arial" panose="020B0604020202020204" pitchFamily="34" charset="0"/>
              <a:buChar char="•"/>
            </a:pPr>
            <a:r>
              <a:rPr lang="en-US" sz="1800" dirty="0"/>
              <a:t>Members take bike rides more often than casual riders throughout the day.</a:t>
            </a:r>
          </a:p>
          <a:p>
            <a:pPr marL="285750" indent="-285750">
              <a:buFont typeface="Arial" panose="020B0604020202020204" pitchFamily="34" charset="0"/>
              <a:buChar char="•"/>
            </a:pPr>
            <a:r>
              <a:rPr lang="en-US" sz="1800" dirty="0"/>
              <a:t>We can see rides peak around 8am, 12pm, and 6pm suggesting peak rides occur during the morning, lunch, and evening rush hours.</a:t>
            </a:r>
          </a:p>
        </p:txBody>
      </p:sp>
      <p:pic>
        <p:nvPicPr>
          <p:cNvPr id="4" name="Picture 3">
            <a:extLst>
              <a:ext uri="{FF2B5EF4-FFF2-40B4-BE49-F238E27FC236}">
                <a16:creationId xmlns:a16="http://schemas.microsoft.com/office/drawing/2014/main" id="{DC322AA7-8350-E082-FE71-F38CC85DDF8E}"/>
              </a:ext>
            </a:extLst>
          </p:cNvPr>
          <p:cNvPicPr>
            <a:picLocks noChangeAspect="1"/>
          </p:cNvPicPr>
          <p:nvPr/>
        </p:nvPicPr>
        <p:blipFill>
          <a:blip r:embed="rId2"/>
          <a:stretch>
            <a:fillRect/>
          </a:stretch>
        </p:blipFill>
        <p:spPr>
          <a:xfrm>
            <a:off x="1337733" y="2448506"/>
            <a:ext cx="5486400" cy="3383968"/>
          </a:xfrm>
          <a:prstGeom prst="rect">
            <a:avLst/>
          </a:prstGeom>
        </p:spPr>
      </p:pic>
      <p:pic>
        <p:nvPicPr>
          <p:cNvPr id="9" name="Picture 8">
            <a:extLst>
              <a:ext uri="{FF2B5EF4-FFF2-40B4-BE49-F238E27FC236}">
                <a16:creationId xmlns:a16="http://schemas.microsoft.com/office/drawing/2014/main" id="{FE239549-241B-79E1-FDF9-32200E9A7385}"/>
              </a:ext>
            </a:extLst>
          </p:cNvPr>
          <p:cNvPicPr>
            <a:picLocks noChangeAspect="1"/>
          </p:cNvPicPr>
          <p:nvPr/>
        </p:nvPicPr>
        <p:blipFill>
          <a:blip r:embed="rId3"/>
          <a:stretch>
            <a:fillRect/>
          </a:stretch>
        </p:blipFill>
        <p:spPr>
          <a:xfrm>
            <a:off x="5871633" y="2452159"/>
            <a:ext cx="952500" cy="463550"/>
          </a:xfrm>
          <a:prstGeom prst="rect">
            <a:avLst/>
          </a:prstGeom>
        </p:spPr>
      </p:pic>
    </p:spTree>
    <p:extLst>
      <p:ext uri="{BB962C8B-B14F-4D97-AF65-F5344CB8AC3E}">
        <p14:creationId xmlns:p14="http://schemas.microsoft.com/office/powerpoint/2010/main" val="371061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148540"/>
          </a:xfrm>
        </p:spPr>
        <p:txBody>
          <a:bodyPr>
            <a:normAutofit/>
          </a:bodyPr>
          <a:lstStyle/>
          <a:p>
            <a:pPr marL="285750" indent="-285750">
              <a:buFont typeface="Arial" panose="020B0604020202020204" pitchFamily="34" charset="0"/>
              <a:buChar char="•"/>
            </a:pPr>
            <a:r>
              <a:rPr lang="en-US" sz="1800" dirty="0"/>
              <a:t>Looking at the year, casual riders exceed members in number of bike rides between mid May to mid August.</a:t>
            </a:r>
          </a:p>
          <a:p>
            <a:pPr marL="285750" indent="-285750">
              <a:buFont typeface="Arial" panose="020B0604020202020204" pitchFamily="34" charset="0"/>
              <a:buChar char="•"/>
            </a:pPr>
            <a:r>
              <a:rPr lang="en-US" sz="1800" dirty="0"/>
              <a:t>This could suggest an increase in locals on vacation and tourists visiting Chicago during those summer months.</a:t>
            </a:r>
          </a:p>
        </p:txBody>
      </p:sp>
      <p:pic>
        <p:nvPicPr>
          <p:cNvPr id="4" name="Picture 3">
            <a:extLst>
              <a:ext uri="{FF2B5EF4-FFF2-40B4-BE49-F238E27FC236}">
                <a16:creationId xmlns:a16="http://schemas.microsoft.com/office/drawing/2014/main" id="{DC322AA7-8350-E082-FE71-F38CC85DDF8E}"/>
              </a:ext>
            </a:extLst>
          </p:cNvPr>
          <p:cNvPicPr>
            <a:picLocks noChangeAspect="1"/>
          </p:cNvPicPr>
          <p:nvPr/>
        </p:nvPicPr>
        <p:blipFill>
          <a:blip r:embed="rId2"/>
          <a:stretch>
            <a:fillRect/>
          </a:stretch>
        </p:blipFill>
        <p:spPr>
          <a:xfrm>
            <a:off x="1337733" y="2448506"/>
            <a:ext cx="5486400" cy="2961693"/>
          </a:xfrm>
          <a:prstGeom prst="rect">
            <a:avLst/>
          </a:prstGeom>
        </p:spPr>
      </p:pic>
      <p:pic>
        <p:nvPicPr>
          <p:cNvPr id="9" name="Picture 8">
            <a:extLst>
              <a:ext uri="{FF2B5EF4-FFF2-40B4-BE49-F238E27FC236}">
                <a16:creationId xmlns:a16="http://schemas.microsoft.com/office/drawing/2014/main" id="{FE239549-241B-79E1-FDF9-32200E9A7385}"/>
              </a:ext>
            </a:extLst>
          </p:cNvPr>
          <p:cNvPicPr>
            <a:picLocks noChangeAspect="1"/>
          </p:cNvPicPr>
          <p:nvPr/>
        </p:nvPicPr>
        <p:blipFill>
          <a:blip r:embed="rId3"/>
          <a:stretch>
            <a:fillRect/>
          </a:stretch>
        </p:blipFill>
        <p:spPr>
          <a:xfrm>
            <a:off x="5871633" y="2683934"/>
            <a:ext cx="952500" cy="463550"/>
          </a:xfrm>
          <a:prstGeom prst="rect">
            <a:avLst/>
          </a:prstGeom>
        </p:spPr>
      </p:pic>
      <p:pic>
        <p:nvPicPr>
          <p:cNvPr id="5" name="Picture 4">
            <a:extLst>
              <a:ext uri="{FF2B5EF4-FFF2-40B4-BE49-F238E27FC236}">
                <a16:creationId xmlns:a16="http://schemas.microsoft.com/office/drawing/2014/main" id="{0B1CD4B5-2B78-3CDA-450A-DCC6682D7B5E}"/>
              </a:ext>
            </a:extLst>
          </p:cNvPr>
          <p:cNvPicPr>
            <a:picLocks noChangeAspect="1"/>
          </p:cNvPicPr>
          <p:nvPr/>
        </p:nvPicPr>
        <p:blipFill>
          <a:blip r:embed="rId4"/>
          <a:stretch>
            <a:fillRect/>
          </a:stretch>
        </p:blipFill>
        <p:spPr>
          <a:xfrm>
            <a:off x="1337733" y="2448506"/>
            <a:ext cx="5486400" cy="3383968"/>
          </a:xfrm>
          <a:prstGeom prst="rect">
            <a:avLst/>
          </a:prstGeom>
        </p:spPr>
      </p:pic>
      <p:pic>
        <p:nvPicPr>
          <p:cNvPr id="11" name="Picture 10">
            <a:extLst>
              <a:ext uri="{FF2B5EF4-FFF2-40B4-BE49-F238E27FC236}">
                <a16:creationId xmlns:a16="http://schemas.microsoft.com/office/drawing/2014/main" id="{CC12582A-36FE-B933-F67E-308483B919DC}"/>
              </a:ext>
            </a:extLst>
          </p:cNvPr>
          <p:cNvPicPr>
            <a:picLocks noChangeAspect="1"/>
          </p:cNvPicPr>
          <p:nvPr/>
        </p:nvPicPr>
        <p:blipFill>
          <a:blip r:embed="rId5"/>
          <a:stretch>
            <a:fillRect/>
          </a:stretch>
        </p:blipFill>
        <p:spPr>
          <a:xfrm>
            <a:off x="1337732" y="2448506"/>
            <a:ext cx="5486400" cy="3383968"/>
          </a:xfrm>
          <a:prstGeom prst="rect">
            <a:avLst/>
          </a:prstGeom>
        </p:spPr>
      </p:pic>
      <p:pic>
        <p:nvPicPr>
          <p:cNvPr id="6" name="Picture 5">
            <a:extLst>
              <a:ext uri="{FF2B5EF4-FFF2-40B4-BE49-F238E27FC236}">
                <a16:creationId xmlns:a16="http://schemas.microsoft.com/office/drawing/2014/main" id="{F5D64720-AEBA-6CFF-AE25-EABAA8101544}"/>
              </a:ext>
            </a:extLst>
          </p:cNvPr>
          <p:cNvPicPr>
            <a:picLocks noChangeAspect="1"/>
          </p:cNvPicPr>
          <p:nvPr/>
        </p:nvPicPr>
        <p:blipFill>
          <a:blip r:embed="rId6"/>
          <a:stretch>
            <a:fillRect/>
          </a:stretch>
        </p:blipFill>
        <p:spPr>
          <a:xfrm>
            <a:off x="1337732" y="2448506"/>
            <a:ext cx="5486400" cy="3383968"/>
          </a:xfrm>
          <a:prstGeom prst="rect">
            <a:avLst/>
          </a:prstGeom>
        </p:spPr>
      </p:pic>
      <p:pic>
        <p:nvPicPr>
          <p:cNvPr id="10" name="Picture 9">
            <a:extLst>
              <a:ext uri="{FF2B5EF4-FFF2-40B4-BE49-F238E27FC236}">
                <a16:creationId xmlns:a16="http://schemas.microsoft.com/office/drawing/2014/main" id="{7A454FEE-316E-80A2-8972-8AE7569C1860}"/>
              </a:ext>
            </a:extLst>
          </p:cNvPr>
          <p:cNvPicPr>
            <a:picLocks noChangeAspect="1"/>
          </p:cNvPicPr>
          <p:nvPr/>
        </p:nvPicPr>
        <p:blipFill>
          <a:blip r:embed="rId3"/>
          <a:stretch>
            <a:fillRect/>
          </a:stretch>
        </p:blipFill>
        <p:spPr>
          <a:xfrm>
            <a:off x="5871633" y="2456973"/>
            <a:ext cx="952500" cy="463550"/>
          </a:xfrm>
          <a:prstGeom prst="rect">
            <a:avLst/>
          </a:prstGeom>
        </p:spPr>
      </p:pic>
    </p:spTree>
    <p:extLst>
      <p:ext uri="{BB962C8B-B14F-4D97-AF65-F5344CB8AC3E}">
        <p14:creationId xmlns:p14="http://schemas.microsoft.com/office/powerpoint/2010/main" val="230931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7298323" y="2683934"/>
            <a:ext cx="3650573" cy="3636900"/>
          </a:xfrm>
        </p:spPr>
        <p:txBody>
          <a:bodyPr>
            <a:normAutofit lnSpcReduction="10000"/>
          </a:bodyPr>
          <a:lstStyle/>
          <a:p>
            <a:pPr marL="285750" indent="-285750">
              <a:buFont typeface="Arial" panose="020B0604020202020204" pitchFamily="34" charset="0"/>
              <a:buChar char="•"/>
            </a:pPr>
            <a:r>
              <a:rPr lang="en-US" sz="1800" dirty="0"/>
              <a:t>Additionally, casual riders tend to take more trips along the shoreline and around attractions suggesting that casual riders may also include tourists visiting the city.</a:t>
            </a:r>
          </a:p>
          <a:p>
            <a:pPr marL="285750" indent="-285750">
              <a:buFont typeface="Arial" panose="020B0604020202020204" pitchFamily="34" charset="0"/>
              <a:buChar char="•"/>
            </a:pPr>
            <a:r>
              <a:rPr lang="en-US" sz="1800" dirty="0"/>
              <a:t>On the other hand, members tend to ride further inland around downtown and residential areas.</a:t>
            </a:r>
          </a:p>
          <a:p>
            <a:pPr marL="285750" indent="-285750">
              <a:buFont typeface="Arial" panose="020B0604020202020204" pitchFamily="34" charset="0"/>
              <a:buChar char="•"/>
            </a:pPr>
            <a:r>
              <a:rPr lang="en-US" sz="1800" dirty="0">
                <a:ea typeface="Calibri" panose="020F0502020204030204" pitchFamily="34" charset="0"/>
                <a:cs typeface="Times New Roman" panose="02020603050405020304" pitchFamily="18" charset="0"/>
              </a:rPr>
              <a:t>V</a:t>
            </a:r>
            <a:r>
              <a:rPr lang="en-US" sz="1800" dirty="0">
                <a:effectLst/>
                <a:ea typeface="Calibri" panose="020F0502020204030204" pitchFamily="34" charset="0"/>
                <a:cs typeface="Times New Roman" panose="02020603050405020304" pitchFamily="18" charset="0"/>
              </a:rPr>
              <a:t>isualizations can be viewed on my storyboard </a:t>
            </a:r>
            <a:r>
              <a:rPr lang="en-US" sz="1800"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here</a:t>
            </a:r>
            <a:r>
              <a:rPr lang="en-US" sz="1800" dirty="0">
                <a:effectLst/>
                <a:ea typeface="Calibri" panose="020F0502020204030204" pitchFamily="34" charset="0"/>
                <a:cs typeface="Times New Roman" panose="02020603050405020304" pitchFamily="18" charset="0"/>
              </a:rPr>
              <a:t> in Tableau.</a:t>
            </a:r>
          </a:p>
          <a:p>
            <a:pPr marL="285750" indent="-285750">
              <a:buFont typeface="Arial" panose="020B0604020202020204" pitchFamily="34" charset="0"/>
              <a:buChar char="•"/>
            </a:pPr>
            <a:endParaRPr lang="en-US" sz="1800" dirty="0"/>
          </a:p>
        </p:txBody>
      </p:sp>
      <p:pic>
        <p:nvPicPr>
          <p:cNvPr id="7" name="Picture 6">
            <a:extLst>
              <a:ext uri="{FF2B5EF4-FFF2-40B4-BE49-F238E27FC236}">
                <a16:creationId xmlns:a16="http://schemas.microsoft.com/office/drawing/2014/main" id="{EFAB9EA4-F87F-6E23-D65C-E743021A97E0}"/>
              </a:ext>
            </a:extLst>
          </p:cNvPr>
          <p:cNvPicPr>
            <a:picLocks noChangeAspect="1"/>
          </p:cNvPicPr>
          <p:nvPr/>
        </p:nvPicPr>
        <p:blipFill>
          <a:blip r:embed="rId3"/>
          <a:stretch>
            <a:fillRect/>
          </a:stretch>
        </p:blipFill>
        <p:spPr>
          <a:xfrm>
            <a:off x="492245" y="2379132"/>
            <a:ext cx="6685734" cy="3793067"/>
          </a:xfrm>
          <a:prstGeom prst="rect">
            <a:avLst/>
          </a:prstGeom>
        </p:spPr>
      </p:pic>
      <p:pic>
        <p:nvPicPr>
          <p:cNvPr id="10" name="Picture 9">
            <a:extLst>
              <a:ext uri="{FF2B5EF4-FFF2-40B4-BE49-F238E27FC236}">
                <a16:creationId xmlns:a16="http://schemas.microsoft.com/office/drawing/2014/main" id="{969BC13A-86B3-E10C-85C1-8FEBAF313DE0}"/>
              </a:ext>
            </a:extLst>
          </p:cNvPr>
          <p:cNvPicPr>
            <a:picLocks noChangeAspect="1"/>
          </p:cNvPicPr>
          <p:nvPr/>
        </p:nvPicPr>
        <p:blipFill>
          <a:blip r:embed="rId4"/>
          <a:srcRect/>
          <a:stretch/>
        </p:blipFill>
        <p:spPr>
          <a:xfrm>
            <a:off x="492245" y="2379131"/>
            <a:ext cx="6753636" cy="3793067"/>
          </a:xfrm>
          <a:prstGeom prst="rect">
            <a:avLst/>
          </a:prstGeom>
        </p:spPr>
      </p:pic>
    </p:spTree>
    <p:extLst>
      <p:ext uri="{BB962C8B-B14F-4D97-AF65-F5344CB8AC3E}">
        <p14:creationId xmlns:p14="http://schemas.microsoft.com/office/powerpoint/2010/main" val="156260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F02E-9B74-4A52-9B20-921F3FE3F738}"/>
              </a:ext>
            </a:extLst>
          </p:cNvPr>
          <p:cNvSpPr>
            <a:spLocks noGrp="1"/>
          </p:cNvSpPr>
          <p:nvPr>
            <p:ph type="title"/>
          </p:nvPr>
        </p:nvSpPr>
        <p:spPr>
          <a:xfrm>
            <a:off x="1337733" y="1714965"/>
            <a:ext cx="8403260" cy="664168"/>
          </a:xfrm>
        </p:spPr>
        <p:txBody>
          <a:bodyPr>
            <a:normAutofit/>
          </a:bodyPr>
          <a:lstStyle/>
          <a:p>
            <a:pPr algn="l"/>
            <a:r>
              <a:rPr lang="en-US" sz="3600" dirty="0"/>
              <a:t>Share </a:t>
            </a:r>
            <a:r>
              <a:rPr lang="en-US" sz="1400" dirty="0"/>
              <a:t>cont.</a:t>
            </a:r>
          </a:p>
        </p:txBody>
      </p:sp>
      <p:sp>
        <p:nvSpPr>
          <p:cNvPr id="8" name="Content Placeholder 7">
            <a:extLst>
              <a:ext uri="{FF2B5EF4-FFF2-40B4-BE49-F238E27FC236}">
                <a16:creationId xmlns:a16="http://schemas.microsoft.com/office/drawing/2014/main" id="{E3018052-3A3D-4FB2-9407-374F4CFB2BA4}"/>
              </a:ext>
            </a:extLst>
          </p:cNvPr>
          <p:cNvSpPr>
            <a:spLocks noGrp="1"/>
          </p:cNvSpPr>
          <p:nvPr>
            <p:ph sz="half" idx="14"/>
          </p:nvPr>
        </p:nvSpPr>
        <p:spPr>
          <a:xfrm>
            <a:off x="6333067" y="2379133"/>
            <a:ext cx="4615829" cy="3941701"/>
          </a:xfrm>
        </p:spPr>
        <p:txBody>
          <a:bodyPr>
            <a:normAutofit/>
          </a:bodyPr>
          <a:lstStyle/>
          <a:p>
            <a:r>
              <a:rPr lang="en-US" sz="2800" dirty="0"/>
              <a:t>Key Takeaways</a:t>
            </a:r>
          </a:p>
          <a:p>
            <a:pPr marL="285750" indent="-285750">
              <a:buFont typeface="Arial" panose="020B0604020202020204" pitchFamily="34" charset="0"/>
              <a:buChar char="•"/>
            </a:pPr>
            <a:r>
              <a:rPr lang="en-US" sz="1800" dirty="0"/>
              <a:t>Members are most likely commuters who ride bikes more often and consistently during weekdays than casual riders.</a:t>
            </a:r>
          </a:p>
          <a:p>
            <a:pPr marL="285750" indent="-285750">
              <a:buFont typeface="Arial" panose="020B0604020202020204" pitchFamily="34" charset="0"/>
              <a:buChar char="•"/>
            </a:pPr>
            <a:r>
              <a:rPr lang="en-US" sz="1800" dirty="0"/>
              <a:t>Casual riders may be a mixture of locals and tourists who ride bikes for longer periods of time and more often on the weekend and summer months.</a:t>
            </a:r>
          </a:p>
        </p:txBody>
      </p:sp>
      <p:sp>
        <p:nvSpPr>
          <p:cNvPr id="4" name="Content Placeholder 3">
            <a:extLst>
              <a:ext uri="{FF2B5EF4-FFF2-40B4-BE49-F238E27FC236}">
                <a16:creationId xmlns:a16="http://schemas.microsoft.com/office/drawing/2014/main" id="{28C8D2CD-1157-46F5-A03E-0A1D8076498A}"/>
              </a:ext>
            </a:extLst>
          </p:cNvPr>
          <p:cNvSpPr>
            <a:spLocks noGrp="1"/>
          </p:cNvSpPr>
          <p:nvPr>
            <p:ph sz="half" idx="2"/>
          </p:nvPr>
        </p:nvSpPr>
        <p:spPr>
          <a:xfrm>
            <a:off x="1243104" y="2379134"/>
            <a:ext cx="4243296" cy="3453340"/>
          </a:xfrm>
        </p:spPr>
        <p:txBody>
          <a:bodyPr>
            <a:normAutofit/>
          </a:bodyPr>
          <a:lstStyle/>
          <a:p>
            <a:r>
              <a:rPr lang="en-US" sz="2800" dirty="0"/>
              <a:t>Key Objectives </a:t>
            </a:r>
            <a:r>
              <a:rPr lang="en-US" sz="1500" dirty="0"/>
              <a:t>(Revisited)</a:t>
            </a:r>
          </a:p>
          <a:p>
            <a:pPr marL="285750" indent="-285750">
              <a:buFont typeface="Arial" panose="020B0604020202020204" pitchFamily="34" charset="0"/>
              <a:buChar char="•"/>
            </a:pPr>
            <a:r>
              <a:rPr lang="en-US" sz="1800" dirty="0"/>
              <a:t>How do the usages of bikes differ between members and casual riders?</a:t>
            </a:r>
          </a:p>
          <a:p>
            <a:pPr marL="285750" indent="-285750">
              <a:buFont typeface="Arial" panose="020B0604020202020204" pitchFamily="34" charset="0"/>
              <a:buChar char="•"/>
            </a:pPr>
            <a:r>
              <a:rPr lang="en-US" sz="1800" dirty="0"/>
              <a:t>How can we market the membership to current casual riders?</a:t>
            </a:r>
          </a:p>
          <a:p>
            <a:pPr marL="285750" indent="-285750">
              <a:buFont typeface="Arial" panose="020B0604020202020204" pitchFamily="34" charset="0"/>
              <a:buChar char="•"/>
            </a:pPr>
            <a:r>
              <a:rPr lang="en-US" sz="1800" dirty="0"/>
              <a:t>How can we convert them into members? </a:t>
            </a:r>
          </a:p>
          <a:p>
            <a:endParaRPr lang="en-US" dirty="0"/>
          </a:p>
        </p:txBody>
      </p:sp>
    </p:spTree>
    <p:extLst>
      <p:ext uri="{BB962C8B-B14F-4D97-AF65-F5344CB8AC3E}">
        <p14:creationId xmlns:p14="http://schemas.microsoft.com/office/powerpoint/2010/main" val="198337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ACT</a:t>
            </a:r>
            <a:endParaRPr lang="en-US" sz="1400" dirty="0"/>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8" y="2345266"/>
            <a:ext cx="4762501" cy="4207933"/>
          </a:xfrm>
        </p:spPr>
        <p:txBody>
          <a:bodyPr>
            <a:normAutofit/>
          </a:bodyPr>
          <a:lstStyle/>
          <a:p>
            <a:r>
              <a:rPr lang="en-US" sz="2800" dirty="0"/>
              <a:t>Recommendations</a:t>
            </a:r>
          </a:p>
          <a:p>
            <a:pPr marL="28575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Launch a marketing campaign </a:t>
            </a:r>
            <a:r>
              <a:rPr lang="en-US" sz="1800" dirty="0">
                <a:ea typeface="Calibri" panose="020F0502020204030204" pitchFamily="34" charset="0"/>
                <a:cs typeface="Times New Roman" panose="02020603050405020304" pitchFamily="18" charset="0"/>
              </a:rPr>
              <a:t>highlighting </a:t>
            </a:r>
            <a:r>
              <a:rPr lang="en-US" sz="1800" dirty="0">
                <a:effectLst/>
                <a:ea typeface="Calibri" panose="020F0502020204030204" pitchFamily="34" charset="0"/>
                <a:cs typeface="Times New Roman" panose="02020603050405020304" pitchFamily="18" charset="0"/>
              </a:rPr>
              <a:t>the benefits of having an annual membership pass.</a:t>
            </a:r>
          </a:p>
          <a:p>
            <a:pPr marL="742950" lvl="1" indent="-285750">
              <a:lnSpc>
                <a:spcPct val="107000"/>
              </a:lnSpc>
              <a:spcBef>
                <a:spcPts val="0"/>
              </a:spcBef>
              <a:spcAft>
                <a:spcPts val="800"/>
              </a:spcAft>
              <a:buFont typeface="Courier New" panose="02070309020205020404" pitchFamily="49" charset="0"/>
              <a:buChar char="o"/>
            </a:pPr>
            <a:r>
              <a:rPr lang="en-US" sz="1800" dirty="0">
                <a:ea typeface="Calibri" panose="020F0502020204030204" pitchFamily="34" charset="0"/>
                <a:cs typeface="Times New Roman" panose="02020603050405020304" pitchFamily="18" charset="0"/>
              </a:rPr>
              <a:t>R</a:t>
            </a:r>
            <a:r>
              <a:rPr lang="en-US" sz="1800" dirty="0">
                <a:effectLst/>
                <a:ea typeface="Calibri" panose="020F0502020204030204" pitchFamily="34" charset="0"/>
                <a:cs typeface="Times New Roman" panose="02020603050405020304" pitchFamily="18" charset="0"/>
              </a:rPr>
              <a:t>ather than paying for each trip, emphasize the lower-cost per hour compared to not having an annual membership pass.</a:t>
            </a:r>
          </a:p>
          <a:p>
            <a:pPr marL="742950" lvl="1" indent="-285750">
              <a:lnSpc>
                <a:spcPct val="107000"/>
              </a:lnSpc>
              <a:spcBef>
                <a:spcPts val="0"/>
              </a:spcBef>
              <a:spcAft>
                <a:spcPts val="800"/>
              </a:spcAft>
              <a:buFont typeface="Courier New" panose="02070309020205020404" pitchFamily="49" charset="0"/>
              <a:buChar char="o"/>
            </a:pPr>
            <a:r>
              <a:rPr lang="en-US" sz="1800" dirty="0">
                <a:effectLst/>
                <a:ea typeface="Calibri" panose="020F0502020204030204" pitchFamily="34" charset="0"/>
                <a:cs typeface="Times New Roman" panose="02020603050405020304" pitchFamily="18" charset="0"/>
              </a:rPr>
              <a:t>Provide priority access for members to secure a bike up to an hour in advance by making reservations through the app.</a:t>
            </a:r>
          </a:p>
        </p:txBody>
      </p:sp>
    </p:spTree>
    <p:extLst>
      <p:ext uri="{BB962C8B-B14F-4D97-AF65-F5344CB8AC3E}">
        <p14:creationId xmlns:p14="http://schemas.microsoft.com/office/powerpoint/2010/main" val="138330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ACT </a:t>
            </a:r>
            <a:r>
              <a:rPr lang="en-US" sz="1400" dirty="0"/>
              <a:t>cont.</a:t>
            </a:r>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8" y="2345267"/>
            <a:ext cx="4762502" cy="3581400"/>
          </a:xfrm>
        </p:spPr>
        <p:txBody>
          <a:bodyPr>
            <a:normAutofit/>
          </a:bodyPr>
          <a:lstStyle/>
          <a:p>
            <a:r>
              <a:rPr lang="en-US" sz="2800" dirty="0"/>
              <a:t>Recommendations </a:t>
            </a:r>
            <a:r>
              <a:rPr lang="en-US" sz="1500" dirty="0"/>
              <a:t>cont.</a:t>
            </a:r>
          </a:p>
          <a:p>
            <a:pPr marL="28575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Create a weekend membership pass providing casual riders unlimited rides on the weekend. This could help persuade casual riders into purchasing annual memberships. </a:t>
            </a:r>
          </a:p>
          <a:p>
            <a:pPr marL="285750" indent="-285750">
              <a:lnSpc>
                <a:spcPct val="107000"/>
              </a:lnSpc>
              <a:spcBef>
                <a:spcPts val="0"/>
              </a:spcBef>
              <a:spcAft>
                <a:spcPts val="80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L</a:t>
            </a:r>
            <a:r>
              <a:rPr lang="en-US" sz="1800" dirty="0">
                <a:effectLst/>
                <a:ea typeface="Calibri" panose="020F0502020204030204" pitchFamily="34" charset="0"/>
                <a:cs typeface="Times New Roman" panose="02020603050405020304" pitchFamily="18" charset="0"/>
              </a:rPr>
              <a:t>aunch tiered weekly and monthly passes to capture casual riders in the market who cannot commit to an annual pass.</a:t>
            </a:r>
          </a:p>
          <a:p>
            <a:pPr>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54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nSpc>
                <a:spcPct val="100000"/>
              </a:lnSpc>
            </a:pPr>
            <a:r>
              <a:rPr lang="en-US" sz="2800" dirty="0"/>
              <a:t>Michael Wong</a:t>
            </a:r>
          </a:p>
          <a:p>
            <a:pPr>
              <a:lnSpc>
                <a:spcPct val="100000"/>
              </a:lnSpc>
              <a:spcBef>
                <a:spcPts val="0"/>
              </a:spcBef>
            </a:pPr>
            <a:r>
              <a:rPr lang="en-US" dirty="0"/>
              <a:t>mwong5940@gmail.com</a:t>
            </a:r>
          </a:p>
          <a:p>
            <a:pPr>
              <a:lnSpc>
                <a:spcPct val="100000"/>
              </a:lnSpc>
              <a:spcBef>
                <a:spcPts val="0"/>
              </a:spcBef>
            </a:pPr>
            <a:endParaRPr lang="en-US" dirty="0"/>
          </a:p>
          <a:p>
            <a:pPr>
              <a:lnSpc>
                <a:spcPct val="110000"/>
              </a:lnSpc>
              <a:spcBef>
                <a:spcPts val="0"/>
              </a:spcBef>
            </a:pPr>
            <a:r>
              <a:rPr lang="en-US" dirty="0">
                <a:hlinkClick r:id="rId2">
                  <a:extLst>
                    <a:ext uri="{A12FA001-AC4F-418D-AE19-62706E023703}">
                      <ahyp:hlinkClr xmlns:ahyp="http://schemas.microsoft.com/office/drawing/2018/hyperlinkcolor" val="tx"/>
                    </a:ext>
                  </a:extLst>
                </a:hlinkClick>
              </a:rPr>
              <a:t>LinkedIn</a:t>
            </a:r>
            <a:r>
              <a:rPr lang="en-US" dirty="0"/>
              <a:t> </a:t>
            </a:r>
            <a:r>
              <a:rPr lang="en-US" dirty="0">
                <a:hlinkClick r:id="rId3">
                  <a:extLst>
                    <a:ext uri="{A12FA001-AC4F-418D-AE19-62706E023703}">
                      <ahyp:hlinkClr xmlns:ahyp="http://schemas.microsoft.com/office/drawing/2018/hyperlinkcolor" val="tx"/>
                    </a:ext>
                  </a:extLst>
                </a:hlinkClick>
              </a:rPr>
              <a:t>GitHub</a:t>
            </a:r>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BB60-CF1A-40B9-B2ED-A4ABEE3248B5}"/>
              </a:ext>
            </a:extLst>
          </p:cNvPr>
          <p:cNvSpPr>
            <a:spLocks noGrp="1"/>
          </p:cNvSpPr>
          <p:nvPr>
            <p:ph type="title"/>
          </p:nvPr>
        </p:nvSpPr>
        <p:spPr>
          <a:xfrm>
            <a:off x="1362075" y="1815572"/>
            <a:ext cx="5111750" cy="495828"/>
          </a:xfrm>
        </p:spPr>
        <p:txBody>
          <a:bodyPr>
            <a:noAutofit/>
          </a:bodyPr>
          <a:lstStyle/>
          <a:p>
            <a:r>
              <a:rPr lang="en-US" sz="3600" dirty="0"/>
              <a:t>Scenario</a:t>
            </a:r>
          </a:p>
        </p:txBody>
      </p:sp>
      <p:sp>
        <p:nvSpPr>
          <p:cNvPr id="3" name="Text Placeholder 2">
            <a:extLst>
              <a:ext uri="{FF2B5EF4-FFF2-40B4-BE49-F238E27FC236}">
                <a16:creationId xmlns:a16="http://schemas.microsoft.com/office/drawing/2014/main" id="{4EBE3926-305B-4979-A431-21F81DB08CF2}"/>
              </a:ext>
            </a:extLst>
          </p:cNvPr>
          <p:cNvSpPr>
            <a:spLocks noGrp="1"/>
          </p:cNvSpPr>
          <p:nvPr>
            <p:ph type="body" idx="1"/>
          </p:nvPr>
        </p:nvSpPr>
        <p:spPr>
          <a:xfrm>
            <a:off x="1362075" y="2311399"/>
            <a:ext cx="4733925" cy="3723641"/>
          </a:xfrm>
        </p:spPr>
        <p:txBody>
          <a:bodyPr>
            <a:noAutofit/>
          </a:bodyPr>
          <a:lstStyle/>
          <a:p>
            <a:r>
              <a:rPr lang="en-US" sz="1500" dirty="0"/>
              <a:t>	I am a junior data analyst working in the marketing analytics team at Cyclistic, a bike-share company in Chicago. </a:t>
            </a:r>
            <a:r>
              <a:rPr lang="en-US" sz="1500" dirty="0" err="1"/>
              <a:t>Cyclistic</a:t>
            </a:r>
            <a:r>
              <a:rPr lang="en-US" sz="1500" dirty="0"/>
              <a:t> caters to different demographics; riders who purchase single-ride or full-day passes are referred to as casual riders, while those who purchase annual memberships are Cyclistic members. The director of marketing believes the company’s future success depends on maximizing the number of annual memberships. </a:t>
            </a:r>
          </a:p>
          <a:p>
            <a:r>
              <a:rPr lang="en-US" sz="1500" dirty="0"/>
              <a:t>	My team wants to understand how casual riders and annual members use Cyclistic bikes differently. From these insights, my team will design a new marketing strategy to convert casual riders into annual members. My recommendations must be backed up with compelling data insights and professional data visualizations.</a:t>
            </a:r>
          </a:p>
        </p:txBody>
      </p:sp>
    </p:spTree>
    <p:extLst>
      <p:ext uri="{BB962C8B-B14F-4D97-AF65-F5344CB8AC3E}">
        <p14:creationId xmlns:p14="http://schemas.microsoft.com/office/powerpoint/2010/main" val="30382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FAC3-2D65-46E9-B6A4-BEE3DD18AB32}"/>
              </a:ext>
            </a:extLst>
          </p:cNvPr>
          <p:cNvSpPr>
            <a:spLocks noGrp="1"/>
          </p:cNvSpPr>
          <p:nvPr>
            <p:ph type="title"/>
          </p:nvPr>
        </p:nvSpPr>
        <p:spPr>
          <a:xfrm>
            <a:off x="1333498" y="1786467"/>
            <a:ext cx="3171825" cy="528108"/>
          </a:xfrm>
        </p:spPr>
        <p:txBody>
          <a:bodyPr>
            <a:noAutofit/>
          </a:bodyPr>
          <a:lstStyle/>
          <a:p>
            <a:r>
              <a:rPr lang="en-US" sz="3600" dirty="0"/>
              <a:t>Ask</a:t>
            </a:r>
          </a:p>
        </p:txBody>
      </p:sp>
      <p:sp>
        <p:nvSpPr>
          <p:cNvPr id="3" name="Content Placeholder 2">
            <a:extLst>
              <a:ext uri="{FF2B5EF4-FFF2-40B4-BE49-F238E27FC236}">
                <a16:creationId xmlns:a16="http://schemas.microsoft.com/office/drawing/2014/main" id="{CAA60731-1C74-40D4-A98B-1CADD7FB7FCB}"/>
              </a:ext>
            </a:extLst>
          </p:cNvPr>
          <p:cNvSpPr>
            <a:spLocks noGrp="1"/>
          </p:cNvSpPr>
          <p:nvPr>
            <p:ph idx="1"/>
          </p:nvPr>
        </p:nvSpPr>
        <p:spPr>
          <a:xfrm>
            <a:off x="1333498" y="2314575"/>
            <a:ext cx="4762502" cy="3307292"/>
          </a:xfrm>
        </p:spPr>
        <p:txBody>
          <a:bodyPr/>
          <a:lstStyle/>
          <a:p>
            <a:r>
              <a:rPr lang="en-US" sz="2400" dirty="0"/>
              <a:t>Key Objectives</a:t>
            </a:r>
          </a:p>
          <a:p>
            <a:pPr marL="285750" indent="-285750">
              <a:buFont typeface="Arial" panose="020B0604020202020204" pitchFamily="34" charset="0"/>
              <a:buChar char="•"/>
            </a:pPr>
            <a:r>
              <a:rPr lang="en-US" sz="1800" dirty="0"/>
              <a:t>How do the usages of bikes differ between members and casual riders?</a:t>
            </a:r>
          </a:p>
          <a:p>
            <a:pPr marL="285750" indent="-285750">
              <a:buFont typeface="Arial" panose="020B0604020202020204" pitchFamily="34" charset="0"/>
              <a:buChar char="•"/>
            </a:pPr>
            <a:r>
              <a:rPr lang="en-US" sz="1800" dirty="0"/>
              <a:t>How can we market the membership to current casual riders?</a:t>
            </a:r>
          </a:p>
          <a:p>
            <a:pPr marL="285750" indent="-285750">
              <a:buFont typeface="Arial" panose="020B0604020202020204" pitchFamily="34" charset="0"/>
              <a:buChar char="•"/>
            </a:pPr>
            <a:r>
              <a:rPr lang="en-US" sz="1800" dirty="0"/>
              <a:t>How can we convert them into members? </a:t>
            </a:r>
          </a:p>
        </p:txBody>
      </p:sp>
    </p:spTree>
    <p:extLst>
      <p:ext uri="{BB962C8B-B14F-4D97-AF65-F5344CB8AC3E}">
        <p14:creationId xmlns:p14="http://schemas.microsoft.com/office/powerpoint/2010/main" val="152354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685F-BE72-457F-A520-EEB3A0443EA6}"/>
              </a:ext>
            </a:extLst>
          </p:cNvPr>
          <p:cNvSpPr>
            <a:spLocks noGrp="1"/>
          </p:cNvSpPr>
          <p:nvPr>
            <p:ph type="title"/>
          </p:nvPr>
        </p:nvSpPr>
        <p:spPr>
          <a:xfrm>
            <a:off x="1333498" y="1788900"/>
            <a:ext cx="3171825" cy="551075"/>
          </a:xfrm>
        </p:spPr>
        <p:txBody>
          <a:bodyPr>
            <a:noAutofit/>
          </a:bodyPr>
          <a:lstStyle/>
          <a:p>
            <a:r>
              <a:rPr lang="en-US" sz="3600" dirty="0"/>
              <a:t>Prepare</a:t>
            </a:r>
          </a:p>
        </p:txBody>
      </p:sp>
      <p:sp>
        <p:nvSpPr>
          <p:cNvPr id="3" name="Text Placeholder 2">
            <a:extLst>
              <a:ext uri="{FF2B5EF4-FFF2-40B4-BE49-F238E27FC236}">
                <a16:creationId xmlns:a16="http://schemas.microsoft.com/office/drawing/2014/main" id="{540590BF-4A82-4359-BB8E-8F47C87D7622}"/>
              </a:ext>
            </a:extLst>
          </p:cNvPr>
          <p:cNvSpPr>
            <a:spLocks noGrp="1"/>
          </p:cNvSpPr>
          <p:nvPr>
            <p:ph idx="1"/>
          </p:nvPr>
        </p:nvSpPr>
        <p:spPr>
          <a:xfrm>
            <a:off x="1333498" y="2339975"/>
            <a:ext cx="4762502" cy="3739092"/>
          </a:xfrm>
        </p:spPr>
        <p:txBody>
          <a:bodyPr>
            <a:noAutofit/>
          </a:bodyPr>
          <a:lstStyle/>
          <a:p>
            <a:pPr marL="285750" indent="-285750">
              <a:lnSpc>
                <a:spcPct val="100000"/>
              </a:lnSpc>
              <a:buFont typeface="Arial" panose="020B0604020202020204" pitchFamily="34" charset="0"/>
              <a:buChar char="•"/>
            </a:pPr>
            <a:r>
              <a:rPr lang="en-US" sz="1800" dirty="0"/>
              <a:t>I downloaded the datasets from April 2021 through March 2022 </a:t>
            </a:r>
            <a:r>
              <a:rPr lang="en-US" sz="1800" dirty="0">
                <a:hlinkClick r:id="rId2">
                  <a:extLst>
                    <a:ext uri="{A12FA001-AC4F-418D-AE19-62706E023703}">
                      <ahyp:hlinkClr xmlns:ahyp="http://schemas.microsoft.com/office/drawing/2018/hyperlinkcolor" val="tx"/>
                    </a:ext>
                  </a:extLst>
                </a:hlinkClick>
              </a:rPr>
              <a:t>here</a:t>
            </a:r>
            <a:r>
              <a:rPr lang="en-US" sz="1800" dirty="0"/>
              <a:t>.</a:t>
            </a:r>
          </a:p>
          <a:p>
            <a:pPr marL="742950" lvl="1" indent="-285750">
              <a:lnSpc>
                <a:spcPct val="100000"/>
              </a:lnSpc>
              <a:buFont typeface="Courier New" panose="02070309020205020404" pitchFamily="49" charset="0"/>
              <a:buChar char="o"/>
            </a:pPr>
            <a:r>
              <a:rPr lang="en-US" sz="1800" dirty="0"/>
              <a:t>The data has been made available by Motivate International Inc. under this </a:t>
            </a:r>
            <a:r>
              <a:rPr lang="en-US" sz="1800" dirty="0">
                <a:hlinkClick r:id="rId3">
                  <a:extLst>
                    <a:ext uri="{A12FA001-AC4F-418D-AE19-62706E023703}">
                      <ahyp:hlinkClr xmlns:ahyp="http://schemas.microsoft.com/office/drawing/2018/hyperlinkcolor" val="tx"/>
                    </a:ext>
                  </a:extLst>
                </a:hlinkClick>
              </a:rPr>
              <a:t>license</a:t>
            </a:r>
            <a:r>
              <a:rPr lang="en-US" sz="1800" dirty="0"/>
              <a:t>.</a:t>
            </a:r>
          </a:p>
          <a:p>
            <a:pPr marL="285750" indent="-285750">
              <a:lnSpc>
                <a:spcPct val="100000"/>
              </a:lnSpc>
              <a:buFont typeface="Arial" panose="020B0604020202020204" pitchFamily="34" charset="0"/>
              <a:buChar char="•"/>
            </a:pPr>
            <a:r>
              <a:rPr lang="en-US" sz="1800" dirty="0"/>
              <a:t>I explored and assessed the datasets on Excel.</a:t>
            </a:r>
          </a:p>
          <a:p>
            <a:pPr marL="742950" lvl="1" indent="-285750">
              <a:lnSpc>
                <a:spcPct val="100000"/>
              </a:lnSpc>
              <a:buFont typeface="Courier New" panose="02070309020205020404" pitchFamily="49" charset="0"/>
              <a:buChar char="o"/>
            </a:pPr>
            <a:r>
              <a:rPr lang="en-US" sz="1800" dirty="0">
                <a:solidFill>
                  <a:schemeClr val="tx1">
                    <a:lumMod val="75000"/>
                    <a:lumOff val="25000"/>
                  </a:schemeClr>
                </a:solidFill>
              </a:rPr>
              <a:t>The data is filed by month.</a:t>
            </a:r>
          </a:p>
          <a:p>
            <a:pPr marL="742950" lvl="1" indent="-285750">
              <a:lnSpc>
                <a:spcPct val="100000"/>
              </a:lnSpc>
              <a:buFont typeface="Courier New" panose="02070309020205020404" pitchFamily="49" charset="0"/>
              <a:buChar char="o"/>
            </a:pPr>
            <a:r>
              <a:rPr lang="en-US" sz="1800" dirty="0"/>
              <a:t>Rider personal information is not included for privacy.</a:t>
            </a:r>
            <a:endParaRPr lang="en-US" sz="1800" dirty="0">
              <a:solidFill>
                <a:schemeClr val="tx1">
                  <a:lumMod val="75000"/>
                  <a:lumOff val="25000"/>
                </a:schemeClr>
              </a:solidFill>
            </a:endParaRPr>
          </a:p>
          <a:p>
            <a:pPr marL="742950" lvl="1" indent="-285750">
              <a:lnSpc>
                <a:spcPct val="100000"/>
              </a:lnSpc>
              <a:buFont typeface="Courier New" panose="02070309020205020404" pitchFamily="49" charset="0"/>
              <a:buChar char="o"/>
            </a:pPr>
            <a:r>
              <a:rPr lang="en-US" sz="1800" dirty="0">
                <a:solidFill>
                  <a:schemeClr val="tx1">
                    <a:lumMod val="75000"/>
                    <a:lumOff val="25000"/>
                  </a:schemeClr>
                </a:solidFill>
              </a:rPr>
              <a:t>The dataset is reliable, original, comprehensive, current, and cited.</a:t>
            </a:r>
          </a:p>
        </p:txBody>
      </p:sp>
    </p:spTree>
    <p:extLst>
      <p:ext uri="{BB962C8B-B14F-4D97-AF65-F5344CB8AC3E}">
        <p14:creationId xmlns:p14="http://schemas.microsoft.com/office/powerpoint/2010/main" val="283595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47E8-485B-41B6-8582-3E7FB82A844A}"/>
              </a:ext>
            </a:extLst>
          </p:cNvPr>
          <p:cNvSpPr>
            <a:spLocks noGrp="1"/>
          </p:cNvSpPr>
          <p:nvPr>
            <p:ph type="title"/>
          </p:nvPr>
        </p:nvSpPr>
        <p:spPr>
          <a:xfrm>
            <a:off x="1333499" y="1820333"/>
            <a:ext cx="3171825" cy="525675"/>
          </a:xfrm>
        </p:spPr>
        <p:txBody>
          <a:bodyPr>
            <a:noAutofit/>
          </a:bodyPr>
          <a:lstStyle/>
          <a:p>
            <a:r>
              <a:rPr lang="en-US" sz="3600" dirty="0"/>
              <a:t>Process</a:t>
            </a:r>
          </a:p>
        </p:txBody>
      </p:sp>
      <p:sp>
        <p:nvSpPr>
          <p:cNvPr id="3" name="Content Placeholder 2">
            <a:extLst>
              <a:ext uri="{FF2B5EF4-FFF2-40B4-BE49-F238E27FC236}">
                <a16:creationId xmlns:a16="http://schemas.microsoft.com/office/drawing/2014/main" id="{24A3B482-B740-4A1C-98A0-7D91E2660FD2}"/>
              </a:ext>
            </a:extLst>
          </p:cNvPr>
          <p:cNvSpPr>
            <a:spLocks noGrp="1"/>
          </p:cNvSpPr>
          <p:nvPr>
            <p:ph idx="1"/>
          </p:nvPr>
        </p:nvSpPr>
        <p:spPr>
          <a:xfrm>
            <a:off x="1333499" y="2346008"/>
            <a:ext cx="4762501" cy="3326659"/>
          </a:xfrm>
        </p:spPr>
        <p:txBody>
          <a:bodyPr>
            <a:normAutofit/>
          </a:bodyPr>
          <a:lstStyle/>
          <a:p>
            <a:pPr marL="285750" indent="-285750">
              <a:buFont typeface="Arial" panose="020B0604020202020204" pitchFamily="34" charset="0"/>
              <a:buChar char="•"/>
            </a:pPr>
            <a:r>
              <a:rPr lang="en-US" sz="1900" dirty="0"/>
              <a:t>I imported the data into SQL to clean more efficiently.</a:t>
            </a:r>
          </a:p>
          <a:p>
            <a:pPr marL="742950" lvl="1" indent="-285750">
              <a:lnSpc>
                <a:spcPct val="100000"/>
              </a:lnSpc>
              <a:buFont typeface="Courier New" panose="02070309020205020404" pitchFamily="49" charset="0"/>
              <a:buChar char="o"/>
            </a:pPr>
            <a:r>
              <a:rPr lang="en-US" sz="1900" dirty="0"/>
              <a:t>Removed any duplicate rides</a:t>
            </a:r>
          </a:p>
          <a:p>
            <a:pPr marL="742950" lvl="1" indent="-285750">
              <a:lnSpc>
                <a:spcPct val="100000"/>
              </a:lnSpc>
              <a:buFont typeface="Courier New" panose="02070309020205020404" pitchFamily="49" charset="0"/>
              <a:buChar char="o"/>
            </a:pPr>
            <a:r>
              <a:rPr lang="en-US" sz="1900" dirty="0"/>
              <a:t>Removed any rows with NULLs </a:t>
            </a:r>
          </a:p>
          <a:p>
            <a:pPr marL="742950" lvl="1" indent="-285750">
              <a:lnSpc>
                <a:spcPct val="100000"/>
              </a:lnSpc>
              <a:buFont typeface="Courier New" panose="02070309020205020404" pitchFamily="49" charset="0"/>
              <a:buChar char="o"/>
            </a:pPr>
            <a:r>
              <a:rPr lang="en-US" sz="1900" dirty="0"/>
              <a:t>Removed any rides less than 1 minute and over 24 hours in length</a:t>
            </a:r>
          </a:p>
          <a:p>
            <a:pPr marL="742950" lvl="1" indent="-285750">
              <a:lnSpc>
                <a:spcPct val="100000"/>
              </a:lnSpc>
              <a:buFont typeface="Courier New" panose="02070309020205020404" pitchFamily="49" charset="0"/>
              <a:buChar char="o"/>
            </a:pPr>
            <a:r>
              <a:rPr lang="en-US" sz="1900" dirty="0"/>
              <a:t>Removed any rides used for maintenance and data testing</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6851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FD6-C152-4D8F-BF65-7578592EA492}"/>
              </a:ext>
            </a:extLst>
          </p:cNvPr>
          <p:cNvSpPr>
            <a:spLocks noGrp="1"/>
          </p:cNvSpPr>
          <p:nvPr>
            <p:ph type="title"/>
          </p:nvPr>
        </p:nvSpPr>
        <p:spPr>
          <a:xfrm>
            <a:off x="1333499" y="1585648"/>
            <a:ext cx="3171825" cy="759619"/>
          </a:xfrm>
        </p:spPr>
        <p:txBody>
          <a:bodyPr/>
          <a:lstStyle/>
          <a:p>
            <a:r>
              <a:rPr lang="en-US" sz="3600" dirty="0"/>
              <a:t>Process</a:t>
            </a:r>
            <a:r>
              <a:rPr lang="en-US" dirty="0"/>
              <a:t> </a:t>
            </a:r>
            <a:r>
              <a:rPr lang="en-US" sz="1400" dirty="0"/>
              <a:t>cont.</a:t>
            </a:r>
          </a:p>
        </p:txBody>
      </p:sp>
      <p:sp>
        <p:nvSpPr>
          <p:cNvPr id="3" name="Content Placeholder 2">
            <a:extLst>
              <a:ext uri="{FF2B5EF4-FFF2-40B4-BE49-F238E27FC236}">
                <a16:creationId xmlns:a16="http://schemas.microsoft.com/office/drawing/2014/main" id="{319C7457-A0FE-4891-976B-1D3728809533}"/>
              </a:ext>
            </a:extLst>
          </p:cNvPr>
          <p:cNvSpPr>
            <a:spLocks noGrp="1"/>
          </p:cNvSpPr>
          <p:nvPr>
            <p:ph idx="1"/>
          </p:nvPr>
        </p:nvSpPr>
        <p:spPr>
          <a:xfrm>
            <a:off x="1333499" y="2345266"/>
            <a:ext cx="4762502" cy="3997782"/>
          </a:xfrm>
        </p:spPr>
        <p:txBody>
          <a:bodyPr>
            <a:normAutofit/>
          </a:bodyPr>
          <a:lstStyle/>
          <a:p>
            <a:pPr marL="285750" indent="-285750">
              <a:lnSpc>
                <a:spcPct val="100000"/>
              </a:lnSpc>
              <a:buFont typeface="Arial" panose="020B0604020202020204" pitchFamily="34" charset="0"/>
              <a:buChar char="•"/>
            </a:pPr>
            <a:r>
              <a:rPr lang="en-US" sz="1900" dirty="0"/>
              <a:t>I calculated the duration of each trip in minutes by subtracting the end time from the start time.</a:t>
            </a:r>
          </a:p>
          <a:p>
            <a:pPr marL="285750" indent="-285750">
              <a:lnSpc>
                <a:spcPct val="100000"/>
              </a:lnSpc>
              <a:buFont typeface="Arial" panose="020B0604020202020204" pitchFamily="34" charset="0"/>
              <a:buChar char="•"/>
            </a:pPr>
            <a:r>
              <a:rPr lang="en-US" sz="1900" dirty="0"/>
              <a:t>The day of the week, month, and year for each trip was populated into separate columns.</a:t>
            </a:r>
          </a:p>
          <a:p>
            <a:pPr marL="285750" indent="-285750">
              <a:lnSpc>
                <a:spcPct val="100000"/>
              </a:lnSpc>
              <a:buFont typeface="Arial" panose="020B0604020202020204" pitchFamily="34" charset="0"/>
              <a:buChar char="•"/>
            </a:pPr>
            <a:r>
              <a:rPr lang="en-US" sz="1900" dirty="0"/>
              <a:t>I replaced any instance of “</a:t>
            </a:r>
            <a:r>
              <a:rPr lang="en-US" sz="1900" dirty="0" err="1"/>
              <a:t>docked_bikes</a:t>
            </a:r>
            <a:r>
              <a:rPr lang="en-US" sz="1900" dirty="0"/>
              <a:t>” with “</a:t>
            </a:r>
            <a:r>
              <a:rPr lang="en-US" sz="1900" dirty="0" err="1"/>
              <a:t>classic_bikes</a:t>
            </a:r>
            <a:r>
              <a:rPr lang="en-US" sz="1900" dirty="0"/>
              <a:t>”.</a:t>
            </a:r>
          </a:p>
          <a:p>
            <a:pPr marL="285750" indent="-285750">
              <a:lnSpc>
                <a:spcPct val="100000"/>
              </a:lnSpc>
              <a:buFont typeface="Arial" panose="020B0604020202020204" pitchFamily="34" charset="0"/>
              <a:buChar char="•"/>
            </a:pPr>
            <a:r>
              <a:rPr lang="en-US" sz="1900" dirty="0"/>
              <a:t>View my SQL code here on </a:t>
            </a:r>
            <a:r>
              <a:rPr lang="en-US" sz="1900" dirty="0">
                <a:hlinkClick r:id="rId2">
                  <a:extLst>
                    <a:ext uri="{A12FA001-AC4F-418D-AE19-62706E023703}">
                      <ahyp:hlinkClr xmlns:ahyp="http://schemas.microsoft.com/office/drawing/2018/hyperlinkcolor" val="tx"/>
                    </a:ext>
                  </a:extLst>
                </a:hlinkClick>
              </a:rPr>
              <a:t>GitHub</a:t>
            </a:r>
            <a:r>
              <a:rPr lang="en-US" sz="1900" dirty="0"/>
              <a:t>.</a:t>
            </a:r>
          </a:p>
          <a:p>
            <a:pPr>
              <a:lnSpc>
                <a:spcPct val="100000"/>
              </a:lnSpc>
            </a:pPr>
            <a:endParaRPr lang="en-US" sz="1900" dirty="0"/>
          </a:p>
        </p:txBody>
      </p:sp>
    </p:spTree>
    <p:extLst>
      <p:ext uri="{BB962C8B-B14F-4D97-AF65-F5344CB8AC3E}">
        <p14:creationId xmlns:p14="http://schemas.microsoft.com/office/powerpoint/2010/main" val="262799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787F-EB62-4680-887F-980E931096BB}"/>
              </a:ext>
            </a:extLst>
          </p:cNvPr>
          <p:cNvSpPr>
            <a:spLocks noGrp="1"/>
          </p:cNvSpPr>
          <p:nvPr>
            <p:ph type="title"/>
          </p:nvPr>
        </p:nvSpPr>
        <p:spPr/>
        <p:txBody>
          <a:bodyPr>
            <a:normAutofit/>
          </a:bodyPr>
          <a:lstStyle/>
          <a:p>
            <a:r>
              <a:rPr lang="en-US" sz="3600" dirty="0"/>
              <a:t>Analyze</a:t>
            </a:r>
          </a:p>
        </p:txBody>
      </p:sp>
      <p:pic>
        <p:nvPicPr>
          <p:cNvPr id="11" name="Content Placeholder 10">
            <a:extLst>
              <a:ext uri="{FF2B5EF4-FFF2-40B4-BE49-F238E27FC236}">
                <a16:creationId xmlns:a16="http://schemas.microsoft.com/office/drawing/2014/main" id="{4F47B667-61E0-4727-9A4A-63CC6DC407D7}"/>
              </a:ext>
            </a:extLst>
          </p:cNvPr>
          <p:cNvPicPr>
            <a:picLocks noGrp="1" noChangeAspect="1"/>
          </p:cNvPicPr>
          <p:nvPr>
            <p:ph sz="half" idx="2"/>
          </p:nvPr>
        </p:nvPicPr>
        <p:blipFill>
          <a:blip r:embed="rId2"/>
          <a:stretch>
            <a:fillRect/>
          </a:stretch>
        </p:blipFill>
        <p:spPr>
          <a:xfrm>
            <a:off x="2932112" y="2217740"/>
            <a:ext cx="4160406" cy="3614735"/>
          </a:xfrm>
        </p:spPr>
      </p:pic>
      <p:sp>
        <p:nvSpPr>
          <p:cNvPr id="6" name="Content Placeholder 5">
            <a:extLst>
              <a:ext uri="{FF2B5EF4-FFF2-40B4-BE49-F238E27FC236}">
                <a16:creationId xmlns:a16="http://schemas.microsoft.com/office/drawing/2014/main" id="{913836C8-5897-4C62-A472-726E693E6AD1}"/>
              </a:ext>
            </a:extLst>
          </p:cNvPr>
          <p:cNvSpPr>
            <a:spLocks noGrp="1"/>
          </p:cNvSpPr>
          <p:nvPr>
            <p:ph sz="quarter" idx="4"/>
          </p:nvPr>
        </p:nvSpPr>
        <p:spPr>
          <a:xfrm>
            <a:off x="7410173" y="2217739"/>
            <a:ext cx="3943627" cy="361473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Total Count of Trips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Members take in total over 500,000 more rides </a:t>
            </a:r>
            <a:r>
              <a:rPr lang="en-US" sz="2000" spc="0" dirty="0">
                <a:solidFill>
                  <a:prstClr val="black">
                    <a:lumMod val="75000"/>
                    <a:lumOff val="25000"/>
                  </a:prstClr>
                </a:solidFill>
                <a:latin typeface="Tenorite"/>
              </a:rPr>
              <a:t>than </a:t>
            </a:r>
            <a:r>
              <a:rPr kumimoji="0" lang="en-US" sz="20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casual riders.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enorite"/>
                <a:ea typeface="+mn-ea"/>
                <a:cs typeface="+mn-cs"/>
              </a:rPr>
              <a:t>While, casual riders tend to take more trips on the weekend than on weekdays.</a:t>
            </a:r>
          </a:p>
          <a:p>
            <a:endParaRPr lang="en-US" dirty="0"/>
          </a:p>
        </p:txBody>
      </p:sp>
      <p:pic>
        <p:nvPicPr>
          <p:cNvPr id="7" name="Picture 6">
            <a:extLst>
              <a:ext uri="{FF2B5EF4-FFF2-40B4-BE49-F238E27FC236}">
                <a16:creationId xmlns:a16="http://schemas.microsoft.com/office/drawing/2014/main" id="{A5F26A6D-1BBE-3BA5-1B35-C8E587C9FB7B}"/>
              </a:ext>
            </a:extLst>
          </p:cNvPr>
          <p:cNvPicPr>
            <a:picLocks noChangeAspect="1"/>
          </p:cNvPicPr>
          <p:nvPr/>
        </p:nvPicPr>
        <p:blipFill>
          <a:blip r:embed="rId3"/>
          <a:srcRect/>
          <a:stretch/>
        </p:blipFill>
        <p:spPr>
          <a:xfrm>
            <a:off x="2116667" y="2217739"/>
            <a:ext cx="4975851" cy="3614734"/>
          </a:xfrm>
          <a:prstGeom prst="rect">
            <a:avLst/>
          </a:prstGeom>
        </p:spPr>
      </p:pic>
    </p:spTree>
    <p:extLst>
      <p:ext uri="{BB962C8B-B14F-4D97-AF65-F5344CB8AC3E}">
        <p14:creationId xmlns:p14="http://schemas.microsoft.com/office/powerpoint/2010/main" val="31754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15B-0751-42F0-9B43-C2C4F04458FE}"/>
              </a:ext>
            </a:extLst>
          </p:cNvPr>
          <p:cNvSpPr>
            <a:spLocks noGrp="1"/>
          </p:cNvSpPr>
          <p:nvPr>
            <p:ph type="title"/>
          </p:nvPr>
        </p:nvSpPr>
        <p:spPr/>
        <p:txBody>
          <a:bodyPr/>
          <a:lstStyle/>
          <a:p>
            <a:r>
              <a:rPr kumimoji="0" lang="en-US" sz="36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Analyze </a:t>
            </a:r>
            <a:r>
              <a:rPr kumimoji="0" lang="en-US" sz="14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Cont.</a:t>
            </a:r>
            <a:endParaRPr lang="en-US" dirty="0"/>
          </a:p>
        </p:txBody>
      </p:sp>
      <p:sp>
        <p:nvSpPr>
          <p:cNvPr id="6" name="Content Placeholder 5">
            <a:extLst>
              <a:ext uri="{FF2B5EF4-FFF2-40B4-BE49-F238E27FC236}">
                <a16:creationId xmlns:a16="http://schemas.microsoft.com/office/drawing/2014/main" id="{2C849EB8-9568-44CD-8141-0E026295B6D2}"/>
              </a:ext>
            </a:extLst>
          </p:cNvPr>
          <p:cNvSpPr>
            <a:spLocks noGrp="1"/>
          </p:cNvSpPr>
          <p:nvPr>
            <p:ph sz="quarter" idx="4"/>
          </p:nvPr>
        </p:nvSpPr>
        <p:spPr>
          <a:xfrm>
            <a:off x="7410173" y="2217740"/>
            <a:ext cx="3943627" cy="361473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Trip Length</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Looking at the length of trips between members, we see that casual riders on average take longer rides than members do.</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Members consistently average rides below 15.17 minutes</a:t>
            </a:r>
            <a:r>
              <a:rPr lang="en-US" sz="2000" spc="150" dirty="0">
                <a:solidFill>
                  <a:prstClr val="black">
                    <a:lumMod val="75000"/>
                    <a:lumOff val="25000"/>
                  </a:prstClr>
                </a:solidFill>
                <a:latin typeface="Tenorite"/>
                <a:ea typeface="+mj-ea"/>
                <a:cs typeface="+mj-cs"/>
              </a:rPr>
              <a:t> throughout the week.</a:t>
            </a:r>
            <a:endPar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endParaRPr>
          </a:p>
          <a:p>
            <a:endParaRPr lang="en-US" dirty="0"/>
          </a:p>
        </p:txBody>
      </p:sp>
      <p:pic>
        <p:nvPicPr>
          <p:cNvPr id="15" name="Content Placeholder 14">
            <a:extLst>
              <a:ext uri="{FF2B5EF4-FFF2-40B4-BE49-F238E27FC236}">
                <a16:creationId xmlns:a16="http://schemas.microsoft.com/office/drawing/2014/main" id="{193123B4-DB61-4CBD-8DF8-95A7A97CC3E5}"/>
              </a:ext>
            </a:extLst>
          </p:cNvPr>
          <p:cNvPicPr>
            <a:picLocks noGrp="1" noChangeAspect="1"/>
          </p:cNvPicPr>
          <p:nvPr>
            <p:ph sz="half" idx="2"/>
          </p:nvPr>
        </p:nvPicPr>
        <p:blipFill>
          <a:blip r:embed="rId2"/>
          <a:stretch>
            <a:fillRect/>
          </a:stretch>
        </p:blipFill>
        <p:spPr>
          <a:xfrm>
            <a:off x="2933700" y="2217740"/>
            <a:ext cx="4212167" cy="3614733"/>
          </a:xfrm>
        </p:spPr>
      </p:pic>
      <p:pic>
        <p:nvPicPr>
          <p:cNvPr id="4" name="Picture 3">
            <a:extLst>
              <a:ext uri="{FF2B5EF4-FFF2-40B4-BE49-F238E27FC236}">
                <a16:creationId xmlns:a16="http://schemas.microsoft.com/office/drawing/2014/main" id="{C68560F6-9E3C-346C-DF15-5EAE6A8CCEAE}"/>
              </a:ext>
            </a:extLst>
          </p:cNvPr>
          <p:cNvPicPr>
            <a:picLocks noChangeAspect="1"/>
          </p:cNvPicPr>
          <p:nvPr/>
        </p:nvPicPr>
        <p:blipFill>
          <a:blip r:embed="rId3"/>
          <a:srcRect/>
          <a:stretch/>
        </p:blipFill>
        <p:spPr>
          <a:xfrm>
            <a:off x="2091267" y="2217740"/>
            <a:ext cx="5054600" cy="3614732"/>
          </a:xfrm>
          <a:prstGeom prst="rect">
            <a:avLst/>
          </a:prstGeom>
        </p:spPr>
      </p:pic>
    </p:spTree>
    <p:extLst>
      <p:ext uri="{BB962C8B-B14F-4D97-AF65-F5344CB8AC3E}">
        <p14:creationId xmlns:p14="http://schemas.microsoft.com/office/powerpoint/2010/main" val="423503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15B-0751-42F0-9B43-C2C4F04458FE}"/>
              </a:ext>
            </a:extLst>
          </p:cNvPr>
          <p:cNvSpPr>
            <a:spLocks noGrp="1"/>
          </p:cNvSpPr>
          <p:nvPr>
            <p:ph type="title"/>
          </p:nvPr>
        </p:nvSpPr>
        <p:spPr/>
        <p:txBody>
          <a:bodyPr/>
          <a:lstStyle/>
          <a:p>
            <a:r>
              <a:rPr kumimoji="0" lang="en-US" sz="36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Analyze </a:t>
            </a:r>
            <a:r>
              <a:rPr kumimoji="0" lang="en-US" sz="1400" b="0" i="0" u="none" strike="noStrike" kern="1200" cap="all" spc="150" normalizeH="0" baseline="0" noProof="0" dirty="0">
                <a:ln>
                  <a:noFill/>
                </a:ln>
                <a:solidFill>
                  <a:prstClr val="black">
                    <a:lumMod val="75000"/>
                    <a:lumOff val="25000"/>
                  </a:prstClr>
                </a:solidFill>
                <a:effectLst/>
                <a:uLnTx/>
                <a:uFillTx/>
                <a:latin typeface="Tenorite"/>
                <a:ea typeface="+mj-ea"/>
                <a:cs typeface="+mj-cs"/>
              </a:rPr>
              <a:t>Cont.</a:t>
            </a:r>
            <a:endParaRPr lang="en-US" dirty="0"/>
          </a:p>
        </p:txBody>
      </p:sp>
      <p:sp>
        <p:nvSpPr>
          <p:cNvPr id="6" name="Content Placeholder 5">
            <a:extLst>
              <a:ext uri="{FF2B5EF4-FFF2-40B4-BE49-F238E27FC236}">
                <a16:creationId xmlns:a16="http://schemas.microsoft.com/office/drawing/2014/main" id="{2C849EB8-9568-44CD-8141-0E026295B6D2}"/>
              </a:ext>
            </a:extLst>
          </p:cNvPr>
          <p:cNvSpPr>
            <a:spLocks noGrp="1"/>
          </p:cNvSpPr>
          <p:nvPr>
            <p:ph sz="quarter" idx="4"/>
          </p:nvPr>
        </p:nvSpPr>
        <p:spPr>
          <a:xfrm>
            <a:off x="7410173" y="2217740"/>
            <a:ext cx="3943627" cy="361473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150" normalizeH="0" baseline="0" noProof="0" dirty="0">
                <a:ln>
                  <a:noFill/>
                </a:ln>
                <a:solidFill>
                  <a:prstClr val="black">
                    <a:lumMod val="75000"/>
                    <a:lumOff val="25000"/>
                  </a:prstClr>
                </a:solidFill>
                <a:effectLst/>
                <a:uLnTx/>
                <a:uFillTx/>
                <a:latin typeface="Tenorite"/>
                <a:ea typeface="+mj-ea"/>
                <a:cs typeface="+mj-cs"/>
              </a:rPr>
              <a:t>Bike Usage</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Casual riders use the bikes nearly 36% more than members do on the weekend</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spc="150" dirty="0">
                <a:solidFill>
                  <a:prstClr val="black">
                    <a:lumMod val="75000"/>
                    <a:lumOff val="25000"/>
                  </a:prstClr>
                </a:solidFill>
                <a:latin typeface="Tenorite"/>
                <a:ea typeface="+mj-ea"/>
                <a:cs typeface="+mj-cs"/>
              </a:rPr>
              <a:t>Members use the bikes much more on the weekdays.</a:t>
            </a:r>
            <a:endParaRPr kumimoji="0" lang="en-US" sz="2000" b="0" i="0" u="none" strike="noStrike" kern="1200" cap="none" spc="150" normalizeH="0" baseline="0" noProof="0" dirty="0">
              <a:ln>
                <a:noFill/>
              </a:ln>
              <a:solidFill>
                <a:prstClr val="black">
                  <a:lumMod val="75000"/>
                  <a:lumOff val="25000"/>
                </a:prstClr>
              </a:solidFill>
              <a:effectLst/>
              <a:uLnTx/>
              <a:uFillTx/>
              <a:latin typeface="Tenorite"/>
              <a:ea typeface="+mj-ea"/>
              <a:cs typeface="+mj-cs"/>
            </a:endParaRPr>
          </a:p>
          <a:p>
            <a:endParaRPr lang="en-US" dirty="0"/>
          </a:p>
        </p:txBody>
      </p:sp>
      <p:pic>
        <p:nvPicPr>
          <p:cNvPr id="13" name="Content Placeholder 12">
            <a:extLst>
              <a:ext uri="{FF2B5EF4-FFF2-40B4-BE49-F238E27FC236}">
                <a16:creationId xmlns:a16="http://schemas.microsoft.com/office/drawing/2014/main" id="{58564728-67DD-479C-A6D3-AF402590D5B5}"/>
              </a:ext>
            </a:extLst>
          </p:cNvPr>
          <p:cNvPicPr>
            <a:picLocks noGrp="1" noChangeAspect="1"/>
          </p:cNvPicPr>
          <p:nvPr>
            <p:ph sz="half" idx="2"/>
          </p:nvPr>
        </p:nvPicPr>
        <p:blipFill>
          <a:blip r:embed="rId2"/>
          <a:stretch>
            <a:fillRect/>
          </a:stretch>
        </p:blipFill>
        <p:spPr>
          <a:xfrm>
            <a:off x="3417489" y="2014538"/>
            <a:ext cx="2678511" cy="4247683"/>
          </a:xfrm>
        </p:spPr>
      </p:pic>
    </p:spTree>
    <p:extLst>
      <p:ext uri="{BB962C8B-B14F-4D97-AF65-F5344CB8AC3E}">
        <p14:creationId xmlns:p14="http://schemas.microsoft.com/office/powerpoint/2010/main" val="360045338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1111</TotalTime>
  <Words>876</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Tenorite</vt:lpstr>
      <vt:lpstr>Monoline</vt:lpstr>
      <vt:lpstr>Welcome</vt:lpstr>
      <vt:lpstr>Scenario</vt:lpstr>
      <vt:lpstr>Ask</vt:lpstr>
      <vt:lpstr>Prepare</vt:lpstr>
      <vt:lpstr>Process</vt:lpstr>
      <vt:lpstr>Process cont.</vt:lpstr>
      <vt:lpstr>Analyze</vt:lpstr>
      <vt:lpstr>Analyze Cont.</vt:lpstr>
      <vt:lpstr>Analyze Cont.</vt:lpstr>
      <vt:lpstr>Share</vt:lpstr>
      <vt:lpstr>Share cont.</vt:lpstr>
      <vt:lpstr>Share cont.</vt:lpstr>
      <vt:lpstr>Share cont.</vt:lpstr>
      <vt:lpstr>Share cont.</vt:lpstr>
      <vt:lpstr>ACT</vt:lpstr>
      <vt:lpstr>ACT 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mwong5940@gmail.com</dc:creator>
  <cp:lastModifiedBy>mwong5940@gmail.com</cp:lastModifiedBy>
  <cp:revision>66</cp:revision>
  <dcterms:created xsi:type="dcterms:W3CDTF">2022-05-04T23:43:53Z</dcterms:created>
  <dcterms:modified xsi:type="dcterms:W3CDTF">2022-05-24T14:17:35Z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