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559675" cy="10691813"/>
  <p:notesSz cx="7102475" cy="1023302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jardin Maxime" initials="DM" lastIdx="1" clrIdx="0">
    <p:extLst>
      <p:ext uri="{19B8F6BF-5375-455C-9EA6-DF929625EA0E}">
        <p15:presenceInfo xmlns:p15="http://schemas.microsoft.com/office/powerpoint/2012/main" userId="18827ce9c8a602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B2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50" autoAdjust="0"/>
    <p:restoredTop sz="94631"/>
  </p:normalViewPr>
  <p:slideViewPr>
    <p:cSldViewPr snapToGrid="0" snapToObjects="1">
      <p:cViewPr>
        <p:scale>
          <a:sx n="200" d="100"/>
          <a:sy n="200" d="100"/>
        </p:scale>
        <p:origin x="462" y="-77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fr-FR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DDC2-0D30-974E-AF34-B71AE5BF86B6}" type="datetimeFigureOut">
              <a:rPr lang="fr-FR" smtClean="0"/>
              <a:t>03/08/2021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8FC6-8B38-C046-9611-1A90B675F84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DDC2-0D30-974E-AF34-B71AE5BF86B6}" type="datetimeFigureOut">
              <a:rPr lang="fr-FR" smtClean="0"/>
              <a:t>03/08/2021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8FC6-8B38-C046-9611-1A90B675F84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DDC2-0D30-974E-AF34-B71AE5BF86B6}" type="datetimeFigureOut">
              <a:rPr lang="fr-FR" smtClean="0"/>
              <a:t>03/08/2021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8FC6-8B38-C046-9611-1A90B675F84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DDC2-0D30-974E-AF34-B71AE5BF86B6}" type="datetimeFigureOut">
              <a:rPr lang="fr-FR" smtClean="0"/>
              <a:t>03/08/2021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8FC6-8B38-C046-9611-1A90B675F84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DDC2-0D30-974E-AF34-B71AE5BF86B6}" type="datetimeFigureOut">
              <a:rPr lang="fr-FR" smtClean="0"/>
              <a:t>03/08/2021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8FC6-8B38-C046-9611-1A90B675F84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DDC2-0D30-974E-AF34-B71AE5BF86B6}" type="datetimeFigureOut">
              <a:rPr lang="fr-FR" smtClean="0"/>
              <a:t>03/08/2021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8FC6-8B38-C046-9611-1A90B675F84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DDC2-0D30-974E-AF34-B71AE5BF86B6}" type="datetimeFigureOut">
              <a:rPr lang="fr-FR" smtClean="0"/>
              <a:t>03/08/2021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8FC6-8B38-C046-9611-1A90B675F84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DDC2-0D30-974E-AF34-B71AE5BF86B6}" type="datetimeFigureOut">
              <a:rPr lang="fr-FR" smtClean="0"/>
              <a:t>03/08/2021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8FC6-8B38-C046-9611-1A90B675F84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DDC2-0D30-974E-AF34-B71AE5BF86B6}" type="datetimeFigureOut">
              <a:rPr lang="fr-FR" smtClean="0"/>
              <a:t>03/08/2021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8FC6-8B38-C046-9611-1A90B675F84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DDC2-0D30-974E-AF34-B71AE5BF86B6}" type="datetimeFigureOut">
              <a:rPr lang="fr-FR" smtClean="0"/>
              <a:t>03/08/2021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8FC6-8B38-C046-9611-1A90B675F84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DDC2-0D30-974E-AF34-B71AE5BF86B6}" type="datetimeFigureOut">
              <a:rPr lang="fr-FR" smtClean="0"/>
              <a:t>03/08/2021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8FC6-8B38-C046-9611-1A90B675F84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2DDC2-0D30-974E-AF34-B71AE5BF86B6}" type="datetimeFigureOut">
              <a:rPr lang="fr-FR" smtClean="0"/>
              <a:t>03/08/2021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38FC6-8B38-C046-9611-1A90B675F84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9810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jpg"/><Relationship Id="rId26" Type="http://schemas.openxmlformats.org/officeDocument/2006/relationships/image" Target="../media/image25.png"/><Relationship Id="rId39" Type="http://schemas.openxmlformats.org/officeDocument/2006/relationships/image" Target="../media/image37.png"/><Relationship Id="rId3" Type="http://schemas.openxmlformats.org/officeDocument/2006/relationships/image" Target="../media/image2.png"/><Relationship Id="rId21" Type="http://schemas.openxmlformats.org/officeDocument/2006/relationships/image" Target="../media/image20.jpg"/><Relationship Id="rId34" Type="http://schemas.openxmlformats.org/officeDocument/2006/relationships/image" Target="../media/image32.png"/><Relationship Id="rId42" Type="http://schemas.openxmlformats.org/officeDocument/2006/relationships/image" Target="../media/image40.jp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jpg"/><Relationship Id="rId25" Type="http://schemas.openxmlformats.org/officeDocument/2006/relationships/image" Target="../media/image24.jpg"/><Relationship Id="rId33" Type="http://schemas.openxmlformats.org/officeDocument/2006/relationships/image" Target="../media/image31.jpeg"/><Relationship Id="rId38" Type="http://schemas.openxmlformats.org/officeDocument/2006/relationships/image" Target="../media/image36.jpe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jpg"/><Relationship Id="rId29" Type="http://schemas.openxmlformats.org/officeDocument/2006/relationships/image" Target="../media/image28.png"/><Relationship Id="rId41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24" Type="http://schemas.openxmlformats.org/officeDocument/2006/relationships/image" Target="../media/image23.jpg"/><Relationship Id="rId32" Type="http://schemas.openxmlformats.org/officeDocument/2006/relationships/image" Target="../media/image30.png"/><Relationship Id="rId37" Type="http://schemas.openxmlformats.org/officeDocument/2006/relationships/image" Target="../media/image35.svg"/><Relationship Id="rId40" Type="http://schemas.openxmlformats.org/officeDocument/2006/relationships/image" Target="../media/image38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jpg"/><Relationship Id="rId28" Type="http://schemas.openxmlformats.org/officeDocument/2006/relationships/image" Target="../media/image27.png"/><Relationship Id="rId36" Type="http://schemas.openxmlformats.org/officeDocument/2006/relationships/image" Target="../media/image34.png"/><Relationship Id="rId10" Type="http://schemas.openxmlformats.org/officeDocument/2006/relationships/image" Target="../media/image9.jpg"/><Relationship Id="rId19" Type="http://schemas.openxmlformats.org/officeDocument/2006/relationships/image" Target="../media/image18.jpg"/><Relationship Id="rId31" Type="http://schemas.openxmlformats.org/officeDocument/2006/relationships/oleObject" Target="../embeddings/oleObject1.bin"/><Relationship Id="rId44" Type="http://schemas.openxmlformats.org/officeDocument/2006/relationships/image" Target="../media/image42.png"/><Relationship Id="rId4" Type="http://schemas.openxmlformats.org/officeDocument/2006/relationships/image" Target="../media/image3.png"/><Relationship Id="rId9" Type="http://schemas.openxmlformats.org/officeDocument/2006/relationships/image" Target="../media/image8.jpg"/><Relationship Id="rId14" Type="http://schemas.openxmlformats.org/officeDocument/2006/relationships/image" Target="../media/image13.png"/><Relationship Id="rId22" Type="http://schemas.openxmlformats.org/officeDocument/2006/relationships/image" Target="../media/image21.jp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3.png"/><Relationship Id="rId43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8627" y="332735"/>
            <a:ext cx="43834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4CB2BD"/>
                </a:solidFill>
                <a:latin typeface="+mj-lt"/>
                <a:ea typeface="Antonio" charset="0"/>
                <a:cs typeface="Antonio" charset="0"/>
              </a:rPr>
              <a:t>Maxime </a:t>
            </a:r>
            <a:r>
              <a:rPr lang="en-GB" sz="4000" b="1" dirty="0" err="1">
                <a:solidFill>
                  <a:srgbClr val="4CB2BD"/>
                </a:solidFill>
                <a:latin typeface="+mj-lt"/>
                <a:ea typeface="Antonio" charset="0"/>
                <a:cs typeface="Antonio" charset="0"/>
              </a:rPr>
              <a:t>Déjardin</a:t>
            </a:r>
            <a:endParaRPr lang="en-GB" sz="4000" b="1" dirty="0">
              <a:solidFill>
                <a:srgbClr val="4CB2BD"/>
              </a:solidFill>
              <a:latin typeface="+mj-lt"/>
              <a:ea typeface="Antonio" charset="0"/>
              <a:cs typeface="Antonio" charset="0"/>
            </a:endParaRPr>
          </a:p>
        </p:txBody>
      </p:sp>
      <p:sp>
        <p:nvSpPr>
          <p:cNvPr id="5" name="TextBox 13"/>
          <p:cNvSpPr txBox="1"/>
          <p:nvPr/>
        </p:nvSpPr>
        <p:spPr>
          <a:xfrm>
            <a:off x="275821" y="1044121"/>
            <a:ext cx="3678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spc="300" dirty="0">
                <a:solidFill>
                  <a:srgbClr val="737373"/>
                </a:solidFill>
                <a:latin typeface="Lato" panose="020F0502020204030203" pitchFamily="34" charset="0"/>
                <a:ea typeface="Roboto" pitchFamily="2" charset="0"/>
                <a:cs typeface="Lato" panose="020F0502020204030203" pitchFamily="34" charset="0"/>
              </a:rPr>
              <a:t># </a:t>
            </a:r>
            <a:r>
              <a:rPr lang="fr-FR" sz="1200" spc="300" dirty="0">
                <a:solidFill>
                  <a:srgbClr val="737373"/>
                </a:solidFill>
                <a:latin typeface="Lato" panose="020F0502020204030203" pitchFamily="34" charset="0"/>
                <a:ea typeface="Roboto" pitchFamily="2" charset="0"/>
                <a:cs typeface="Lato" panose="020F0502020204030203" pitchFamily="34" charset="0"/>
              </a:rPr>
              <a:t>Concepteur</a:t>
            </a:r>
            <a:r>
              <a:rPr lang="en-GB" sz="1200" spc="300" dirty="0">
                <a:solidFill>
                  <a:srgbClr val="737373"/>
                </a:solidFill>
                <a:latin typeface="Lato" panose="020F0502020204030203" pitchFamily="34" charset="0"/>
                <a:ea typeface="Roboto" pitchFamily="2" charset="0"/>
                <a:cs typeface="Lato" panose="020F0502020204030203" pitchFamily="34" charset="0"/>
              </a:rPr>
              <a:t> </a:t>
            </a:r>
            <a:r>
              <a:rPr lang="en-GB" sz="1200" spc="300" dirty="0" err="1">
                <a:solidFill>
                  <a:srgbClr val="737373"/>
                </a:solidFill>
                <a:latin typeface="Lato" panose="020F0502020204030203" pitchFamily="34" charset="0"/>
                <a:ea typeface="Roboto" pitchFamily="2" charset="0"/>
                <a:cs typeface="Lato" panose="020F0502020204030203" pitchFamily="34" charset="0"/>
              </a:rPr>
              <a:t>Développeur</a:t>
            </a:r>
            <a:endParaRPr lang="en-GB" sz="1200" spc="300" dirty="0">
              <a:solidFill>
                <a:srgbClr val="737373"/>
              </a:solidFill>
              <a:latin typeface="Lato" panose="020F0502020204030203" pitchFamily="34" charset="0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6" name="TextBox 24"/>
          <p:cNvSpPr txBox="1"/>
          <p:nvPr/>
        </p:nvSpPr>
        <p:spPr>
          <a:xfrm>
            <a:off x="275820" y="1372517"/>
            <a:ext cx="38336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r>
              <a:rPr lang="fr-FR" sz="1050" dirty="0">
                <a:latin typeface="Lato" charset="0"/>
                <a:ea typeface="Lato" charset="0"/>
                <a:cs typeface="Lato" charset="0"/>
              </a:rPr>
              <a:t> </a:t>
            </a:r>
          </a:p>
        </p:txBody>
      </p:sp>
      <p:sp>
        <p:nvSpPr>
          <p:cNvPr id="7" name="TextBox 88"/>
          <p:cNvSpPr txBox="1"/>
          <p:nvPr/>
        </p:nvSpPr>
        <p:spPr>
          <a:xfrm>
            <a:off x="5045123" y="1341498"/>
            <a:ext cx="18316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maxime.dejardin@gmail.com</a:t>
            </a:r>
            <a:endParaRPr lang="en-GB" sz="900" dirty="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8" name="TextBox 89"/>
          <p:cNvSpPr txBox="1"/>
          <p:nvPr/>
        </p:nvSpPr>
        <p:spPr>
          <a:xfrm>
            <a:off x="5044303" y="571262"/>
            <a:ext cx="10944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Roboto" pitchFamily="2" charset="0"/>
                <a:cs typeface="Lato" panose="020F0502020204030203" pitchFamily="34" charset="0"/>
              </a:rPr>
              <a:t>07 81 05 13 09</a:t>
            </a:r>
          </a:p>
        </p:txBody>
      </p:sp>
      <p:sp>
        <p:nvSpPr>
          <p:cNvPr id="10" name="TextBox 91"/>
          <p:cNvSpPr txBox="1"/>
          <p:nvPr/>
        </p:nvSpPr>
        <p:spPr>
          <a:xfrm>
            <a:off x="5040689" y="953095"/>
            <a:ext cx="1836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Roboto" pitchFamily="2" charset="0"/>
                <a:cs typeface="Lato" panose="020F0502020204030203" pitchFamily="34" charset="0"/>
              </a:rPr>
              <a:t>15 rue du fief de </a:t>
            </a:r>
            <a:r>
              <a:rPr lang="en-GB" sz="900" dirty="0" err="1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Roboto" pitchFamily="2" charset="0"/>
                <a:cs typeface="Lato" panose="020F0502020204030203" pitchFamily="34" charset="0"/>
              </a:rPr>
              <a:t>l’isle</a:t>
            </a:r>
            <a:endParaRPr lang="en-GB" sz="900" dirty="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Roboto" pitchFamily="2" charset="0"/>
              <a:cs typeface="Lato" panose="020F0502020204030203" pitchFamily="34" charset="0"/>
            </a:endParaRPr>
          </a:p>
          <a:p>
            <a:r>
              <a:rPr lang="en-GB" sz="9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Roboto" pitchFamily="2" charset="0"/>
                <a:cs typeface="Lato" panose="020F0502020204030203" pitchFamily="34" charset="0"/>
              </a:rPr>
              <a:t>44690 La </a:t>
            </a:r>
            <a:r>
              <a:rPr lang="en-GB" sz="900" dirty="0" err="1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Roboto" pitchFamily="2" charset="0"/>
                <a:cs typeface="Lato" panose="020F0502020204030203" pitchFamily="34" charset="0"/>
              </a:rPr>
              <a:t>Haie</a:t>
            </a:r>
            <a:r>
              <a:rPr lang="en-GB" sz="9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Roboto" pitchFamily="2" charset="0"/>
                <a:cs typeface="Lato" panose="020F0502020204030203" pitchFamily="34" charset="0"/>
              </a:rPr>
              <a:t> </a:t>
            </a:r>
            <a:r>
              <a:rPr lang="en-GB" sz="900" dirty="0" err="1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Roboto" pitchFamily="2" charset="0"/>
                <a:cs typeface="Lato" panose="020F0502020204030203" pitchFamily="34" charset="0"/>
              </a:rPr>
              <a:t>Fouassière</a:t>
            </a:r>
            <a:endParaRPr lang="en-GB" sz="900" dirty="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1" name="Oval 1"/>
          <p:cNvSpPr/>
          <p:nvPr/>
        </p:nvSpPr>
        <p:spPr>
          <a:xfrm>
            <a:off x="4704049" y="511404"/>
            <a:ext cx="336640" cy="336640"/>
          </a:xfrm>
          <a:prstGeom prst="ellipse">
            <a:avLst/>
          </a:prstGeom>
          <a:solidFill>
            <a:srgbClr val="4CB2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81"/>
          <p:cNvSpPr/>
          <p:nvPr/>
        </p:nvSpPr>
        <p:spPr>
          <a:xfrm>
            <a:off x="4704049" y="909839"/>
            <a:ext cx="336640" cy="336640"/>
          </a:xfrm>
          <a:prstGeom prst="ellipse">
            <a:avLst/>
          </a:prstGeom>
          <a:solidFill>
            <a:srgbClr val="4CB2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82"/>
          <p:cNvSpPr/>
          <p:nvPr/>
        </p:nvSpPr>
        <p:spPr>
          <a:xfrm>
            <a:off x="4704049" y="1308274"/>
            <a:ext cx="336640" cy="336640"/>
          </a:xfrm>
          <a:prstGeom prst="ellipse">
            <a:avLst/>
          </a:prstGeom>
          <a:solidFill>
            <a:srgbClr val="4CB2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444" y="576799"/>
            <a:ext cx="205851" cy="205851"/>
          </a:xfrm>
          <a:prstGeom prst="rect">
            <a:avLst/>
          </a:prstGeom>
          <a:solidFill>
            <a:srgbClr val="4CB2BD"/>
          </a:solidFill>
        </p:spPr>
      </p:pic>
      <p:pic>
        <p:nvPicPr>
          <p:cNvPr id="16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383" y="966173"/>
            <a:ext cx="223973" cy="223973"/>
          </a:xfrm>
          <a:prstGeom prst="rect">
            <a:avLst/>
          </a:prstGeom>
          <a:solidFill>
            <a:srgbClr val="4CB2BD"/>
          </a:solidFill>
        </p:spPr>
      </p:pic>
      <p:pic>
        <p:nvPicPr>
          <p:cNvPr id="18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202" y="1372517"/>
            <a:ext cx="208154" cy="208154"/>
          </a:xfrm>
          <a:prstGeom prst="rect">
            <a:avLst/>
          </a:prstGeom>
          <a:solidFill>
            <a:srgbClr val="4CB2BD"/>
          </a:solidFill>
        </p:spPr>
      </p:pic>
      <p:cxnSp>
        <p:nvCxnSpPr>
          <p:cNvPr id="19" name="Straight Connector 17"/>
          <p:cNvCxnSpPr/>
          <p:nvPr/>
        </p:nvCxnSpPr>
        <p:spPr>
          <a:xfrm>
            <a:off x="290334" y="1000579"/>
            <a:ext cx="3700106" cy="0"/>
          </a:xfrm>
          <a:prstGeom prst="line">
            <a:avLst/>
          </a:prstGeom>
          <a:ln>
            <a:solidFill>
              <a:srgbClr val="4CB2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104"/>
          <p:cNvSpPr txBox="1"/>
          <p:nvPr/>
        </p:nvSpPr>
        <p:spPr>
          <a:xfrm>
            <a:off x="119063" y="4517453"/>
            <a:ext cx="3308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>
                <a:solidFill>
                  <a:srgbClr val="4CB2BD"/>
                </a:solidFill>
                <a:latin typeface="Lato" panose="020F0502020204030203" pitchFamily="34" charset="0"/>
                <a:ea typeface="Roboto" pitchFamily="2" charset="0"/>
                <a:cs typeface="Lato" panose="020F0502020204030203" pitchFamily="34" charset="0"/>
              </a:rPr>
              <a:t># EXPERIENCE PROFESSIONNELLE</a:t>
            </a:r>
            <a:endParaRPr lang="en-GB" sz="1400" b="1" dirty="0">
              <a:solidFill>
                <a:srgbClr val="4CB2BD"/>
              </a:solidFill>
              <a:latin typeface="Lato" panose="020F0502020204030203" pitchFamily="34" charset="0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31" name="TextBox 106"/>
          <p:cNvSpPr txBox="1"/>
          <p:nvPr/>
        </p:nvSpPr>
        <p:spPr>
          <a:xfrm>
            <a:off x="1063116" y="4767089"/>
            <a:ext cx="24538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50" b="1" dirty="0" err="1">
                <a:solidFill>
                  <a:srgbClr val="737373"/>
                </a:solidFill>
                <a:latin typeface="Lato" panose="020F0502020204030203" pitchFamily="34" charset="0"/>
                <a:ea typeface="Roboto" pitchFamily="2" charset="0"/>
                <a:cs typeface="Lato" panose="020F0502020204030203" pitchFamily="34" charset="0"/>
              </a:rPr>
              <a:t>Trsb</a:t>
            </a:r>
            <a:r>
              <a:rPr lang="en-PH" sz="1050" b="1" dirty="0">
                <a:solidFill>
                  <a:srgbClr val="737373"/>
                </a:solidFill>
                <a:latin typeface="Lato" panose="020F0502020204030203" pitchFamily="34" charset="0"/>
                <a:ea typeface="Roboto" pitchFamily="2" charset="0"/>
                <a:cs typeface="Lato" panose="020F0502020204030203" pitchFamily="34" charset="0"/>
              </a:rPr>
              <a:t> (prestation Société Générale)</a:t>
            </a:r>
          </a:p>
        </p:txBody>
      </p:sp>
      <p:sp>
        <p:nvSpPr>
          <p:cNvPr id="34" name="TextBox 112"/>
          <p:cNvSpPr txBox="1"/>
          <p:nvPr/>
        </p:nvSpPr>
        <p:spPr>
          <a:xfrm>
            <a:off x="1046916" y="4995375"/>
            <a:ext cx="3062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fr-F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Domaine : Bancaire, périmètre émetteur </a:t>
            </a:r>
          </a:p>
          <a:p>
            <a:pPr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fr-F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Fonctions : spécifications, conception, </a:t>
            </a:r>
            <a:r>
              <a:rPr lang="fr-FR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dev.,mise</a:t>
            </a:r>
            <a:r>
              <a:rPr lang="fr-F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en prod., Support Prod.</a:t>
            </a:r>
          </a:p>
          <a:p>
            <a:pPr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fr-F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</a:rPr>
              <a:t>Tech</a:t>
            </a:r>
            <a:r>
              <a:rPr lang="fr-F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: C#, Java, Oracle, </a:t>
            </a:r>
            <a:r>
              <a:rPr lang="fr-FR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WinForm</a:t>
            </a:r>
            <a:r>
              <a:rPr lang="fr-F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PL/SQL, </a:t>
            </a:r>
            <a:r>
              <a:rPr lang="fr-FR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Entity</a:t>
            </a:r>
            <a:r>
              <a:rPr lang="fr-F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Framework, JPA</a:t>
            </a:r>
          </a:p>
          <a:p>
            <a:pPr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fr-F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Api Rest , Spring Boot, Spring MVC, VB6, Bash, Angular2</a:t>
            </a:r>
          </a:p>
        </p:txBody>
      </p:sp>
      <p:sp>
        <p:nvSpPr>
          <p:cNvPr id="40" name="TextBox 106"/>
          <p:cNvSpPr txBox="1"/>
          <p:nvPr/>
        </p:nvSpPr>
        <p:spPr>
          <a:xfrm>
            <a:off x="1191668" y="5959585"/>
            <a:ext cx="24538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50" b="1" dirty="0">
                <a:solidFill>
                  <a:srgbClr val="737373"/>
                </a:solidFill>
                <a:latin typeface="Lato" panose="020F0502020204030203" pitchFamily="34" charset="0"/>
                <a:ea typeface="Roboto" pitchFamily="2" charset="0"/>
                <a:cs typeface="Lato" panose="020F0502020204030203" pitchFamily="34" charset="0"/>
              </a:rPr>
              <a:t>Open (prestation </a:t>
            </a:r>
            <a:r>
              <a:rPr lang="en-PH" sz="1050" b="1" dirty="0" err="1">
                <a:solidFill>
                  <a:srgbClr val="737373"/>
                </a:solidFill>
                <a:latin typeface="Lato" panose="020F0502020204030203" pitchFamily="34" charset="0"/>
                <a:ea typeface="Roboto" pitchFamily="2" charset="0"/>
                <a:cs typeface="Lato" panose="020F0502020204030203" pitchFamily="34" charset="0"/>
              </a:rPr>
              <a:t>Sncf</a:t>
            </a:r>
            <a:r>
              <a:rPr lang="en-PH" sz="1050" b="1" dirty="0">
                <a:solidFill>
                  <a:srgbClr val="737373"/>
                </a:solidFill>
                <a:latin typeface="Lato" panose="020F0502020204030203" pitchFamily="34" charset="0"/>
                <a:ea typeface="Roboto" pitchFamily="2" charset="0"/>
                <a:cs typeface="Lato" panose="020F0502020204030203" pitchFamily="34" charset="0"/>
              </a:rPr>
              <a:t>)</a:t>
            </a:r>
          </a:p>
        </p:txBody>
      </p:sp>
      <p:sp>
        <p:nvSpPr>
          <p:cNvPr id="41" name="TextBox 112"/>
          <p:cNvSpPr txBox="1"/>
          <p:nvPr/>
        </p:nvSpPr>
        <p:spPr>
          <a:xfrm>
            <a:off x="1046915" y="6172668"/>
            <a:ext cx="3176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fr-F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</a:rPr>
              <a:t>Domaine : Transport, contrôle d’accès</a:t>
            </a:r>
          </a:p>
          <a:p>
            <a:pPr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fr-F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</a:rPr>
              <a:t>Fonctions : Spécifications, POC, Support Prod., intégrateur </a:t>
            </a:r>
          </a:p>
          <a:p>
            <a:pPr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fr-F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</a:rPr>
              <a:t>Tech : </a:t>
            </a:r>
            <a:r>
              <a:rPr lang="fr-FR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</a:rPr>
              <a:t>TransacSql</a:t>
            </a:r>
            <a:r>
              <a:rPr lang="fr-F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</a:rPr>
              <a:t> ,CF.net, Réplication de fusion, Webservice</a:t>
            </a:r>
          </a:p>
        </p:txBody>
      </p:sp>
      <p:sp>
        <p:nvSpPr>
          <p:cNvPr id="42" name="TextBox 106"/>
          <p:cNvSpPr txBox="1"/>
          <p:nvPr/>
        </p:nvSpPr>
        <p:spPr>
          <a:xfrm>
            <a:off x="1157059" y="7199904"/>
            <a:ext cx="24538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50" b="1" dirty="0">
                <a:solidFill>
                  <a:srgbClr val="737373"/>
                </a:solidFill>
                <a:latin typeface="Lato" panose="020F0502020204030203" pitchFamily="34" charset="0"/>
                <a:ea typeface="Roboto" pitchFamily="2" charset="0"/>
                <a:cs typeface="Lato" panose="020F0502020204030203" pitchFamily="34" charset="0"/>
              </a:rPr>
              <a:t>Satori </a:t>
            </a:r>
            <a:r>
              <a:rPr lang="en-PH" sz="1050" b="1" dirty="0" err="1">
                <a:solidFill>
                  <a:srgbClr val="737373"/>
                </a:solidFill>
                <a:latin typeface="Lato" panose="020F0502020204030203" pitchFamily="34" charset="0"/>
                <a:ea typeface="Roboto" pitchFamily="2" charset="0"/>
                <a:cs typeface="Lato" panose="020F0502020204030203" pitchFamily="34" charset="0"/>
              </a:rPr>
              <a:t>Billetterie</a:t>
            </a:r>
            <a:r>
              <a:rPr lang="en-PH" sz="1050" b="1" dirty="0">
                <a:solidFill>
                  <a:srgbClr val="737373"/>
                </a:solidFill>
                <a:latin typeface="Lato" panose="020F0502020204030203" pitchFamily="34" charset="0"/>
                <a:ea typeface="Roboto" pitchFamily="2" charset="0"/>
                <a:cs typeface="Lato" panose="020F0502020204030203" pitchFamily="34" charset="0"/>
              </a:rPr>
              <a:t> (Groupe </a:t>
            </a:r>
            <a:r>
              <a:rPr lang="en-PH" sz="1050" b="1" dirty="0" err="1">
                <a:solidFill>
                  <a:srgbClr val="737373"/>
                </a:solidFill>
                <a:latin typeface="Lato" panose="020F0502020204030203" pitchFamily="34" charset="0"/>
                <a:ea typeface="Roboto" pitchFamily="2" charset="0"/>
                <a:cs typeface="Lato" panose="020F0502020204030203" pitchFamily="34" charset="0"/>
              </a:rPr>
              <a:t>Digitik</a:t>
            </a:r>
            <a:r>
              <a:rPr lang="en-PH" sz="1050" b="1" dirty="0">
                <a:solidFill>
                  <a:srgbClr val="737373"/>
                </a:solidFill>
                <a:latin typeface="Lato" panose="020F0502020204030203" pitchFamily="34" charset="0"/>
                <a:ea typeface="Roboto" pitchFamily="2" charset="0"/>
                <a:cs typeface="Lato" panose="020F0502020204030203" pitchFamily="34" charset="0"/>
              </a:rPr>
              <a:t>)</a:t>
            </a:r>
          </a:p>
        </p:txBody>
      </p:sp>
      <p:sp>
        <p:nvSpPr>
          <p:cNvPr id="43" name="TextBox 112"/>
          <p:cNvSpPr txBox="1"/>
          <p:nvPr/>
        </p:nvSpPr>
        <p:spPr>
          <a:xfrm>
            <a:off x="1046916" y="7420217"/>
            <a:ext cx="31765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fr-F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Domaine : Loisirs, Billetterie/VEL/contrôle d’accès (Musé, Théâtre, Salle de concert)</a:t>
            </a:r>
          </a:p>
          <a:p>
            <a:pPr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fr-F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Fonctions : spécifications, conception, dev, Support Prod.</a:t>
            </a:r>
          </a:p>
          <a:p>
            <a:pPr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fr-F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Tech : C#, C++,PHP, </a:t>
            </a:r>
            <a:r>
              <a:rPr lang="fr-FR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WinForm</a:t>
            </a:r>
            <a:r>
              <a:rPr lang="fr-F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, WPF, ASP.NET, </a:t>
            </a:r>
            <a:r>
              <a:rPr lang="fr-FR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NHibernate,EF</a:t>
            </a:r>
            <a:r>
              <a:rPr lang="fr-F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fr-FR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SqlServer</a:t>
            </a:r>
            <a:r>
              <a:rPr lang="fr-F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fr-FR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Silverligth</a:t>
            </a:r>
            <a:endParaRPr lang="fr-FR" sz="800" dirty="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5" name="TextBox 112"/>
          <p:cNvSpPr txBox="1"/>
          <p:nvPr/>
        </p:nvSpPr>
        <p:spPr>
          <a:xfrm>
            <a:off x="1046916" y="8685430"/>
            <a:ext cx="3176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fr-F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Domaine : Comptabilité, Fiscalité</a:t>
            </a:r>
          </a:p>
          <a:p>
            <a:pPr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fr-F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Fonctions : conception, développement</a:t>
            </a:r>
          </a:p>
          <a:p>
            <a:pPr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fr-F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Tech : C#, VB.NET, </a:t>
            </a:r>
            <a:r>
              <a:rPr lang="fr-FR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WinForm</a:t>
            </a:r>
            <a:r>
              <a:rPr lang="fr-F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, WPF, ASP.NET, </a:t>
            </a:r>
            <a:r>
              <a:rPr lang="fr-FR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Nhibernate</a:t>
            </a:r>
            <a:r>
              <a:rPr lang="fr-F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, </a:t>
            </a:r>
            <a:r>
              <a:rPr lang="fr-FR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SqlServer</a:t>
            </a:r>
            <a:endParaRPr lang="fr-FR" sz="800" dirty="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" name="TextBox 116"/>
          <p:cNvSpPr txBox="1"/>
          <p:nvPr/>
        </p:nvSpPr>
        <p:spPr>
          <a:xfrm>
            <a:off x="4531485" y="2451386"/>
            <a:ext cx="2900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>
                <a:solidFill>
                  <a:srgbClr val="4CB2BD"/>
                </a:solidFill>
                <a:latin typeface="Lato" panose="020F0502020204030203" pitchFamily="34" charset="0"/>
                <a:ea typeface="Roboto" pitchFamily="2" charset="0"/>
                <a:cs typeface="Lato" panose="020F0502020204030203" pitchFamily="34" charset="0"/>
              </a:rPr>
              <a:t># COMPETENCES</a:t>
            </a:r>
            <a:endParaRPr lang="en-GB" sz="1400" b="1" dirty="0">
              <a:solidFill>
                <a:srgbClr val="4CB2BD"/>
              </a:solidFill>
              <a:latin typeface="Lato" panose="020F0502020204030203" pitchFamily="34" charset="0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19" name="TextBox 251"/>
          <p:cNvSpPr txBox="1"/>
          <p:nvPr/>
        </p:nvSpPr>
        <p:spPr>
          <a:xfrm>
            <a:off x="4659132" y="7527095"/>
            <a:ext cx="2763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>
                <a:solidFill>
                  <a:srgbClr val="4CB2BD"/>
                </a:solidFill>
                <a:latin typeface="Lato" panose="020F0502020204030203" pitchFamily="34" charset="0"/>
                <a:ea typeface="Roboto" pitchFamily="2" charset="0"/>
                <a:cs typeface="Lato" panose="020F0502020204030203" pitchFamily="34" charset="0"/>
              </a:rPr>
              <a:t># LANGUES</a:t>
            </a:r>
            <a:endParaRPr lang="en-GB" sz="1400" b="1" dirty="0">
              <a:solidFill>
                <a:srgbClr val="4CB2BD"/>
              </a:solidFill>
              <a:latin typeface="Lato" panose="020F0502020204030203" pitchFamily="34" charset="0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62" name="TextBox 251"/>
          <p:cNvSpPr txBox="1"/>
          <p:nvPr/>
        </p:nvSpPr>
        <p:spPr>
          <a:xfrm>
            <a:off x="4599198" y="8429946"/>
            <a:ext cx="27636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50" b="1" dirty="0">
                <a:solidFill>
                  <a:srgbClr val="737373"/>
                </a:solidFill>
                <a:latin typeface="Lato" panose="020F0502020204030203" pitchFamily="34" charset="0"/>
              </a:rPr>
              <a:t># </a:t>
            </a:r>
            <a:r>
              <a:rPr lang="en-PH" sz="1050" b="1" dirty="0" err="1">
                <a:solidFill>
                  <a:srgbClr val="737373"/>
                </a:solidFill>
                <a:latin typeface="Lato" panose="020F0502020204030203" pitchFamily="34" charset="0"/>
              </a:rPr>
              <a:t>Outils</a:t>
            </a:r>
            <a:r>
              <a:rPr lang="en-PH" sz="1050" b="1" dirty="0">
                <a:solidFill>
                  <a:srgbClr val="737373"/>
                </a:solidFill>
                <a:latin typeface="Lato" panose="020F0502020204030203" pitchFamily="34" charset="0"/>
              </a:rPr>
              <a:t>/Frameworks</a:t>
            </a:r>
            <a:endParaRPr lang="en-GB" sz="1050" b="1" dirty="0">
              <a:solidFill>
                <a:srgbClr val="737373"/>
              </a:solidFill>
              <a:latin typeface="Lato" panose="020F05020202040302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577905-4E23-4F13-8F88-7D1EE714F5AF}"/>
              </a:ext>
            </a:extLst>
          </p:cNvPr>
          <p:cNvGrpSpPr/>
          <p:nvPr/>
        </p:nvGrpSpPr>
        <p:grpSpPr>
          <a:xfrm>
            <a:off x="188998" y="2181083"/>
            <a:ext cx="3436793" cy="2087480"/>
            <a:chOff x="279766" y="2497740"/>
            <a:chExt cx="3956953" cy="2087480"/>
          </a:xfrm>
        </p:grpSpPr>
        <p:sp>
          <p:nvSpPr>
            <p:cNvPr id="23" name="TextBox 96"/>
            <p:cNvSpPr txBox="1"/>
            <p:nvPr/>
          </p:nvSpPr>
          <p:spPr>
            <a:xfrm>
              <a:off x="292926" y="2497740"/>
              <a:ext cx="33083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400" b="1" dirty="0">
                  <a:solidFill>
                    <a:srgbClr val="4CB2BD"/>
                  </a:solidFill>
                  <a:latin typeface="Lato" panose="020F0502020204030203" pitchFamily="34" charset="0"/>
                  <a:ea typeface="Roboto" pitchFamily="2" charset="0"/>
                  <a:cs typeface="Lato" panose="020F0502020204030203" pitchFamily="34" charset="0"/>
                </a:rPr>
                <a:t># FORMATION</a:t>
              </a:r>
              <a:endParaRPr lang="en-GB" sz="1400" b="1" dirty="0">
                <a:solidFill>
                  <a:srgbClr val="4CB2BD"/>
                </a:solidFill>
                <a:latin typeface="Lato" panose="020F0502020204030203" pitchFamily="34" charset="0"/>
                <a:ea typeface="Roboto" pitchFamily="2" charset="0"/>
                <a:cs typeface="Lato" panose="020F0502020204030203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A0D2CC8-0FC4-4A1E-99EB-A20054A812ED}"/>
                </a:ext>
              </a:extLst>
            </p:cNvPr>
            <p:cNvSpPr/>
            <p:nvPr/>
          </p:nvSpPr>
          <p:spPr>
            <a:xfrm>
              <a:off x="279766" y="2853399"/>
              <a:ext cx="3956953" cy="17318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Bef>
                  <a:spcPts val="300"/>
                </a:spcBef>
                <a:tabLst>
                  <a:tab pos="-1028700" algn="r"/>
                  <a:tab pos="1028700" algn="l"/>
                  <a:tab pos="6286500" algn="r"/>
                </a:tabLst>
              </a:pPr>
              <a:r>
                <a:rPr lang="fr-FR" sz="1050" dirty="0">
                  <a:solidFill>
                    <a:srgbClr val="000000"/>
                  </a:solidFill>
                  <a:latin typeface="Lato" panose="020F0502020204030203"/>
                  <a:ea typeface="Times New Roman" panose="02020603050405020304" pitchFamily="18" charset="0"/>
                  <a:cs typeface="Times New Roman" panose="02020603050405020304" pitchFamily="18" charset="0"/>
                </a:rPr>
                <a:t>2017	</a:t>
              </a:r>
              <a:r>
                <a:rPr lang="fr-FR" sz="1050" b="1" dirty="0">
                  <a:solidFill>
                    <a:srgbClr val="000000"/>
                  </a:solidFill>
                  <a:latin typeface="Lato" panose="020F0502020204030203"/>
                  <a:ea typeface="Times New Roman" panose="02020603050405020304" pitchFamily="18" charset="0"/>
                  <a:cs typeface="Times New Roman" panose="02020603050405020304" pitchFamily="18" charset="0"/>
                </a:rPr>
                <a:t>Formation </a:t>
              </a:r>
              <a:r>
                <a:rPr lang="fr-FR" sz="1050" b="1" dirty="0" err="1">
                  <a:solidFill>
                    <a:srgbClr val="000000"/>
                  </a:solidFill>
                  <a:latin typeface="Lato" panose="020F0502020204030203"/>
                  <a:ea typeface="Times New Roman" panose="02020603050405020304" pitchFamily="18" charset="0"/>
                  <a:cs typeface="Times New Roman" panose="02020603050405020304" pitchFamily="18" charset="0"/>
                </a:rPr>
                <a:t>AngularJs</a:t>
              </a:r>
              <a:endParaRPr lang="fr-FR" sz="1050" dirty="0">
                <a:latin typeface="Lato" panose="020F0502020204030203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Bef>
                  <a:spcPts val="300"/>
                </a:spcBef>
                <a:spcAft>
                  <a:spcPts val="0"/>
                </a:spcAft>
                <a:tabLst>
                  <a:tab pos="-1028700" algn="r"/>
                  <a:tab pos="1028700" algn="l"/>
                  <a:tab pos="6286500" algn="r"/>
                </a:tabLst>
              </a:pPr>
              <a:r>
                <a:rPr lang="fr-FR" sz="1050" dirty="0">
                  <a:solidFill>
                    <a:srgbClr val="000000"/>
                  </a:solidFill>
                  <a:latin typeface="Lato" panose="020F0502020204030203"/>
                  <a:ea typeface="Times New Roman" panose="02020603050405020304" pitchFamily="18" charset="0"/>
                  <a:cs typeface="Times New Roman" panose="02020603050405020304" pitchFamily="18" charset="0"/>
                </a:rPr>
                <a:t>2012	</a:t>
              </a:r>
              <a:r>
                <a:rPr lang="fr-FR" sz="1050" b="1" dirty="0">
                  <a:solidFill>
                    <a:srgbClr val="000000"/>
                  </a:solidFill>
                  <a:latin typeface="Lato" panose="020F0502020204030203"/>
                  <a:ea typeface="Times New Roman" panose="02020603050405020304" pitchFamily="18" charset="0"/>
                  <a:cs typeface="Times New Roman" panose="02020603050405020304" pitchFamily="18" charset="0"/>
                </a:rPr>
                <a:t>Formation SSIS</a:t>
              </a:r>
              <a:endParaRPr lang="fr-FR" sz="1050" dirty="0">
                <a:latin typeface="Lato" panose="020F0502020204030203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Bef>
                  <a:spcPts val="300"/>
                </a:spcBef>
                <a:spcAft>
                  <a:spcPts val="0"/>
                </a:spcAft>
                <a:tabLst>
                  <a:tab pos="-1028700" algn="r"/>
                  <a:tab pos="1028700" algn="l"/>
                  <a:tab pos="6286500" algn="r"/>
                </a:tabLst>
              </a:pPr>
              <a:r>
                <a:rPr lang="fr-FR" sz="1050" dirty="0">
                  <a:solidFill>
                    <a:srgbClr val="000000"/>
                  </a:solidFill>
                  <a:latin typeface="Lato" panose="020F0502020204030203"/>
                  <a:ea typeface="Times New Roman" panose="02020603050405020304" pitchFamily="18" charset="0"/>
                  <a:cs typeface="Times New Roman" panose="02020603050405020304" pitchFamily="18" charset="0"/>
                </a:rPr>
                <a:t>2008	</a:t>
              </a:r>
              <a:r>
                <a:rPr lang="fr-FR" sz="1050" b="1" dirty="0">
                  <a:solidFill>
                    <a:srgbClr val="000000"/>
                  </a:solidFill>
                  <a:latin typeface="Lato" panose="020F0502020204030203"/>
                  <a:ea typeface="Times New Roman" panose="02020603050405020304" pitchFamily="18" charset="0"/>
                  <a:cs typeface="Times New Roman" panose="02020603050405020304" pitchFamily="18" charset="0"/>
                </a:rPr>
                <a:t>Formation WPF</a:t>
              </a:r>
              <a:endParaRPr lang="fr-FR" sz="1050" dirty="0">
                <a:latin typeface="Lato" panose="020F0502020204030203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Bef>
                  <a:spcPts val="300"/>
                </a:spcBef>
                <a:spcAft>
                  <a:spcPts val="0"/>
                </a:spcAft>
                <a:tabLst>
                  <a:tab pos="-1028700" algn="r"/>
                  <a:tab pos="1028700" algn="l"/>
                  <a:tab pos="6286500" algn="r"/>
                </a:tabLst>
              </a:pPr>
              <a:r>
                <a:rPr lang="fr-FR" sz="1050" dirty="0">
                  <a:solidFill>
                    <a:srgbClr val="000000"/>
                  </a:solidFill>
                  <a:latin typeface="Lato" panose="020F0502020204030203"/>
                  <a:ea typeface="Times New Roman" panose="02020603050405020304" pitchFamily="18" charset="0"/>
                  <a:cs typeface="Times New Roman" panose="02020603050405020304" pitchFamily="18" charset="0"/>
                </a:rPr>
                <a:t>2006	</a:t>
              </a:r>
              <a:r>
                <a:rPr lang="fr-FR" sz="1050" b="1" dirty="0">
                  <a:solidFill>
                    <a:srgbClr val="000000"/>
                  </a:solidFill>
                  <a:latin typeface="Lato" panose="020F0502020204030203"/>
                  <a:ea typeface="Times New Roman" panose="02020603050405020304" pitchFamily="18" charset="0"/>
                  <a:cs typeface="Times New Roman" panose="02020603050405020304" pitchFamily="18" charset="0"/>
                </a:rPr>
                <a:t>Formation UML</a:t>
              </a:r>
              <a:endParaRPr lang="fr-FR" sz="1050" dirty="0">
                <a:latin typeface="Lato" panose="020F0502020204030203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Bef>
                  <a:spcPts val="300"/>
                </a:spcBef>
                <a:spcAft>
                  <a:spcPts val="0"/>
                </a:spcAft>
                <a:tabLst>
                  <a:tab pos="-1028700" algn="r"/>
                  <a:tab pos="1028700" algn="l"/>
                  <a:tab pos="6286500" algn="r"/>
                </a:tabLst>
              </a:pPr>
              <a:r>
                <a:rPr lang="fr-FR" sz="1050" dirty="0">
                  <a:solidFill>
                    <a:srgbClr val="000000"/>
                  </a:solidFill>
                  <a:latin typeface="Lato" panose="020F0502020204030203"/>
                  <a:ea typeface="Times New Roman" panose="02020603050405020304" pitchFamily="18" charset="0"/>
                  <a:cs typeface="Times New Roman" panose="02020603050405020304" pitchFamily="18" charset="0"/>
                </a:rPr>
                <a:t>2006	</a:t>
              </a:r>
              <a:r>
                <a:rPr lang="fr-FR" sz="1050" b="1" dirty="0">
                  <a:solidFill>
                    <a:srgbClr val="000000"/>
                  </a:solidFill>
                  <a:latin typeface="Lato" panose="020F0502020204030203"/>
                  <a:ea typeface="Times New Roman" panose="02020603050405020304" pitchFamily="18" charset="0"/>
                  <a:cs typeface="Times New Roman" panose="02020603050405020304" pitchFamily="18" charset="0"/>
                </a:rPr>
                <a:t>Formation Web service</a:t>
              </a:r>
              <a:endParaRPr lang="fr-FR" sz="1050" dirty="0">
                <a:latin typeface="Lato" panose="020F0502020204030203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Bef>
                  <a:spcPts val="300"/>
                </a:spcBef>
                <a:spcAft>
                  <a:spcPts val="0"/>
                </a:spcAft>
                <a:tabLst>
                  <a:tab pos="-1028700" algn="r"/>
                  <a:tab pos="1028700" algn="l"/>
                  <a:tab pos="6286500" algn="r"/>
                </a:tabLst>
              </a:pPr>
              <a:r>
                <a:rPr lang="fr-FR" sz="1050" dirty="0">
                  <a:solidFill>
                    <a:srgbClr val="000000"/>
                  </a:solidFill>
                  <a:latin typeface="Lato" panose="020F0502020204030203"/>
                  <a:ea typeface="Times New Roman" panose="02020603050405020304" pitchFamily="18" charset="0"/>
                  <a:cs typeface="Times New Roman" panose="02020603050405020304" pitchFamily="18" charset="0"/>
                </a:rPr>
                <a:t>2005 	</a:t>
              </a:r>
              <a:r>
                <a:rPr lang="fr-FR" sz="1050" b="1" dirty="0">
                  <a:solidFill>
                    <a:srgbClr val="000000"/>
                  </a:solidFill>
                  <a:latin typeface="Lato" panose="020F0502020204030203"/>
                  <a:ea typeface="Arial" panose="020B0604020202020204" pitchFamily="34" charset="0"/>
                  <a:cs typeface="Times New Roman" panose="02020603050405020304" pitchFamily="18" charset="0"/>
                </a:rPr>
                <a:t>Développeur Informatique (</a:t>
              </a:r>
              <a:r>
                <a:rPr lang="fr-FR" sz="1050" b="1" dirty="0" err="1">
                  <a:solidFill>
                    <a:srgbClr val="000000"/>
                  </a:solidFill>
                  <a:latin typeface="Lato" panose="020F0502020204030203"/>
                  <a:ea typeface="Arial" panose="020B0604020202020204" pitchFamily="34" charset="0"/>
                  <a:cs typeface="Times New Roman" panose="02020603050405020304" pitchFamily="18" charset="0"/>
                </a:rPr>
                <a:t>Niv</a:t>
              </a:r>
              <a:r>
                <a:rPr lang="fr-FR" sz="1050" b="1" dirty="0">
                  <a:solidFill>
                    <a:srgbClr val="000000"/>
                  </a:solidFill>
                  <a:latin typeface="Lato" panose="020F0502020204030203"/>
                  <a:ea typeface="Arial" panose="020B0604020202020204" pitchFamily="34" charset="0"/>
                  <a:cs typeface="Times New Roman" panose="02020603050405020304" pitchFamily="18" charset="0"/>
                </a:rPr>
                <a:t>. III)</a:t>
              </a:r>
              <a:endParaRPr lang="fr-FR" sz="1050" dirty="0">
                <a:latin typeface="Lato" panose="020F0502020204030203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Bef>
                  <a:spcPts val="300"/>
                </a:spcBef>
                <a:spcAft>
                  <a:spcPts val="0"/>
                </a:spcAft>
                <a:tabLst>
                  <a:tab pos="-685800" algn="r"/>
                  <a:tab pos="342900" algn="l"/>
                  <a:tab pos="1028700" algn="l"/>
                  <a:tab pos="6286500" algn="r"/>
                </a:tabLst>
              </a:pPr>
              <a:r>
                <a:rPr lang="fr-FR" sz="1050" dirty="0">
                  <a:solidFill>
                    <a:srgbClr val="000000"/>
                  </a:solidFill>
                  <a:latin typeface="Lato" panose="020F0502020204030203"/>
                  <a:ea typeface="Times New Roman" panose="02020603050405020304" pitchFamily="18" charset="0"/>
                  <a:cs typeface="Times New Roman" panose="02020603050405020304" pitchFamily="18" charset="0"/>
                </a:rPr>
                <a:t>1995 		</a:t>
              </a:r>
              <a:r>
                <a:rPr lang="fr-FR" sz="1050" b="1" dirty="0">
                  <a:solidFill>
                    <a:srgbClr val="000000"/>
                  </a:solidFill>
                  <a:latin typeface="Lato" panose="020F0502020204030203"/>
                  <a:ea typeface="Times New Roman" panose="02020603050405020304" pitchFamily="18" charset="0"/>
                  <a:cs typeface="Times New Roman" panose="02020603050405020304" pitchFamily="18" charset="0"/>
                </a:rPr>
                <a:t>Deug B (</a:t>
              </a:r>
              <a:r>
                <a:rPr lang="fr-FR" sz="1050" b="1" dirty="0" err="1">
                  <a:solidFill>
                    <a:srgbClr val="000000"/>
                  </a:solidFill>
                  <a:latin typeface="Lato" panose="020F0502020204030203"/>
                  <a:ea typeface="Times New Roman" panose="02020603050405020304" pitchFamily="18" charset="0"/>
                  <a:cs typeface="Times New Roman" panose="02020603050405020304" pitchFamily="18" charset="0"/>
                </a:rPr>
                <a:t>Niv</a:t>
              </a:r>
              <a:r>
                <a:rPr lang="fr-FR" sz="1050" b="1" dirty="0">
                  <a:solidFill>
                    <a:srgbClr val="000000"/>
                  </a:solidFill>
                  <a:latin typeface="Lato" panose="020F0502020204030203"/>
                  <a:ea typeface="Times New Roman" panose="02020603050405020304" pitchFamily="18" charset="0"/>
                  <a:cs typeface="Times New Roman" panose="02020603050405020304" pitchFamily="18" charset="0"/>
                </a:rPr>
                <a:t>. II)</a:t>
              </a:r>
              <a:endParaRPr lang="fr-FR" sz="1050" dirty="0">
                <a:latin typeface="Lato" panose="020F0502020204030203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Bef>
                  <a:spcPts val="300"/>
                </a:spcBef>
                <a:spcAft>
                  <a:spcPts val="0"/>
                </a:spcAft>
                <a:tabLst>
                  <a:tab pos="-914400" algn="r"/>
                  <a:tab pos="342900" algn="l"/>
                  <a:tab pos="1028700" algn="l"/>
                  <a:tab pos="6286500" algn="r"/>
                </a:tabLst>
              </a:pPr>
              <a:r>
                <a:rPr lang="fr-FR" sz="1050" dirty="0">
                  <a:solidFill>
                    <a:srgbClr val="000000"/>
                  </a:solidFill>
                  <a:latin typeface="Lato" panose="020F0502020204030203"/>
                  <a:ea typeface="Times New Roman" panose="02020603050405020304" pitchFamily="18" charset="0"/>
                  <a:cs typeface="Times New Roman" panose="02020603050405020304" pitchFamily="18" charset="0"/>
                </a:rPr>
                <a:t>1992 		</a:t>
              </a:r>
              <a:r>
                <a:rPr lang="fr-FR" sz="1050" b="1" dirty="0">
                  <a:solidFill>
                    <a:srgbClr val="000000"/>
                  </a:solidFill>
                  <a:latin typeface="Lato" panose="020F0502020204030203"/>
                  <a:ea typeface="Times New Roman" panose="02020603050405020304" pitchFamily="18" charset="0"/>
                  <a:cs typeface="Times New Roman" panose="02020603050405020304" pitchFamily="18" charset="0"/>
                </a:rPr>
                <a:t>Bac D</a:t>
              </a:r>
              <a:endParaRPr lang="fr-FR" sz="1050" dirty="0">
                <a:latin typeface="Lato" panose="020F0502020204030203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9327EDD9-5FD4-4C6B-A1E7-431C92FFF852}"/>
              </a:ext>
            </a:extLst>
          </p:cNvPr>
          <p:cNvGrpSpPr/>
          <p:nvPr/>
        </p:nvGrpSpPr>
        <p:grpSpPr>
          <a:xfrm>
            <a:off x="4495801" y="2808585"/>
            <a:ext cx="2004871" cy="188846"/>
            <a:chOff x="4770746" y="5642822"/>
            <a:chExt cx="1871179" cy="188846"/>
          </a:xfrm>
        </p:grpSpPr>
        <p:sp>
          <p:nvSpPr>
            <p:cNvPr id="47" name="TextBox 126"/>
            <p:cNvSpPr txBox="1"/>
            <p:nvPr/>
          </p:nvSpPr>
          <p:spPr>
            <a:xfrm>
              <a:off x="4770746" y="5670085"/>
              <a:ext cx="771228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PH" sz="1050" dirty="0" err="1">
                  <a:solidFill>
                    <a:srgbClr val="737373"/>
                  </a:solidFill>
                  <a:latin typeface="Lato" panose="020F0502020204030203" pitchFamily="34" charset="0"/>
                  <a:ea typeface="Roboto" pitchFamily="2" charset="0"/>
                  <a:cs typeface="Lato" panose="020F0502020204030203" pitchFamily="34" charset="0"/>
                </a:rPr>
                <a:t>.Net</a:t>
              </a:r>
              <a:endParaRPr lang="en-GB" sz="1050" dirty="0">
                <a:solidFill>
                  <a:srgbClr val="737373"/>
                </a:solidFill>
                <a:latin typeface="Lato" panose="020F0502020204030203" pitchFamily="34" charset="0"/>
                <a:ea typeface="Roboto" pitchFamily="2" charset="0"/>
                <a:cs typeface="Lato" panose="020F0502020204030203" pitchFamily="34" charset="0"/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D36F358-22BA-4319-A4C1-82069C8CA7B8}"/>
                </a:ext>
              </a:extLst>
            </p:cNvPr>
            <p:cNvGrpSpPr/>
            <p:nvPr/>
          </p:nvGrpSpPr>
          <p:grpSpPr>
            <a:xfrm>
              <a:off x="5658147" y="5642822"/>
              <a:ext cx="983778" cy="151842"/>
              <a:chOff x="4674369" y="4509519"/>
              <a:chExt cx="1181778" cy="196821"/>
            </a:xfrm>
          </p:grpSpPr>
          <p:sp>
            <p:nvSpPr>
              <p:cNvPr id="2" name="Star: 5 Points 1">
                <a:extLst>
                  <a:ext uri="{FF2B5EF4-FFF2-40B4-BE49-F238E27FC236}">
                    <a16:creationId xmlns:a16="http://schemas.microsoft.com/office/drawing/2014/main" id="{A051136F-F87E-41AE-9511-562D8121A610}"/>
                  </a:ext>
                </a:extLst>
              </p:cNvPr>
              <p:cNvSpPr/>
              <p:nvPr/>
            </p:nvSpPr>
            <p:spPr>
              <a:xfrm>
                <a:off x="4674369" y="4509519"/>
                <a:ext cx="198000" cy="196821"/>
              </a:xfrm>
              <a:prstGeom prst="star5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4" name="Star: 5 Points 23">
                <a:extLst>
                  <a:ext uri="{FF2B5EF4-FFF2-40B4-BE49-F238E27FC236}">
                    <a16:creationId xmlns:a16="http://schemas.microsoft.com/office/drawing/2014/main" id="{56FD4FA2-3865-4AA6-960D-5F00040027B9}"/>
                  </a:ext>
                </a:extLst>
              </p:cNvPr>
              <p:cNvSpPr/>
              <p:nvPr/>
            </p:nvSpPr>
            <p:spPr>
              <a:xfrm>
                <a:off x="4932651" y="4509519"/>
                <a:ext cx="198000" cy="196821"/>
              </a:xfrm>
              <a:prstGeom prst="star5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5" name="Star: 5 Points 24">
                <a:extLst>
                  <a:ext uri="{FF2B5EF4-FFF2-40B4-BE49-F238E27FC236}">
                    <a16:creationId xmlns:a16="http://schemas.microsoft.com/office/drawing/2014/main" id="{78497569-0DB5-4322-B06B-842ECAFC9662}"/>
                  </a:ext>
                </a:extLst>
              </p:cNvPr>
              <p:cNvSpPr/>
              <p:nvPr/>
            </p:nvSpPr>
            <p:spPr>
              <a:xfrm>
                <a:off x="5180105" y="4509519"/>
                <a:ext cx="198000" cy="196821"/>
              </a:xfrm>
              <a:prstGeom prst="star5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6" name="Star: 5 Points 25">
                <a:extLst>
                  <a:ext uri="{FF2B5EF4-FFF2-40B4-BE49-F238E27FC236}">
                    <a16:creationId xmlns:a16="http://schemas.microsoft.com/office/drawing/2014/main" id="{5FB3410C-0514-4510-B3E0-170E18CF0527}"/>
                  </a:ext>
                </a:extLst>
              </p:cNvPr>
              <p:cNvSpPr/>
              <p:nvPr/>
            </p:nvSpPr>
            <p:spPr>
              <a:xfrm>
                <a:off x="5408470" y="4509519"/>
                <a:ext cx="198000" cy="196821"/>
              </a:xfrm>
              <a:prstGeom prst="star5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7" name="Star: 5 Points 26">
                <a:extLst>
                  <a:ext uri="{FF2B5EF4-FFF2-40B4-BE49-F238E27FC236}">
                    <a16:creationId xmlns:a16="http://schemas.microsoft.com/office/drawing/2014/main" id="{6A388651-8CF4-4FF0-BD04-24A475DF996D}"/>
                  </a:ext>
                </a:extLst>
              </p:cNvPr>
              <p:cNvSpPr/>
              <p:nvPr/>
            </p:nvSpPr>
            <p:spPr>
              <a:xfrm>
                <a:off x="5658147" y="4509519"/>
                <a:ext cx="198000" cy="196821"/>
              </a:xfrm>
              <a:prstGeom prst="star5">
                <a:avLst/>
              </a:prstGeom>
              <a:solidFill>
                <a:schemeClr val="bg2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/>
              </a:p>
            </p:txBody>
          </p:sp>
        </p:grp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0714CC68-9A19-4BDD-92B9-18AE814CDD91}"/>
              </a:ext>
            </a:extLst>
          </p:cNvPr>
          <p:cNvGrpSpPr/>
          <p:nvPr/>
        </p:nvGrpSpPr>
        <p:grpSpPr>
          <a:xfrm>
            <a:off x="290412" y="5097705"/>
            <a:ext cx="360000" cy="360000"/>
            <a:chOff x="290412" y="5097705"/>
            <a:chExt cx="360000" cy="360000"/>
          </a:xfrm>
        </p:grpSpPr>
        <p:sp>
          <p:nvSpPr>
            <p:cNvPr id="156" name="Ellipse 155"/>
            <p:cNvSpPr/>
            <p:nvPr/>
          </p:nvSpPr>
          <p:spPr>
            <a:xfrm>
              <a:off x="290412" y="5097705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2F268DF0-C898-4EB5-8C06-BFB285848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6012" y="5163085"/>
              <a:ext cx="216000" cy="216000"/>
            </a:xfrm>
            <a:prstGeom prst="rect">
              <a:avLst/>
            </a:prstGeom>
          </p:spPr>
        </p:pic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416074D6-24AF-46C7-869E-18DC5B31EE16}"/>
              </a:ext>
            </a:extLst>
          </p:cNvPr>
          <p:cNvGrpSpPr/>
          <p:nvPr/>
        </p:nvGrpSpPr>
        <p:grpSpPr>
          <a:xfrm>
            <a:off x="270441" y="6344398"/>
            <a:ext cx="360000" cy="360000"/>
            <a:chOff x="270441" y="6344398"/>
            <a:chExt cx="360000" cy="360000"/>
          </a:xfrm>
        </p:grpSpPr>
        <p:sp>
          <p:nvSpPr>
            <p:cNvPr id="165" name="Ellipse 164"/>
            <p:cNvSpPr/>
            <p:nvPr/>
          </p:nvSpPr>
          <p:spPr>
            <a:xfrm>
              <a:off x="270441" y="6344398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4C49143-1BCC-4B80-8EC2-D7E48D94C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4441" y="6407845"/>
              <a:ext cx="252000" cy="252000"/>
            </a:xfrm>
            <a:prstGeom prst="rect">
              <a:avLst/>
            </a:prstGeom>
          </p:spPr>
        </p:pic>
      </p:grpSp>
      <p:sp>
        <p:nvSpPr>
          <p:cNvPr id="184" name="TextBox 110">
            <a:extLst>
              <a:ext uri="{FF2B5EF4-FFF2-40B4-BE49-F238E27FC236}">
                <a16:creationId xmlns:a16="http://schemas.microsoft.com/office/drawing/2014/main" id="{48670EFD-796C-4B94-8A91-264EC4C067C1}"/>
              </a:ext>
            </a:extLst>
          </p:cNvPr>
          <p:cNvSpPr txBox="1"/>
          <p:nvPr/>
        </p:nvSpPr>
        <p:spPr>
          <a:xfrm>
            <a:off x="119063" y="9588500"/>
            <a:ext cx="10245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800" b="1" dirty="0">
                <a:solidFill>
                  <a:srgbClr val="737373"/>
                </a:solidFill>
                <a:latin typeface="Lato" panose="020F0502020204030203" pitchFamily="34" charset="0"/>
                <a:ea typeface="Roboto" pitchFamily="2" charset="0"/>
                <a:cs typeface="Lato" panose="020F0502020204030203" pitchFamily="34" charset="0"/>
              </a:rPr>
              <a:t>01/2006-02/2008</a:t>
            </a:r>
            <a:endParaRPr lang="en-GB" sz="800" b="1" dirty="0">
              <a:solidFill>
                <a:srgbClr val="737373"/>
              </a:solidFill>
              <a:latin typeface="Lato" panose="020F0502020204030203" pitchFamily="34" charset="0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86" name="TextBox 106">
            <a:extLst>
              <a:ext uri="{FF2B5EF4-FFF2-40B4-BE49-F238E27FC236}">
                <a16:creationId xmlns:a16="http://schemas.microsoft.com/office/drawing/2014/main" id="{4EED6245-9980-4C81-8B1F-155EAAF4B5DA}"/>
              </a:ext>
            </a:extLst>
          </p:cNvPr>
          <p:cNvSpPr txBox="1"/>
          <p:nvPr/>
        </p:nvSpPr>
        <p:spPr>
          <a:xfrm>
            <a:off x="1063117" y="9605607"/>
            <a:ext cx="24538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50" b="1" dirty="0" err="1">
                <a:solidFill>
                  <a:srgbClr val="737373"/>
                </a:solidFill>
                <a:latin typeface="Lato" panose="020F0502020204030203" pitchFamily="34" charset="0"/>
                <a:ea typeface="Roboto" pitchFamily="2" charset="0"/>
                <a:cs typeface="Lato" panose="020F0502020204030203" pitchFamily="34" charset="0"/>
              </a:rPr>
              <a:t>Ecolocal</a:t>
            </a:r>
            <a:r>
              <a:rPr lang="en-PH" sz="1050" b="1" dirty="0">
                <a:solidFill>
                  <a:srgbClr val="737373"/>
                </a:solidFill>
                <a:latin typeface="Lato" panose="020F0502020204030203" pitchFamily="34" charset="0"/>
                <a:ea typeface="Roboto" pitchFamily="2" charset="0"/>
                <a:cs typeface="Lato" panose="020F0502020204030203" pitchFamily="34" charset="0"/>
              </a:rPr>
              <a:t> (Groupe </a:t>
            </a:r>
            <a:r>
              <a:rPr lang="en-PH" sz="1050" b="1" dirty="0" err="1">
                <a:solidFill>
                  <a:srgbClr val="737373"/>
                </a:solidFill>
                <a:latin typeface="Lato" panose="020F0502020204030203" pitchFamily="34" charset="0"/>
                <a:ea typeface="Roboto" pitchFamily="2" charset="0"/>
                <a:cs typeface="Lato" panose="020F0502020204030203" pitchFamily="34" charset="0"/>
              </a:rPr>
              <a:t>Caisse</a:t>
            </a:r>
            <a:r>
              <a:rPr lang="en-PH" sz="1050" b="1" dirty="0">
                <a:solidFill>
                  <a:srgbClr val="737373"/>
                </a:solidFill>
                <a:latin typeface="Lato" panose="020F0502020204030203" pitchFamily="34" charset="0"/>
                <a:ea typeface="Roboto" pitchFamily="2" charset="0"/>
                <a:cs typeface="Lato" panose="020F0502020204030203" pitchFamily="34" charset="0"/>
              </a:rPr>
              <a:t> </a:t>
            </a:r>
            <a:r>
              <a:rPr lang="en-PH" sz="1050" b="1" dirty="0" err="1">
                <a:solidFill>
                  <a:srgbClr val="737373"/>
                </a:solidFill>
                <a:latin typeface="Lato" panose="020F0502020204030203" pitchFamily="34" charset="0"/>
                <a:ea typeface="Roboto" pitchFamily="2" charset="0"/>
                <a:cs typeface="Lato" panose="020F0502020204030203" pitchFamily="34" charset="0"/>
              </a:rPr>
              <a:t>d’épargne</a:t>
            </a:r>
            <a:r>
              <a:rPr lang="en-PH" sz="1050" b="1" dirty="0">
                <a:solidFill>
                  <a:srgbClr val="737373"/>
                </a:solidFill>
                <a:latin typeface="Lato" panose="020F0502020204030203" pitchFamily="34" charset="0"/>
                <a:ea typeface="Roboto" pitchFamily="2" charset="0"/>
                <a:cs typeface="Lato" panose="020F0502020204030203" pitchFamily="34" charset="0"/>
              </a:rPr>
              <a:t>)</a:t>
            </a:r>
          </a:p>
        </p:txBody>
      </p:sp>
      <p:sp>
        <p:nvSpPr>
          <p:cNvPr id="188" name="TextBox 112">
            <a:extLst>
              <a:ext uri="{FF2B5EF4-FFF2-40B4-BE49-F238E27FC236}">
                <a16:creationId xmlns:a16="http://schemas.microsoft.com/office/drawing/2014/main" id="{9B364554-F8B7-4533-8BB5-AA5B562EB171}"/>
              </a:ext>
            </a:extLst>
          </p:cNvPr>
          <p:cNvSpPr txBox="1"/>
          <p:nvPr/>
        </p:nvSpPr>
        <p:spPr>
          <a:xfrm>
            <a:off x="1143579" y="9804676"/>
            <a:ext cx="3176509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fr-F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Domaine : Bancaire, Notation Bâle</a:t>
            </a:r>
          </a:p>
          <a:p>
            <a:pPr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fr-F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Fonctions : conception, développement</a:t>
            </a:r>
          </a:p>
          <a:p>
            <a:pPr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fr-F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Tech : C#, Java, Asp.net, Struts,(N)Hibernate , </a:t>
            </a:r>
            <a:r>
              <a:rPr lang="fr-FR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Sql</a:t>
            </a:r>
            <a:r>
              <a:rPr lang="fr-F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Server</a:t>
            </a:r>
          </a:p>
          <a:p>
            <a:pPr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fr-F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</a:p>
        </p:txBody>
      </p: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98782107-1228-4882-A336-21ABB625DFBF}"/>
              </a:ext>
            </a:extLst>
          </p:cNvPr>
          <p:cNvGrpSpPr/>
          <p:nvPr/>
        </p:nvGrpSpPr>
        <p:grpSpPr>
          <a:xfrm>
            <a:off x="252114" y="9922350"/>
            <a:ext cx="360000" cy="360000"/>
            <a:chOff x="252114" y="9922350"/>
            <a:chExt cx="360000" cy="360000"/>
          </a:xfrm>
        </p:grpSpPr>
        <p:sp>
          <p:nvSpPr>
            <p:cNvPr id="190" name="Ellipse 168">
              <a:extLst>
                <a:ext uri="{FF2B5EF4-FFF2-40B4-BE49-F238E27FC236}">
                  <a16:creationId xmlns:a16="http://schemas.microsoft.com/office/drawing/2014/main" id="{7097FFAE-EE1E-4FEB-A21C-4487BC33E3BA}"/>
                </a:ext>
              </a:extLst>
            </p:cNvPr>
            <p:cNvSpPr/>
            <p:nvPr/>
          </p:nvSpPr>
          <p:spPr>
            <a:xfrm>
              <a:off x="252114" y="9922350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17B7D1DB-54A3-4D70-8116-2456FD12F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1927" y="9996648"/>
              <a:ext cx="216000" cy="211404"/>
            </a:xfrm>
            <a:prstGeom prst="rect">
              <a:avLst/>
            </a:prstGeom>
          </p:spPr>
        </p:pic>
      </p:grpSp>
      <p:sp>
        <p:nvSpPr>
          <p:cNvPr id="169" name="Ellipse 168"/>
          <p:cNvSpPr/>
          <p:nvPr/>
        </p:nvSpPr>
        <p:spPr>
          <a:xfrm>
            <a:off x="265594" y="8772656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14BEF093-4922-410A-80D9-A36755779819}"/>
              </a:ext>
            </a:extLst>
          </p:cNvPr>
          <p:cNvGrpSpPr/>
          <p:nvPr/>
        </p:nvGrpSpPr>
        <p:grpSpPr>
          <a:xfrm>
            <a:off x="270441" y="7584464"/>
            <a:ext cx="365379" cy="360000"/>
            <a:chOff x="270441" y="7584464"/>
            <a:chExt cx="365379" cy="360000"/>
          </a:xfrm>
        </p:grpSpPr>
        <p:sp>
          <p:nvSpPr>
            <p:cNvPr id="167" name="Ellipse 166"/>
            <p:cNvSpPr/>
            <p:nvPr/>
          </p:nvSpPr>
          <p:spPr>
            <a:xfrm>
              <a:off x="270441" y="7584464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A0F8BECC-A521-4EBE-A5AB-829D531F0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5820" y="7687298"/>
              <a:ext cx="360000" cy="130526"/>
            </a:xfrm>
            <a:prstGeom prst="rect">
              <a:avLst/>
            </a:prstGeom>
          </p:spPr>
        </p:pic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33E42B9A-6BB0-4982-BBB1-326225ED5943}"/>
              </a:ext>
            </a:extLst>
          </p:cNvPr>
          <p:cNvGrpSpPr/>
          <p:nvPr/>
        </p:nvGrpSpPr>
        <p:grpSpPr>
          <a:xfrm>
            <a:off x="4495801" y="3016732"/>
            <a:ext cx="2018478" cy="198591"/>
            <a:chOff x="4758046" y="5633077"/>
            <a:chExt cx="1883879" cy="198591"/>
          </a:xfrm>
        </p:grpSpPr>
        <p:sp>
          <p:nvSpPr>
            <p:cNvPr id="210" name="TextBox 126">
              <a:extLst>
                <a:ext uri="{FF2B5EF4-FFF2-40B4-BE49-F238E27FC236}">
                  <a16:creationId xmlns:a16="http://schemas.microsoft.com/office/drawing/2014/main" id="{BB2A3E9C-008D-4ECB-8E76-16AE7E2C4A06}"/>
                </a:ext>
              </a:extLst>
            </p:cNvPr>
            <p:cNvSpPr txBox="1"/>
            <p:nvPr/>
          </p:nvSpPr>
          <p:spPr>
            <a:xfrm>
              <a:off x="4758046" y="5670085"/>
              <a:ext cx="771228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PH" sz="1050" dirty="0">
                  <a:solidFill>
                    <a:srgbClr val="737373"/>
                  </a:solidFill>
                  <a:latin typeface="Lato" panose="020F0502020204030203" pitchFamily="34" charset="0"/>
                  <a:ea typeface="Roboto" pitchFamily="2" charset="0"/>
                  <a:cs typeface="Lato" panose="020F0502020204030203" pitchFamily="34" charset="0"/>
                </a:rPr>
                <a:t>Java</a:t>
              </a:r>
              <a:endParaRPr lang="en-GB" sz="1050" dirty="0">
                <a:solidFill>
                  <a:srgbClr val="737373"/>
                </a:solidFill>
                <a:latin typeface="Lato" panose="020F0502020204030203" pitchFamily="34" charset="0"/>
                <a:ea typeface="Roboto" pitchFamily="2" charset="0"/>
                <a:cs typeface="Lato" panose="020F0502020204030203" pitchFamily="34" charset="0"/>
              </a:endParaRPr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C0582056-45A2-4614-A54C-AAC0C0B1B51E}"/>
                </a:ext>
              </a:extLst>
            </p:cNvPr>
            <p:cNvGrpSpPr/>
            <p:nvPr/>
          </p:nvGrpSpPr>
          <p:grpSpPr>
            <a:xfrm>
              <a:off x="5658147" y="5633077"/>
              <a:ext cx="983778" cy="161584"/>
              <a:chOff x="4674369" y="4496891"/>
              <a:chExt cx="1181778" cy="209449"/>
            </a:xfrm>
          </p:grpSpPr>
          <p:sp>
            <p:nvSpPr>
              <p:cNvPr id="212" name="Star: 5 Points 211">
                <a:extLst>
                  <a:ext uri="{FF2B5EF4-FFF2-40B4-BE49-F238E27FC236}">
                    <a16:creationId xmlns:a16="http://schemas.microsoft.com/office/drawing/2014/main" id="{078F781D-6B1E-4968-8DDD-04169603E775}"/>
                  </a:ext>
                </a:extLst>
              </p:cNvPr>
              <p:cNvSpPr/>
              <p:nvPr/>
            </p:nvSpPr>
            <p:spPr>
              <a:xfrm>
                <a:off x="4674369" y="4509518"/>
                <a:ext cx="198000" cy="196821"/>
              </a:xfrm>
              <a:prstGeom prst="star5">
                <a:avLst/>
              </a:prstGeom>
              <a:solidFill>
                <a:schemeClr val="accent4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13" name="Star: 5 Points 212">
                <a:extLst>
                  <a:ext uri="{FF2B5EF4-FFF2-40B4-BE49-F238E27FC236}">
                    <a16:creationId xmlns:a16="http://schemas.microsoft.com/office/drawing/2014/main" id="{F9AB8DC9-3EFE-41DF-BB3C-D9258762DAE1}"/>
                  </a:ext>
                </a:extLst>
              </p:cNvPr>
              <p:cNvSpPr/>
              <p:nvPr/>
            </p:nvSpPr>
            <p:spPr>
              <a:xfrm>
                <a:off x="4932650" y="4500362"/>
                <a:ext cx="198000" cy="196821"/>
              </a:xfrm>
              <a:prstGeom prst="star5">
                <a:avLst/>
              </a:prstGeom>
              <a:solidFill>
                <a:schemeClr val="accent4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14" name="Star: 5 Points 213">
                <a:extLst>
                  <a:ext uri="{FF2B5EF4-FFF2-40B4-BE49-F238E27FC236}">
                    <a16:creationId xmlns:a16="http://schemas.microsoft.com/office/drawing/2014/main" id="{E62CB11C-93E4-44D5-BB50-1152116281F0}"/>
                  </a:ext>
                </a:extLst>
              </p:cNvPr>
              <p:cNvSpPr/>
              <p:nvPr/>
            </p:nvSpPr>
            <p:spPr>
              <a:xfrm>
                <a:off x="5180105" y="4509519"/>
                <a:ext cx="198000" cy="196821"/>
              </a:xfrm>
              <a:prstGeom prst="star5">
                <a:avLst/>
              </a:prstGeom>
              <a:solidFill>
                <a:schemeClr val="accent4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15" name="Star: 5 Points 214">
                <a:extLst>
                  <a:ext uri="{FF2B5EF4-FFF2-40B4-BE49-F238E27FC236}">
                    <a16:creationId xmlns:a16="http://schemas.microsoft.com/office/drawing/2014/main" id="{CAE20D50-CB54-4B41-886A-A737F877BF96}"/>
                  </a:ext>
                </a:extLst>
              </p:cNvPr>
              <p:cNvSpPr/>
              <p:nvPr/>
            </p:nvSpPr>
            <p:spPr>
              <a:xfrm>
                <a:off x="5408470" y="4496891"/>
                <a:ext cx="198000" cy="196821"/>
              </a:xfrm>
              <a:prstGeom prst="star5">
                <a:avLst/>
              </a:prstGeom>
              <a:solidFill>
                <a:schemeClr val="bg2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16" name="Star: 5 Points 215">
                <a:extLst>
                  <a:ext uri="{FF2B5EF4-FFF2-40B4-BE49-F238E27FC236}">
                    <a16:creationId xmlns:a16="http://schemas.microsoft.com/office/drawing/2014/main" id="{6D57DBC3-A3E4-4622-A326-E048BFE3D6A9}"/>
                  </a:ext>
                </a:extLst>
              </p:cNvPr>
              <p:cNvSpPr/>
              <p:nvPr/>
            </p:nvSpPr>
            <p:spPr>
              <a:xfrm>
                <a:off x="5658147" y="4509519"/>
                <a:ext cx="198000" cy="196821"/>
              </a:xfrm>
              <a:prstGeom prst="star5">
                <a:avLst/>
              </a:prstGeom>
              <a:solidFill>
                <a:schemeClr val="bg2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/>
              </a:p>
            </p:txBody>
          </p:sp>
        </p:grp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EA487BB6-606D-4A46-8830-E18B385D5310}"/>
              </a:ext>
            </a:extLst>
          </p:cNvPr>
          <p:cNvGrpSpPr/>
          <p:nvPr/>
        </p:nvGrpSpPr>
        <p:grpSpPr>
          <a:xfrm>
            <a:off x="4495801" y="3234624"/>
            <a:ext cx="2018478" cy="198591"/>
            <a:chOff x="4758046" y="5633077"/>
            <a:chExt cx="1883879" cy="198591"/>
          </a:xfrm>
        </p:grpSpPr>
        <p:sp>
          <p:nvSpPr>
            <p:cNvPr id="218" name="TextBox 126">
              <a:extLst>
                <a:ext uri="{FF2B5EF4-FFF2-40B4-BE49-F238E27FC236}">
                  <a16:creationId xmlns:a16="http://schemas.microsoft.com/office/drawing/2014/main" id="{64DAD535-777A-41BA-918D-C2E4FA8CC723}"/>
                </a:ext>
              </a:extLst>
            </p:cNvPr>
            <p:cNvSpPr txBox="1"/>
            <p:nvPr/>
          </p:nvSpPr>
          <p:spPr>
            <a:xfrm>
              <a:off x="4758046" y="5670085"/>
              <a:ext cx="771228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PH" sz="1050" dirty="0">
                  <a:solidFill>
                    <a:srgbClr val="737373"/>
                  </a:solidFill>
                  <a:latin typeface="Lato" panose="020F0502020204030203" pitchFamily="34" charset="0"/>
                  <a:ea typeface="Roboto" pitchFamily="2" charset="0"/>
                  <a:cs typeface="Lato" panose="020F0502020204030203" pitchFamily="34" charset="0"/>
                </a:rPr>
                <a:t>HTML/CSS/JS</a:t>
              </a:r>
              <a:endParaRPr lang="en-GB" sz="1050" dirty="0">
                <a:solidFill>
                  <a:srgbClr val="737373"/>
                </a:solidFill>
                <a:latin typeface="Lato" panose="020F0502020204030203" pitchFamily="34" charset="0"/>
                <a:ea typeface="Roboto" pitchFamily="2" charset="0"/>
                <a:cs typeface="Lato" panose="020F0502020204030203" pitchFamily="34" charset="0"/>
              </a:endParaRPr>
            </a:p>
          </p:txBody>
        </p: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9247618B-B052-43F3-88F4-228C4E6779D7}"/>
                </a:ext>
              </a:extLst>
            </p:cNvPr>
            <p:cNvGrpSpPr/>
            <p:nvPr/>
          </p:nvGrpSpPr>
          <p:grpSpPr>
            <a:xfrm>
              <a:off x="5658147" y="5633077"/>
              <a:ext cx="983778" cy="161584"/>
              <a:chOff x="4674369" y="4496891"/>
              <a:chExt cx="1181778" cy="209449"/>
            </a:xfrm>
          </p:grpSpPr>
          <p:sp>
            <p:nvSpPr>
              <p:cNvPr id="220" name="Star: 5 Points 219">
                <a:extLst>
                  <a:ext uri="{FF2B5EF4-FFF2-40B4-BE49-F238E27FC236}">
                    <a16:creationId xmlns:a16="http://schemas.microsoft.com/office/drawing/2014/main" id="{70FC8BF3-20C9-410D-A699-848FAE95C7F0}"/>
                  </a:ext>
                </a:extLst>
              </p:cNvPr>
              <p:cNvSpPr/>
              <p:nvPr/>
            </p:nvSpPr>
            <p:spPr>
              <a:xfrm>
                <a:off x="4674369" y="4509518"/>
                <a:ext cx="198000" cy="196821"/>
              </a:xfrm>
              <a:prstGeom prst="star5">
                <a:avLst/>
              </a:prstGeom>
              <a:solidFill>
                <a:schemeClr val="accent4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21" name="Star: 5 Points 220">
                <a:extLst>
                  <a:ext uri="{FF2B5EF4-FFF2-40B4-BE49-F238E27FC236}">
                    <a16:creationId xmlns:a16="http://schemas.microsoft.com/office/drawing/2014/main" id="{BB08BFF9-B55E-4D33-8271-3677E61362F3}"/>
                  </a:ext>
                </a:extLst>
              </p:cNvPr>
              <p:cNvSpPr/>
              <p:nvPr/>
            </p:nvSpPr>
            <p:spPr>
              <a:xfrm>
                <a:off x="4932650" y="4500362"/>
                <a:ext cx="198000" cy="196821"/>
              </a:xfrm>
              <a:prstGeom prst="star5">
                <a:avLst/>
              </a:prstGeom>
              <a:solidFill>
                <a:schemeClr val="accent4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22" name="Star: 5 Points 221">
                <a:extLst>
                  <a:ext uri="{FF2B5EF4-FFF2-40B4-BE49-F238E27FC236}">
                    <a16:creationId xmlns:a16="http://schemas.microsoft.com/office/drawing/2014/main" id="{4D8E9EC2-B0DF-45BD-B839-01B92F0B0955}"/>
                  </a:ext>
                </a:extLst>
              </p:cNvPr>
              <p:cNvSpPr/>
              <p:nvPr/>
            </p:nvSpPr>
            <p:spPr>
              <a:xfrm>
                <a:off x="5180105" y="4509519"/>
                <a:ext cx="198000" cy="196821"/>
              </a:xfrm>
              <a:prstGeom prst="star5">
                <a:avLst/>
              </a:prstGeom>
              <a:solidFill>
                <a:schemeClr val="accent4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23" name="Star: 5 Points 222">
                <a:extLst>
                  <a:ext uri="{FF2B5EF4-FFF2-40B4-BE49-F238E27FC236}">
                    <a16:creationId xmlns:a16="http://schemas.microsoft.com/office/drawing/2014/main" id="{DF7C8DF4-5D06-4BED-B7AA-6111D305D8C7}"/>
                  </a:ext>
                </a:extLst>
              </p:cNvPr>
              <p:cNvSpPr/>
              <p:nvPr/>
            </p:nvSpPr>
            <p:spPr>
              <a:xfrm>
                <a:off x="5408470" y="4496891"/>
                <a:ext cx="198000" cy="196821"/>
              </a:xfrm>
              <a:prstGeom prst="star5">
                <a:avLst/>
              </a:prstGeom>
              <a:solidFill>
                <a:schemeClr val="bg2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24" name="Star: 5 Points 223">
                <a:extLst>
                  <a:ext uri="{FF2B5EF4-FFF2-40B4-BE49-F238E27FC236}">
                    <a16:creationId xmlns:a16="http://schemas.microsoft.com/office/drawing/2014/main" id="{06A231DE-04ED-4BA7-A2DA-B0A82D00F7C0}"/>
                  </a:ext>
                </a:extLst>
              </p:cNvPr>
              <p:cNvSpPr/>
              <p:nvPr/>
            </p:nvSpPr>
            <p:spPr>
              <a:xfrm>
                <a:off x="5658147" y="4509519"/>
                <a:ext cx="198000" cy="196821"/>
              </a:xfrm>
              <a:prstGeom prst="star5">
                <a:avLst/>
              </a:prstGeom>
              <a:solidFill>
                <a:schemeClr val="bg2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/>
              </a:p>
            </p:txBody>
          </p:sp>
        </p:grp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5CAEC9D8-DBF3-4098-8243-A3A05DA2CF59}"/>
              </a:ext>
            </a:extLst>
          </p:cNvPr>
          <p:cNvGrpSpPr/>
          <p:nvPr/>
        </p:nvGrpSpPr>
        <p:grpSpPr>
          <a:xfrm>
            <a:off x="4495801" y="3452516"/>
            <a:ext cx="2018478" cy="198591"/>
            <a:chOff x="4758046" y="5633077"/>
            <a:chExt cx="1883879" cy="198591"/>
          </a:xfrm>
        </p:grpSpPr>
        <p:sp>
          <p:nvSpPr>
            <p:cNvPr id="226" name="TextBox 126">
              <a:extLst>
                <a:ext uri="{FF2B5EF4-FFF2-40B4-BE49-F238E27FC236}">
                  <a16:creationId xmlns:a16="http://schemas.microsoft.com/office/drawing/2014/main" id="{5D845312-DD35-4ABA-AF2E-BEAE8B2EBEE7}"/>
                </a:ext>
              </a:extLst>
            </p:cNvPr>
            <p:cNvSpPr txBox="1"/>
            <p:nvPr/>
          </p:nvSpPr>
          <p:spPr>
            <a:xfrm>
              <a:off x="4758046" y="5670085"/>
              <a:ext cx="771228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PH" sz="1050" dirty="0">
                  <a:solidFill>
                    <a:srgbClr val="737373"/>
                  </a:solidFill>
                  <a:latin typeface="Lato" panose="020F0502020204030203" pitchFamily="34" charset="0"/>
                  <a:ea typeface="Roboto" pitchFamily="2" charset="0"/>
                  <a:cs typeface="Lato" panose="020F0502020204030203" pitchFamily="34" charset="0"/>
                </a:rPr>
                <a:t>SQL</a:t>
              </a:r>
              <a:endParaRPr lang="en-GB" sz="1050" dirty="0">
                <a:solidFill>
                  <a:srgbClr val="737373"/>
                </a:solidFill>
                <a:latin typeface="Lato" panose="020F0502020204030203" pitchFamily="34" charset="0"/>
                <a:ea typeface="Roboto" pitchFamily="2" charset="0"/>
                <a:cs typeface="Lato" panose="020F0502020204030203" pitchFamily="34" charset="0"/>
              </a:endParaRPr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C14E3400-EE2C-4C3A-A8B7-570FF3A26EF5}"/>
                </a:ext>
              </a:extLst>
            </p:cNvPr>
            <p:cNvGrpSpPr/>
            <p:nvPr/>
          </p:nvGrpSpPr>
          <p:grpSpPr>
            <a:xfrm>
              <a:off x="5658147" y="5633077"/>
              <a:ext cx="983778" cy="161584"/>
              <a:chOff x="4674369" y="4496891"/>
              <a:chExt cx="1181778" cy="209449"/>
            </a:xfrm>
          </p:grpSpPr>
          <p:sp>
            <p:nvSpPr>
              <p:cNvPr id="228" name="Star: 5 Points 227">
                <a:extLst>
                  <a:ext uri="{FF2B5EF4-FFF2-40B4-BE49-F238E27FC236}">
                    <a16:creationId xmlns:a16="http://schemas.microsoft.com/office/drawing/2014/main" id="{1254D2D3-E7F3-4AAC-9D06-75A395621E94}"/>
                  </a:ext>
                </a:extLst>
              </p:cNvPr>
              <p:cNvSpPr/>
              <p:nvPr/>
            </p:nvSpPr>
            <p:spPr>
              <a:xfrm>
                <a:off x="4674369" y="4509518"/>
                <a:ext cx="198000" cy="196821"/>
              </a:xfrm>
              <a:prstGeom prst="star5">
                <a:avLst/>
              </a:prstGeom>
              <a:solidFill>
                <a:schemeClr val="accent4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29" name="Star: 5 Points 228">
                <a:extLst>
                  <a:ext uri="{FF2B5EF4-FFF2-40B4-BE49-F238E27FC236}">
                    <a16:creationId xmlns:a16="http://schemas.microsoft.com/office/drawing/2014/main" id="{ABE513B9-F691-40A3-B9A8-B3EA97FB5D2C}"/>
                  </a:ext>
                </a:extLst>
              </p:cNvPr>
              <p:cNvSpPr/>
              <p:nvPr/>
            </p:nvSpPr>
            <p:spPr>
              <a:xfrm>
                <a:off x="4932650" y="4500362"/>
                <a:ext cx="198000" cy="196821"/>
              </a:xfrm>
              <a:prstGeom prst="star5">
                <a:avLst/>
              </a:prstGeom>
              <a:solidFill>
                <a:schemeClr val="accent4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30" name="Star: 5 Points 229">
                <a:extLst>
                  <a:ext uri="{FF2B5EF4-FFF2-40B4-BE49-F238E27FC236}">
                    <a16:creationId xmlns:a16="http://schemas.microsoft.com/office/drawing/2014/main" id="{B3A22C8D-76A3-42F2-A331-D301CB8D105A}"/>
                  </a:ext>
                </a:extLst>
              </p:cNvPr>
              <p:cNvSpPr/>
              <p:nvPr/>
            </p:nvSpPr>
            <p:spPr>
              <a:xfrm>
                <a:off x="5180105" y="4509519"/>
                <a:ext cx="198000" cy="196821"/>
              </a:xfrm>
              <a:prstGeom prst="star5">
                <a:avLst/>
              </a:prstGeom>
              <a:solidFill>
                <a:schemeClr val="accent4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31" name="Star: 5 Points 230">
                <a:extLst>
                  <a:ext uri="{FF2B5EF4-FFF2-40B4-BE49-F238E27FC236}">
                    <a16:creationId xmlns:a16="http://schemas.microsoft.com/office/drawing/2014/main" id="{AD151A95-D8B5-4D52-86E0-481AEE42B1B3}"/>
                  </a:ext>
                </a:extLst>
              </p:cNvPr>
              <p:cNvSpPr/>
              <p:nvPr/>
            </p:nvSpPr>
            <p:spPr>
              <a:xfrm>
                <a:off x="5408470" y="4496891"/>
                <a:ext cx="198000" cy="196821"/>
              </a:xfrm>
              <a:prstGeom prst="star5">
                <a:avLst/>
              </a:prstGeom>
              <a:solidFill>
                <a:schemeClr val="accent4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32" name="Star: 5 Points 231">
                <a:extLst>
                  <a:ext uri="{FF2B5EF4-FFF2-40B4-BE49-F238E27FC236}">
                    <a16:creationId xmlns:a16="http://schemas.microsoft.com/office/drawing/2014/main" id="{D8250F67-4B17-449F-A683-24D5B3B4B59D}"/>
                  </a:ext>
                </a:extLst>
              </p:cNvPr>
              <p:cNvSpPr/>
              <p:nvPr/>
            </p:nvSpPr>
            <p:spPr>
              <a:xfrm>
                <a:off x="5658147" y="4509519"/>
                <a:ext cx="198000" cy="196821"/>
              </a:xfrm>
              <a:prstGeom prst="star5">
                <a:avLst/>
              </a:prstGeom>
              <a:solidFill>
                <a:schemeClr val="bg2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/>
              </a:p>
            </p:txBody>
          </p:sp>
        </p:grp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DC792BC2-C6D2-45A2-8C42-A19CAAEC198E}"/>
              </a:ext>
            </a:extLst>
          </p:cNvPr>
          <p:cNvGrpSpPr/>
          <p:nvPr/>
        </p:nvGrpSpPr>
        <p:grpSpPr>
          <a:xfrm>
            <a:off x="4495801" y="3670409"/>
            <a:ext cx="2018478" cy="198591"/>
            <a:chOff x="4758046" y="5633077"/>
            <a:chExt cx="1883879" cy="198591"/>
          </a:xfrm>
        </p:grpSpPr>
        <p:sp>
          <p:nvSpPr>
            <p:cNvPr id="234" name="TextBox 126">
              <a:extLst>
                <a:ext uri="{FF2B5EF4-FFF2-40B4-BE49-F238E27FC236}">
                  <a16:creationId xmlns:a16="http://schemas.microsoft.com/office/drawing/2014/main" id="{68277955-8A49-470C-A328-38BEC35A6EFF}"/>
                </a:ext>
              </a:extLst>
            </p:cNvPr>
            <p:cNvSpPr txBox="1"/>
            <p:nvPr/>
          </p:nvSpPr>
          <p:spPr>
            <a:xfrm>
              <a:off x="4758046" y="5670085"/>
              <a:ext cx="771228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PH" sz="1050" dirty="0">
                  <a:solidFill>
                    <a:srgbClr val="737373"/>
                  </a:solidFill>
                  <a:latin typeface="Lato" panose="020F0502020204030203" pitchFamily="34" charset="0"/>
                  <a:ea typeface="Roboto" pitchFamily="2" charset="0"/>
                  <a:cs typeface="Lato" panose="020F0502020204030203" pitchFamily="34" charset="0"/>
                </a:rPr>
                <a:t>CI/CD</a:t>
              </a:r>
              <a:endParaRPr lang="en-GB" sz="1050" dirty="0">
                <a:solidFill>
                  <a:srgbClr val="737373"/>
                </a:solidFill>
                <a:latin typeface="Lato" panose="020F0502020204030203" pitchFamily="34" charset="0"/>
                <a:ea typeface="Roboto" pitchFamily="2" charset="0"/>
                <a:cs typeface="Lato" panose="020F0502020204030203" pitchFamily="34" charset="0"/>
              </a:endParaRPr>
            </a:p>
          </p:txBody>
        </p: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40620776-FA8B-4066-B01B-51201717E11F}"/>
                </a:ext>
              </a:extLst>
            </p:cNvPr>
            <p:cNvGrpSpPr/>
            <p:nvPr/>
          </p:nvGrpSpPr>
          <p:grpSpPr>
            <a:xfrm>
              <a:off x="5658147" y="5633077"/>
              <a:ext cx="983778" cy="161584"/>
              <a:chOff x="4674369" y="4496891"/>
              <a:chExt cx="1181778" cy="209449"/>
            </a:xfrm>
          </p:grpSpPr>
          <p:sp>
            <p:nvSpPr>
              <p:cNvPr id="236" name="Star: 5 Points 235">
                <a:extLst>
                  <a:ext uri="{FF2B5EF4-FFF2-40B4-BE49-F238E27FC236}">
                    <a16:creationId xmlns:a16="http://schemas.microsoft.com/office/drawing/2014/main" id="{F01F214E-6A8A-4E16-A3AE-0CD92EE8F42A}"/>
                  </a:ext>
                </a:extLst>
              </p:cNvPr>
              <p:cNvSpPr/>
              <p:nvPr/>
            </p:nvSpPr>
            <p:spPr>
              <a:xfrm>
                <a:off x="4674369" y="4509518"/>
                <a:ext cx="198000" cy="196821"/>
              </a:xfrm>
              <a:prstGeom prst="star5">
                <a:avLst/>
              </a:prstGeom>
              <a:solidFill>
                <a:schemeClr val="accent4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37" name="Star: 5 Points 236">
                <a:extLst>
                  <a:ext uri="{FF2B5EF4-FFF2-40B4-BE49-F238E27FC236}">
                    <a16:creationId xmlns:a16="http://schemas.microsoft.com/office/drawing/2014/main" id="{B88DD32C-671B-4298-97E8-7EBEC9FC8941}"/>
                  </a:ext>
                </a:extLst>
              </p:cNvPr>
              <p:cNvSpPr/>
              <p:nvPr/>
            </p:nvSpPr>
            <p:spPr>
              <a:xfrm>
                <a:off x="4932650" y="4500362"/>
                <a:ext cx="198000" cy="196821"/>
              </a:xfrm>
              <a:prstGeom prst="star5">
                <a:avLst/>
              </a:prstGeom>
              <a:solidFill>
                <a:schemeClr val="accent4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38" name="Star: 5 Points 237">
                <a:extLst>
                  <a:ext uri="{FF2B5EF4-FFF2-40B4-BE49-F238E27FC236}">
                    <a16:creationId xmlns:a16="http://schemas.microsoft.com/office/drawing/2014/main" id="{0B74DFD0-74AE-419F-BDCB-A9A9C7A9B708}"/>
                  </a:ext>
                </a:extLst>
              </p:cNvPr>
              <p:cNvSpPr/>
              <p:nvPr/>
            </p:nvSpPr>
            <p:spPr>
              <a:xfrm>
                <a:off x="5180105" y="4509519"/>
                <a:ext cx="198000" cy="196821"/>
              </a:xfrm>
              <a:prstGeom prst="star5">
                <a:avLst/>
              </a:prstGeom>
              <a:solidFill>
                <a:schemeClr val="accent4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39" name="Star: 5 Points 238">
                <a:extLst>
                  <a:ext uri="{FF2B5EF4-FFF2-40B4-BE49-F238E27FC236}">
                    <a16:creationId xmlns:a16="http://schemas.microsoft.com/office/drawing/2014/main" id="{577B6D5F-E53C-487A-AE2A-9F57F956DA2B}"/>
                  </a:ext>
                </a:extLst>
              </p:cNvPr>
              <p:cNvSpPr/>
              <p:nvPr/>
            </p:nvSpPr>
            <p:spPr>
              <a:xfrm>
                <a:off x="5408470" y="4496891"/>
                <a:ext cx="198000" cy="196821"/>
              </a:xfrm>
              <a:prstGeom prst="star5">
                <a:avLst/>
              </a:prstGeom>
              <a:solidFill>
                <a:schemeClr val="bg2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40" name="Star: 5 Points 239">
                <a:extLst>
                  <a:ext uri="{FF2B5EF4-FFF2-40B4-BE49-F238E27FC236}">
                    <a16:creationId xmlns:a16="http://schemas.microsoft.com/office/drawing/2014/main" id="{C8611ADF-1EBE-4007-A9D4-014AC794503D}"/>
                  </a:ext>
                </a:extLst>
              </p:cNvPr>
              <p:cNvSpPr/>
              <p:nvPr/>
            </p:nvSpPr>
            <p:spPr>
              <a:xfrm>
                <a:off x="5658147" y="4509519"/>
                <a:ext cx="198000" cy="196821"/>
              </a:xfrm>
              <a:prstGeom prst="star5">
                <a:avLst/>
              </a:prstGeom>
              <a:solidFill>
                <a:schemeClr val="bg2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/>
              </a:p>
            </p:txBody>
          </p:sp>
        </p:grpSp>
      </p:grpSp>
      <p:pic>
        <p:nvPicPr>
          <p:cNvPr id="254" name="Picture 253">
            <a:extLst>
              <a:ext uri="{FF2B5EF4-FFF2-40B4-BE49-F238E27FC236}">
                <a16:creationId xmlns:a16="http://schemas.microsoft.com/office/drawing/2014/main" id="{B8B20C76-BB56-4FF8-9CE2-9594195EE2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80033" y="9248661"/>
            <a:ext cx="377868" cy="212947"/>
          </a:xfrm>
          <a:prstGeom prst="rect">
            <a:avLst/>
          </a:prstGeom>
        </p:spPr>
      </p:pic>
      <p:pic>
        <p:nvPicPr>
          <p:cNvPr id="256" name="Picture 255">
            <a:extLst>
              <a:ext uri="{FF2B5EF4-FFF2-40B4-BE49-F238E27FC236}">
                <a16:creationId xmlns:a16="http://schemas.microsoft.com/office/drawing/2014/main" id="{1DA40BA2-63E5-44B5-A4D3-18F7FA178F4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24454" y="9243863"/>
            <a:ext cx="470155" cy="264834"/>
          </a:xfrm>
          <a:prstGeom prst="rect">
            <a:avLst/>
          </a:prstGeom>
        </p:spPr>
      </p:pic>
      <p:pic>
        <p:nvPicPr>
          <p:cNvPr id="269" name="Picture 268">
            <a:extLst>
              <a:ext uri="{FF2B5EF4-FFF2-40B4-BE49-F238E27FC236}">
                <a16:creationId xmlns:a16="http://schemas.microsoft.com/office/drawing/2014/main" id="{5F44D056-67A6-409D-9B3C-A9AB03C04DF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33271" y="8984027"/>
            <a:ext cx="482462" cy="204029"/>
          </a:xfrm>
          <a:prstGeom prst="rect">
            <a:avLst/>
          </a:prstGeom>
        </p:spPr>
      </p:pic>
      <p:pic>
        <p:nvPicPr>
          <p:cNvPr id="273" name="Picture 272">
            <a:extLst>
              <a:ext uri="{FF2B5EF4-FFF2-40B4-BE49-F238E27FC236}">
                <a16:creationId xmlns:a16="http://schemas.microsoft.com/office/drawing/2014/main" id="{4C88DE84-0DFE-42A9-997D-6E145133198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14866" y="10191229"/>
            <a:ext cx="545310" cy="197514"/>
          </a:xfrm>
          <a:prstGeom prst="rect">
            <a:avLst/>
          </a:prstGeom>
        </p:spPr>
      </p:pic>
      <p:pic>
        <p:nvPicPr>
          <p:cNvPr id="275" name="Picture 274">
            <a:extLst>
              <a:ext uri="{FF2B5EF4-FFF2-40B4-BE49-F238E27FC236}">
                <a16:creationId xmlns:a16="http://schemas.microsoft.com/office/drawing/2014/main" id="{0735E549-EE55-4230-824D-3754BE97F08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77614" y="9011114"/>
            <a:ext cx="456993" cy="197514"/>
          </a:xfrm>
          <a:prstGeom prst="rect">
            <a:avLst/>
          </a:prstGeom>
        </p:spPr>
      </p:pic>
      <p:pic>
        <p:nvPicPr>
          <p:cNvPr id="277" name="Picture 276">
            <a:extLst>
              <a:ext uri="{FF2B5EF4-FFF2-40B4-BE49-F238E27FC236}">
                <a16:creationId xmlns:a16="http://schemas.microsoft.com/office/drawing/2014/main" id="{A83A22DB-8974-4310-80E2-4188363D3C9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15481" y="9010074"/>
            <a:ext cx="213301" cy="191972"/>
          </a:xfrm>
          <a:prstGeom prst="rect">
            <a:avLst/>
          </a:prstGeom>
        </p:spPr>
      </p:pic>
      <p:pic>
        <p:nvPicPr>
          <p:cNvPr id="280" name="Picture 279">
            <a:extLst>
              <a:ext uri="{FF2B5EF4-FFF2-40B4-BE49-F238E27FC236}">
                <a16:creationId xmlns:a16="http://schemas.microsoft.com/office/drawing/2014/main" id="{F7B2DFC2-5AC9-4391-9DE1-7733B848778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653004" y="9563763"/>
            <a:ext cx="446235" cy="125639"/>
          </a:xfrm>
          <a:prstGeom prst="rect">
            <a:avLst/>
          </a:prstGeom>
        </p:spPr>
      </p:pic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E2E0B28-5624-474D-A9DE-1EF2D97CD16D}"/>
              </a:ext>
            </a:extLst>
          </p:cNvPr>
          <p:cNvGrpSpPr/>
          <p:nvPr/>
        </p:nvGrpSpPr>
        <p:grpSpPr>
          <a:xfrm>
            <a:off x="4495801" y="3935634"/>
            <a:ext cx="1966393" cy="198591"/>
            <a:chOff x="4758046" y="5633077"/>
            <a:chExt cx="1883879" cy="198591"/>
          </a:xfrm>
        </p:grpSpPr>
        <p:sp>
          <p:nvSpPr>
            <p:cNvPr id="115" name="TextBox 126">
              <a:extLst>
                <a:ext uri="{FF2B5EF4-FFF2-40B4-BE49-F238E27FC236}">
                  <a16:creationId xmlns:a16="http://schemas.microsoft.com/office/drawing/2014/main" id="{C3F609A3-A86E-4DC9-94D5-3295D9F49121}"/>
                </a:ext>
              </a:extLst>
            </p:cNvPr>
            <p:cNvSpPr txBox="1"/>
            <p:nvPr/>
          </p:nvSpPr>
          <p:spPr>
            <a:xfrm>
              <a:off x="4758046" y="5670085"/>
              <a:ext cx="771228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PH" sz="1050" dirty="0" err="1">
                  <a:solidFill>
                    <a:srgbClr val="737373"/>
                  </a:solidFill>
                  <a:latin typeface="Lato" panose="020F0502020204030203" pitchFamily="34" charset="0"/>
                  <a:ea typeface="Roboto" pitchFamily="2" charset="0"/>
                  <a:cs typeface="Lato" panose="020F0502020204030203" pitchFamily="34" charset="0"/>
                </a:rPr>
                <a:t>Anglais</a:t>
              </a:r>
              <a:endParaRPr lang="en-GB" sz="1050" dirty="0">
                <a:solidFill>
                  <a:srgbClr val="737373"/>
                </a:solidFill>
                <a:latin typeface="Lato" panose="020F0502020204030203" pitchFamily="34" charset="0"/>
                <a:ea typeface="Roboto" pitchFamily="2" charset="0"/>
                <a:cs typeface="Lato" panose="020F0502020204030203" pitchFamily="34" charset="0"/>
              </a:endParaRP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084A925E-2589-4442-AB4B-774BB6D2DE33}"/>
                </a:ext>
              </a:extLst>
            </p:cNvPr>
            <p:cNvGrpSpPr/>
            <p:nvPr/>
          </p:nvGrpSpPr>
          <p:grpSpPr>
            <a:xfrm>
              <a:off x="5658147" y="5633077"/>
              <a:ext cx="983778" cy="161584"/>
              <a:chOff x="4674369" y="4496891"/>
              <a:chExt cx="1181778" cy="209449"/>
            </a:xfrm>
          </p:grpSpPr>
          <p:sp>
            <p:nvSpPr>
              <p:cNvPr id="117" name="Star: 5 Points 116">
                <a:extLst>
                  <a:ext uri="{FF2B5EF4-FFF2-40B4-BE49-F238E27FC236}">
                    <a16:creationId xmlns:a16="http://schemas.microsoft.com/office/drawing/2014/main" id="{5C432CA9-887E-49EA-AC65-1BA7BDB48CBD}"/>
                  </a:ext>
                </a:extLst>
              </p:cNvPr>
              <p:cNvSpPr/>
              <p:nvPr/>
            </p:nvSpPr>
            <p:spPr>
              <a:xfrm>
                <a:off x="4674369" y="4509518"/>
                <a:ext cx="198000" cy="196821"/>
              </a:xfrm>
              <a:prstGeom prst="star5">
                <a:avLst/>
              </a:prstGeom>
              <a:solidFill>
                <a:schemeClr val="accent4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18" name="Star: 5 Points 117">
                <a:extLst>
                  <a:ext uri="{FF2B5EF4-FFF2-40B4-BE49-F238E27FC236}">
                    <a16:creationId xmlns:a16="http://schemas.microsoft.com/office/drawing/2014/main" id="{D918AE37-35D6-49B5-B03E-774277F5F67E}"/>
                  </a:ext>
                </a:extLst>
              </p:cNvPr>
              <p:cNvSpPr/>
              <p:nvPr/>
            </p:nvSpPr>
            <p:spPr>
              <a:xfrm>
                <a:off x="4932650" y="4500362"/>
                <a:ext cx="198000" cy="196821"/>
              </a:xfrm>
              <a:prstGeom prst="star5">
                <a:avLst/>
              </a:prstGeom>
              <a:solidFill>
                <a:schemeClr val="accent4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21" name="Star: 5 Points 120">
                <a:extLst>
                  <a:ext uri="{FF2B5EF4-FFF2-40B4-BE49-F238E27FC236}">
                    <a16:creationId xmlns:a16="http://schemas.microsoft.com/office/drawing/2014/main" id="{FAAD9B10-5882-4D02-9B98-6B63A0757963}"/>
                  </a:ext>
                </a:extLst>
              </p:cNvPr>
              <p:cNvSpPr/>
              <p:nvPr/>
            </p:nvSpPr>
            <p:spPr>
              <a:xfrm>
                <a:off x="5180105" y="4509519"/>
                <a:ext cx="198000" cy="196821"/>
              </a:xfrm>
              <a:prstGeom prst="star5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 dirty="0"/>
              </a:p>
            </p:txBody>
          </p:sp>
          <p:sp>
            <p:nvSpPr>
              <p:cNvPr id="122" name="Star: 5 Points 121">
                <a:extLst>
                  <a:ext uri="{FF2B5EF4-FFF2-40B4-BE49-F238E27FC236}">
                    <a16:creationId xmlns:a16="http://schemas.microsoft.com/office/drawing/2014/main" id="{38081295-8445-4FB9-A32D-B5DD3F042DF6}"/>
                  </a:ext>
                </a:extLst>
              </p:cNvPr>
              <p:cNvSpPr/>
              <p:nvPr/>
            </p:nvSpPr>
            <p:spPr>
              <a:xfrm>
                <a:off x="5408470" y="4496891"/>
                <a:ext cx="198000" cy="196821"/>
              </a:xfrm>
              <a:prstGeom prst="star5">
                <a:avLst/>
              </a:prstGeom>
              <a:solidFill>
                <a:schemeClr val="bg2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34" name="Star: 5 Points 133">
                <a:extLst>
                  <a:ext uri="{FF2B5EF4-FFF2-40B4-BE49-F238E27FC236}">
                    <a16:creationId xmlns:a16="http://schemas.microsoft.com/office/drawing/2014/main" id="{E259596B-2ED3-4E5F-A6AE-2A9F8B421F02}"/>
                  </a:ext>
                </a:extLst>
              </p:cNvPr>
              <p:cNvSpPr/>
              <p:nvPr/>
            </p:nvSpPr>
            <p:spPr>
              <a:xfrm>
                <a:off x="5658147" y="4509519"/>
                <a:ext cx="198000" cy="196821"/>
              </a:xfrm>
              <a:prstGeom prst="star5">
                <a:avLst/>
              </a:prstGeom>
              <a:solidFill>
                <a:schemeClr val="bg2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/>
              </a:p>
            </p:txBody>
          </p:sp>
        </p:grpSp>
      </p:grpSp>
      <p:pic>
        <p:nvPicPr>
          <p:cNvPr id="241" name="Picture 240">
            <a:extLst>
              <a:ext uri="{FF2B5EF4-FFF2-40B4-BE49-F238E27FC236}">
                <a16:creationId xmlns:a16="http://schemas.microsoft.com/office/drawing/2014/main" id="{64A069F3-C587-4BBE-BDF1-E40A1285F54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712096" y="9772405"/>
            <a:ext cx="350849" cy="12026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299877F-08B2-4ABE-962C-540A90433C3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915733" y="8960734"/>
            <a:ext cx="264834" cy="264834"/>
          </a:xfrm>
          <a:prstGeom prst="rect">
            <a:avLst/>
          </a:prstGeom>
        </p:spPr>
      </p:pic>
      <p:pic>
        <p:nvPicPr>
          <p:cNvPr id="243" name="Picture 242">
            <a:extLst>
              <a:ext uri="{FF2B5EF4-FFF2-40B4-BE49-F238E27FC236}">
                <a16:creationId xmlns:a16="http://schemas.microsoft.com/office/drawing/2014/main" id="{EAB6FCFF-73C5-41FE-83CA-DEDE765BCF2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911384" y="5321983"/>
            <a:ext cx="214835" cy="214835"/>
          </a:xfrm>
          <a:prstGeom prst="rect">
            <a:avLst/>
          </a:prstGeom>
        </p:spPr>
      </p:pic>
      <p:pic>
        <p:nvPicPr>
          <p:cNvPr id="245" name="Picture 244">
            <a:extLst>
              <a:ext uri="{FF2B5EF4-FFF2-40B4-BE49-F238E27FC236}">
                <a16:creationId xmlns:a16="http://schemas.microsoft.com/office/drawing/2014/main" id="{92161A2E-D584-4F06-91E5-93D868BCFA6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652884" y="5312515"/>
            <a:ext cx="233770" cy="233770"/>
          </a:xfrm>
          <a:prstGeom prst="rect">
            <a:avLst/>
          </a:prstGeom>
        </p:spPr>
      </p:pic>
      <p:pic>
        <p:nvPicPr>
          <p:cNvPr id="247" name="Picture 246">
            <a:extLst>
              <a:ext uri="{FF2B5EF4-FFF2-40B4-BE49-F238E27FC236}">
                <a16:creationId xmlns:a16="http://schemas.microsoft.com/office/drawing/2014/main" id="{71F6A6E3-2D29-4F3E-9688-E90E741C11B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160176" y="5277407"/>
            <a:ext cx="259411" cy="259411"/>
          </a:xfrm>
          <a:prstGeom prst="rect">
            <a:avLst/>
          </a:prstGeom>
        </p:spPr>
      </p:pic>
      <p:pic>
        <p:nvPicPr>
          <p:cNvPr id="249" name="Picture 248">
            <a:extLst>
              <a:ext uri="{FF2B5EF4-FFF2-40B4-BE49-F238E27FC236}">
                <a16:creationId xmlns:a16="http://schemas.microsoft.com/office/drawing/2014/main" id="{35A5B3D1-616C-473B-AE2E-E3F2BEE14998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411836" y="5321983"/>
            <a:ext cx="193464" cy="193464"/>
          </a:xfrm>
          <a:prstGeom prst="rect">
            <a:avLst/>
          </a:prstGeom>
        </p:spPr>
      </p:pic>
      <p:pic>
        <p:nvPicPr>
          <p:cNvPr id="251" name="Picture 250">
            <a:extLst>
              <a:ext uri="{FF2B5EF4-FFF2-40B4-BE49-F238E27FC236}">
                <a16:creationId xmlns:a16="http://schemas.microsoft.com/office/drawing/2014/main" id="{67983623-432F-4ADB-A66B-6BB8EC9DB2F4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607372" y="9508249"/>
            <a:ext cx="169844" cy="224688"/>
          </a:xfrm>
          <a:prstGeom prst="rect">
            <a:avLst/>
          </a:prstGeom>
        </p:spPr>
      </p:pic>
      <p:pic>
        <p:nvPicPr>
          <p:cNvPr id="253" name="Picture 252">
            <a:extLst>
              <a:ext uri="{FF2B5EF4-FFF2-40B4-BE49-F238E27FC236}">
                <a16:creationId xmlns:a16="http://schemas.microsoft.com/office/drawing/2014/main" id="{FABD94BC-64AA-4C9B-BCB0-FDB684F2576D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155203" y="10151461"/>
            <a:ext cx="383723" cy="20721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420AAA7-35AB-4085-A5CB-64A5A2A4BBF9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623208" y="10175679"/>
            <a:ext cx="295221" cy="221045"/>
          </a:xfrm>
          <a:prstGeom prst="rect">
            <a:avLst/>
          </a:prstGeom>
        </p:spPr>
      </p:pic>
      <p:sp>
        <p:nvSpPr>
          <p:cNvPr id="38" name="TextBox 110">
            <a:extLst>
              <a:ext uri="{FF2B5EF4-FFF2-40B4-BE49-F238E27FC236}">
                <a16:creationId xmlns:a16="http://schemas.microsoft.com/office/drawing/2014/main" id="{0CB60A3E-B4A6-405C-AAA0-37C3F301B8D8}"/>
              </a:ext>
            </a:extLst>
          </p:cNvPr>
          <p:cNvSpPr txBox="1"/>
          <p:nvPr/>
        </p:nvSpPr>
        <p:spPr>
          <a:xfrm>
            <a:off x="113336" y="8482914"/>
            <a:ext cx="10245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800" b="1" dirty="0">
                <a:solidFill>
                  <a:srgbClr val="737373"/>
                </a:solidFill>
                <a:latin typeface="Lato" panose="020F0502020204030203" pitchFamily="34" charset="0"/>
                <a:ea typeface="Roboto" pitchFamily="2" charset="0"/>
                <a:cs typeface="Lato" panose="020F0502020204030203" pitchFamily="34" charset="0"/>
              </a:rPr>
              <a:t>02/2008-04/2009</a:t>
            </a:r>
            <a:endParaRPr lang="en-GB" sz="800" b="1" dirty="0">
              <a:solidFill>
                <a:srgbClr val="737373"/>
              </a:solidFill>
              <a:latin typeface="Lato" panose="020F0502020204030203" pitchFamily="34" charset="0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39" name="TextBox 110">
            <a:extLst>
              <a:ext uri="{FF2B5EF4-FFF2-40B4-BE49-F238E27FC236}">
                <a16:creationId xmlns:a16="http://schemas.microsoft.com/office/drawing/2014/main" id="{37FB9529-36E8-46B9-91D3-F7267B284747}"/>
              </a:ext>
            </a:extLst>
          </p:cNvPr>
          <p:cNvSpPr txBox="1"/>
          <p:nvPr/>
        </p:nvSpPr>
        <p:spPr>
          <a:xfrm>
            <a:off x="35669" y="7265421"/>
            <a:ext cx="10245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800" b="1" dirty="0">
                <a:solidFill>
                  <a:srgbClr val="737373"/>
                </a:solidFill>
                <a:latin typeface="Lato" panose="020F0502020204030203" pitchFamily="34" charset="0"/>
                <a:ea typeface="Roboto" pitchFamily="2" charset="0"/>
                <a:cs typeface="Lato" panose="020F0502020204030203" pitchFamily="34" charset="0"/>
              </a:rPr>
              <a:t>04/2009-11/2011</a:t>
            </a:r>
            <a:endParaRPr lang="en-GB" sz="800" b="1" dirty="0">
              <a:solidFill>
                <a:srgbClr val="737373"/>
              </a:solidFill>
              <a:latin typeface="Lato" panose="020F0502020204030203" pitchFamily="34" charset="0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48" name="TextBox 110">
            <a:extLst>
              <a:ext uri="{FF2B5EF4-FFF2-40B4-BE49-F238E27FC236}">
                <a16:creationId xmlns:a16="http://schemas.microsoft.com/office/drawing/2014/main" id="{B10794C4-3E18-452C-890D-987B9428C1B9}"/>
              </a:ext>
            </a:extLst>
          </p:cNvPr>
          <p:cNvSpPr txBox="1"/>
          <p:nvPr/>
        </p:nvSpPr>
        <p:spPr>
          <a:xfrm>
            <a:off x="119063" y="6012135"/>
            <a:ext cx="10245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800" b="1" dirty="0">
                <a:solidFill>
                  <a:srgbClr val="737373"/>
                </a:solidFill>
                <a:latin typeface="Lato" panose="020F0502020204030203" pitchFamily="34" charset="0"/>
                <a:ea typeface="Roboto" pitchFamily="2" charset="0"/>
                <a:cs typeface="Lato" panose="020F0502020204030203" pitchFamily="34" charset="0"/>
              </a:rPr>
              <a:t>11/2011-02/2015</a:t>
            </a:r>
            <a:endParaRPr lang="en-GB" sz="800" b="1" dirty="0">
              <a:solidFill>
                <a:srgbClr val="737373"/>
              </a:solidFill>
              <a:latin typeface="Lato" panose="020F0502020204030203" pitchFamily="34" charset="0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49" name="TextBox 110">
            <a:extLst>
              <a:ext uri="{FF2B5EF4-FFF2-40B4-BE49-F238E27FC236}">
                <a16:creationId xmlns:a16="http://schemas.microsoft.com/office/drawing/2014/main" id="{D0173C02-CC6B-4476-97E8-62DD4E0D5430}"/>
              </a:ext>
            </a:extLst>
          </p:cNvPr>
          <p:cNvSpPr txBox="1"/>
          <p:nvPr/>
        </p:nvSpPr>
        <p:spPr>
          <a:xfrm>
            <a:off x="102403" y="4807013"/>
            <a:ext cx="10245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800" b="1" dirty="0" err="1">
                <a:solidFill>
                  <a:srgbClr val="737373"/>
                </a:solidFill>
                <a:latin typeface="Lato" panose="020F0502020204030203" pitchFamily="34" charset="0"/>
                <a:ea typeface="Roboto" pitchFamily="2" charset="0"/>
                <a:cs typeface="Lato" panose="020F0502020204030203" pitchFamily="34" charset="0"/>
              </a:rPr>
              <a:t>Depuis</a:t>
            </a:r>
            <a:r>
              <a:rPr lang="en-PH" sz="800" b="1" dirty="0">
                <a:solidFill>
                  <a:srgbClr val="737373"/>
                </a:solidFill>
                <a:latin typeface="Lato" panose="020F0502020204030203" pitchFamily="34" charset="0"/>
                <a:ea typeface="Roboto" pitchFamily="2" charset="0"/>
                <a:cs typeface="Lato" panose="020F0502020204030203" pitchFamily="34" charset="0"/>
              </a:rPr>
              <a:t> 02/2015</a:t>
            </a:r>
            <a:endParaRPr lang="en-GB" sz="800" b="1" dirty="0">
              <a:solidFill>
                <a:srgbClr val="737373"/>
              </a:solidFill>
              <a:latin typeface="Lato" panose="020F0502020204030203" pitchFamily="34" charset="0"/>
              <a:ea typeface="Roboto" pitchFamily="2" charset="0"/>
              <a:cs typeface="Lato" panose="020F0502020204030203" pitchFamily="34" charset="0"/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5B6EF5EC-70CF-4FA7-9831-A409902048E1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672900" y="9979507"/>
            <a:ext cx="414400" cy="232554"/>
          </a:xfrm>
          <a:prstGeom prst="rect">
            <a:avLst/>
          </a:prstGeom>
        </p:spPr>
      </p:pic>
      <p:pic>
        <p:nvPicPr>
          <p:cNvPr id="1026" name="Picture 2" descr="SpecFlow - Behavior Driven Development for .NET">
            <a:extLst>
              <a:ext uri="{FF2B5EF4-FFF2-40B4-BE49-F238E27FC236}">
                <a16:creationId xmlns:a16="http://schemas.microsoft.com/office/drawing/2014/main" id="{27D94295-1ADE-4787-A02E-EABA2C072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913" y="9975895"/>
            <a:ext cx="528902" cy="17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ifferences Between TFS 2018 and VSTS | PRAKTIK Group">
            <a:extLst>
              <a:ext uri="{FF2B5EF4-FFF2-40B4-BE49-F238E27FC236}">
                <a16:creationId xmlns:a16="http://schemas.microsoft.com/office/drawing/2014/main" id="{F6CF5C38-31C3-44E5-91EC-BEB02166A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923" y="9488221"/>
            <a:ext cx="490075" cy="275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DA83308-CF3C-498E-8C77-6BA8A5077093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4691405" y="8700463"/>
            <a:ext cx="494330" cy="19726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61D056D-A94B-4C71-80F9-F4F6955259D1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5173445" y="8705054"/>
            <a:ext cx="375068" cy="161366"/>
          </a:xfrm>
          <a:prstGeom prst="rect">
            <a:avLst/>
          </a:prstGeom>
        </p:spPr>
      </p:pic>
      <p:pic>
        <p:nvPicPr>
          <p:cNvPr id="244" name="Picture 243">
            <a:extLst>
              <a:ext uri="{FF2B5EF4-FFF2-40B4-BE49-F238E27FC236}">
                <a16:creationId xmlns:a16="http://schemas.microsoft.com/office/drawing/2014/main" id="{5C6BE04E-6993-4CEA-B72D-BFDDA8035FC1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5639068" y="8683862"/>
            <a:ext cx="361139" cy="198865"/>
          </a:xfrm>
          <a:prstGeom prst="rect">
            <a:avLst/>
          </a:prstGeom>
        </p:spPr>
      </p:pic>
      <p:sp>
        <p:nvSpPr>
          <p:cNvPr id="246" name="TextBox 106">
            <a:extLst>
              <a:ext uri="{FF2B5EF4-FFF2-40B4-BE49-F238E27FC236}">
                <a16:creationId xmlns:a16="http://schemas.microsoft.com/office/drawing/2014/main" id="{EE0EA683-B221-4787-BAEB-1D5227F95D61}"/>
              </a:ext>
            </a:extLst>
          </p:cNvPr>
          <p:cNvSpPr txBox="1"/>
          <p:nvPr/>
        </p:nvSpPr>
        <p:spPr>
          <a:xfrm>
            <a:off x="1216412" y="8446547"/>
            <a:ext cx="24538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50" b="1" dirty="0" err="1">
                <a:solidFill>
                  <a:srgbClr val="737373"/>
                </a:solidFill>
                <a:latin typeface="Lato" panose="020F0502020204030203" pitchFamily="34" charset="0"/>
                <a:ea typeface="Roboto" pitchFamily="2" charset="0"/>
                <a:cs typeface="Lato" panose="020F0502020204030203" pitchFamily="34" charset="0"/>
              </a:rPr>
              <a:t>Octalis</a:t>
            </a:r>
            <a:r>
              <a:rPr lang="en-PH" sz="1050" b="1" dirty="0">
                <a:solidFill>
                  <a:srgbClr val="737373"/>
                </a:solidFill>
                <a:latin typeface="Lato" panose="020F0502020204030203" pitchFamily="34" charset="0"/>
                <a:ea typeface="Roboto" pitchFamily="2" charset="0"/>
                <a:cs typeface="Lato" panose="020F0502020204030203" pitchFamily="34" charset="0"/>
              </a:rPr>
              <a:t> (Groupe </a:t>
            </a:r>
            <a:r>
              <a:rPr lang="en-PH" sz="1050" b="1" dirty="0" err="1">
                <a:solidFill>
                  <a:srgbClr val="737373"/>
                </a:solidFill>
                <a:latin typeface="Lato" panose="020F0502020204030203" pitchFamily="34" charset="0"/>
                <a:ea typeface="Roboto" pitchFamily="2" charset="0"/>
                <a:cs typeface="Lato" panose="020F0502020204030203" pitchFamily="34" charset="0"/>
              </a:rPr>
              <a:t>Isagri</a:t>
            </a:r>
            <a:r>
              <a:rPr lang="en-PH" sz="1050" b="1" dirty="0">
                <a:solidFill>
                  <a:srgbClr val="737373"/>
                </a:solidFill>
                <a:latin typeface="Lato" panose="020F0502020204030203" pitchFamily="34" charset="0"/>
                <a:ea typeface="Roboto" pitchFamily="2" charset="0"/>
                <a:cs typeface="Lato" panose="020F0502020204030203" pitchFamily="34" charset="0"/>
              </a:rPr>
              <a:t>)</a:t>
            </a:r>
          </a:p>
        </p:txBody>
      </p:sp>
      <p:sp>
        <p:nvSpPr>
          <p:cNvPr id="248" name="Rectangle 10">
            <a:extLst>
              <a:ext uri="{FF2B5EF4-FFF2-40B4-BE49-F238E27FC236}">
                <a16:creationId xmlns:a16="http://schemas.microsoft.com/office/drawing/2014/main" id="{D60F42D9-775A-4B75-BE5B-7ED394530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252" name="Object 251">
            <a:extLst>
              <a:ext uri="{FF2B5EF4-FFF2-40B4-BE49-F238E27FC236}">
                <a16:creationId xmlns:a16="http://schemas.microsoft.com/office/drawing/2014/main" id="{755EF6E2-64BB-4918-9654-8215ACBDEA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998481"/>
              </p:ext>
            </p:extLst>
          </p:nvPr>
        </p:nvGraphicFramePr>
        <p:xfrm>
          <a:off x="290412" y="8875383"/>
          <a:ext cx="316941" cy="137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1" imgW="1190160" imgH="515159" progId="Word.Picture.8">
                  <p:embed/>
                </p:oleObj>
              </mc:Choice>
              <mc:Fallback>
                <p:oleObj name="Picture" r:id="rId31" imgW="1190160" imgH="515159" progId="Word.Picture.8">
                  <p:embed/>
                  <p:pic>
                    <p:nvPicPr>
                      <p:cNvPr id="250" name="Object 249">
                        <a:extLst>
                          <a:ext uri="{FF2B5EF4-FFF2-40B4-BE49-F238E27FC236}">
                            <a16:creationId xmlns:a16="http://schemas.microsoft.com/office/drawing/2014/main" id="{222A7135-63AA-4D91-BFF5-85FFEC621F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412" y="8875383"/>
                        <a:ext cx="316941" cy="1370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79" name="Picture 55">
            <a:extLst>
              <a:ext uri="{FF2B5EF4-FFF2-40B4-BE49-F238E27FC236}">
                <a16:creationId xmlns:a16="http://schemas.microsoft.com/office/drawing/2014/main" id="{FF8211A8-81A9-4A1F-9FAA-39131E243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503" y="6132865"/>
            <a:ext cx="369346" cy="34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1" name="Picture 57">
            <a:extLst>
              <a:ext uri="{FF2B5EF4-FFF2-40B4-BE49-F238E27FC236}">
                <a16:creationId xmlns:a16="http://schemas.microsoft.com/office/drawing/2014/main" id="{029F7CEC-28B8-4F07-8851-517E547A5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049" y="10423783"/>
            <a:ext cx="271246" cy="19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79E587-9537-477B-8DAC-B1A0C40B31DE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659751" y="9996476"/>
            <a:ext cx="167240" cy="167240"/>
          </a:xfrm>
          <a:prstGeom prst="rect">
            <a:avLst/>
          </a:prstGeom>
        </p:spPr>
      </p:pic>
      <p:pic>
        <p:nvPicPr>
          <p:cNvPr id="242" name="Graphic 241">
            <a:extLst>
              <a:ext uri="{FF2B5EF4-FFF2-40B4-BE49-F238E27FC236}">
                <a16:creationId xmlns:a16="http://schemas.microsoft.com/office/drawing/2014/main" id="{5BDD82CF-979A-4797-93C9-E9D04F132172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5112098" y="9775681"/>
            <a:ext cx="545310" cy="139934"/>
          </a:xfrm>
          <a:prstGeom prst="rect">
            <a:avLst/>
          </a:prstGeom>
        </p:spPr>
      </p:pic>
      <p:pic>
        <p:nvPicPr>
          <p:cNvPr id="9" name="Picture 2" descr="Control-M : le piège des dépendances - Diama's Conseil">
            <a:extLst>
              <a:ext uri="{FF2B5EF4-FFF2-40B4-BE49-F238E27FC236}">
                <a16:creationId xmlns:a16="http://schemas.microsoft.com/office/drawing/2014/main" id="{5AE1082F-CD1D-4EFE-AF03-C214C98B5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678" y="10443841"/>
            <a:ext cx="702084" cy="17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334556B-D005-4B2C-8468-0CAF941CBC13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5890242" y="10048874"/>
            <a:ext cx="465511" cy="6606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18A1B2C9-DAC0-4B5A-A3BD-8E26CF078087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6003200" y="10212061"/>
            <a:ext cx="454680" cy="16287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5341726-13D6-4C86-9708-690C2C64F16E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5215481" y="9538837"/>
            <a:ext cx="295593" cy="1440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367E5F0-C1BF-4B39-87A3-BF3DA61CD82B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5884860" y="9711469"/>
            <a:ext cx="261446" cy="261446"/>
          </a:xfrm>
          <a:prstGeom prst="rect">
            <a:avLst/>
          </a:prstGeom>
        </p:spPr>
      </p:pic>
      <p:pic>
        <p:nvPicPr>
          <p:cNvPr id="250" name="Picture 2" descr="Empowering App Development for Developers | Docker">
            <a:extLst>
              <a:ext uri="{FF2B5EF4-FFF2-40B4-BE49-F238E27FC236}">
                <a16:creationId xmlns:a16="http://schemas.microsoft.com/office/drawing/2014/main" id="{48388B81-09A9-4752-9AA0-06A94BC40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815" y="10412759"/>
            <a:ext cx="242443" cy="20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ubernetes, c'est quoi ?">
            <a:extLst>
              <a:ext uri="{FF2B5EF4-FFF2-40B4-BE49-F238E27FC236}">
                <a16:creationId xmlns:a16="http://schemas.microsoft.com/office/drawing/2014/main" id="{28CEF63D-0168-4C28-A316-1031C1683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718" y="10412759"/>
            <a:ext cx="227759" cy="20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3327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4715</TotalTime>
  <Words>327</Words>
  <Application>Microsoft Office PowerPoint</Application>
  <PresentationFormat>Custom</PresentationFormat>
  <Paragraphs>53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Lato</vt:lpstr>
      <vt:lpstr>Thème Office</vt:lpstr>
      <vt:lpstr>Picture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Dejardin Maxime</cp:lastModifiedBy>
  <cp:revision>148</cp:revision>
  <cp:lastPrinted>2020-07-23T07:17:20Z</cp:lastPrinted>
  <dcterms:created xsi:type="dcterms:W3CDTF">2017-11-17T14:14:05Z</dcterms:created>
  <dcterms:modified xsi:type="dcterms:W3CDTF">2021-08-03T05:06:57Z</dcterms:modified>
</cp:coreProperties>
</file>