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3" r:id="rId3"/>
    <p:sldId id="257" r:id="rId4"/>
    <p:sldId id="268" r:id="rId5"/>
    <p:sldId id="266" r:id="rId6"/>
    <p:sldId id="267" r:id="rId7"/>
    <p:sldId id="258" r:id="rId8"/>
    <p:sldId id="262" r:id="rId9"/>
    <p:sldId id="260" r:id="rId10"/>
    <p:sldId id="264" r:id="rId11"/>
    <p:sldId id="261" r:id="rId12"/>
    <p:sldId id="269"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4660"/>
  </p:normalViewPr>
  <p:slideViewPr>
    <p:cSldViewPr snapToGrid="0">
      <p:cViewPr varScale="1">
        <p:scale>
          <a:sx n="108" d="100"/>
          <a:sy n="108" d="100"/>
        </p:scale>
        <p:origin x="68" y="2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C2273A-AEE5-40EB-9C6C-1A8FFDB15535}"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9D89E93-4971-4D5C-988F-BF00D655B4C2}" type="slidenum">
              <a:rPr lang="en-GB" smtClean="0"/>
              <a:t>‹#›</a:t>
            </a:fld>
            <a:endParaRPr lang="en-GB"/>
          </a:p>
        </p:txBody>
      </p:sp>
    </p:spTree>
    <p:extLst>
      <p:ext uri="{BB962C8B-B14F-4D97-AF65-F5344CB8AC3E}">
        <p14:creationId xmlns:p14="http://schemas.microsoft.com/office/powerpoint/2010/main" val="1147687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C2273A-AEE5-40EB-9C6C-1A8FFDB15535}"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D89E93-4971-4D5C-988F-BF00D655B4C2}" type="slidenum">
              <a:rPr lang="en-GB" smtClean="0"/>
              <a:t>‹#›</a:t>
            </a:fld>
            <a:endParaRPr lang="en-GB"/>
          </a:p>
        </p:txBody>
      </p:sp>
    </p:spTree>
    <p:extLst>
      <p:ext uri="{BB962C8B-B14F-4D97-AF65-F5344CB8AC3E}">
        <p14:creationId xmlns:p14="http://schemas.microsoft.com/office/powerpoint/2010/main" val="237958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C2273A-AEE5-40EB-9C6C-1A8FFDB15535}"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D89E93-4971-4D5C-988F-BF00D655B4C2}" type="slidenum">
              <a:rPr lang="en-GB" smtClean="0"/>
              <a:t>‹#›</a:t>
            </a:fld>
            <a:endParaRPr lang="en-GB"/>
          </a:p>
        </p:txBody>
      </p:sp>
    </p:spTree>
    <p:extLst>
      <p:ext uri="{BB962C8B-B14F-4D97-AF65-F5344CB8AC3E}">
        <p14:creationId xmlns:p14="http://schemas.microsoft.com/office/powerpoint/2010/main" val="1506253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C2273A-AEE5-40EB-9C6C-1A8FFDB15535}"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D89E93-4971-4D5C-988F-BF00D655B4C2}" type="slidenum">
              <a:rPr lang="en-GB" smtClean="0"/>
              <a:t>‹#›</a:t>
            </a:fld>
            <a:endParaRPr lang="en-GB"/>
          </a:p>
        </p:txBody>
      </p:sp>
    </p:spTree>
    <p:extLst>
      <p:ext uri="{BB962C8B-B14F-4D97-AF65-F5344CB8AC3E}">
        <p14:creationId xmlns:p14="http://schemas.microsoft.com/office/powerpoint/2010/main" val="813084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5C2273A-AEE5-40EB-9C6C-1A8FFDB15535}" type="datetimeFigureOut">
              <a:rPr lang="en-GB" smtClean="0"/>
              <a:t>07/05/2024</a:t>
            </a:fld>
            <a:endParaRPr lang="en-GB"/>
          </a:p>
        </p:txBody>
      </p:sp>
      <p:sp>
        <p:nvSpPr>
          <p:cNvPr id="5" name="Footer Placeholder 4"/>
          <p:cNvSpPr>
            <a:spLocks noGrp="1"/>
          </p:cNvSpPr>
          <p:nvPr>
            <p:ph type="ftr" sz="quarter" idx="11"/>
          </p:nvPr>
        </p:nvSpPr>
        <p:spPr>
          <a:xfrm>
            <a:off x="2182708" y="6272784"/>
            <a:ext cx="6327648" cy="365125"/>
          </a:xfrm>
        </p:spPr>
        <p:txBody>
          <a:bodyPr/>
          <a:lstStyle/>
          <a:p>
            <a:endParaRPr lang="en-GB"/>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9D89E93-4971-4D5C-988F-BF00D655B4C2}" type="slidenum">
              <a:rPr lang="en-GB" smtClean="0"/>
              <a:t>‹#›</a:t>
            </a:fld>
            <a:endParaRPr lang="en-GB"/>
          </a:p>
        </p:txBody>
      </p:sp>
    </p:spTree>
    <p:extLst>
      <p:ext uri="{BB962C8B-B14F-4D97-AF65-F5344CB8AC3E}">
        <p14:creationId xmlns:p14="http://schemas.microsoft.com/office/powerpoint/2010/main" val="2139107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C2273A-AEE5-40EB-9C6C-1A8FFDB15535}" type="datetimeFigureOut">
              <a:rPr lang="en-GB" smtClean="0"/>
              <a:t>07/05/2024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D89E93-4971-4D5C-988F-BF00D655B4C2}" type="slidenum">
              <a:rPr lang="en-GB" smtClean="0"/>
              <a:t>‹#›</a:t>
            </a:fld>
            <a:endParaRPr lang="en-GB"/>
          </a:p>
        </p:txBody>
      </p:sp>
    </p:spTree>
    <p:extLst>
      <p:ext uri="{BB962C8B-B14F-4D97-AF65-F5344CB8AC3E}">
        <p14:creationId xmlns:p14="http://schemas.microsoft.com/office/powerpoint/2010/main" val="79985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C2273A-AEE5-40EB-9C6C-1A8FFDB15535}" type="datetimeFigureOut">
              <a:rPr lang="en-GB" smtClean="0"/>
              <a:t>07/05/2024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9D89E93-4971-4D5C-988F-BF00D655B4C2}" type="slidenum">
              <a:rPr lang="en-GB" smtClean="0"/>
              <a:t>‹#›</a:t>
            </a:fld>
            <a:endParaRPr lang="en-GB"/>
          </a:p>
        </p:txBody>
      </p:sp>
    </p:spTree>
    <p:extLst>
      <p:ext uri="{BB962C8B-B14F-4D97-AF65-F5344CB8AC3E}">
        <p14:creationId xmlns:p14="http://schemas.microsoft.com/office/powerpoint/2010/main" val="1085861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C2273A-AEE5-40EB-9C6C-1A8FFDB15535}" type="datetimeFigureOut">
              <a:rPr lang="en-GB" smtClean="0"/>
              <a:t>07/05/2024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9D89E93-4971-4D5C-988F-BF00D655B4C2}" type="slidenum">
              <a:rPr lang="en-GB" smtClean="0"/>
              <a:t>‹#›</a:t>
            </a:fld>
            <a:endParaRPr lang="en-GB"/>
          </a:p>
        </p:txBody>
      </p:sp>
    </p:spTree>
    <p:extLst>
      <p:ext uri="{BB962C8B-B14F-4D97-AF65-F5344CB8AC3E}">
        <p14:creationId xmlns:p14="http://schemas.microsoft.com/office/powerpoint/2010/main" val="3226650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C2273A-AEE5-40EB-9C6C-1A8FFDB15535}" type="datetimeFigureOut">
              <a:rPr lang="en-GB" smtClean="0"/>
              <a:t>07/05/2024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9D89E93-4971-4D5C-988F-BF00D655B4C2}" type="slidenum">
              <a:rPr lang="en-GB" smtClean="0"/>
              <a:t>‹#›</a:t>
            </a:fld>
            <a:endParaRPr lang="en-GB"/>
          </a:p>
        </p:txBody>
      </p:sp>
    </p:spTree>
    <p:extLst>
      <p:ext uri="{BB962C8B-B14F-4D97-AF65-F5344CB8AC3E}">
        <p14:creationId xmlns:p14="http://schemas.microsoft.com/office/powerpoint/2010/main" val="132449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C2273A-AEE5-40EB-9C6C-1A8FFDB15535}" type="datetimeFigureOut">
              <a:rPr lang="en-GB" smtClean="0"/>
              <a:t>07/05/2024</a:t>
            </a:fld>
            <a:endParaRPr lang="en-GB"/>
          </a:p>
        </p:txBody>
      </p:sp>
      <p:sp>
        <p:nvSpPr>
          <p:cNvPr id="6" name="Footer Placeholder 5"/>
          <p:cNvSpPr>
            <a:spLocks noGrp="1"/>
          </p:cNvSpPr>
          <p:nvPr>
            <p:ph type="ftr" sz="quarter" idx="11"/>
          </p:nvPr>
        </p:nvSpPr>
        <p:spPr/>
        <p:txBody>
          <a:bodyPr/>
          <a:lstStyle/>
          <a:p>
            <a:endParaRPr lang="en-GB"/>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9D89E93-4971-4D5C-988F-BF00D655B4C2}" type="slidenum">
              <a:rPr lang="en-GB" smtClean="0"/>
              <a:t>‹#›</a:t>
            </a:fld>
            <a:endParaRPr lang="en-GB"/>
          </a:p>
        </p:txBody>
      </p:sp>
    </p:spTree>
    <p:extLst>
      <p:ext uri="{BB962C8B-B14F-4D97-AF65-F5344CB8AC3E}">
        <p14:creationId xmlns:p14="http://schemas.microsoft.com/office/powerpoint/2010/main" val="345628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C2273A-AEE5-40EB-9C6C-1A8FFDB15535}" type="datetimeFigureOut">
              <a:rPr lang="en-GB" smtClean="0"/>
              <a:t>07/05/2024</a:t>
            </a:fld>
            <a:endParaRPr lang="en-GB"/>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9D89E93-4971-4D5C-988F-BF00D655B4C2}" type="slidenum">
              <a:rPr lang="en-GB" smtClean="0"/>
              <a:t>‹#›</a:t>
            </a:fld>
            <a:endParaRPr lang="en-GB"/>
          </a:p>
        </p:txBody>
      </p:sp>
    </p:spTree>
    <p:extLst>
      <p:ext uri="{BB962C8B-B14F-4D97-AF65-F5344CB8AC3E}">
        <p14:creationId xmlns:p14="http://schemas.microsoft.com/office/powerpoint/2010/main" val="321704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5C2273A-AEE5-40EB-9C6C-1A8FFDB15535}" type="datetimeFigureOut">
              <a:rPr lang="en-GB" smtClean="0"/>
              <a:t>07/05/2024</a:t>
            </a:fld>
            <a:endParaRPr lang="en-GB"/>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GB"/>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9D89E93-4971-4D5C-988F-BF00D655B4C2}" type="slidenum">
              <a:rPr lang="en-GB" smtClean="0"/>
              <a:t>‹#›</a:t>
            </a:fld>
            <a:endParaRPr lang="en-GB"/>
          </a:p>
        </p:txBody>
      </p:sp>
    </p:spTree>
    <p:extLst>
      <p:ext uri="{BB962C8B-B14F-4D97-AF65-F5344CB8AC3E}">
        <p14:creationId xmlns:p14="http://schemas.microsoft.com/office/powerpoint/2010/main" val="345646364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wordsrated.com/typing-speed-statistics/" TargetMode="External"/><Relationship Id="rId5" Type="http://schemas.openxmlformats.org/officeDocument/2006/relationships/image" Target="../media/image6.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D3100-23CB-EECF-13B6-6E954BB96641}"/>
              </a:ext>
            </a:extLst>
          </p:cNvPr>
          <p:cNvSpPr>
            <a:spLocks noGrp="1"/>
          </p:cNvSpPr>
          <p:nvPr>
            <p:ph type="ctrTitle"/>
          </p:nvPr>
        </p:nvSpPr>
        <p:spPr/>
        <p:txBody>
          <a:bodyPr/>
          <a:lstStyle/>
          <a:p>
            <a:r>
              <a:rPr lang="en-GB" dirty="0"/>
              <a:t>COMP1004: FINAL PRESENTATION - Typing TESTS</a:t>
            </a:r>
          </a:p>
        </p:txBody>
      </p:sp>
      <p:sp>
        <p:nvSpPr>
          <p:cNvPr id="3" name="Subtitle 2">
            <a:extLst>
              <a:ext uri="{FF2B5EF4-FFF2-40B4-BE49-F238E27FC236}">
                <a16:creationId xmlns:a16="http://schemas.microsoft.com/office/drawing/2014/main" id="{A40B0B95-CDA1-3E63-A10D-F2EA9D5F0939}"/>
              </a:ext>
            </a:extLst>
          </p:cNvPr>
          <p:cNvSpPr>
            <a:spLocks noGrp="1"/>
          </p:cNvSpPr>
          <p:nvPr>
            <p:ph type="subTitle" idx="1"/>
          </p:nvPr>
        </p:nvSpPr>
        <p:spPr/>
        <p:txBody>
          <a:bodyPr/>
          <a:lstStyle/>
          <a:p>
            <a:r>
              <a:rPr lang="en-GB" dirty="0"/>
              <a:t>By Max Ferguson</a:t>
            </a:r>
          </a:p>
        </p:txBody>
      </p:sp>
    </p:spTree>
    <p:extLst>
      <p:ext uri="{BB962C8B-B14F-4D97-AF65-F5344CB8AC3E}">
        <p14:creationId xmlns:p14="http://schemas.microsoft.com/office/powerpoint/2010/main" val="3041055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FF4E-90B7-B42D-F139-00AB809A0675}"/>
              </a:ext>
            </a:extLst>
          </p:cNvPr>
          <p:cNvSpPr>
            <a:spLocks noGrp="1"/>
          </p:cNvSpPr>
          <p:nvPr>
            <p:ph type="title"/>
          </p:nvPr>
        </p:nvSpPr>
        <p:spPr/>
        <p:txBody>
          <a:bodyPr/>
          <a:lstStyle/>
          <a:p>
            <a:r>
              <a:rPr lang="en-US" dirty="0"/>
              <a:t>WIREFRAME</a:t>
            </a:r>
            <a:endParaRPr lang="en-GB" dirty="0"/>
          </a:p>
        </p:txBody>
      </p:sp>
      <p:sp>
        <p:nvSpPr>
          <p:cNvPr id="3" name="Content Placeholder 2">
            <a:extLst>
              <a:ext uri="{FF2B5EF4-FFF2-40B4-BE49-F238E27FC236}">
                <a16:creationId xmlns:a16="http://schemas.microsoft.com/office/drawing/2014/main" id="{9933641D-567D-086F-C752-B71E0D986079}"/>
              </a:ext>
            </a:extLst>
          </p:cNvPr>
          <p:cNvSpPr>
            <a:spLocks noGrp="1"/>
          </p:cNvSpPr>
          <p:nvPr>
            <p:ph idx="1"/>
          </p:nvPr>
        </p:nvSpPr>
        <p:spPr/>
        <p:txBody>
          <a:bodyPr/>
          <a:lstStyle/>
          <a:p>
            <a:endParaRPr lang="en-GB"/>
          </a:p>
        </p:txBody>
      </p:sp>
      <p:pic>
        <p:nvPicPr>
          <p:cNvPr id="4" name="Picture 3" descr="A screenshot of a computer&#10;&#10;Description automatically generated">
            <a:extLst>
              <a:ext uri="{FF2B5EF4-FFF2-40B4-BE49-F238E27FC236}">
                <a16:creationId xmlns:a16="http://schemas.microsoft.com/office/drawing/2014/main" id="{2C5C35BA-3981-540C-69DD-F35C6188BB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7000" y="1591003"/>
            <a:ext cx="5975985" cy="4316730"/>
          </a:xfrm>
          <a:prstGeom prst="rect">
            <a:avLst/>
          </a:prstGeom>
          <a:noFill/>
          <a:ln>
            <a:noFill/>
          </a:ln>
        </p:spPr>
      </p:pic>
      <p:pic>
        <p:nvPicPr>
          <p:cNvPr id="5" name="Picture 4" descr="A graph on a grey background&#10;&#10;Description automatically generated">
            <a:extLst>
              <a:ext uri="{FF2B5EF4-FFF2-40B4-BE49-F238E27FC236}">
                <a16:creationId xmlns:a16="http://schemas.microsoft.com/office/drawing/2014/main" id="{4C052E06-DE50-F512-1077-10E40EBC36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17183" y="1591003"/>
            <a:ext cx="5727700" cy="3938270"/>
          </a:xfrm>
          <a:prstGeom prst="rect">
            <a:avLst/>
          </a:prstGeom>
          <a:noFill/>
          <a:ln>
            <a:noFill/>
          </a:ln>
        </p:spPr>
      </p:pic>
      <p:pic>
        <p:nvPicPr>
          <p:cNvPr id="6" name="Picture 5" descr="A black and white text&#10;&#10;Description automatically generated">
            <a:extLst>
              <a:ext uri="{FF2B5EF4-FFF2-40B4-BE49-F238E27FC236}">
                <a16:creationId xmlns:a16="http://schemas.microsoft.com/office/drawing/2014/main" id="{F82B4271-EA87-2AA7-8045-588DB57133B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17183" y="5730428"/>
            <a:ext cx="3319567" cy="883543"/>
          </a:xfrm>
          <a:prstGeom prst="rect">
            <a:avLst/>
          </a:prstGeom>
          <a:noFill/>
          <a:ln>
            <a:noFill/>
          </a:ln>
        </p:spPr>
      </p:pic>
    </p:spTree>
    <p:extLst>
      <p:ext uri="{BB962C8B-B14F-4D97-AF65-F5344CB8AC3E}">
        <p14:creationId xmlns:p14="http://schemas.microsoft.com/office/powerpoint/2010/main" val="1712948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EE9546-09D0-931F-72F5-FEA77926A631}"/>
              </a:ext>
            </a:extLst>
          </p:cNvPr>
          <p:cNvSpPr>
            <a:spLocks noGrp="1"/>
          </p:cNvSpPr>
          <p:nvPr>
            <p:ph type="title"/>
          </p:nvPr>
        </p:nvSpPr>
        <p:spPr>
          <a:xfrm>
            <a:off x="6587544" y="1382165"/>
            <a:ext cx="4869179" cy="1517984"/>
          </a:xfrm>
        </p:spPr>
        <p:txBody>
          <a:bodyPr>
            <a:normAutofit/>
          </a:bodyPr>
          <a:lstStyle/>
          <a:p>
            <a:r>
              <a:rPr lang="en-GB" sz="4800" dirty="0">
                <a:solidFill>
                  <a:srgbClr val="000000"/>
                </a:solidFill>
              </a:rPr>
              <a:t>Challenges I’VE FACED</a:t>
            </a:r>
          </a:p>
        </p:txBody>
      </p:sp>
      <p:pic>
        <p:nvPicPr>
          <p:cNvPr id="5" name="Picture 4" descr="Computer script on a screen">
            <a:extLst>
              <a:ext uri="{FF2B5EF4-FFF2-40B4-BE49-F238E27FC236}">
                <a16:creationId xmlns:a16="http://schemas.microsoft.com/office/drawing/2014/main" id="{D94EE5F0-8D38-8AEE-0551-2BA46DD5AD54}"/>
              </a:ext>
            </a:extLst>
          </p:cNvPr>
          <p:cNvPicPr>
            <a:picLocks noChangeAspect="1"/>
          </p:cNvPicPr>
          <p:nvPr/>
        </p:nvPicPr>
        <p:blipFill rotWithShape="1">
          <a:blip r:embed="rId2"/>
          <a:srcRect r="36769" b="1"/>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11" name="Freeform: Shape 10">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a:extLst>
              <a:ext uri="{FF2B5EF4-FFF2-40B4-BE49-F238E27FC236}">
                <a16:creationId xmlns:a16="http://schemas.microsoft.com/office/drawing/2014/main" id="{816A6C36-4C99-1C65-D5AD-D60D29FF3A88}"/>
              </a:ext>
            </a:extLst>
          </p:cNvPr>
          <p:cNvSpPr>
            <a:spLocks noGrp="1"/>
          </p:cNvSpPr>
          <p:nvPr>
            <p:ph idx="1"/>
          </p:nvPr>
        </p:nvSpPr>
        <p:spPr>
          <a:xfrm>
            <a:off x="6587545" y="3007389"/>
            <a:ext cx="4869179" cy="3065865"/>
          </a:xfrm>
        </p:spPr>
        <p:txBody>
          <a:bodyPr anchor="t">
            <a:normAutofit lnSpcReduction="10000"/>
          </a:bodyPr>
          <a:lstStyle/>
          <a:p>
            <a:r>
              <a:rPr lang="en-GB" sz="1300" dirty="0">
                <a:solidFill>
                  <a:srgbClr val="000000"/>
                </a:solidFill>
              </a:rPr>
              <a:t>Coding challenges</a:t>
            </a:r>
          </a:p>
          <a:p>
            <a:pPr lvl="1"/>
            <a:r>
              <a:rPr lang="en-GB" sz="1300" dirty="0">
                <a:solidFill>
                  <a:srgbClr val="000000"/>
                </a:solidFill>
              </a:rPr>
              <a:t>Novice at JavaScript, HTML and CSS</a:t>
            </a:r>
          </a:p>
          <a:p>
            <a:pPr lvl="1"/>
            <a:r>
              <a:rPr lang="en-GB" sz="1300" dirty="0">
                <a:solidFill>
                  <a:srgbClr val="000000"/>
                </a:solidFill>
              </a:rPr>
              <a:t>Slowed down progress to implement features</a:t>
            </a:r>
          </a:p>
          <a:p>
            <a:r>
              <a:rPr lang="en-GB" sz="1300" dirty="0">
                <a:solidFill>
                  <a:srgbClr val="000000"/>
                </a:solidFill>
              </a:rPr>
              <a:t>Time management with other projects</a:t>
            </a:r>
          </a:p>
          <a:p>
            <a:r>
              <a:rPr lang="en-GB" sz="1300" dirty="0">
                <a:solidFill>
                  <a:srgbClr val="000000"/>
                </a:solidFill>
              </a:rPr>
              <a:t>Initial creation of validation of input</a:t>
            </a:r>
          </a:p>
          <a:p>
            <a:r>
              <a:rPr lang="en-GB" sz="1300" dirty="0">
                <a:solidFill>
                  <a:srgbClr val="000000"/>
                </a:solidFill>
              </a:rPr>
              <a:t>Implementation of timer</a:t>
            </a:r>
          </a:p>
          <a:p>
            <a:r>
              <a:rPr lang="en-GB" sz="1300" dirty="0">
                <a:solidFill>
                  <a:srgbClr val="000000"/>
                </a:solidFill>
              </a:rPr>
              <a:t>Creation of pseudo-random words as expected input</a:t>
            </a:r>
          </a:p>
          <a:p>
            <a:r>
              <a:rPr lang="en-GB" sz="1300" dirty="0">
                <a:solidFill>
                  <a:srgbClr val="000000"/>
                </a:solidFill>
              </a:rPr>
              <a:t>Creating </a:t>
            </a:r>
            <a:r>
              <a:rPr lang="en-GB" sz="1300" dirty="0" err="1">
                <a:solidFill>
                  <a:srgbClr val="000000"/>
                </a:solidFill>
              </a:rPr>
              <a:t>endOfLine</a:t>
            </a:r>
            <a:r>
              <a:rPr lang="en-GB" sz="1300" dirty="0">
                <a:solidFill>
                  <a:srgbClr val="000000"/>
                </a:solidFill>
              </a:rPr>
              <a:t> function</a:t>
            </a:r>
          </a:p>
          <a:p>
            <a:pPr lvl="1"/>
            <a:r>
              <a:rPr lang="en-GB" sz="1100" dirty="0">
                <a:solidFill>
                  <a:srgbClr val="000000"/>
                </a:solidFill>
              </a:rPr>
              <a:t>Use of query selector, use of nth child and spans</a:t>
            </a:r>
          </a:p>
          <a:p>
            <a:r>
              <a:rPr lang="en-GB" sz="1300" dirty="0">
                <a:solidFill>
                  <a:srgbClr val="000000"/>
                </a:solidFill>
              </a:rPr>
              <a:t>Researching and implementing Json without node.js </a:t>
            </a:r>
          </a:p>
          <a:p>
            <a:pPr lvl="1"/>
            <a:r>
              <a:rPr lang="en-GB" sz="1100" dirty="0">
                <a:solidFill>
                  <a:srgbClr val="000000"/>
                </a:solidFill>
              </a:rPr>
              <a:t>Use of local web server</a:t>
            </a:r>
          </a:p>
          <a:p>
            <a:pPr marL="274320" lvl="1" indent="0">
              <a:buNone/>
            </a:pPr>
            <a:endParaRPr lang="en-GB" sz="1100" dirty="0">
              <a:solidFill>
                <a:srgbClr val="000000"/>
              </a:solidFill>
            </a:endParaRPr>
          </a:p>
          <a:p>
            <a:pPr lvl="1"/>
            <a:endParaRPr lang="en-GB" sz="1100" dirty="0">
              <a:solidFill>
                <a:srgbClr val="000000"/>
              </a:solidFill>
            </a:endParaRPr>
          </a:p>
          <a:p>
            <a:endParaRPr lang="en-GB" sz="1300" dirty="0">
              <a:solidFill>
                <a:srgbClr val="000000"/>
              </a:solidFill>
            </a:endParaRPr>
          </a:p>
          <a:p>
            <a:endParaRPr lang="en-GB" sz="1300" dirty="0">
              <a:solidFill>
                <a:srgbClr val="000000"/>
              </a:solidFill>
            </a:endParaRPr>
          </a:p>
          <a:p>
            <a:endParaRPr lang="en-GB" sz="1300" dirty="0">
              <a:solidFill>
                <a:srgbClr val="000000"/>
              </a:solidFill>
            </a:endParaRPr>
          </a:p>
          <a:p>
            <a:pPr lvl="1"/>
            <a:endParaRPr lang="en-GB" sz="1300" dirty="0">
              <a:solidFill>
                <a:srgbClr val="000000"/>
              </a:solidFill>
            </a:endParaRPr>
          </a:p>
          <a:p>
            <a:endParaRPr lang="en-GB" sz="1300" dirty="0">
              <a:solidFill>
                <a:srgbClr val="000000"/>
              </a:solidFill>
            </a:endParaRPr>
          </a:p>
          <a:p>
            <a:endParaRPr lang="en-GB" sz="1300" dirty="0">
              <a:solidFill>
                <a:srgbClr val="000000"/>
              </a:solidFill>
            </a:endParaRPr>
          </a:p>
          <a:p>
            <a:endParaRPr lang="en-GB" sz="1300" dirty="0">
              <a:solidFill>
                <a:srgbClr val="000000"/>
              </a:solidFill>
            </a:endParaRPr>
          </a:p>
        </p:txBody>
      </p:sp>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GB"/>
            </a:p>
          </p:txBody>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GB"/>
            </a:p>
          </p:txBody>
        </p:sp>
      </p:grpSp>
    </p:spTree>
    <p:extLst>
      <p:ext uri="{BB962C8B-B14F-4D97-AF65-F5344CB8AC3E}">
        <p14:creationId xmlns:p14="http://schemas.microsoft.com/office/powerpoint/2010/main" val="1385697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56" name="Rectangle 5155">
            <a:extLst>
              <a:ext uri="{FF2B5EF4-FFF2-40B4-BE49-F238E27FC236}">
                <a16:creationId xmlns:a16="http://schemas.microsoft.com/office/drawing/2014/main" id="{4863AD45-F025-4500-8898-7DE237E4C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38D70-174D-5E19-8F30-F51D3F2C9FED}"/>
              </a:ext>
            </a:extLst>
          </p:cNvPr>
          <p:cNvSpPr>
            <a:spLocks noGrp="1"/>
          </p:cNvSpPr>
          <p:nvPr>
            <p:ph type="title"/>
          </p:nvPr>
        </p:nvSpPr>
        <p:spPr>
          <a:xfrm>
            <a:off x="382280" y="484632"/>
            <a:ext cx="6743844" cy="1609344"/>
          </a:xfrm>
        </p:spPr>
        <p:txBody>
          <a:bodyPr>
            <a:normAutofit/>
          </a:bodyPr>
          <a:lstStyle/>
          <a:p>
            <a:r>
              <a:rPr lang="en-US" sz="4800" dirty="0"/>
              <a:t>Reflection</a:t>
            </a:r>
            <a:endParaRPr lang="en-GB" sz="4800" dirty="0"/>
          </a:p>
        </p:txBody>
      </p:sp>
      <p:sp>
        <p:nvSpPr>
          <p:cNvPr id="3" name="Content Placeholder 2">
            <a:extLst>
              <a:ext uri="{FF2B5EF4-FFF2-40B4-BE49-F238E27FC236}">
                <a16:creationId xmlns:a16="http://schemas.microsoft.com/office/drawing/2014/main" id="{C7347057-72EA-E201-FBF0-260B1923AA87}"/>
              </a:ext>
            </a:extLst>
          </p:cNvPr>
          <p:cNvSpPr>
            <a:spLocks noGrp="1"/>
          </p:cNvSpPr>
          <p:nvPr>
            <p:ph idx="1"/>
          </p:nvPr>
        </p:nvSpPr>
        <p:spPr>
          <a:xfrm>
            <a:off x="382279" y="1722613"/>
            <a:ext cx="6743845" cy="4935076"/>
          </a:xfrm>
        </p:spPr>
        <p:txBody>
          <a:bodyPr>
            <a:normAutofit fontScale="92500" lnSpcReduction="10000"/>
          </a:bodyPr>
          <a:lstStyle/>
          <a:p>
            <a:r>
              <a:rPr lang="en-US" sz="1800" dirty="0"/>
              <a:t>Overall, am proud of this project creating a rather well-rounded result, having learnt a lot about development lifecycle of a project and the coding languages I’ve used.</a:t>
            </a:r>
          </a:p>
          <a:p>
            <a:r>
              <a:rPr lang="en-US" sz="1800" dirty="0"/>
              <a:t> However, there are a few things I would like to improve looking back on the project, given further time:</a:t>
            </a:r>
          </a:p>
          <a:p>
            <a:pPr lvl="1"/>
            <a:r>
              <a:rPr lang="en-US" dirty="0"/>
              <a:t>I would have liked to used node.js for proper JSON handling</a:t>
            </a:r>
          </a:p>
          <a:p>
            <a:pPr lvl="1"/>
            <a:r>
              <a:rPr lang="en-US" dirty="0"/>
              <a:t>I would have liked to include a button to change between light/dark mode instead of depending on system settings</a:t>
            </a:r>
          </a:p>
          <a:p>
            <a:pPr lvl="1"/>
            <a:r>
              <a:rPr lang="en-US" dirty="0"/>
              <a:t>I would have liked to include more difficulty options/timer options to choose from</a:t>
            </a:r>
          </a:p>
          <a:p>
            <a:pPr lvl="1"/>
            <a:r>
              <a:rPr lang="en-US" dirty="0"/>
              <a:t>I would like to be able to grab words/paragraphs from the internet instead of from a crafted list</a:t>
            </a:r>
          </a:p>
          <a:p>
            <a:pPr lvl="1"/>
            <a:r>
              <a:rPr lang="en-US" dirty="0"/>
              <a:t>I would like to allow users to stay logged in after refreshing page</a:t>
            </a:r>
          </a:p>
          <a:p>
            <a:pPr lvl="1"/>
            <a:r>
              <a:rPr lang="en-US" dirty="0"/>
              <a:t>I would have liked to include more learning practices such as encouraging touch typing, the fastest typing method, by using an onscreen keyboard or/and a guide</a:t>
            </a:r>
          </a:p>
          <a:p>
            <a:pPr lvl="1"/>
            <a:r>
              <a:rPr lang="en-US" dirty="0"/>
              <a:t>Given now I have more experience, I would like to do a more advanced project.</a:t>
            </a:r>
          </a:p>
        </p:txBody>
      </p:sp>
      <p:pic>
        <p:nvPicPr>
          <p:cNvPr id="4" name="Picture 10" descr="The Power of Reflection - Nexus Innovations">
            <a:extLst>
              <a:ext uri="{FF2B5EF4-FFF2-40B4-BE49-F238E27FC236}">
                <a16:creationId xmlns:a16="http://schemas.microsoft.com/office/drawing/2014/main" id="{78C1476C-9F99-76F0-EC4E-DF4C7D837D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715" r="31002" b="1"/>
          <a:stretch/>
        </p:blipFill>
        <p:spPr bwMode="auto">
          <a:xfrm>
            <a:off x="8203460" y="640080"/>
            <a:ext cx="3369177" cy="5280471"/>
          </a:xfrm>
          <a:prstGeom prst="rect">
            <a:avLst/>
          </a:prstGeom>
          <a:noFill/>
          <a:extLst>
            <a:ext uri="{909E8E84-426E-40DD-AFC4-6F175D3DCCD1}">
              <a14:hiddenFill xmlns:a14="http://schemas.microsoft.com/office/drawing/2010/main">
                <a:solidFill>
                  <a:srgbClr val="FFFFFF"/>
                </a:solidFill>
              </a14:hiddenFill>
            </a:ext>
          </a:extLst>
        </p:spPr>
      </p:pic>
      <p:grpSp>
        <p:nvGrpSpPr>
          <p:cNvPr id="5158" name="Group 5157">
            <a:extLst>
              <a:ext uri="{FF2B5EF4-FFF2-40B4-BE49-F238E27FC236}">
                <a16:creationId xmlns:a16="http://schemas.microsoft.com/office/drawing/2014/main" id="{639A5BF8-72C2-43E2-A19E-D54875260B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5159" name="Oval 5158">
              <a:extLst>
                <a:ext uri="{FF2B5EF4-FFF2-40B4-BE49-F238E27FC236}">
                  <a16:creationId xmlns:a16="http://schemas.microsoft.com/office/drawing/2014/main" id="{892693D9-6EE8-42C4-B9CB-C347A34A5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160" name="Oval 5159">
              <a:extLst>
                <a:ext uri="{FF2B5EF4-FFF2-40B4-BE49-F238E27FC236}">
                  <a16:creationId xmlns:a16="http://schemas.microsoft.com/office/drawing/2014/main" id="{6EB50024-24B3-46AB-9E69-716EE1883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066984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EE74B-DDF4-C241-306E-8738D7449125}"/>
              </a:ext>
            </a:extLst>
          </p:cNvPr>
          <p:cNvSpPr>
            <a:spLocks noGrp="1"/>
          </p:cNvSpPr>
          <p:nvPr>
            <p:ph type="title"/>
          </p:nvPr>
        </p:nvSpPr>
        <p:spPr>
          <a:xfrm>
            <a:off x="155448" y="-358648"/>
            <a:ext cx="10058400" cy="1609344"/>
          </a:xfrm>
        </p:spPr>
        <p:txBody>
          <a:bodyPr/>
          <a:lstStyle/>
          <a:p>
            <a:r>
              <a:rPr lang="en-US" dirty="0"/>
              <a:t>Poster</a:t>
            </a:r>
            <a:endParaRPr lang="en-GB" dirty="0"/>
          </a:p>
        </p:txBody>
      </p:sp>
      <p:pic>
        <p:nvPicPr>
          <p:cNvPr id="5" name="Content Placeholder 4">
            <a:extLst>
              <a:ext uri="{FF2B5EF4-FFF2-40B4-BE49-F238E27FC236}">
                <a16:creationId xmlns:a16="http://schemas.microsoft.com/office/drawing/2014/main" id="{4361832E-F7B3-7CFF-621D-736835CC6BD7}"/>
              </a:ext>
            </a:extLst>
          </p:cNvPr>
          <p:cNvPicPr>
            <a:picLocks noGrp="1" noChangeAspect="1"/>
          </p:cNvPicPr>
          <p:nvPr>
            <p:ph idx="1"/>
          </p:nvPr>
        </p:nvPicPr>
        <p:blipFill>
          <a:blip r:embed="rId2"/>
          <a:stretch>
            <a:fillRect/>
          </a:stretch>
        </p:blipFill>
        <p:spPr>
          <a:xfrm>
            <a:off x="0" y="652016"/>
            <a:ext cx="11449050" cy="6205984"/>
          </a:xfrm>
          <a:prstGeom prst="rect">
            <a:avLst/>
          </a:prstGeom>
        </p:spPr>
      </p:pic>
    </p:spTree>
    <p:extLst>
      <p:ext uri="{BB962C8B-B14F-4D97-AF65-F5344CB8AC3E}">
        <p14:creationId xmlns:p14="http://schemas.microsoft.com/office/powerpoint/2010/main" val="850900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CB9FA-2461-EA17-AF74-5035BD37B869}"/>
              </a:ext>
            </a:extLst>
          </p:cNvPr>
          <p:cNvSpPr>
            <a:spLocks noGrp="1"/>
          </p:cNvSpPr>
          <p:nvPr>
            <p:ph type="title"/>
          </p:nvPr>
        </p:nvSpPr>
        <p:spPr>
          <a:xfrm>
            <a:off x="3551791" y="1047858"/>
            <a:ext cx="10058400" cy="4979997"/>
          </a:xfrm>
        </p:spPr>
        <p:txBody>
          <a:bodyPr/>
          <a:lstStyle/>
          <a:p>
            <a:r>
              <a:rPr lang="en-GB" dirty="0"/>
              <a:t>Show FINAL VERSION</a:t>
            </a:r>
            <a:r>
              <a:rPr lang="en-GB" dirty="0">
                <a:sym typeface="Wingdings" panose="05000000000000000000" pitchFamily="2" charset="2"/>
              </a:rPr>
              <a:t></a:t>
            </a:r>
            <a:endParaRPr lang="en-GB" dirty="0"/>
          </a:p>
        </p:txBody>
      </p:sp>
      <p:sp>
        <p:nvSpPr>
          <p:cNvPr id="3" name="Content Placeholder 2">
            <a:extLst>
              <a:ext uri="{FF2B5EF4-FFF2-40B4-BE49-F238E27FC236}">
                <a16:creationId xmlns:a16="http://schemas.microsoft.com/office/drawing/2014/main" id="{D6799EB6-1671-A029-49D7-3C634FAFBCDB}"/>
              </a:ext>
            </a:extLst>
          </p:cNvPr>
          <p:cNvSpPr>
            <a:spLocks noGrp="1"/>
          </p:cNvSpPr>
          <p:nvPr>
            <p:ph idx="1"/>
          </p:nvPr>
        </p:nvSpPr>
        <p:spPr>
          <a:xfrm>
            <a:off x="1155291" y="105893"/>
            <a:ext cx="10058400" cy="2330541"/>
          </a:xfrm>
        </p:spPr>
        <p:txBody>
          <a:bodyPr/>
          <a:lstStyle/>
          <a:p>
            <a:pPr marL="0" indent="0">
              <a:buNone/>
            </a:pPr>
            <a:endParaRPr lang="en-GB" dirty="0"/>
          </a:p>
        </p:txBody>
      </p:sp>
    </p:spTree>
    <p:extLst>
      <p:ext uri="{BB962C8B-B14F-4D97-AF65-F5344CB8AC3E}">
        <p14:creationId xmlns:p14="http://schemas.microsoft.com/office/powerpoint/2010/main" val="1427148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805A-9CCB-B137-FD28-349638A72D43}"/>
              </a:ext>
            </a:extLst>
          </p:cNvPr>
          <p:cNvSpPr>
            <a:spLocks noGrp="1"/>
          </p:cNvSpPr>
          <p:nvPr>
            <p:ph type="title"/>
          </p:nvPr>
        </p:nvSpPr>
        <p:spPr>
          <a:xfrm>
            <a:off x="1066800" y="448538"/>
            <a:ext cx="10058400" cy="1636776"/>
          </a:xfrm>
        </p:spPr>
        <p:txBody>
          <a:bodyPr>
            <a:normAutofit/>
          </a:bodyPr>
          <a:lstStyle/>
          <a:p>
            <a:r>
              <a:rPr lang="en-US" dirty="0"/>
              <a:t>Project Vision and background. </a:t>
            </a:r>
            <a:br>
              <a:rPr lang="en-US" dirty="0"/>
            </a:br>
            <a:endParaRPr lang="en-GB" dirty="0"/>
          </a:p>
        </p:txBody>
      </p:sp>
      <p:sp>
        <p:nvSpPr>
          <p:cNvPr id="3" name="Content Placeholder 2">
            <a:extLst>
              <a:ext uri="{FF2B5EF4-FFF2-40B4-BE49-F238E27FC236}">
                <a16:creationId xmlns:a16="http://schemas.microsoft.com/office/drawing/2014/main" id="{B900DFA7-3377-6DAC-EF5C-D393F4367EFB}"/>
              </a:ext>
            </a:extLst>
          </p:cNvPr>
          <p:cNvSpPr>
            <a:spLocks noGrp="1"/>
          </p:cNvSpPr>
          <p:nvPr>
            <p:ph idx="1"/>
          </p:nvPr>
        </p:nvSpPr>
        <p:spPr>
          <a:xfrm>
            <a:off x="1066800" y="1299410"/>
            <a:ext cx="10058400" cy="4854742"/>
          </a:xfrm>
        </p:spPr>
        <p:txBody>
          <a:bodyPr>
            <a:normAutofit fontScale="92500" lnSpcReduction="10000"/>
          </a:bodyPr>
          <a:lstStyle/>
          <a:p>
            <a:pPr>
              <a:buFont typeface="Arial" panose="020B0604020202020204" pitchFamily="34" charset="0"/>
              <a:buChar char="•"/>
            </a:pPr>
            <a:r>
              <a:rPr lang="en-GB" sz="1800" dirty="0"/>
              <a:t>Why did I make this project?</a:t>
            </a:r>
          </a:p>
          <a:p>
            <a:pPr lvl="1">
              <a:buFont typeface="Arial" panose="020B0604020202020204" pitchFamily="34" charset="0"/>
              <a:buChar char="•"/>
            </a:pPr>
            <a:r>
              <a:rPr lang="en-GB" sz="1600" dirty="0"/>
              <a:t>Personal goal to increase typing speed as much as I can since 2020.</a:t>
            </a:r>
            <a:endParaRPr lang="en-GB" dirty="0"/>
          </a:p>
          <a:p>
            <a:pPr>
              <a:buFont typeface="Arial" panose="020B0604020202020204" pitchFamily="34" charset="0"/>
              <a:buChar char="•"/>
            </a:pPr>
            <a:r>
              <a:rPr lang="en-GB" dirty="0"/>
              <a:t>Who it’s for?</a:t>
            </a:r>
          </a:p>
          <a:p>
            <a:pPr lvl="1">
              <a:buFont typeface="Arial" panose="020B0604020202020204" pitchFamily="34" charset="0"/>
              <a:buChar char="•"/>
            </a:pPr>
            <a:r>
              <a:rPr lang="en-GB" dirty="0"/>
              <a:t>Employers and learners</a:t>
            </a:r>
          </a:p>
          <a:p>
            <a:pPr>
              <a:buFont typeface="Arial" panose="020B0604020202020204" pitchFamily="34" charset="0"/>
              <a:buChar char="•"/>
            </a:pPr>
            <a:r>
              <a:rPr lang="en-GB" dirty="0"/>
              <a:t>Why?</a:t>
            </a:r>
          </a:p>
          <a:p>
            <a:pPr lvl="1">
              <a:buFont typeface="Arial" panose="020B0604020202020204" pitchFamily="34" charset="0"/>
              <a:buChar char="•"/>
            </a:pPr>
            <a:r>
              <a:rPr lang="en-GB" dirty="0"/>
              <a:t>To test potential hire’s typing speeds and to practice typing</a:t>
            </a:r>
          </a:p>
          <a:p>
            <a:pPr>
              <a:buFont typeface="Arial" panose="020B0604020202020204" pitchFamily="34" charset="0"/>
              <a:buChar char="•"/>
            </a:pPr>
            <a:r>
              <a:rPr lang="en-GB" dirty="0"/>
              <a:t>Why is it important?</a:t>
            </a:r>
          </a:p>
          <a:p>
            <a:pPr lvl="1">
              <a:buFont typeface="Arial" panose="020B0604020202020204" pitchFamily="34" charset="0"/>
              <a:buChar char="•"/>
            </a:pPr>
            <a:r>
              <a:rPr lang="en-GB" dirty="0"/>
              <a:t>To improve collaboration between team members within office jobs</a:t>
            </a:r>
          </a:p>
          <a:p>
            <a:pPr lvl="1">
              <a:buFont typeface="Arial" panose="020B0604020202020204" pitchFamily="34" charset="0"/>
              <a:buChar char="•"/>
            </a:pPr>
            <a:r>
              <a:rPr lang="en-GB" dirty="0"/>
              <a:t>To improve efficiency in administers jobs</a:t>
            </a:r>
          </a:p>
          <a:p>
            <a:pPr lvl="2">
              <a:buFont typeface="Arial" panose="020B0604020202020204" pitchFamily="34" charset="0"/>
              <a:buChar char="•"/>
            </a:pPr>
            <a:r>
              <a:rPr lang="en-GB" dirty="0"/>
              <a:t>Databases need accurate data</a:t>
            </a:r>
          </a:p>
          <a:p>
            <a:pPr lvl="1">
              <a:buFont typeface="Arial" panose="020B0604020202020204" pitchFamily="34" charset="0"/>
              <a:buChar char="•"/>
            </a:pPr>
            <a:r>
              <a:rPr lang="en-GB" dirty="0"/>
              <a:t>Multitasking and efficiency</a:t>
            </a:r>
          </a:p>
          <a:p>
            <a:pPr lvl="1">
              <a:buFont typeface="Arial" panose="020B0604020202020204" pitchFamily="34" charset="0"/>
              <a:buChar char="•"/>
            </a:pPr>
            <a:r>
              <a:rPr lang="en-GB" dirty="0"/>
              <a:t>Improved response times to customer</a:t>
            </a:r>
          </a:p>
          <a:p>
            <a:pPr>
              <a:buFont typeface="Arial" panose="020B0604020202020204" pitchFamily="34" charset="0"/>
              <a:buChar char="•"/>
            </a:pPr>
            <a:r>
              <a:rPr lang="en-GB" sz="1800" dirty="0"/>
              <a:t>Ethical, legal and social considerations?</a:t>
            </a:r>
          </a:p>
          <a:p>
            <a:pPr lvl="1">
              <a:buFont typeface="Arial" panose="020B0604020202020204" pitchFamily="34" charset="0"/>
              <a:buChar char="•"/>
            </a:pPr>
            <a:r>
              <a:rPr lang="en-GB" sz="1600" dirty="0"/>
              <a:t>Legal – Privacy concerns based on storing their information. </a:t>
            </a:r>
          </a:p>
          <a:p>
            <a:pPr lvl="1">
              <a:buFont typeface="Arial" panose="020B0604020202020204" pitchFamily="34" charset="0"/>
              <a:buChar char="•"/>
            </a:pPr>
            <a:r>
              <a:rPr lang="en-GB" sz="1600" dirty="0"/>
              <a:t>Social – Accessibility concerns based on different input methods</a:t>
            </a:r>
          </a:p>
        </p:txBody>
      </p:sp>
    </p:spTree>
    <p:extLst>
      <p:ext uri="{BB962C8B-B14F-4D97-AF65-F5344CB8AC3E}">
        <p14:creationId xmlns:p14="http://schemas.microsoft.com/office/powerpoint/2010/main" val="184646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5" name="Content Placeholder 4" descr="A diagram of a flowchart&#10;&#10;Description automatically generated">
            <a:extLst>
              <a:ext uri="{FF2B5EF4-FFF2-40B4-BE49-F238E27FC236}">
                <a16:creationId xmlns:a16="http://schemas.microsoft.com/office/drawing/2014/main" id="{0F33A45E-15C5-EB82-4843-C0702B06EE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47131" y="38081"/>
            <a:ext cx="4996750" cy="3747017"/>
          </a:xfrm>
          <a:prstGeom prst="rect">
            <a:avLst/>
          </a:prstGeom>
        </p:spPr>
      </p:pic>
      <p:sp>
        <p:nvSpPr>
          <p:cNvPr id="4105" name="Rectangle 410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4107" name="Rectangle 410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29C84B99-305B-BB2A-2C6F-0264203D5748}"/>
              </a:ext>
            </a:extLst>
          </p:cNvPr>
          <p:cNvSpPr>
            <a:spLocks noGrp="1"/>
          </p:cNvSpPr>
          <p:nvPr>
            <p:ph type="title"/>
          </p:nvPr>
        </p:nvSpPr>
        <p:spPr>
          <a:xfrm>
            <a:off x="1031876" y="4170409"/>
            <a:ext cx="4895689" cy="1767141"/>
          </a:xfrm>
        </p:spPr>
        <p:txBody>
          <a:bodyPr vert="horz" lIns="91440" tIns="45720" rIns="91440" bIns="45720" rtlCol="0" anchor="ctr">
            <a:normAutofit fontScale="90000"/>
          </a:bodyPr>
          <a:lstStyle/>
          <a:p>
            <a:pPr algn="r"/>
            <a:r>
              <a:rPr lang="en-US" dirty="0"/>
              <a:t>What features did I include to follow my project vision? </a:t>
            </a:r>
          </a:p>
        </p:txBody>
      </p:sp>
      <p:pic>
        <p:nvPicPr>
          <p:cNvPr id="4098" name="Picture 2" descr="Typing Speed Statistics – WordsRated">
            <a:extLst>
              <a:ext uri="{FF2B5EF4-FFF2-40B4-BE49-F238E27FC236}">
                <a16:creationId xmlns:a16="http://schemas.microsoft.com/office/drawing/2014/main" id="{9C4643A9-8C47-247F-A97C-E457CD1C85E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12988" y="235520"/>
            <a:ext cx="5583012" cy="34614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7F8F528-37A4-C285-1DDA-42A3E65FE43A}"/>
              </a:ext>
            </a:extLst>
          </p:cNvPr>
          <p:cNvSpPr txBox="1"/>
          <p:nvPr/>
        </p:nvSpPr>
        <p:spPr>
          <a:xfrm>
            <a:off x="6217920" y="4170410"/>
            <a:ext cx="4699221" cy="1767141"/>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dirty="0"/>
              <a:t>Here is my user stories, what intended features I would like to end up with based on my project vision.</a:t>
            </a:r>
          </a:p>
          <a:p>
            <a:pPr indent="-182880" defTabSz="914400">
              <a:lnSpc>
                <a:spcPct val="90000"/>
              </a:lnSpc>
              <a:spcAft>
                <a:spcPts val="600"/>
              </a:spcAft>
              <a:buClr>
                <a:schemeClr val="accent1">
                  <a:lumMod val="75000"/>
                </a:schemeClr>
              </a:buClr>
              <a:buSzPct val="85000"/>
              <a:buFont typeface="Wingdings" pitchFamily="2" charset="2"/>
              <a:buChar char="§"/>
            </a:pPr>
            <a:r>
              <a:rPr lang="en-US" dirty="0"/>
              <a:t>There is some statistics showing how often typing skills are used by </a:t>
            </a:r>
            <a:r>
              <a:rPr lang="en-US" dirty="0">
                <a:hlinkClick r:id="rId6"/>
              </a:rPr>
              <a:t>wordsrated.com</a:t>
            </a:r>
            <a:endParaRPr lang="en-US" dirty="0"/>
          </a:p>
        </p:txBody>
      </p:sp>
      <p:sp>
        <p:nvSpPr>
          <p:cNvPr id="4109" name="Rectangle 410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4111" name="Oval 411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113" name="Oval 411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867340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F775AB4-4F4F-2889-2C4B-A3AE1675F723}"/>
              </a:ext>
            </a:extLst>
          </p:cNvPr>
          <p:cNvSpPr/>
          <p:nvPr/>
        </p:nvSpPr>
        <p:spPr>
          <a:xfrm>
            <a:off x="984504" y="2250850"/>
            <a:ext cx="5454649" cy="42071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6"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8"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A44EE775-AE72-3227-C0EA-D8C8332B689A}"/>
              </a:ext>
            </a:extLst>
          </p:cNvPr>
          <p:cNvSpPr>
            <a:spLocks noGrp="1"/>
          </p:cNvSpPr>
          <p:nvPr>
            <p:ph type="title"/>
          </p:nvPr>
        </p:nvSpPr>
        <p:spPr>
          <a:xfrm>
            <a:off x="1069848" y="484632"/>
            <a:ext cx="10058400" cy="1609344"/>
          </a:xfrm>
        </p:spPr>
        <p:txBody>
          <a:bodyPr>
            <a:normAutofit/>
          </a:bodyPr>
          <a:lstStyle/>
          <a:p>
            <a:r>
              <a:rPr lang="en-US" dirty="0"/>
              <a:t>How did I make this project?</a:t>
            </a:r>
            <a:endParaRPr lang="en-GB" dirty="0"/>
          </a:p>
        </p:txBody>
      </p:sp>
      <p:sp>
        <p:nvSpPr>
          <p:cNvPr id="3" name="Content Placeholder 2">
            <a:extLst>
              <a:ext uri="{FF2B5EF4-FFF2-40B4-BE49-F238E27FC236}">
                <a16:creationId xmlns:a16="http://schemas.microsoft.com/office/drawing/2014/main" id="{773A1EE1-70E7-BE07-80C5-0971920EEE82}"/>
              </a:ext>
            </a:extLst>
          </p:cNvPr>
          <p:cNvSpPr>
            <a:spLocks noGrp="1"/>
          </p:cNvSpPr>
          <p:nvPr>
            <p:ph idx="1"/>
          </p:nvPr>
        </p:nvSpPr>
        <p:spPr>
          <a:xfrm>
            <a:off x="6496216" y="2320412"/>
            <a:ext cx="4632031" cy="3851787"/>
          </a:xfrm>
        </p:spPr>
        <p:txBody>
          <a:bodyPr anchor="ctr">
            <a:normAutofit/>
          </a:bodyPr>
          <a:lstStyle/>
          <a:p>
            <a:r>
              <a:rPr lang="en-US" sz="1500" dirty="0"/>
              <a:t>I used the recommended agile methodology, specifically the industry standard SCRUM meetings. </a:t>
            </a:r>
          </a:p>
          <a:p>
            <a:r>
              <a:rPr lang="en-US" sz="1500" dirty="0"/>
              <a:t>In effective, this came with 8 sprints spanning of 16 weeks, with each sprint lasting about 2 weeks.</a:t>
            </a:r>
          </a:p>
          <a:p>
            <a:pPr lvl="1"/>
            <a:r>
              <a:rPr lang="en-US" sz="1500" dirty="0"/>
              <a:t>In each sprint, I had an intended plan for the sprint, building on the previous meeting.</a:t>
            </a:r>
          </a:p>
          <a:p>
            <a:pPr lvl="1"/>
            <a:r>
              <a:rPr lang="en-US" sz="1500" dirty="0"/>
              <a:t>A detailed overview of what my sprints looked like will be shown, such as the backlog for each sprint along aside how far along each user story feature has been implemented across each stage.</a:t>
            </a:r>
          </a:p>
        </p:txBody>
      </p:sp>
      <p:sp>
        <p:nvSpPr>
          <p:cNvPr id="20"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1" name="Picture 10">
            <a:extLst>
              <a:ext uri="{FF2B5EF4-FFF2-40B4-BE49-F238E27FC236}">
                <a16:creationId xmlns:a16="http://schemas.microsoft.com/office/drawing/2014/main" id="{C5BB181C-CB26-9CD2-0BDD-302753577F40}"/>
              </a:ext>
            </a:extLst>
          </p:cNvPr>
          <p:cNvPicPr>
            <a:picLocks noChangeAspect="1"/>
          </p:cNvPicPr>
          <p:nvPr/>
        </p:nvPicPr>
        <p:blipFill>
          <a:blip r:embed="rId5"/>
          <a:stretch>
            <a:fillRect/>
          </a:stretch>
        </p:blipFill>
        <p:spPr>
          <a:xfrm>
            <a:off x="1052659" y="2320412"/>
            <a:ext cx="5318337" cy="4039639"/>
          </a:xfrm>
          <a:prstGeom prst="rect">
            <a:avLst/>
          </a:prstGeom>
        </p:spPr>
      </p:pic>
    </p:spTree>
    <p:extLst>
      <p:ext uri="{BB962C8B-B14F-4D97-AF65-F5344CB8AC3E}">
        <p14:creationId xmlns:p14="http://schemas.microsoft.com/office/powerpoint/2010/main" val="1544069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3048D-0FC5-FF0B-8D76-A325103A1628}"/>
              </a:ext>
            </a:extLst>
          </p:cNvPr>
          <p:cNvSpPr>
            <a:spLocks noGrp="1"/>
          </p:cNvSpPr>
          <p:nvPr>
            <p:ph type="title"/>
          </p:nvPr>
        </p:nvSpPr>
        <p:spPr>
          <a:xfrm>
            <a:off x="0" y="-404368"/>
            <a:ext cx="10058400" cy="1609344"/>
          </a:xfrm>
        </p:spPr>
        <p:txBody>
          <a:bodyPr/>
          <a:lstStyle/>
          <a:p>
            <a:r>
              <a:rPr lang="en-US" dirty="0"/>
              <a:t>SPRINTS</a:t>
            </a:r>
            <a:endParaRPr lang="en-GB" dirty="0"/>
          </a:p>
        </p:txBody>
      </p:sp>
      <p:graphicFrame>
        <p:nvGraphicFramePr>
          <p:cNvPr id="4" name="Content Placeholder 3">
            <a:extLst>
              <a:ext uri="{FF2B5EF4-FFF2-40B4-BE49-F238E27FC236}">
                <a16:creationId xmlns:a16="http://schemas.microsoft.com/office/drawing/2014/main" id="{0A0ED869-722A-A2D0-AABE-1DB09F770359}"/>
              </a:ext>
            </a:extLst>
          </p:cNvPr>
          <p:cNvGraphicFramePr>
            <a:graphicFrameLocks noGrp="1"/>
          </p:cNvGraphicFramePr>
          <p:nvPr>
            <p:ph idx="1"/>
            <p:extLst>
              <p:ext uri="{D42A27DB-BD31-4B8C-83A1-F6EECF244321}">
                <p14:modId xmlns:p14="http://schemas.microsoft.com/office/powerpoint/2010/main" val="101403099"/>
              </p:ext>
            </p:extLst>
          </p:nvPr>
        </p:nvGraphicFramePr>
        <p:xfrm>
          <a:off x="111124" y="673100"/>
          <a:ext cx="11947526" cy="6076950"/>
        </p:xfrm>
        <a:graphic>
          <a:graphicData uri="http://schemas.openxmlformats.org/drawingml/2006/table">
            <a:tbl>
              <a:tblPr firstRow="1" bandRow="1">
                <a:tableStyleId>{5C22544A-7EE6-4342-B048-85BDC9FD1C3A}</a:tableStyleId>
              </a:tblPr>
              <a:tblGrid>
                <a:gridCol w="1472246">
                  <a:extLst>
                    <a:ext uri="{9D8B030D-6E8A-4147-A177-3AD203B41FA5}">
                      <a16:colId xmlns:a16="http://schemas.microsoft.com/office/drawing/2014/main" val="4163033444"/>
                    </a:ext>
                  </a:extLst>
                </a:gridCol>
                <a:gridCol w="1472246">
                  <a:extLst>
                    <a:ext uri="{9D8B030D-6E8A-4147-A177-3AD203B41FA5}">
                      <a16:colId xmlns:a16="http://schemas.microsoft.com/office/drawing/2014/main" val="2119091999"/>
                    </a:ext>
                  </a:extLst>
                </a:gridCol>
                <a:gridCol w="1472246">
                  <a:extLst>
                    <a:ext uri="{9D8B030D-6E8A-4147-A177-3AD203B41FA5}">
                      <a16:colId xmlns:a16="http://schemas.microsoft.com/office/drawing/2014/main" val="1234765619"/>
                    </a:ext>
                  </a:extLst>
                </a:gridCol>
                <a:gridCol w="1472246">
                  <a:extLst>
                    <a:ext uri="{9D8B030D-6E8A-4147-A177-3AD203B41FA5}">
                      <a16:colId xmlns:a16="http://schemas.microsoft.com/office/drawing/2014/main" val="848794538"/>
                    </a:ext>
                  </a:extLst>
                </a:gridCol>
                <a:gridCol w="1549569">
                  <a:extLst>
                    <a:ext uri="{9D8B030D-6E8A-4147-A177-3AD203B41FA5}">
                      <a16:colId xmlns:a16="http://schemas.microsoft.com/office/drawing/2014/main" val="2390858494"/>
                    </a:ext>
                  </a:extLst>
                </a:gridCol>
                <a:gridCol w="1482058">
                  <a:extLst>
                    <a:ext uri="{9D8B030D-6E8A-4147-A177-3AD203B41FA5}">
                      <a16:colId xmlns:a16="http://schemas.microsoft.com/office/drawing/2014/main" val="1660727506"/>
                    </a:ext>
                  </a:extLst>
                </a:gridCol>
                <a:gridCol w="1544857">
                  <a:extLst>
                    <a:ext uri="{9D8B030D-6E8A-4147-A177-3AD203B41FA5}">
                      <a16:colId xmlns:a16="http://schemas.microsoft.com/office/drawing/2014/main" val="3622044595"/>
                    </a:ext>
                  </a:extLst>
                </a:gridCol>
                <a:gridCol w="1482058">
                  <a:extLst>
                    <a:ext uri="{9D8B030D-6E8A-4147-A177-3AD203B41FA5}">
                      <a16:colId xmlns:a16="http://schemas.microsoft.com/office/drawing/2014/main" val="3643234618"/>
                    </a:ext>
                  </a:extLst>
                </a:gridCol>
              </a:tblGrid>
              <a:tr h="486396">
                <a:tc>
                  <a:txBody>
                    <a:bodyPr/>
                    <a:lstStyle/>
                    <a:p>
                      <a:r>
                        <a:rPr lang="en-US" sz="900" dirty="0"/>
                        <a:t>SPRINT 1 (WEEK 1-2)</a:t>
                      </a:r>
                      <a:endParaRPr lang="en-GB" sz="900" dirty="0"/>
                    </a:p>
                  </a:txBody>
                  <a:tcPr/>
                </a:tc>
                <a:tc>
                  <a:txBody>
                    <a:bodyPr/>
                    <a:lstStyle/>
                    <a:p>
                      <a:r>
                        <a:rPr lang="en-US" sz="900" dirty="0"/>
                        <a:t>SPRINT 2 (WEEK 3-4)</a:t>
                      </a:r>
                      <a:endParaRPr lang="en-GB" sz="900" dirty="0"/>
                    </a:p>
                  </a:txBody>
                  <a:tcPr/>
                </a:tc>
                <a:tc>
                  <a:txBody>
                    <a:bodyPr/>
                    <a:lstStyle/>
                    <a:p>
                      <a:r>
                        <a:rPr lang="en-US" sz="900" dirty="0"/>
                        <a:t>SPRINT 3 (WEEK 5–6)</a:t>
                      </a:r>
                      <a:endParaRPr lang="en-GB" sz="900" dirty="0"/>
                    </a:p>
                  </a:txBody>
                  <a:tcPr/>
                </a:tc>
                <a:tc>
                  <a:txBody>
                    <a:bodyPr/>
                    <a:lstStyle/>
                    <a:p>
                      <a:r>
                        <a:rPr lang="en-US" sz="900" dirty="0"/>
                        <a:t>SPRINT 4 (WEEK 7–8)</a:t>
                      </a:r>
                      <a:endParaRPr lang="en-GB" sz="900" dirty="0"/>
                    </a:p>
                  </a:txBody>
                  <a:tcPr/>
                </a:tc>
                <a:tc>
                  <a:txBody>
                    <a:bodyPr/>
                    <a:lstStyle/>
                    <a:p>
                      <a:r>
                        <a:rPr lang="en-US" sz="900" dirty="0"/>
                        <a:t>SPRINT  5 (WEEK 9-10)</a:t>
                      </a:r>
                      <a:endParaRPr lang="en-GB" sz="900" dirty="0"/>
                    </a:p>
                  </a:txBody>
                  <a:tcPr/>
                </a:tc>
                <a:tc>
                  <a:txBody>
                    <a:bodyPr/>
                    <a:lstStyle/>
                    <a:p>
                      <a:r>
                        <a:rPr lang="en-US" sz="900" dirty="0"/>
                        <a:t>SPRINT 6 (WEEK 11-12)</a:t>
                      </a:r>
                      <a:endParaRPr lang="en-GB" sz="900" dirty="0"/>
                    </a:p>
                  </a:txBody>
                  <a:tcPr/>
                </a:tc>
                <a:tc>
                  <a:txBody>
                    <a:bodyPr/>
                    <a:lstStyle/>
                    <a:p>
                      <a:r>
                        <a:rPr lang="en-US" sz="900" dirty="0"/>
                        <a:t>SPRINT 7 (WEEK 13-14)</a:t>
                      </a:r>
                      <a:endParaRPr lang="en-GB" sz="900" dirty="0"/>
                    </a:p>
                  </a:txBody>
                  <a:tcPr/>
                </a:tc>
                <a:tc>
                  <a:txBody>
                    <a:bodyPr/>
                    <a:lstStyle/>
                    <a:p>
                      <a:r>
                        <a:rPr lang="en-US" sz="900" dirty="0"/>
                        <a:t>SPRINT 8 (15-16)</a:t>
                      </a:r>
                      <a:endParaRPr lang="en-GB" sz="900" dirty="0"/>
                    </a:p>
                  </a:txBody>
                  <a:tcPr/>
                </a:tc>
                <a:extLst>
                  <a:ext uri="{0D108BD9-81ED-4DB2-BD59-A6C34878D82A}">
                    <a16:rowId xmlns:a16="http://schemas.microsoft.com/office/drawing/2014/main" val="1307988732"/>
                  </a:ext>
                </a:extLst>
              </a:tr>
              <a:tr h="3053261">
                <a:tc>
                  <a:txBody>
                    <a:bodyPr/>
                    <a:lstStyle/>
                    <a:p>
                      <a:r>
                        <a:rPr lang="en-US" sz="900" dirty="0"/>
                        <a:t>Goals</a:t>
                      </a:r>
                    </a:p>
                    <a:p>
                      <a:pPr marL="171450" indent="-171450">
                        <a:buFontTx/>
                        <a:buChar char="-"/>
                      </a:pPr>
                      <a:r>
                        <a:rPr lang="en-GB" sz="900" dirty="0"/>
                        <a:t>Outline requirements in user stories </a:t>
                      </a:r>
                    </a:p>
                    <a:p>
                      <a:pPr marL="171450" indent="-171450">
                        <a:buFontTx/>
                        <a:buChar char="-"/>
                      </a:pPr>
                      <a:r>
                        <a:rPr lang="en-GB" sz="900" dirty="0"/>
                        <a:t>Create flowchart based on logic</a:t>
                      </a:r>
                    </a:p>
                    <a:p>
                      <a:pPr marL="171450" indent="-171450">
                        <a:buFontTx/>
                        <a:buChar char="-"/>
                      </a:pPr>
                      <a:r>
                        <a:rPr lang="en-GB" sz="900" dirty="0"/>
                        <a:t>Create first wireframes</a:t>
                      </a:r>
                    </a:p>
                    <a:p>
                      <a:pPr marL="171450" indent="-171450">
                        <a:buFontTx/>
                        <a:buChar char="-"/>
                      </a:pPr>
                      <a:r>
                        <a:rPr lang="en-GB" sz="900" dirty="0"/>
                        <a:t>Create ULM</a:t>
                      </a:r>
                    </a:p>
                    <a:p>
                      <a:pPr marL="171450" indent="-171450">
                        <a:buFontTx/>
                        <a:buChar char="-"/>
                      </a:pPr>
                      <a:r>
                        <a:rPr lang="en-GB" sz="900" dirty="0"/>
                        <a:t>Begin learning CSS/JS/HTML</a:t>
                      </a:r>
                    </a:p>
                  </a:txBody>
                  <a:tcPr/>
                </a:tc>
                <a:tc>
                  <a:txBody>
                    <a:bodyPr/>
                    <a:lstStyle/>
                    <a:p>
                      <a:r>
                        <a:rPr lang="en-US" sz="900" dirty="0"/>
                        <a:t>Goals</a:t>
                      </a:r>
                    </a:p>
                    <a:p>
                      <a:pPr marL="171450" indent="-171450">
                        <a:buFontTx/>
                        <a:buChar char="-"/>
                      </a:pPr>
                      <a:r>
                        <a:rPr lang="en-US" sz="900" dirty="0"/>
                        <a:t>Create skeleton of code</a:t>
                      </a:r>
                    </a:p>
                    <a:p>
                      <a:pPr marL="171450" indent="-171450">
                        <a:buFontTx/>
                        <a:buChar char="-"/>
                      </a:pPr>
                      <a:r>
                        <a:rPr lang="en-US" sz="900" dirty="0"/>
                        <a:t>Amend ULM/Flowchart when necessary</a:t>
                      </a:r>
                    </a:p>
                    <a:p>
                      <a:pPr marL="171450" indent="-171450">
                        <a:buFontTx/>
                        <a:buChar char="-"/>
                      </a:pPr>
                      <a:r>
                        <a:rPr lang="en-US" sz="900" dirty="0">
                          <a:solidFill>
                            <a:srgbClr val="FF0000"/>
                          </a:solidFill>
                        </a:rPr>
                        <a:t>Adhere to wireframe</a:t>
                      </a:r>
                    </a:p>
                    <a:p>
                      <a:pPr marL="171450" indent="-171450">
                        <a:buFontTx/>
                        <a:buChar char="-"/>
                      </a:pPr>
                      <a:r>
                        <a:rPr lang="en-US" sz="900" dirty="0"/>
                        <a:t>Create working prototype (60 seconds typing test, with wpm returned)</a:t>
                      </a:r>
                    </a:p>
                  </a:txBody>
                  <a:tcPr/>
                </a:tc>
                <a:tc>
                  <a:txBody>
                    <a:bodyPr/>
                    <a:lstStyle/>
                    <a:p>
                      <a:r>
                        <a:rPr lang="en-US" sz="900" dirty="0"/>
                        <a:t>Goals</a:t>
                      </a:r>
                    </a:p>
                    <a:p>
                      <a:pPr marL="171450" indent="-171450">
                        <a:buFontTx/>
                        <a:buChar char="-"/>
                      </a:pPr>
                      <a:r>
                        <a:rPr lang="en-GB" sz="900" dirty="0"/>
                        <a:t>Display WPM + timer on website not console</a:t>
                      </a:r>
                    </a:p>
                    <a:p>
                      <a:pPr marL="171450" indent="-171450">
                        <a:buFontTx/>
                        <a:buChar char="-"/>
                      </a:pPr>
                      <a:r>
                        <a:rPr lang="en-GB" sz="900" dirty="0"/>
                        <a:t>Make correctly inputted words autodeleted on submit</a:t>
                      </a:r>
                    </a:p>
                    <a:p>
                      <a:pPr marL="171450" indent="-171450">
                        <a:buFontTx/>
                        <a:buChar char="-"/>
                      </a:pPr>
                      <a:r>
                        <a:rPr lang="en-GB" sz="900" dirty="0"/>
                        <a:t>Creation of proper testing </a:t>
                      </a:r>
                    </a:p>
                    <a:p>
                      <a:pPr marL="171450" indent="-171450">
                        <a:buFontTx/>
                        <a:buChar char="-"/>
                      </a:pPr>
                      <a:r>
                        <a:rPr lang="en-GB" sz="900" dirty="0"/>
                        <a:t>Randomised input array</a:t>
                      </a:r>
                    </a:p>
                    <a:p>
                      <a:pPr marL="171450" indent="-171450">
                        <a:buFontTx/>
                        <a:buChar char="-"/>
                      </a:pPr>
                      <a:r>
                        <a:rPr lang="en-GB" sz="900" dirty="0"/>
                        <a:t>Implement wireframe</a:t>
                      </a:r>
                    </a:p>
                    <a:p>
                      <a:pPr marL="171450" indent="-171450">
                        <a:buFontTx/>
                        <a:buChar char="-"/>
                      </a:pPr>
                      <a:r>
                        <a:rPr lang="en-GB" sz="900" dirty="0"/>
                        <a:t>Create new ULM</a:t>
                      </a:r>
                    </a:p>
                  </a:txBody>
                  <a:tcPr/>
                </a:tc>
                <a:tc>
                  <a:txBody>
                    <a:bodyPr/>
                    <a:lstStyle/>
                    <a:p>
                      <a:r>
                        <a:rPr lang="en-US" sz="900" dirty="0"/>
                        <a:t>Goals</a:t>
                      </a:r>
                    </a:p>
                    <a:p>
                      <a:pPr marL="171450" indent="-171450">
                        <a:buFontTx/>
                        <a:buChar char="-"/>
                      </a:pPr>
                      <a:r>
                        <a:rPr lang="en-US" sz="900" dirty="0">
                          <a:solidFill>
                            <a:srgbClr val="FF0000"/>
                          </a:solidFill>
                        </a:rPr>
                        <a:t>Implementation difficulty options</a:t>
                      </a:r>
                    </a:p>
                    <a:p>
                      <a:pPr marL="171450" indent="-171450">
                        <a:buFontTx/>
                        <a:buChar char="-"/>
                      </a:pPr>
                      <a:r>
                        <a:rPr lang="en-US" sz="900" dirty="0"/>
                        <a:t>Implementation of timer options</a:t>
                      </a:r>
                    </a:p>
                    <a:p>
                      <a:pPr marL="171450" indent="-171450">
                        <a:buFontTx/>
                        <a:buChar char="-"/>
                      </a:pPr>
                      <a:r>
                        <a:rPr lang="en-US" sz="900" dirty="0"/>
                        <a:t>Creation of DOM diagram</a:t>
                      </a:r>
                    </a:p>
                    <a:p>
                      <a:pPr marL="171450" indent="-171450">
                        <a:buFontTx/>
                        <a:buChar char="-"/>
                      </a:pPr>
                      <a:r>
                        <a:rPr lang="en-US" sz="900" dirty="0"/>
                        <a:t>Tell user that typing test is over</a:t>
                      </a:r>
                    </a:p>
                    <a:p>
                      <a:pPr marL="171450" indent="-171450">
                        <a:buFontTx/>
                        <a:buChar char="-"/>
                      </a:pPr>
                      <a:r>
                        <a:rPr lang="en-US" sz="900" dirty="0"/>
                        <a:t>Display errors live</a:t>
                      </a:r>
                    </a:p>
                    <a:p>
                      <a:pPr marL="171450" indent="-171450">
                        <a:buFontTx/>
                        <a:buChar char="-"/>
                      </a:pPr>
                      <a:r>
                        <a:rPr lang="en-US" sz="900" dirty="0"/>
                        <a:t>Change WPM calculation</a:t>
                      </a:r>
                    </a:p>
                    <a:p>
                      <a:pPr marL="171450" indent="-171450">
                        <a:buFontTx/>
                        <a:buChar char="-"/>
                      </a:pPr>
                      <a:r>
                        <a:rPr lang="en-US" sz="900" dirty="0"/>
                        <a:t>Insert comments in JavaScript</a:t>
                      </a:r>
                    </a:p>
                    <a:p>
                      <a:pPr marL="171450" indent="-171450">
                        <a:buFontTx/>
                        <a:buChar char="-"/>
                      </a:pPr>
                      <a:r>
                        <a:rPr lang="en-US" sz="900" dirty="0">
                          <a:solidFill>
                            <a:srgbClr val="FF0000"/>
                          </a:solidFill>
                        </a:rPr>
                        <a:t>Attempt word generation </a:t>
                      </a:r>
                      <a:endParaRPr lang="en-GB" sz="900" dirty="0">
                        <a:solidFill>
                          <a:srgbClr val="FF0000"/>
                        </a:solidFill>
                      </a:endParaRPr>
                    </a:p>
                  </a:txBody>
                  <a:tcPr/>
                </a:tc>
                <a:tc>
                  <a:txBody>
                    <a:bodyPr/>
                    <a:lstStyle/>
                    <a:p>
                      <a:r>
                        <a:rPr lang="en-US" sz="900" dirty="0"/>
                        <a:t>Goals</a:t>
                      </a:r>
                    </a:p>
                    <a:p>
                      <a:pPr marL="171450" indent="-171450">
                        <a:buFontTx/>
                        <a:buChar char="-"/>
                      </a:pPr>
                      <a:r>
                        <a:rPr lang="en-US" sz="900" dirty="0"/>
                        <a:t>Create new ULM to show new logic</a:t>
                      </a:r>
                    </a:p>
                    <a:p>
                      <a:pPr marL="171450" indent="-171450">
                        <a:buFontTx/>
                        <a:buChar char="-"/>
                      </a:pPr>
                      <a:r>
                        <a:rPr lang="en-GB" sz="900" dirty="0">
                          <a:solidFill>
                            <a:srgbClr val="FF0000"/>
                          </a:solidFill>
                        </a:rPr>
                        <a:t>Show live WPM</a:t>
                      </a:r>
                    </a:p>
                    <a:p>
                      <a:pPr marL="171450" indent="-171450">
                        <a:buFontTx/>
                        <a:buChar char="-"/>
                      </a:pPr>
                      <a:r>
                        <a:rPr lang="en-GB" sz="900" dirty="0">
                          <a:solidFill>
                            <a:srgbClr val="FF0000"/>
                          </a:solidFill>
                        </a:rPr>
                        <a:t>Attempt word generation </a:t>
                      </a:r>
                    </a:p>
                    <a:p>
                      <a:pPr marL="171450" indent="-171450">
                        <a:buFontTx/>
                        <a:buChar char="-"/>
                      </a:pPr>
                      <a:r>
                        <a:rPr lang="en-GB" sz="900" dirty="0">
                          <a:solidFill>
                            <a:schemeClr val="tx1"/>
                          </a:solidFill>
                        </a:rPr>
                        <a:t>Finish difficulty options</a:t>
                      </a:r>
                    </a:p>
                    <a:p>
                      <a:pPr marL="171450" indent="-171450">
                        <a:buFontTx/>
                        <a:buChar char="-"/>
                      </a:pPr>
                      <a:r>
                        <a:rPr lang="en-GB" sz="900" dirty="0">
                          <a:solidFill>
                            <a:schemeClr val="tx1"/>
                          </a:solidFill>
                        </a:rPr>
                        <a:t>Create new wireframe from user feedback</a:t>
                      </a:r>
                    </a:p>
                    <a:p>
                      <a:pPr marL="171450" indent="-171450">
                        <a:buFontTx/>
                        <a:buChar char="-"/>
                      </a:pPr>
                      <a:r>
                        <a:rPr lang="en-GB" sz="900" dirty="0">
                          <a:solidFill>
                            <a:schemeClr val="tx1"/>
                          </a:solidFill>
                        </a:rPr>
                        <a:t>Implement </a:t>
                      </a:r>
                      <a:r>
                        <a:rPr lang="en-GB" sz="900" dirty="0" err="1">
                          <a:solidFill>
                            <a:schemeClr val="tx1"/>
                          </a:solidFill>
                        </a:rPr>
                        <a:t>endofline</a:t>
                      </a:r>
                      <a:r>
                        <a:rPr lang="en-GB" sz="900" dirty="0">
                          <a:solidFill>
                            <a:schemeClr val="tx1"/>
                          </a:solidFill>
                        </a:rPr>
                        <a:t> function from user feedback</a:t>
                      </a:r>
                    </a:p>
                    <a:p>
                      <a:pPr marL="171450" indent="-171450">
                        <a:buFontTx/>
                        <a:buChar char="-"/>
                      </a:pPr>
                      <a:r>
                        <a:rPr lang="en-GB" sz="900" dirty="0">
                          <a:solidFill>
                            <a:schemeClr val="tx1"/>
                          </a:solidFill>
                        </a:rPr>
                        <a:t>Update user stories to include security features</a:t>
                      </a:r>
                    </a:p>
                    <a:p>
                      <a:pPr marL="171450" indent="-171450">
                        <a:buFontTx/>
                        <a:buChar char="-"/>
                      </a:pPr>
                      <a:r>
                        <a:rPr lang="en-GB" sz="900" dirty="0">
                          <a:solidFill>
                            <a:schemeClr val="tx1"/>
                          </a:solidFill>
                        </a:rPr>
                        <a:t>Make login system html /wireframe</a:t>
                      </a:r>
                    </a:p>
                  </a:txBody>
                  <a:tcPr/>
                </a:tc>
                <a:tc>
                  <a:txBody>
                    <a:bodyPr/>
                    <a:lstStyle/>
                    <a:p>
                      <a:r>
                        <a:rPr lang="en-US" sz="900" dirty="0"/>
                        <a:t>Goals</a:t>
                      </a:r>
                    </a:p>
                    <a:p>
                      <a:pPr marL="171450" indent="-171450">
                        <a:buFontTx/>
                        <a:buChar char="-"/>
                      </a:pPr>
                      <a:r>
                        <a:rPr lang="en-US" sz="900" dirty="0"/>
                        <a:t>Allow user to sign in with details stored in a Json</a:t>
                      </a:r>
                    </a:p>
                    <a:p>
                      <a:pPr marL="171450" indent="-171450">
                        <a:buFontTx/>
                        <a:buChar char="-"/>
                      </a:pPr>
                      <a:r>
                        <a:rPr lang="en-US" sz="900" dirty="0">
                          <a:solidFill>
                            <a:srgbClr val="FF0000"/>
                          </a:solidFill>
                        </a:rPr>
                        <a:t>Allow user to create a new account and store in Json</a:t>
                      </a:r>
                    </a:p>
                    <a:p>
                      <a:pPr marL="171450" indent="-171450">
                        <a:buFontTx/>
                        <a:buChar char="-"/>
                      </a:pPr>
                      <a:r>
                        <a:rPr lang="en-US" sz="900" dirty="0"/>
                        <a:t>Allow password to be hidden/shown</a:t>
                      </a:r>
                    </a:p>
                    <a:p>
                      <a:pPr marL="171450" indent="-171450">
                        <a:buFontTx/>
                        <a:buChar char="-"/>
                      </a:pPr>
                      <a:r>
                        <a:rPr lang="en-US" sz="900" dirty="0"/>
                        <a:t>Allow creation of new user</a:t>
                      </a:r>
                    </a:p>
                    <a:p>
                      <a:pPr marL="171450" indent="-171450">
                        <a:buFontTx/>
                        <a:buChar char="-"/>
                      </a:pPr>
                      <a:r>
                        <a:rPr lang="en-US" sz="900" dirty="0"/>
                        <a:t>Ensure commenting is well done</a:t>
                      </a:r>
                    </a:p>
                    <a:p>
                      <a:pPr marL="171450" indent="-171450">
                        <a:buFontTx/>
                        <a:buChar char="-"/>
                      </a:pPr>
                      <a:r>
                        <a:rPr lang="en-US" sz="900" dirty="0"/>
                        <a:t>Creation of wireframe for new pages and implement them</a:t>
                      </a:r>
                    </a:p>
                    <a:p>
                      <a:pPr marL="171450" indent="-171450">
                        <a:buFontTx/>
                        <a:buChar char="-"/>
                      </a:pPr>
                      <a:r>
                        <a:rPr lang="en-US" sz="900" dirty="0"/>
                        <a:t>Hash passwords</a:t>
                      </a:r>
                    </a:p>
                    <a:p>
                      <a:pPr marL="171450" indent="-171450">
                        <a:buFontTx/>
                        <a:buChar char="-"/>
                      </a:pPr>
                      <a:r>
                        <a:rPr lang="en-US" sz="900" dirty="0"/>
                        <a:t>Fix paragraphs not deleting properly</a:t>
                      </a:r>
                    </a:p>
                    <a:p>
                      <a:pPr marL="0" indent="0">
                        <a:buFontTx/>
                        <a:buNone/>
                      </a:pPr>
                      <a:endParaRPr lang="en-US" sz="900" dirty="0"/>
                    </a:p>
                  </a:txBody>
                  <a:tcPr/>
                </a:tc>
                <a:tc>
                  <a:txBody>
                    <a:bodyPr/>
                    <a:lstStyle/>
                    <a:p>
                      <a:r>
                        <a:rPr lang="en-US" sz="900" dirty="0"/>
                        <a:t>Goals</a:t>
                      </a:r>
                    </a:p>
                    <a:p>
                      <a:pPr marL="171450" indent="-171450">
                        <a:buFontTx/>
                        <a:buChar char="-"/>
                      </a:pPr>
                      <a:r>
                        <a:rPr lang="en-US" sz="900" dirty="0"/>
                        <a:t>Allow wpm to be stored and assigned to user</a:t>
                      </a:r>
                    </a:p>
                    <a:p>
                      <a:pPr marL="171450" indent="-171450">
                        <a:buFontTx/>
                        <a:buChar char="-"/>
                      </a:pPr>
                      <a:r>
                        <a:rPr lang="en-US" sz="900" dirty="0"/>
                        <a:t>Allow stats to be downloaded as a Json</a:t>
                      </a:r>
                    </a:p>
                    <a:p>
                      <a:pPr marL="171450" indent="-171450">
                        <a:buFontTx/>
                        <a:buChar char="-"/>
                      </a:pPr>
                      <a:r>
                        <a:rPr lang="en-US" sz="900" dirty="0"/>
                        <a:t>Create wireframe for stats page and implement</a:t>
                      </a:r>
                    </a:p>
                    <a:p>
                      <a:pPr marL="171450" indent="-171450">
                        <a:buFontTx/>
                        <a:buChar char="-"/>
                      </a:pPr>
                      <a:r>
                        <a:rPr lang="en-US" sz="900" dirty="0">
                          <a:solidFill>
                            <a:srgbClr val="FF0000"/>
                          </a:solidFill>
                        </a:rPr>
                        <a:t>Replace alerts with nice Ui implementation</a:t>
                      </a:r>
                    </a:p>
                    <a:p>
                      <a:pPr marL="171450" indent="-171450">
                        <a:buFontTx/>
                        <a:buChar char="-"/>
                      </a:pPr>
                      <a:r>
                        <a:rPr lang="en-US" sz="900" dirty="0"/>
                        <a:t>Allow WPM data to be displayed as graph</a:t>
                      </a:r>
                    </a:p>
                    <a:p>
                      <a:pPr marL="171450" indent="-171450">
                        <a:buFontTx/>
                        <a:buChar char="-"/>
                      </a:pPr>
                      <a:r>
                        <a:rPr lang="en-US" sz="900" dirty="0"/>
                        <a:t>Retest old features and add new features</a:t>
                      </a:r>
                      <a:endParaRPr lang="en-GB" sz="900" dirty="0"/>
                    </a:p>
                  </a:txBody>
                  <a:tcPr/>
                </a:tc>
                <a:tc>
                  <a:txBody>
                    <a:bodyPr/>
                    <a:lstStyle/>
                    <a:p>
                      <a:r>
                        <a:rPr lang="en-US" sz="900" dirty="0"/>
                        <a:t>Goals</a:t>
                      </a:r>
                    </a:p>
                    <a:p>
                      <a:pPr marL="171450" indent="-171450">
                        <a:buFontTx/>
                        <a:buChar char="-"/>
                      </a:pPr>
                      <a:r>
                        <a:rPr lang="en-US" sz="900" dirty="0"/>
                        <a:t>Final ULMs</a:t>
                      </a:r>
                    </a:p>
                    <a:p>
                      <a:pPr marL="171450" indent="-171450">
                        <a:buFontTx/>
                        <a:buChar char="-"/>
                      </a:pPr>
                      <a:r>
                        <a:rPr lang="en-US" sz="900" dirty="0"/>
                        <a:t> create sitemap</a:t>
                      </a:r>
                    </a:p>
                    <a:p>
                      <a:pPr marL="171450" indent="-171450">
                        <a:buFontTx/>
                        <a:buChar char="-"/>
                      </a:pPr>
                      <a:r>
                        <a:rPr lang="en-US" sz="900" dirty="0"/>
                        <a:t>Create packet diagram</a:t>
                      </a:r>
                    </a:p>
                    <a:p>
                      <a:pPr marL="171450" indent="-171450">
                        <a:buFontTx/>
                        <a:buChar char="-"/>
                      </a:pPr>
                      <a:r>
                        <a:rPr lang="en-US" sz="900" dirty="0"/>
                        <a:t>Write report</a:t>
                      </a:r>
                    </a:p>
                    <a:p>
                      <a:pPr marL="171450" indent="-171450">
                        <a:buFontTx/>
                        <a:buChar char="-"/>
                      </a:pPr>
                      <a:r>
                        <a:rPr lang="en-US" sz="900" dirty="0"/>
                        <a:t>Create sequence diagram</a:t>
                      </a:r>
                    </a:p>
                    <a:p>
                      <a:pPr marL="171450" indent="-171450">
                        <a:buFontTx/>
                        <a:buChar char="-"/>
                      </a:pPr>
                      <a:r>
                        <a:rPr lang="en-US" sz="900" dirty="0"/>
                        <a:t>Ensure class diagram is up to code</a:t>
                      </a:r>
                    </a:p>
                    <a:p>
                      <a:pPr marL="171450" indent="-171450">
                        <a:buFontTx/>
                        <a:buChar char="-"/>
                      </a:pPr>
                      <a:r>
                        <a:rPr lang="en-US" sz="900" dirty="0">
                          <a:solidFill>
                            <a:srgbClr val="FF0000"/>
                          </a:solidFill>
                        </a:rPr>
                        <a:t>Add any more QOL if desired </a:t>
                      </a:r>
                    </a:p>
                    <a:p>
                      <a:pPr marL="171450" indent="-171450">
                        <a:buFontTx/>
                        <a:buChar char="-"/>
                      </a:pPr>
                      <a:r>
                        <a:rPr lang="en-US" sz="900" dirty="0"/>
                        <a:t>Do final testing</a:t>
                      </a:r>
                    </a:p>
                    <a:p>
                      <a:pPr marL="171450" indent="-171450">
                        <a:buFontTx/>
                        <a:buChar char="-"/>
                      </a:pPr>
                      <a:r>
                        <a:rPr lang="en-US" sz="900" dirty="0"/>
                        <a:t>Delete account button to show CRUD</a:t>
                      </a:r>
                    </a:p>
                    <a:p>
                      <a:pPr marL="171450" indent="-171450">
                        <a:buFontTx/>
                        <a:buChar char="-"/>
                      </a:pPr>
                      <a:r>
                        <a:rPr lang="en-US" sz="900" dirty="0"/>
                        <a:t>Get user feedback and fix any overlooked errors</a:t>
                      </a:r>
                    </a:p>
                  </a:txBody>
                  <a:tcPr/>
                </a:tc>
                <a:extLst>
                  <a:ext uri="{0D108BD9-81ED-4DB2-BD59-A6C34878D82A}">
                    <a16:rowId xmlns:a16="http://schemas.microsoft.com/office/drawing/2014/main" val="1534658524"/>
                  </a:ext>
                </a:extLst>
              </a:tr>
              <a:tr h="522224">
                <a:tc>
                  <a:txBody>
                    <a:bodyPr/>
                    <a:lstStyle/>
                    <a:p>
                      <a:r>
                        <a:rPr lang="en-US" sz="900" dirty="0"/>
                        <a:t>Status</a:t>
                      </a:r>
                    </a:p>
                    <a:p>
                      <a:r>
                        <a:rPr lang="en-US" sz="900" dirty="0"/>
                        <a:t>- Completed sprint </a:t>
                      </a:r>
                    </a:p>
                    <a:p>
                      <a:r>
                        <a:rPr lang="en-US" sz="900" dirty="0"/>
                        <a:t>- Goals met</a:t>
                      </a:r>
                      <a:endParaRPr lang="en-GB" sz="900" dirty="0"/>
                    </a:p>
                  </a:txBody>
                  <a:tcPr/>
                </a:tc>
                <a:tc>
                  <a:txBody>
                    <a:bodyPr/>
                    <a:lstStyle/>
                    <a:p>
                      <a:r>
                        <a:rPr lang="en-US" sz="900" dirty="0"/>
                        <a:t>Status</a:t>
                      </a:r>
                    </a:p>
                    <a:p>
                      <a:pPr marL="171450" indent="-171450">
                        <a:buFontTx/>
                        <a:buChar char="-"/>
                      </a:pPr>
                      <a:r>
                        <a:rPr lang="en-GB" sz="900" dirty="0"/>
                        <a:t>Completed sprint</a:t>
                      </a:r>
                    </a:p>
                    <a:p>
                      <a:pPr marL="171450" indent="-171450">
                        <a:buFontTx/>
                        <a:buChar char="-"/>
                      </a:pPr>
                      <a:r>
                        <a:rPr lang="en-GB" sz="900" dirty="0"/>
                        <a:t>Goals not met </a:t>
                      </a:r>
                    </a:p>
                  </a:txBody>
                  <a:tcPr/>
                </a:tc>
                <a:tc>
                  <a:txBody>
                    <a:bodyPr/>
                    <a:lstStyle/>
                    <a:p>
                      <a:r>
                        <a:rPr lang="en-US" sz="900" dirty="0"/>
                        <a:t>Status</a:t>
                      </a:r>
                    </a:p>
                    <a:p>
                      <a:pPr marL="171450" indent="-171450">
                        <a:buFontTx/>
                        <a:buChar char="-"/>
                      </a:pPr>
                      <a:r>
                        <a:rPr lang="en-US" sz="900" dirty="0"/>
                        <a:t>Completed sprint</a:t>
                      </a:r>
                    </a:p>
                    <a:p>
                      <a:pPr marL="171450" indent="-171450">
                        <a:buFontTx/>
                        <a:buChar char="-"/>
                      </a:pPr>
                      <a:r>
                        <a:rPr lang="en-US" sz="900" dirty="0"/>
                        <a:t>Goals met </a:t>
                      </a:r>
                      <a:endParaRPr lang="en-GB" sz="900" dirty="0"/>
                    </a:p>
                  </a:txBody>
                  <a:tcPr/>
                </a:tc>
                <a:tc>
                  <a:txBody>
                    <a:bodyPr/>
                    <a:lstStyle/>
                    <a:p>
                      <a:r>
                        <a:rPr lang="en-US" sz="900" dirty="0"/>
                        <a:t>Status</a:t>
                      </a:r>
                    </a:p>
                    <a:p>
                      <a:pPr marL="171450" indent="-171450">
                        <a:buFontTx/>
                        <a:buChar char="-"/>
                      </a:pPr>
                      <a:r>
                        <a:rPr lang="en-US" sz="900" dirty="0"/>
                        <a:t>Completed sprint</a:t>
                      </a:r>
                    </a:p>
                    <a:p>
                      <a:pPr marL="171450" indent="-171450">
                        <a:buFontTx/>
                        <a:buChar char="-"/>
                      </a:pPr>
                      <a:r>
                        <a:rPr lang="en-US" sz="900" dirty="0"/>
                        <a:t>Goals partially met</a:t>
                      </a:r>
                      <a:endParaRPr lang="en-GB" sz="900" dirty="0"/>
                    </a:p>
                  </a:txBody>
                  <a:tcPr/>
                </a:tc>
                <a:tc>
                  <a:txBody>
                    <a:bodyPr/>
                    <a:lstStyle/>
                    <a:p>
                      <a:r>
                        <a:rPr lang="en-US" sz="900" dirty="0"/>
                        <a:t>Status</a:t>
                      </a:r>
                    </a:p>
                    <a:p>
                      <a:pPr marL="171450" indent="-171450">
                        <a:buFontTx/>
                        <a:buChar char="-"/>
                      </a:pPr>
                      <a:r>
                        <a:rPr lang="en-US" sz="900" dirty="0"/>
                        <a:t>Completed  sprint</a:t>
                      </a:r>
                    </a:p>
                    <a:p>
                      <a:pPr marL="171450" indent="-171450">
                        <a:buFontTx/>
                        <a:buChar char="-"/>
                      </a:pPr>
                      <a:r>
                        <a:rPr lang="en-US" sz="900" dirty="0"/>
                        <a:t>Goals partially met </a:t>
                      </a:r>
                      <a:endParaRPr lang="en-GB" sz="900" dirty="0"/>
                    </a:p>
                  </a:txBody>
                  <a:tcPr/>
                </a:tc>
                <a:tc>
                  <a:txBody>
                    <a:bodyPr/>
                    <a:lstStyle/>
                    <a:p>
                      <a:r>
                        <a:rPr lang="en-US" sz="900" dirty="0"/>
                        <a:t>Status</a:t>
                      </a:r>
                    </a:p>
                    <a:p>
                      <a:pPr marL="171450" indent="-171450">
                        <a:buFontTx/>
                        <a:buChar char="-"/>
                      </a:pPr>
                      <a:r>
                        <a:rPr lang="en-US" sz="900" dirty="0"/>
                        <a:t>Completed sprint </a:t>
                      </a:r>
                    </a:p>
                    <a:p>
                      <a:pPr marL="171450" indent="-171450">
                        <a:buFontTx/>
                        <a:buChar char="-"/>
                      </a:pPr>
                      <a:r>
                        <a:rPr lang="en-GB" sz="900" dirty="0"/>
                        <a:t>Goals partially met</a:t>
                      </a:r>
                    </a:p>
                  </a:txBody>
                  <a:tcPr/>
                </a:tc>
                <a:tc>
                  <a:txBody>
                    <a:bodyPr/>
                    <a:lstStyle/>
                    <a:p>
                      <a:r>
                        <a:rPr lang="en-US" sz="900" dirty="0"/>
                        <a:t>Status</a:t>
                      </a:r>
                    </a:p>
                    <a:p>
                      <a:pPr marL="171450" indent="-171450">
                        <a:buFontTx/>
                        <a:buChar char="-"/>
                      </a:pPr>
                      <a:r>
                        <a:rPr lang="en-US" sz="900" dirty="0"/>
                        <a:t>Completed sprint</a:t>
                      </a:r>
                    </a:p>
                    <a:p>
                      <a:pPr marL="171450" indent="-171450">
                        <a:buFontTx/>
                        <a:buChar char="-"/>
                      </a:pPr>
                      <a:r>
                        <a:rPr lang="en-US" sz="900" dirty="0"/>
                        <a:t>Goals partially met</a:t>
                      </a:r>
                      <a:endParaRPr lang="en-GB" sz="900" dirty="0"/>
                    </a:p>
                  </a:txBody>
                  <a:tcPr/>
                </a:tc>
                <a:tc>
                  <a:txBody>
                    <a:bodyPr/>
                    <a:lstStyle/>
                    <a:p>
                      <a:r>
                        <a:rPr lang="en-US" sz="900" dirty="0"/>
                        <a:t>Status</a:t>
                      </a:r>
                    </a:p>
                    <a:p>
                      <a:pPr marL="171450" indent="-171450">
                        <a:buFontTx/>
                        <a:buChar char="-"/>
                      </a:pPr>
                      <a:r>
                        <a:rPr lang="en-US" sz="900" dirty="0"/>
                        <a:t>Completed Sprint</a:t>
                      </a:r>
                    </a:p>
                    <a:p>
                      <a:pPr marL="171450" indent="-171450">
                        <a:buFontTx/>
                        <a:buChar char="-"/>
                      </a:pPr>
                      <a:r>
                        <a:rPr lang="en-US" sz="900" dirty="0"/>
                        <a:t>Goals mostly met</a:t>
                      </a:r>
                      <a:endParaRPr lang="en-GB" sz="900" dirty="0"/>
                    </a:p>
                  </a:txBody>
                  <a:tcPr/>
                </a:tc>
                <a:extLst>
                  <a:ext uri="{0D108BD9-81ED-4DB2-BD59-A6C34878D82A}">
                    <a16:rowId xmlns:a16="http://schemas.microsoft.com/office/drawing/2014/main" val="2649275167"/>
                  </a:ext>
                </a:extLst>
              </a:tr>
              <a:tr h="2015069">
                <a:tc>
                  <a:txBody>
                    <a:bodyPr/>
                    <a:lstStyle/>
                    <a:p>
                      <a:r>
                        <a:rPr lang="en-US" sz="900" dirty="0"/>
                        <a:t>Next steps</a:t>
                      </a:r>
                    </a:p>
                    <a:p>
                      <a:pPr marL="171450" indent="-171450">
                        <a:buFontTx/>
                        <a:buChar char="-"/>
                      </a:pPr>
                      <a:r>
                        <a:rPr lang="en-US" sz="900" dirty="0"/>
                        <a:t>Make skeleton of code based on ULM</a:t>
                      </a:r>
                    </a:p>
                    <a:p>
                      <a:pPr marL="171450" indent="-171450">
                        <a:buFontTx/>
                        <a:buChar char="-"/>
                      </a:pPr>
                      <a:r>
                        <a:rPr lang="en-US" sz="900" dirty="0"/>
                        <a:t>Amend ULM and flowchart where logic changed/flawed</a:t>
                      </a:r>
                    </a:p>
                    <a:p>
                      <a:pPr marL="171450" indent="-171450">
                        <a:buFontTx/>
                        <a:buChar char="-"/>
                      </a:pPr>
                      <a:r>
                        <a:rPr lang="en-US" sz="900" dirty="0"/>
                        <a:t>Create basic prototype</a:t>
                      </a:r>
                    </a:p>
                  </a:txBody>
                  <a:tcPr/>
                </a:tc>
                <a:tc>
                  <a:txBody>
                    <a:bodyPr/>
                    <a:lstStyle/>
                    <a:p>
                      <a:r>
                        <a:rPr lang="en-US" sz="900" dirty="0"/>
                        <a:t>Next steps</a:t>
                      </a:r>
                    </a:p>
                    <a:p>
                      <a:pPr marL="171450" indent="-171450">
                        <a:buFontTx/>
                        <a:buChar char="-"/>
                      </a:pPr>
                      <a:r>
                        <a:rPr lang="en-GB" sz="900" dirty="0"/>
                        <a:t>Display wpm/timer to website</a:t>
                      </a:r>
                    </a:p>
                    <a:p>
                      <a:pPr marL="171450" indent="-171450">
                        <a:buFontTx/>
                        <a:buChar char="-"/>
                      </a:pPr>
                      <a:r>
                        <a:rPr lang="en-GB" sz="900" dirty="0"/>
                        <a:t>Implement tester</a:t>
                      </a:r>
                    </a:p>
                    <a:p>
                      <a:pPr marL="171450" indent="-171450">
                        <a:buFontTx/>
                        <a:buChar char="-"/>
                      </a:pPr>
                      <a:r>
                        <a:rPr lang="en-GB" sz="900" dirty="0"/>
                        <a:t>Randomised array</a:t>
                      </a:r>
                    </a:p>
                    <a:p>
                      <a:pPr marL="171450" indent="-171450">
                        <a:buFontTx/>
                        <a:buChar char="-"/>
                      </a:pPr>
                      <a:r>
                        <a:rPr lang="en-GB" sz="900" dirty="0"/>
                        <a:t>Implement wireframe</a:t>
                      </a:r>
                    </a:p>
                    <a:p>
                      <a:pPr marL="171450" indent="-171450">
                        <a:buFontTx/>
                        <a:buChar char="-"/>
                      </a:pPr>
                      <a:r>
                        <a:rPr lang="en-GB" sz="900" dirty="0"/>
                        <a:t>Autodelete correct words oninput</a:t>
                      </a:r>
                    </a:p>
                  </a:txBody>
                  <a:tcPr/>
                </a:tc>
                <a:tc>
                  <a:txBody>
                    <a:bodyPr/>
                    <a:lstStyle/>
                    <a:p>
                      <a:r>
                        <a:rPr lang="en-US" sz="900" dirty="0"/>
                        <a:t>Next steps</a:t>
                      </a:r>
                    </a:p>
                    <a:p>
                      <a:pPr marL="171450" indent="-171450">
                        <a:buFontTx/>
                        <a:buChar char="-"/>
                      </a:pPr>
                      <a:r>
                        <a:rPr lang="en-US" sz="900" dirty="0"/>
                        <a:t>Implementation of difficulty/timer options</a:t>
                      </a:r>
                    </a:p>
                    <a:p>
                      <a:pPr marL="171450" indent="-171450">
                        <a:buFontTx/>
                        <a:buChar char="-"/>
                      </a:pPr>
                      <a:r>
                        <a:rPr lang="en-US" sz="900" dirty="0"/>
                        <a:t>Letters go red/green if incorrect/correct</a:t>
                      </a:r>
                    </a:p>
                    <a:p>
                      <a:pPr marL="171450" indent="-171450">
                        <a:buFontTx/>
                        <a:buChar char="-"/>
                      </a:pPr>
                      <a:r>
                        <a:rPr lang="en-GB" sz="900" dirty="0"/>
                        <a:t>Create new ULM to show structure </a:t>
                      </a:r>
                    </a:p>
                    <a:p>
                      <a:pPr marL="171450" indent="-171450">
                        <a:buFontTx/>
                        <a:buChar char="-"/>
                      </a:pPr>
                      <a:r>
                        <a:rPr lang="en-GB" sz="900" dirty="0"/>
                        <a:t>Gather user feedback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Next steps</a:t>
                      </a:r>
                      <a:endParaRPr lang="en-GB" sz="900" dirty="0"/>
                    </a:p>
                    <a:p>
                      <a:pPr marL="171450" indent="-171450">
                        <a:buFontTx/>
                        <a:buChar char="-"/>
                      </a:pPr>
                      <a:r>
                        <a:rPr lang="en-GB" sz="900" dirty="0"/>
                        <a:t>Show wpm live</a:t>
                      </a:r>
                    </a:p>
                    <a:p>
                      <a:pPr marL="171450" indent="-171450">
                        <a:buFontTx/>
                        <a:buChar char="-"/>
                      </a:pPr>
                      <a:r>
                        <a:rPr lang="en-GB" sz="900" dirty="0"/>
                        <a:t>Make login system</a:t>
                      </a:r>
                    </a:p>
                    <a:p>
                      <a:pPr marL="171450" indent="-171450">
                        <a:buFontTx/>
                        <a:buChar char="-"/>
                      </a:pPr>
                      <a:r>
                        <a:rPr lang="en-GB" sz="900" dirty="0"/>
                        <a:t>Implement user feedback</a:t>
                      </a:r>
                    </a:p>
                    <a:p>
                      <a:pPr marL="171450" indent="-171450">
                        <a:buFontTx/>
                        <a:buChar char="-"/>
                      </a:pPr>
                      <a:r>
                        <a:rPr lang="en-GB" sz="900" dirty="0"/>
                        <a:t>New ULM to show new logic</a:t>
                      </a:r>
                    </a:p>
                    <a:p>
                      <a:pPr marL="171450" indent="-171450">
                        <a:buFontTx/>
                        <a:buChar char="-"/>
                      </a:pPr>
                      <a:r>
                        <a:rPr lang="en-GB" sz="900" dirty="0"/>
                        <a:t>Implement difficulty options</a:t>
                      </a:r>
                    </a:p>
                    <a:p>
                      <a:pPr marL="0" indent="0">
                        <a:buFontTx/>
                        <a:buNone/>
                      </a:pPr>
                      <a:endParaRPr lang="en-GB"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Next steps</a:t>
                      </a:r>
                      <a:endParaRPr lang="en-GB" sz="900" dirty="0"/>
                    </a:p>
                    <a:p>
                      <a:pPr marL="171450" indent="-171450">
                        <a:buFontTx/>
                        <a:buChar char="-"/>
                      </a:pPr>
                      <a:r>
                        <a:rPr lang="en-GB" sz="900" dirty="0"/>
                        <a:t>Allow log in with data from a Json file</a:t>
                      </a:r>
                    </a:p>
                    <a:p>
                      <a:pPr marL="171450" indent="-171450">
                        <a:buFontTx/>
                        <a:buChar char="-"/>
                      </a:pPr>
                      <a:r>
                        <a:rPr lang="en-GB" sz="900" dirty="0"/>
                        <a:t>Allow a sign up with new data</a:t>
                      </a:r>
                    </a:p>
                    <a:p>
                      <a:pPr marL="171450" indent="-171450">
                        <a:buFontTx/>
                        <a:buChar char="-"/>
                      </a:pPr>
                      <a:r>
                        <a:rPr lang="en-GB" sz="900" dirty="0"/>
                        <a:t>Stop usernames being reused</a:t>
                      </a:r>
                    </a:p>
                    <a:p>
                      <a:pPr marL="171450" indent="-171450">
                        <a:buFontTx/>
                        <a:buChar char="-"/>
                      </a:pPr>
                      <a:r>
                        <a:rPr lang="en-GB" sz="900" dirty="0"/>
                        <a:t>Allow WPM to be stored and assigned to signed in user</a:t>
                      </a:r>
                    </a:p>
                    <a:p>
                      <a:pPr marL="171450" indent="-171450">
                        <a:buFontTx/>
                        <a:buChar char="-"/>
                      </a:pPr>
                      <a:r>
                        <a:rPr lang="en-GB" sz="900" dirty="0"/>
                        <a:t>Allow stats to be show in a graph</a:t>
                      </a:r>
                    </a:p>
                    <a:p>
                      <a:pPr marL="171450" indent="-171450">
                        <a:buFontTx/>
                        <a:buChar char="-"/>
                      </a:pPr>
                      <a:endParaRPr lang="en-GB"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Next steps</a:t>
                      </a:r>
                      <a:endParaRPr lang="en-GB" sz="900" dirty="0"/>
                    </a:p>
                    <a:p>
                      <a:pPr marL="171450" indent="-171450">
                        <a:buFontTx/>
                        <a:buChar char="-"/>
                      </a:pPr>
                      <a:r>
                        <a:rPr lang="en-GB" sz="900" dirty="0"/>
                        <a:t>Allow WPM to be stored and assigned to a user</a:t>
                      </a:r>
                    </a:p>
                    <a:p>
                      <a:pPr marL="171450" indent="-171450">
                        <a:buFontTx/>
                        <a:buChar char="-"/>
                      </a:pPr>
                      <a:r>
                        <a:rPr lang="en-GB" sz="900" dirty="0"/>
                        <a:t>Allow stats to be downloaded</a:t>
                      </a:r>
                    </a:p>
                    <a:p>
                      <a:pPr marL="171450" indent="-171450">
                        <a:buFontTx/>
                        <a:buChar char="-"/>
                      </a:pPr>
                      <a:r>
                        <a:rPr lang="en-GB" sz="900" dirty="0"/>
                        <a:t>Replace alerts with nice UI</a:t>
                      </a:r>
                    </a:p>
                    <a:p>
                      <a:pPr marL="171450" indent="-171450">
                        <a:buFontTx/>
                        <a:buChar char="-"/>
                      </a:pPr>
                      <a:r>
                        <a:rPr lang="en-GB" sz="900" dirty="0"/>
                        <a:t>Allow WPM to be displayed as a chart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Next steps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900" dirty="0"/>
                        <a:t>Ensure ULMs are up to date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900" dirty="0"/>
                        <a:t>Write report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900" dirty="0"/>
                        <a:t>Add any QOL features</a:t>
                      </a:r>
                      <a:endParaRPr lang="en-GB" sz="900" dirty="0"/>
                    </a:p>
                    <a:p>
                      <a:endParaRPr lang="en-GB"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Next steps</a:t>
                      </a:r>
                      <a:endParaRPr lang="en-GB" sz="900" dirty="0"/>
                    </a:p>
                    <a:p>
                      <a:r>
                        <a:rPr lang="en-GB" sz="900" dirty="0"/>
                        <a:t>- Submission</a:t>
                      </a:r>
                    </a:p>
                  </a:txBody>
                  <a:tcPr/>
                </a:tc>
                <a:extLst>
                  <a:ext uri="{0D108BD9-81ED-4DB2-BD59-A6C34878D82A}">
                    <a16:rowId xmlns:a16="http://schemas.microsoft.com/office/drawing/2014/main" val="3455123564"/>
                  </a:ext>
                </a:extLst>
              </a:tr>
            </a:tbl>
          </a:graphicData>
        </a:graphic>
      </p:graphicFrame>
    </p:spTree>
    <p:extLst>
      <p:ext uri="{BB962C8B-B14F-4D97-AF65-F5344CB8AC3E}">
        <p14:creationId xmlns:p14="http://schemas.microsoft.com/office/powerpoint/2010/main" val="1387787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41F0A-95F3-F72C-8D1B-D8C39F899113}"/>
              </a:ext>
            </a:extLst>
          </p:cNvPr>
          <p:cNvSpPr>
            <a:spLocks noGrp="1"/>
          </p:cNvSpPr>
          <p:nvPr>
            <p:ph type="title"/>
          </p:nvPr>
        </p:nvSpPr>
        <p:spPr>
          <a:xfrm>
            <a:off x="566572" y="156245"/>
            <a:ext cx="10058400" cy="1609344"/>
          </a:xfrm>
        </p:spPr>
        <p:txBody>
          <a:bodyPr>
            <a:normAutofit fontScale="90000"/>
          </a:bodyPr>
          <a:lstStyle/>
          <a:p>
            <a:r>
              <a:rPr lang="en-US" sz="4900" dirty="0"/>
              <a:t>completion USER STORIES COMPARED TO SPRINTS </a:t>
            </a:r>
            <a:br>
              <a:rPr lang="en-US" dirty="0"/>
            </a:br>
            <a:endParaRPr lang="en-GB" dirty="0"/>
          </a:p>
        </p:txBody>
      </p:sp>
      <p:sp>
        <p:nvSpPr>
          <p:cNvPr id="15" name="Content Placeholder 14">
            <a:extLst>
              <a:ext uri="{FF2B5EF4-FFF2-40B4-BE49-F238E27FC236}">
                <a16:creationId xmlns:a16="http://schemas.microsoft.com/office/drawing/2014/main" id="{C3747ECF-7D40-9DB0-49FB-3A1B1F66FF21}"/>
              </a:ext>
            </a:extLst>
          </p:cNvPr>
          <p:cNvSpPr>
            <a:spLocks noGrp="1"/>
          </p:cNvSpPr>
          <p:nvPr>
            <p:ph idx="1"/>
          </p:nvPr>
        </p:nvSpPr>
        <p:spPr/>
        <p:txBody>
          <a:bodyPr/>
          <a:lstStyle/>
          <a:p>
            <a:endParaRPr lang="en-GB" dirty="0"/>
          </a:p>
        </p:txBody>
      </p:sp>
      <p:pic>
        <p:nvPicPr>
          <p:cNvPr id="23" name="Picture 22">
            <a:extLst>
              <a:ext uri="{FF2B5EF4-FFF2-40B4-BE49-F238E27FC236}">
                <a16:creationId xmlns:a16="http://schemas.microsoft.com/office/drawing/2014/main" id="{3F3EB495-C971-F1F2-ADD2-117C334FF3EE}"/>
              </a:ext>
            </a:extLst>
          </p:cNvPr>
          <p:cNvPicPr>
            <a:picLocks noChangeAspect="1"/>
          </p:cNvPicPr>
          <p:nvPr/>
        </p:nvPicPr>
        <p:blipFill>
          <a:blip r:embed="rId2"/>
          <a:stretch>
            <a:fillRect/>
          </a:stretch>
        </p:blipFill>
        <p:spPr>
          <a:xfrm>
            <a:off x="731754" y="960917"/>
            <a:ext cx="9987046" cy="5897083"/>
          </a:xfrm>
          <a:prstGeom prst="rect">
            <a:avLst/>
          </a:prstGeom>
        </p:spPr>
      </p:pic>
    </p:spTree>
    <p:extLst>
      <p:ext uri="{BB962C8B-B14F-4D97-AF65-F5344CB8AC3E}">
        <p14:creationId xmlns:p14="http://schemas.microsoft.com/office/powerpoint/2010/main" val="3907479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diagram of a company&#10;&#10;Description automatically generated">
            <a:extLst>
              <a:ext uri="{FF2B5EF4-FFF2-40B4-BE49-F238E27FC236}">
                <a16:creationId xmlns:a16="http://schemas.microsoft.com/office/drawing/2014/main" id="{41D33A15-A047-38E9-EE8D-011F1AAB31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91" y="1038503"/>
            <a:ext cx="7329269" cy="3420826"/>
          </a:xfrm>
        </p:spPr>
      </p:pic>
      <p:sp>
        <p:nvSpPr>
          <p:cNvPr id="23" name="Freeform: Shape 22">
            <a:extLst>
              <a:ext uri="{FF2B5EF4-FFF2-40B4-BE49-F238E27FC236}">
                <a16:creationId xmlns:a16="http://schemas.microsoft.com/office/drawing/2014/main" id="{CA22C3DE-9A07-D3C9-8C9A-8D947230A999}"/>
              </a:ext>
            </a:extLst>
          </p:cNvPr>
          <p:cNvSpPr/>
          <p:nvPr/>
        </p:nvSpPr>
        <p:spPr>
          <a:xfrm>
            <a:off x="13694" y="4188272"/>
            <a:ext cx="3613150" cy="1714500"/>
          </a:xfrm>
          <a:custGeom>
            <a:avLst/>
            <a:gdLst>
              <a:gd name="connsiteX0" fmla="*/ 101600 w 3613150"/>
              <a:gd name="connsiteY0" fmla="*/ 0 h 1714500"/>
              <a:gd name="connsiteX1" fmla="*/ 3517900 w 3613150"/>
              <a:gd name="connsiteY1" fmla="*/ 25400 h 1714500"/>
              <a:gd name="connsiteX2" fmla="*/ 3594100 w 3613150"/>
              <a:gd name="connsiteY2" fmla="*/ 25400 h 1714500"/>
              <a:gd name="connsiteX3" fmla="*/ 3613150 w 3613150"/>
              <a:gd name="connsiteY3" fmla="*/ 755650 h 1714500"/>
              <a:gd name="connsiteX4" fmla="*/ 3606800 w 3613150"/>
              <a:gd name="connsiteY4" fmla="*/ 869950 h 1714500"/>
              <a:gd name="connsiteX5" fmla="*/ 2825750 w 3613150"/>
              <a:gd name="connsiteY5" fmla="*/ 876300 h 1714500"/>
              <a:gd name="connsiteX6" fmla="*/ 2800350 w 3613150"/>
              <a:gd name="connsiteY6" fmla="*/ 1422400 h 1714500"/>
              <a:gd name="connsiteX7" fmla="*/ 996950 w 3613150"/>
              <a:gd name="connsiteY7" fmla="*/ 1435100 h 1714500"/>
              <a:gd name="connsiteX8" fmla="*/ 977900 w 3613150"/>
              <a:gd name="connsiteY8" fmla="*/ 1714500 h 1714500"/>
              <a:gd name="connsiteX9" fmla="*/ 12700 w 3613150"/>
              <a:gd name="connsiteY9" fmla="*/ 1676400 h 1714500"/>
              <a:gd name="connsiteX10" fmla="*/ 0 w 3613150"/>
              <a:gd name="connsiteY10" fmla="*/ 25400 h 1714500"/>
              <a:gd name="connsiteX11" fmla="*/ 101600 w 3613150"/>
              <a:gd name="connsiteY11" fmla="*/ 0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13150" h="1714500">
                <a:moveTo>
                  <a:pt x="101600" y="0"/>
                </a:moveTo>
                <a:lnTo>
                  <a:pt x="3517900" y="25400"/>
                </a:lnTo>
                <a:lnTo>
                  <a:pt x="3594100" y="25400"/>
                </a:lnTo>
                <a:lnTo>
                  <a:pt x="3613150" y="755650"/>
                </a:lnTo>
                <a:lnTo>
                  <a:pt x="3606800" y="869950"/>
                </a:lnTo>
                <a:lnTo>
                  <a:pt x="2825750" y="876300"/>
                </a:lnTo>
                <a:lnTo>
                  <a:pt x="2800350" y="1422400"/>
                </a:lnTo>
                <a:lnTo>
                  <a:pt x="996950" y="1435100"/>
                </a:lnTo>
                <a:lnTo>
                  <a:pt x="977900" y="1714500"/>
                </a:lnTo>
                <a:lnTo>
                  <a:pt x="12700" y="1676400"/>
                </a:lnTo>
                <a:cubicBezTo>
                  <a:pt x="8467" y="1126067"/>
                  <a:pt x="4233" y="575733"/>
                  <a:pt x="0" y="25400"/>
                </a:cubicBezTo>
                <a:lnTo>
                  <a:pt x="101600" y="0"/>
                </a:lnTo>
                <a:close/>
              </a:path>
            </a:pathLst>
          </a:cu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348EB5E1-8ABE-26E4-9D2C-82EF7F840C3A}"/>
              </a:ext>
            </a:extLst>
          </p:cNvPr>
          <p:cNvSpPr/>
          <p:nvPr/>
        </p:nvSpPr>
        <p:spPr>
          <a:xfrm>
            <a:off x="1074515" y="5657671"/>
            <a:ext cx="3414935" cy="120032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55295E5F-27E6-18A1-523B-76D7241E38FD}"/>
              </a:ext>
            </a:extLst>
          </p:cNvPr>
          <p:cNvSpPr/>
          <p:nvPr/>
        </p:nvSpPr>
        <p:spPr>
          <a:xfrm>
            <a:off x="4687664" y="4750474"/>
            <a:ext cx="2603505" cy="2031326"/>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67DDB090-50FC-9861-0757-00648DEB06A5}"/>
              </a:ext>
            </a:extLst>
          </p:cNvPr>
          <p:cNvSpPr>
            <a:spLocks noGrp="1"/>
          </p:cNvSpPr>
          <p:nvPr>
            <p:ph type="title"/>
          </p:nvPr>
        </p:nvSpPr>
        <p:spPr>
          <a:xfrm>
            <a:off x="316977" y="-59654"/>
            <a:ext cx="10058400" cy="1609344"/>
          </a:xfrm>
        </p:spPr>
        <p:txBody>
          <a:bodyPr/>
          <a:lstStyle/>
          <a:p>
            <a:r>
              <a:rPr lang="en-US" dirty="0"/>
              <a:t>ULM DIAGRAMS</a:t>
            </a:r>
            <a:endParaRPr lang="en-GB" dirty="0"/>
          </a:p>
        </p:txBody>
      </p:sp>
      <p:pic>
        <p:nvPicPr>
          <p:cNvPr id="8" name="Picture 7">
            <a:extLst>
              <a:ext uri="{FF2B5EF4-FFF2-40B4-BE49-F238E27FC236}">
                <a16:creationId xmlns:a16="http://schemas.microsoft.com/office/drawing/2014/main" id="{230CE46A-A51E-9612-9BF7-754EAF234E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33860" y="580377"/>
            <a:ext cx="3854083" cy="6151206"/>
          </a:xfrm>
          <a:prstGeom prst="rect">
            <a:avLst/>
          </a:prstGeom>
          <a:noFill/>
          <a:ln>
            <a:noFill/>
          </a:ln>
        </p:spPr>
      </p:pic>
      <p:sp>
        <p:nvSpPr>
          <p:cNvPr id="10" name="TextBox 9">
            <a:extLst>
              <a:ext uri="{FF2B5EF4-FFF2-40B4-BE49-F238E27FC236}">
                <a16:creationId xmlns:a16="http://schemas.microsoft.com/office/drawing/2014/main" id="{3B49A2E8-9784-4DE9-8304-1BF2F1EE8654}"/>
              </a:ext>
            </a:extLst>
          </p:cNvPr>
          <p:cNvSpPr txBox="1"/>
          <p:nvPr/>
        </p:nvSpPr>
        <p:spPr>
          <a:xfrm>
            <a:off x="-1" y="4148446"/>
            <a:ext cx="3769226" cy="1754326"/>
          </a:xfrm>
          <a:prstGeom prst="rect">
            <a:avLst/>
          </a:prstGeom>
          <a:noFill/>
        </p:spPr>
        <p:txBody>
          <a:bodyPr wrap="square" rtlCol="0">
            <a:spAutoFit/>
          </a:bodyPr>
          <a:lstStyle/>
          <a:p>
            <a:r>
              <a:rPr lang="en-US" dirty="0"/>
              <a:t>Above is a sitemap, showing both the describing the general layout of the website but also how each page (hidden html </a:t>
            </a:r>
          </a:p>
          <a:p>
            <a:r>
              <a:rPr lang="en-US" dirty="0"/>
              <a:t>elements) is linked to one another.</a:t>
            </a:r>
            <a:endParaRPr lang="en-GB" dirty="0"/>
          </a:p>
        </p:txBody>
      </p:sp>
      <p:sp>
        <p:nvSpPr>
          <p:cNvPr id="11" name="TextBox 10">
            <a:extLst>
              <a:ext uri="{FF2B5EF4-FFF2-40B4-BE49-F238E27FC236}">
                <a16:creationId xmlns:a16="http://schemas.microsoft.com/office/drawing/2014/main" id="{157E63D1-4700-E027-EFB9-4DD802B3CE12}"/>
              </a:ext>
            </a:extLst>
          </p:cNvPr>
          <p:cNvSpPr txBox="1"/>
          <p:nvPr/>
        </p:nvSpPr>
        <p:spPr>
          <a:xfrm>
            <a:off x="4719419" y="4802906"/>
            <a:ext cx="2571750" cy="2031325"/>
          </a:xfrm>
          <a:prstGeom prst="rect">
            <a:avLst/>
          </a:prstGeom>
          <a:noFill/>
        </p:spPr>
        <p:txBody>
          <a:bodyPr wrap="square" rtlCol="0">
            <a:spAutoFit/>
          </a:bodyPr>
          <a:lstStyle/>
          <a:p>
            <a:r>
              <a:rPr lang="en-US" dirty="0"/>
              <a:t>To the left is my class diagram showing my HTML,CSS and JavaScript, helping to visualize the structure and implementation of my project. </a:t>
            </a:r>
            <a:endParaRPr lang="en-GB" dirty="0"/>
          </a:p>
        </p:txBody>
      </p:sp>
      <p:sp>
        <p:nvSpPr>
          <p:cNvPr id="12" name="TextBox 11">
            <a:extLst>
              <a:ext uri="{FF2B5EF4-FFF2-40B4-BE49-F238E27FC236}">
                <a16:creationId xmlns:a16="http://schemas.microsoft.com/office/drawing/2014/main" id="{62D14FEE-4B3B-A8C9-8653-3C07B0DA34C4}"/>
              </a:ext>
            </a:extLst>
          </p:cNvPr>
          <p:cNvSpPr txBox="1">
            <a:spLocks/>
          </p:cNvSpPr>
          <p:nvPr/>
        </p:nvSpPr>
        <p:spPr>
          <a:xfrm>
            <a:off x="1060446" y="5657189"/>
            <a:ext cx="3627218" cy="1200329"/>
          </a:xfrm>
          <a:prstGeom prst="rect">
            <a:avLst/>
          </a:prstGeom>
          <a:noFill/>
        </p:spPr>
        <p:txBody>
          <a:bodyPr wrap="square" rtlCol="0">
            <a:spAutoFit/>
          </a:bodyPr>
          <a:lstStyle/>
          <a:p>
            <a:r>
              <a:rPr lang="en-US" dirty="0"/>
              <a:t>Next shown are my wireframes, actual implementation is differing slightly, but general layout and coloring is followed.</a:t>
            </a:r>
            <a:endParaRPr lang="en-GB" dirty="0"/>
          </a:p>
        </p:txBody>
      </p:sp>
    </p:spTree>
    <p:extLst>
      <p:ext uri="{BB962C8B-B14F-4D97-AF65-F5344CB8AC3E}">
        <p14:creationId xmlns:p14="http://schemas.microsoft.com/office/powerpoint/2010/main" val="3798910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7708A-8AB4-38D0-A0A0-48B0679C50F5}"/>
              </a:ext>
            </a:extLst>
          </p:cNvPr>
          <p:cNvSpPr>
            <a:spLocks noGrp="1"/>
          </p:cNvSpPr>
          <p:nvPr>
            <p:ph type="title"/>
          </p:nvPr>
        </p:nvSpPr>
        <p:spPr>
          <a:xfrm>
            <a:off x="1069848" y="484632"/>
            <a:ext cx="10058400" cy="879711"/>
          </a:xfrm>
        </p:spPr>
        <p:txBody>
          <a:bodyPr/>
          <a:lstStyle/>
          <a:p>
            <a:r>
              <a:rPr lang="en-GB" dirty="0"/>
              <a:t>WIREFRAME</a:t>
            </a:r>
          </a:p>
        </p:txBody>
      </p:sp>
      <p:sp>
        <p:nvSpPr>
          <p:cNvPr id="16" name="TextBox 15">
            <a:extLst>
              <a:ext uri="{FF2B5EF4-FFF2-40B4-BE49-F238E27FC236}">
                <a16:creationId xmlns:a16="http://schemas.microsoft.com/office/drawing/2014/main" id="{CAA12A69-46D4-C17F-592B-0B850EFB3674}"/>
              </a:ext>
            </a:extLst>
          </p:cNvPr>
          <p:cNvSpPr txBox="1"/>
          <p:nvPr/>
        </p:nvSpPr>
        <p:spPr>
          <a:xfrm>
            <a:off x="7898732" y="4265195"/>
            <a:ext cx="3278605" cy="923330"/>
          </a:xfrm>
          <a:prstGeom prst="rect">
            <a:avLst/>
          </a:prstGeom>
          <a:noFill/>
        </p:spPr>
        <p:txBody>
          <a:bodyPr wrap="square" rtlCol="0">
            <a:spAutoFit/>
          </a:bodyPr>
          <a:lstStyle/>
          <a:p>
            <a:r>
              <a:rPr lang="en-GB" dirty="0"/>
              <a:t>Here is what I’d like my website to ideally look like by the end of this project</a:t>
            </a:r>
          </a:p>
        </p:txBody>
      </p:sp>
      <p:sp>
        <p:nvSpPr>
          <p:cNvPr id="4" name="Content Placeholder 3">
            <a:extLst>
              <a:ext uri="{FF2B5EF4-FFF2-40B4-BE49-F238E27FC236}">
                <a16:creationId xmlns:a16="http://schemas.microsoft.com/office/drawing/2014/main" id="{22642EBD-C7F7-8298-5A0F-35EBD0B31F2F}"/>
              </a:ext>
            </a:extLst>
          </p:cNvPr>
          <p:cNvSpPr>
            <a:spLocks noGrp="1"/>
          </p:cNvSpPr>
          <p:nvPr>
            <p:ph idx="1"/>
          </p:nvPr>
        </p:nvSpPr>
        <p:spPr/>
        <p:txBody>
          <a:bodyPr/>
          <a:lstStyle/>
          <a:p>
            <a:endParaRPr lang="en-GB" dirty="0"/>
          </a:p>
        </p:txBody>
      </p:sp>
      <p:pic>
        <p:nvPicPr>
          <p:cNvPr id="5" name="Picture 4" descr="A screenshot of a computer&#10;&#10;Description automatically generated">
            <a:extLst>
              <a:ext uri="{FF2B5EF4-FFF2-40B4-BE49-F238E27FC236}">
                <a16:creationId xmlns:a16="http://schemas.microsoft.com/office/drawing/2014/main" id="{2A78227F-B2A9-18B9-502C-C281F2C5BA9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123" y="1184387"/>
            <a:ext cx="5731510" cy="4614069"/>
          </a:xfrm>
          <a:prstGeom prst="rect">
            <a:avLst/>
          </a:prstGeom>
          <a:noFill/>
          <a:ln>
            <a:noFill/>
          </a:ln>
        </p:spPr>
      </p:pic>
      <p:pic>
        <p:nvPicPr>
          <p:cNvPr id="6" name="Picture 5" descr="A graph on a grey background&#10;&#10;Description automatically generated">
            <a:extLst>
              <a:ext uri="{FF2B5EF4-FFF2-40B4-BE49-F238E27FC236}">
                <a16:creationId xmlns:a16="http://schemas.microsoft.com/office/drawing/2014/main" id="{B0D2D942-461B-E60E-9C59-F324BDDB46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25557" y="1184387"/>
            <a:ext cx="5731510" cy="4156075"/>
          </a:xfrm>
          <a:prstGeom prst="rect">
            <a:avLst/>
          </a:prstGeom>
          <a:noFill/>
          <a:ln>
            <a:noFill/>
          </a:ln>
        </p:spPr>
      </p:pic>
      <p:pic>
        <p:nvPicPr>
          <p:cNvPr id="7" name="Picture 6">
            <a:extLst>
              <a:ext uri="{FF2B5EF4-FFF2-40B4-BE49-F238E27FC236}">
                <a16:creationId xmlns:a16="http://schemas.microsoft.com/office/drawing/2014/main" id="{6E6D71BD-A2B7-A050-F433-7419E6E19E2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25557" y="5420563"/>
            <a:ext cx="4179909" cy="1086908"/>
          </a:xfrm>
          <a:prstGeom prst="rect">
            <a:avLst/>
          </a:prstGeom>
          <a:noFill/>
          <a:ln>
            <a:noFill/>
          </a:ln>
        </p:spPr>
      </p:pic>
    </p:spTree>
    <p:extLst>
      <p:ext uri="{BB962C8B-B14F-4D97-AF65-F5344CB8AC3E}">
        <p14:creationId xmlns:p14="http://schemas.microsoft.com/office/powerpoint/2010/main" val="1578505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804</TotalTime>
  <Words>1186</Words>
  <Application>Microsoft Office PowerPoint</Application>
  <PresentationFormat>Widescreen</PresentationFormat>
  <Paragraphs>200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Rockwell</vt:lpstr>
      <vt:lpstr>Rockwell Condensed</vt:lpstr>
      <vt:lpstr>Rockwell Extra Bold</vt:lpstr>
      <vt:lpstr>Wingdings</vt:lpstr>
      <vt:lpstr>Wood Type</vt:lpstr>
      <vt:lpstr>COMP1004: FINAL PRESENTATION - Typing TESTS</vt:lpstr>
      <vt:lpstr>Show FINAL VERSION</vt:lpstr>
      <vt:lpstr>Project Vision and background.  </vt:lpstr>
      <vt:lpstr>What features did I include to follow my project vision? </vt:lpstr>
      <vt:lpstr>How did I make this project?</vt:lpstr>
      <vt:lpstr>SPRINTS</vt:lpstr>
      <vt:lpstr>completion USER STORIES COMPARED TO SPRINTS  </vt:lpstr>
      <vt:lpstr>ULM DIAGRAMS</vt:lpstr>
      <vt:lpstr>WIREFRAME</vt:lpstr>
      <vt:lpstr>WIREFRAME</vt:lpstr>
      <vt:lpstr>Challenges I’VE FACED</vt:lpstr>
      <vt:lpstr>Reflection</vt:lpstr>
      <vt:lpstr>Poster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Max Ferguson</dc:creator>
  <cp:lastModifiedBy>(s) Max Ferguson</cp:lastModifiedBy>
  <cp:revision>86</cp:revision>
  <dcterms:created xsi:type="dcterms:W3CDTF">2024-01-14T09:45:13Z</dcterms:created>
  <dcterms:modified xsi:type="dcterms:W3CDTF">2024-05-07T08:29:41Z</dcterms:modified>
</cp:coreProperties>
</file>