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5"/>
  </p:notesMasterIdLst>
  <p:sldIdLst>
    <p:sldId id="256" r:id="rId5"/>
    <p:sldId id="327" r:id="rId6"/>
    <p:sldId id="328" r:id="rId7"/>
    <p:sldId id="330" r:id="rId8"/>
    <p:sldId id="332" r:id="rId9"/>
    <p:sldId id="334" r:id="rId10"/>
    <p:sldId id="307" r:id="rId11"/>
    <p:sldId id="303" r:id="rId12"/>
    <p:sldId id="299" r:id="rId13"/>
    <p:sldId id="326" r:id="rId14"/>
  </p:sldIdLst>
  <p:sldSz cx="12192000" cy="6858000"/>
  <p:notesSz cx="12192000" cy="6858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26B12AB-B8ED-0D5F-7C6D-E4B5A4456278}" name="BRUNA BANDULA" initials="BB" userId="S::bruna.bandula@master.unibocconi.it::e2bd9139-e6f0-40e9-8508-9258375ca75a" providerId="AD"/>
  <p188:author id="{B32E5FCB-464F-B6D0-E5F2-E910D08120D1}" name="DILARA KORKMAZ" initials="DK" userId="S::dilara.korkmaz@master.unibocconi.it::e0c1fbd7-95c7-4b89-98b9-6d55dfad018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FF8820"/>
    <a:srgbClr val="A6A6A6"/>
    <a:srgbClr val="D9D9D9"/>
    <a:srgbClr val="C1C1C1"/>
    <a:srgbClr val="162C51"/>
    <a:srgbClr val="1B1540"/>
    <a:srgbClr val="8D8A9F"/>
    <a:srgbClr val="F4F9F9"/>
    <a:srgbClr val="1A1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28F3B2-903B-3AC7-466F-7A37FE3A753A}" v="13" dt="2025-02-19T13:41:11.214"/>
    <p1510:client id="{51C37455-A3AB-E541-067A-EA5F2302FC5B}" v="56" dt="2025-02-19T21:13:46.376"/>
    <p1510:client id="{6D80C065-55D0-B1AD-09E9-B6D29EF7F02A}" v="30" dt="2025-02-19T20:46:03.541"/>
    <p1510:client id="{74A292E5-904C-6321-CFCB-3413F8AB365F}" v="1" dt="2025-02-20T14:31:12.102"/>
    <p1510:client id="{764CF1B4-0CD3-8D42-951B-0DB589BC7359}" v="376" dt="2025-02-20T11:19:15.293"/>
    <p1510:client id="{BC691702-208A-A563-B3A5-CF4FDF0734B2}" v="3" dt="2025-02-19T15:14:53.757"/>
    <p1510:client id="{D0AD6CCE-780B-EAAD-C40C-14D950DA1A0C}" v="197" dt="2025-02-20T14:36:42.657"/>
    <p1510:client id="{E1307F63-BFDD-66FE-8AF4-41CA4E669DC1}" v="59" dt="2025-02-20T11:21:38.325"/>
    <p1510:client id="{EB6CEFC0-1A32-B74A-923B-64EE7CC143BF}" v="849" dt="2025-02-20T13:30:54.377"/>
    <p1510:client id="{EB90EB0C-8A5B-2231-5E8C-C3C360246A19}" v="1" dt="2025-02-20T13:22:36.543"/>
    <p1510:client id="{EDF934A3-2F0B-C29E-63A2-446336109EEF}" v="1173" dt="2025-02-20T13:16:24.8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F7E3A3-8B39-4626-95C9-8B2831B4869B}" type="datetimeFigureOut">
              <a:rPr lang="de-DE" smtClean="0"/>
              <a:t>20.03.25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D658D-17A1-4EF8-9CFD-F319B947A31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387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854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EBAF7-9444-18E9-5A3C-88F6F9EDC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5EF064-B238-1258-B4EF-BE4016A8C0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C7578-F292-DB87-5965-FBCBD4ADDD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52864-AC35-9367-4066-C55998D1C6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1277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A4B13-1DDD-D6FF-469A-B9DF43EE0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936EA-38B1-71B0-8B92-506A8999A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6EAB6-FED1-439B-C9F2-C7713716B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4EED5-9CBA-8C1E-47EA-F2429797D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727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5ABA-F8B1-0A4C-32DD-BE6A71909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EF6EC6-66CB-7812-AF8C-AC84145AD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8A8DD-2164-9080-9735-41EE11D34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D2AAE-3B8D-36A0-6B81-DDFB70CDB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090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9995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9735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5D658D-17A1-4EF8-9CFD-F319B947A31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7956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0F86A-E7EE-444C-B9E0-05E50AB6A148}" type="datetime1">
              <a:rPr lang="de-DE" smtClean="0"/>
              <a:t>20.03.25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440" y="304800"/>
            <a:ext cx="10739119" cy="384175"/>
          </a:xfrm>
        </p:spPr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D13624-E1A5-5C46-92BC-BA3368797C05}" type="datetime1">
              <a:rPr lang="de-DE" smtClean="0"/>
              <a:t>20.03.25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22AE6F-A716-154F-9A0F-484C70C9E2A9}" type="datetime1">
              <a:rPr lang="de-DE" smtClean="0"/>
              <a:t>20.03.25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7F3EA-2DAC-BC43-BB0E-B66A5DA402D9}" type="datetime1">
              <a:rPr lang="de-DE" smtClean="0"/>
              <a:t>20.03.25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900" y="57943"/>
            <a:ext cx="2324100" cy="86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22300" y="756445"/>
            <a:ext cx="11391900" cy="0"/>
          </a:xfrm>
          <a:custGeom>
            <a:avLst/>
            <a:gdLst/>
            <a:ahLst/>
            <a:cxnLst/>
            <a:rect l="l" t="t" r="r" b="b"/>
            <a:pathLst>
              <a:path w="11391900">
                <a:moveTo>
                  <a:pt x="0" y="0"/>
                </a:moveTo>
                <a:lnTo>
                  <a:pt x="1139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2299" y="6338888"/>
            <a:ext cx="11391900" cy="0"/>
          </a:xfrm>
          <a:custGeom>
            <a:avLst/>
            <a:gdLst/>
            <a:ahLst/>
            <a:cxnLst/>
            <a:rect l="l" t="t" r="r" b="b"/>
            <a:pathLst>
              <a:path w="11391900">
                <a:moveTo>
                  <a:pt x="0" y="0"/>
                </a:moveTo>
                <a:lnTo>
                  <a:pt x="1139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70997-886B-A149-A2F3-AAE2BAE62D04}" type="datetime1">
              <a:rPr lang="de-DE" smtClean="0"/>
              <a:t>20.03.25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622300" y="990600"/>
            <a:ext cx="11391900" cy="0"/>
          </a:xfrm>
          <a:custGeom>
            <a:avLst/>
            <a:gdLst/>
            <a:ahLst/>
            <a:cxnLst/>
            <a:rect l="l" t="t" r="r" b="b"/>
            <a:pathLst>
              <a:path w="11391900">
                <a:moveTo>
                  <a:pt x="0" y="0"/>
                </a:moveTo>
                <a:lnTo>
                  <a:pt x="1139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22300" y="6338888"/>
            <a:ext cx="11391900" cy="0"/>
          </a:xfrm>
          <a:custGeom>
            <a:avLst/>
            <a:gdLst/>
            <a:ahLst/>
            <a:cxnLst/>
            <a:rect l="l" t="t" r="r" b="b"/>
            <a:pathLst>
              <a:path w="11391900">
                <a:moveTo>
                  <a:pt x="0" y="0"/>
                </a:moveTo>
                <a:lnTo>
                  <a:pt x="11391900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6440" y="533400"/>
            <a:ext cx="10739119" cy="384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5500" y="1985168"/>
            <a:ext cx="7321550" cy="2087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E6E6F-53C6-524D-BAA8-5873ED4379CD}" type="datetime1">
              <a:rPr lang="de-DE" smtClean="0"/>
              <a:t>20.03.25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159240" y="6438900"/>
            <a:ext cx="280416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6F15528-21DE-4FAA-801E-634DDDAF4B2B}" type="slidenum">
              <a:rPr lang="en-DE" smtClean="0"/>
              <a:pPr/>
              <a:t>‹#›</a:t>
            </a:fld>
            <a:endParaRPr lang="en-DE"/>
          </a:p>
        </p:txBody>
      </p:sp>
      <p:pic>
        <p:nvPicPr>
          <p:cNvPr id="7" name="object 16">
            <a:extLst>
              <a:ext uri="{FF2B5EF4-FFF2-40B4-BE49-F238E27FC236}">
                <a16:creationId xmlns:a16="http://schemas.microsoft.com/office/drawing/2014/main" id="{849B83FA-093C-9530-282F-9FDB29AB5F43}"/>
              </a:ext>
            </a:extLst>
          </p:cNvPr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9701768" y="446720"/>
            <a:ext cx="2314291" cy="50482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6" name="Freeform 6"/>
          <p:cNvSpPr/>
          <p:nvPr/>
        </p:nvSpPr>
        <p:spPr>
          <a:xfrm>
            <a:off x="685800" y="342624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7" name="TextBox 7"/>
          <p:cNvSpPr txBox="1"/>
          <p:nvPr/>
        </p:nvSpPr>
        <p:spPr>
          <a:xfrm>
            <a:off x="685800" y="2129395"/>
            <a:ext cx="9143011" cy="2794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107" dirty="0">
                <a:solidFill>
                  <a:srgbClr val="FFFFFF"/>
                </a:solidFill>
                <a:latin typeface="Arial Bold"/>
                <a:ea typeface="+mn-lt"/>
                <a:cs typeface="Arial Bold"/>
                <a:sym typeface="Arial Bold"/>
              </a:rPr>
              <a:t>Market Making with Equity Options Netflix Inc. (</a:t>
            </a:r>
            <a:r>
              <a:rPr lang="en-US" sz="4400" b="1" spc="-107" dirty="0">
                <a:solidFill>
                  <a:srgbClr val="FFFFFF"/>
                </a:solidFill>
                <a:latin typeface="Arial Bold"/>
                <a:ea typeface="+mn-lt"/>
                <a:cs typeface="Arial Bold"/>
              </a:rPr>
              <a:t>NFLX)</a:t>
            </a:r>
            <a:br>
              <a:rPr lang="en-US" sz="4400" b="1" spc="-107" dirty="0">
                <a:latin typeface="Arial Bold"/>
                <a:ea typeface="+mn-lt"/>
                <a:cs typeface="Arial Bold"/>
              </a:rPr>
            </a:br>
            <a:endParaRPr lang="en-US" sz="4400" b="1" spc="-107" dirty="0">
              <a:solidFill>
                <a:srgbClr val="FFFFFF"/>
              </a:solidFill>
              <a:latin typeface="Arial Bold"/>
              <a:ea typeface="+mn-lt"/>
              <a:cs typeface="Arial Bold"/>
            </a:endParaRPr>
          </a:p>
          <a:p>
            <a:pPr>
              <a:lnSpc>
                <a:spcPts val="5898"/>
              </a:lnSpc>
            </a:pPr>
            <a:endParaRPr lang="en-US" sz="6700" b="1" spc="-107" dirty="0">
              <a:solidFill>
                <a:srgbClr val="FFFFFF"/>
              </a:solidFill>
              <a:latin typeface="Arial Bold"/>
              <a:ea typeface="Calibri"/>
              <a:cs typeface="Arial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810980" y="698500"/>
            <a:ext cx="4684587" cy="30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1133">
                <a:solidFill>
                  <a:srgbClr val="FFFFFF">
                    <a:alpha val="54902"/>
                  </a:srgbClr>
                </a:solidFill>
                <a:latin typeface="Arial"/>
                <a:cs typeface="Arial"/>
                <a:sym typeface="Arial"/>
              </a:rPr>
              <a:t>21/02/2025</a:t>
            </a:r>
            <a:endParaRPr lang="en-US" sz="1133">
              <a:solidFill>
                <a:srgbClr val="FFFFFF">
                  <a:alpha val="54902"/>
                </a:srgbClr>
              </a:solidFill>
              <a:latin typeface="Arial"/>
              <a:cs typeface="Arial"/>
            </a:endParaRPr>
          </a:p>
          <a:p>
            <a:pPr algn="r">
              <a:lnSpc>
                <a:spcPts val="997"/>
              </a:lnSpc>
            </a:pPr>
            <a:endParaRPr lang="en-US" sz="1100">
              <a:solidFill>
                <a:srgbClr val="FFFFFF">
                  <a:alpha val="54902"/>
                </a:srgbClr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826659" y="6093096"/>
            <a:ext cx="1679541" cy="12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97"/>
              </a:lnSpc>
            </a:pPr>
            <a:r>
              <a:rPr lang="en-US" sz="1133">
                <a:solidFill>
                  <a:srgbClr val="FFFFFF">
                    <a:alpha val="54902"/>
                  </a:srgbClr>
                </a:solidFill>
                <a:latin typeface="Arial"/>
                <a:cs typeface="Arial"/>
                <a:sym typeface="Arial"/>
              </a:rPr>
              <a:t>MAFINRISK 24./25.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42532" y="4848146"/>
            <a:ext cx="10763668" cy="2154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/>
            <a:r>
              <a:rPr lang="en-US" sz="1400" spc="-23" dirty="0">
                <a:solidFill>
                  <a:srgbClr val="FFFFFF"/>
                </a:solidFill>
                <a:latin typeface="Arial"/>
                <a:ea typeface="Calibri"/>
                <a:cs typeface="Arial"/>
                <a:sym typeface="Arial"/>
              </a:rPr>
              <a:t>Author: Gressé Maxime </a:t>
            </a:r>
            <a:endParaRPr lang="en-US" sz="1400" spc="-23" dirty="0">
              <a:solidFill>
                <a:srgbClr val="FFFFFF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4484E726-8A4A-A5FA-B57F-50BDDE811824}"/>
              </a:ext>
            </a:extLst>
          </p:cNvPr>
          <p:cNvSpPr txBox="1"/>
          <p:nvPr/>
        </p:nvSpPr>
        <p:spPr>
          <a:xfrm>
            <a:off x="690356" y="6093096"/>
            <a:ext cx="1679541" cy="13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7"/>
              </a:lnSpc>
            </a:pPr>
            <a:r>
              <a:rPr lang="en-US" sz="1100">
                <a:solidFill>
                  <a:srgbClr val="FFFFFF">
                    <a:alpha val="54902"/>
                  </a:srgbClr>
                </a:solidFill>
                <a:latin typeface="Arial"/>
                <a:cs typeface="Arial"/>
                <a:sym typeface="Arial"/>
              </a:rPr>
              <a:t>MARKET RISK</a:t>
            </a:r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EB036-6AFB-F3C5-6650-DBA3591DA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58E46F9-A9E2-319A-FC52-641585CFB8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0B1ED4E-CB3B-5C9F-FB10-81C8757161B1}"/>
              </a:ext>
            </a:extLst>
          </p:cNvPr>
          <p:cNvSpPr txBox="1"/>
          <p:nvPr/>
        </p:nvSpPr>
        <p:spPr>
          <a:xfrm>
            <a:off x="5274541" y="4278690"/>
            <a:ext cx="1103403" cy="421680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>
              <a:lnSpc>
                <a:spcPts val="1773"/>
              </a:lnSpc>
              <a:spcBef>
                <a:spcPct val="0"/>
              </a:spcBef>
            </a:pPr>
            <a:endParaRPr sz="1200" b="1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17FEC56-5291-98F0-9AEF-75A95F8998A0}"/>
              </a:ext>
            </a:extLst>
          </p:cNvPr>
          <p:cNvSpPr/>
          <p:nvPr/>
        </p:nvSpPr>
        <p:spPr>
          <a:xfrm>
            <a:off x="685800" y="342624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289C9B0-06DB-CB4A-A998-4CBE649415A1}"/>
              </a:ext>
            </a:extLst>
          </p:cNvPr>
          <p:cNvSpPr txBox="1"/>
          <p:nvPr/>
        </p:nvSpPr>
        <p:spPr>
          <a:xfrm>
            <a:off x="2151797" y="2811436"/>
            <a:ext cx="7888405" cy="1021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92"/>
              </a:lnSpc>
            </a:pPr>
            <a:r>
              <a:rPr lang="en-US" sz="8968" b="1" spc="-143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Thank you!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848C3E2E-818A-F648-7A6E-F8CF15F8DADE}"/>
              </a:ext>
            </a:extLst>
          </p:cNvPr>
          <p:cNvGrpSpPr/>
          <p:nvPr/>
        </p:nvGrpSpPr>
        <p:grpSpPr>
          <a:xfrm>
            <a:off x="6165852" y="4278690"/>
            <a:ext cx="2492508" cy="412644"/>
            <a:chOff x="0" y="-28575"/>
            <a:chExt cx="2023702" cy="434975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717DAD9-A03E-E8B3-CEC1-75CD6D3FC62F}"/>
                </a:ext>
              </a:extLst>
            </p:cNvPr>
            <p:cNvSpPr/>
            <p:nvPr/>
          </p:nvSpPr>
          <p:spPr>
            <a:xfrm>
              <a:off x="0" y="0"/>
              <a:ext cx="2023702" cy="406400"/>
            </a:xfrm>
            <a:custGeom>
              <a:avLst/>
              <a:gdLst/>
              <a:ahLst/>
              <a:cxnLst/>
              <a:rect l="l" t="t" r="r" b="b"/>
              <a:pathLst>
                <a:path w="2023702" h="406400">
                  <a:moveTo>
                    <a:pt x="1820502" y="0"/>
                  </a:moveTo>
                  <a:cubicBezTo>
                    <a:pt x="1932727" y="0"/>
                    <a:pt x="2023702" y="90976"/>
                    <a:pt x="2023702" y="203200"/>
                  </a:cubicBezTo>
                  <a:cubicBezTo>
                    <a:pt x="2023702" y="315424"/>
                    <a:pt x="1932727" y="406400"/>
                    <a:pt x="18205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en-US" b="1" dirty="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MAFINRISK 24./25.</a:t>
              </a:r>
            </a:p>
          </p:txBody>
        </p:sp>
        <p:sp>
          <p:nvSpPr>
            <p:cNvPr id="11" name="TextBox 11">
              <a:extLst>
                <a:ext uri="{FF2B5EF4-FFF2-40B4-BE49-F238E27FC236}">
                  <a16:creationId xmlns:a16="http://schemas.microsoft.com/office/drawing/2014/main" id="{D5627366-4028-0793-B55D-1FC5D2AA4C08}"/>
                </a:ext>
              </a:extLst>
            </p:cNvPr>
            <p:cNvSpPr txBox="1"/>
            <p:nvPr/>
          </p:nvSpPr>
          <p:spPr>
            <a:xfrm>
              <a:off x="0" y="-28575"/>
              <a:ext cx="2023702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  <a:spcBef>
                  <a:spcPct val="0"/>
                </a:spcBef>
              </a:pPr>
              <a:endParaRPr sz="1200" b="1"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B2AE042F-2E38-4F37-8F7B-9AD2E4061C38}"/>
              </a:ext>
            </a:extLst>
          </p:cNvPr>
          <p:cNvGrpSpPr/>
          <p:nvPr/>
        </p:nvGrpSpPr>
        <p:grpSpPr>
          <a:xfrm>
            <a:off x="3762935" y="4278690"/>
            <a:ext cx="1919810" cy="412644"/>
            <a:chOff x="0" y="-28575"/>
            <a:chExt cx="2023702" cy="434975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20DFE684-2901-4702-6C61-500007862909}"/>
                </a:ext>
              </a:extLst>
            </p:cNvPr>
            <p:cNvSpPr/>
            <p:nvPr/>
          </p:nvSpPr>
          <p:spPr>
            <a:xfrm>
              <a:off x="0" y="0"/>
              <a:ext cx="2023702" cy="406400"/>
            </a:xfrm>
            <a:custGeom>
              <a:avLst/>
              <a:gdLst/>
              <a:ahLst/>
              <a:cxnLst/>
              <a:rect l="l" t="t" r="r" b="b"/>
              <a:pathLst>
                <a:path w="2023702" h="406400">
                  <a:moveTo>
                    <a:pt x="1820502" y="0"/>
                  </a:moveTo>
                  <a:cubicBezTo>
                    <a:pt x="1932727" y="0"/>
                    <a:pt x="2023702" y="90976"/>
                    <a:pt x="2023702" y="203200"/>
                  </a:cubicBezTo>
                  <a:cubicBezTo>
                    <a:pt x="2023702" y="315424"/>
                    <a:pt x="1932727" y="406400"/>
                    <a:pt x="182050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sq">
              <a:solidFill>
                <a:srgbClr val="FFFFFF"/>
              </a:solidFill>
              <a:prstDash val="solid"/>
              <a:miter/>
            </a:ln>
          </p:spPr>
          <p:txBody>
            <a:bodyPr anchor="ctr"/>
            <a:lstStyle/>
            <a:p>
              <a:pPr algn="ctr"/>
              <a:r>
                <a:rPr lang="it-IT" b="1">
                  <a:solidFill>
                    <a:schemeClr val="bg1"/>
                  </a:solidFill>
                </a:rPr>
                <a:t>Market Risk</a:t>
              </a:r>
              <a:endParaRPr lang="en-HR" b="1">
                <a:solidFill>
                  <a:schemeClr val="bg1"/>
                </a:solidFill>
              </a:endParaRPr>
            </a:p>
          </p:txBody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C0D4A4B5-8A7A-D21E-4B3A-69F65DAFC0F8}"/>
                </a:ext>
              </a:extLst>
            </p:cNvPr>
            <p:cNvSpPr txBox="1"/>
            <p:nvPr/>
          </p:nvSpPr>
          <p:spPr>
            <a:xfrm>
              <a:off x="0" y="-28575"/>
              <a:ext cx="2023702" cy="434975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680"/>
                </a:lnSpc>
                <a:spcBef>
                  <a:spcPct val="0"/>
                </a:spcBef>
              </a:pPr>
              <a:endParaRPr sz="1200" b="1"/>
            </a:p>
          </p:txBody>
        </p:sp>
      </p:grpSp>
      <p:sp>
        <p:nvSpPr>
          <p:cNvPr id="18" name="TextBox 10">
            <a:extLst>
              <a:ext uri="{FF2B5EF4-FFF2-40B4-BE49-F238E27FC236}">
                <a16:creationId xmlns:a16="http://schemas.microsoft.com/office/drawing/2014/main" id="{58C6C49E-E1E5-96D7-6CC5-37FE02DF6235}"/>
              </a:ext>
            </a:extLst>
          </p:cNvPr>
          <p:cNvSpPr txBox="1"/>
          <p:nvPr/>
        </p:nvSpPr>
        <p:spPr>
          <a:xfrm>
            <a:off x="6810980" y="698500"/>
            <a:ext cx="4684587" cy="302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/>
            <a:r>
              <a:rPr lang="en-US" sz="1133">
                <a:solidFill>
                  <a:srgbClr val="FFFFFF">
                    <a:alpha val="54902"/>
                  </a:srgbClr>
                </a:solidFill>
                <a:latin typeface="Arial"/>
                <a:cs typeface="Arial"/>
                <a:sym typeface="Arial"/>
              </a:rPr>
              <a:t>21/02/2025</a:t>
            </a:r>
            <a:endParaRPr lang="en-US" sz="1133">
              <a:solidFill>
                <a:srgbClr val="FFFFFF">
                  <a:alpha val="54902"/>
                </a:srgbClr>
              </a:solidFill>
              <a:latin typeface="Arial"/>
              <a:cs typeface="Arial"/>
            </a:endParaRPr>
          </a:p>
          <a:p>
            <a:pPr algn="r">
              <a:lnSpc>
                <a:spcPts val="997"/>
              </a:lnSpc>
            </a:pPr>
            <a:endParaRPr lang="en-US" sz="1100">
              <a:solidFill>
                <a:srgbClr val="FFFFFF">
                  <a:alpha val="54902"/>
                </a:srgbClr>
              </a:solidFill>
              <a:latin typeface="Arial"/>
              <a:ea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0003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6B035-6BD3-4916-5E94-E319573D7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A15E6D8-385F-21E8-6C0B-A14F5BE335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DA5CCF82-739C-38AA-B42E-C2DE1AFC6038}"/>
              </a:ext>
            </a:extLst>
          </p:cNvPr>
          <p:cNvSpPr txBox="1"/>
          <p:nvPr/>
        </p:nvSpPr>
        <p:spPr>
          <a:xfrm>
            <a:off x="9826659" y="6093096"/>
            <a:ext cx="1679541" cy="12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97"/>
              </a:lnSpc>
            </a:pPr>
            <a:r>
              <a:rPr lang="en-US" sz="1133">
                <a:solidFill>
                  <a:srgbClr val="FFFFFF">
                    <a:alpha val="54902"/>
                  </a:srgbClr>
                </a:solidFill>
                <a:latin typeface="Arial"/>
                <a:ea typeface="Arial"/>
                <a:cs typeface="Arial"/>
                <a:sym typeface="Arial"/>
              </a:rPr>
              <a:t>MAFINRISK 24./25.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3AF04F2F-6D1B-F8D6-12A8-50DC1DDFEF6B}"/>
              </a:ext>
            </a:extLst>
          </p:cNvPr>
          <p:cNvSpPr txBox="1"/>
          <p:nvPr/>
        </p:nvSpPr>
        <p:spPr>
          <a:xfrm>
            <a:off x="690356" y="6093096"/>
            <a:ext cx="1679541" cy="13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7"/>
              </a:lnSpc>
            </a:pPr>
            <a:r>
              <a:rPr lang="en-US" sz="1100">
                <a:solidFill>
                  <a:srgbClr val="FFFFFF">
                    <a:alpha val="54902"/>
                  </a:srgbClr>
                </a:solidFill>
                <a:latin typeface="Arial"/>
                <a:cs typeface="Arial"/>
                <a:sym typeface="Arial"/>
              </a:rPr>
              <a:t>MARKET RISK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408933E7-38DE-EF48-61E7-028929DD4465}"/>
              </a:ext>
            </a:extLst>
          </p:cNvPr>
          <p:cNvSpPr/>
          <p:nvPr/>
        </p:nvSpPr>
        <p:spPr>
          <a:xfrm>
            <a:off x="657341" y="2380769"/>
            <a:ext cx="5184086" cy="736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R" sz="1200"/>
          </a:p>
        </p:txBody>
      </p:sp>
      <p:sp>
        <p:nvSpPr>
          <p:cNvPr id="18" name="object 9">
            <a:extLst>
              <a:ext uri="{FF2B5EF4-FFF2-40B4-BE49-F238E27FC236}">
                <a16:creationId xmlns:a16="http://schemas.microsoft.com/office/drawing/2014/main" id="{4EA87084-3456-6B84-C998-97A296EDF09A}"/>
              </a:ext>
            </a:extLst>
          </p:cNvPr>
          <p:cNvSpPr txBox="1"/>
          <p:nvPr/>
        </p:nvSpPr>
        <p:spPr>
          <a:xfrm>
            <a:off x="856161" y="2624365"/>
            <a:ext cx="4382721" cy="2590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355600" indent="-342900">
              <a:spcBef>
                <a:spcPts val="100"/>
              </a:spcBef>
              <a:buAutoNum type="arabicPeriod"/>
            </a:pPr>
            <a:r>
              <a:rPr lang="en-GB" sz="1600">
                <a:solidFill>
                  <a:schemeClr val="bg1"/>
                </a:solidFill>
                <a:latin typeface="Arial"/>
                <a:cs typeface="Arial"/>
              </a:rPr>
              <a:t>STRATEGY OVERVIEW</a:t>
            </a:r>
          </a:p>
        </p:txBody>
      </p:sp>
      <p:sp>
        <p:nvSpPr>
          <p:cNvPr id="20" name="Freeform 34">
            <a:extLst>
              <a:ext uri="{FF2B5EF4-FFF2-40B4-BE49-F238E27FC236}">
                <a16:creationId xmlns:a16="http://schemas.microsoft.com/office/drawing/2014/main" id="{945090E7-DAC8-4454-04F6-4F3D3CDE5863}"/>
              </a:ext>
            </a:extLst>
          </p:cNvPr>
          <p:cNvSpPr/>
          <p:nvPr/>
        </p:nvSpPr>
        <p:spPr>
          <a:xfrm>
            <a:off x="657341" y="3406294"/>
            <a:ext cx="5184086" cy="736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R" sz="1200"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15522C7A-7062-6421-CCC4-BC356B7B4031}"/>
              </a:ext>
            </a:extLst>
          </p:cNvPr>
          <p:cNvSpPr txBox="1"/>
          <p:nvPr/>
        </p:nvSpPr>
        <p:spPr>
          <a:xfrm>
            <a:off x="856161" y="3657416"/>
            <a:ext cx="4382721" cy="2590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2.</a:t>
            </a:r>
            <a:r>
              <a:rPr lang="en-GB" sz="1600" dirty="0">
                <a:solidFill>
                  <a:schemeClr val="bg1"/>
                </a:solidFill>
                <a:latin typeface="Arial"/>
                <a:ea typeface="Calibri"/>
                <a:cs typeface="Arial"/>
              </a:rPr>
              <a:t> </a:t>
            </a:r>
            <a:r>
              <a:rPr lang="en-GB" sz="1600" dirty="0">
                <a:solidFill>
                  <a:schemeClr val="bg1"/>
                </a:solidFill>
                <a:latin typeface="Arial"/>
                <a:cs typeface="Arial"/>
              </a:rPr>
              <a:t>GREEKS EXPOSURE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Freeform 34">
            <a:extLst>
              <a:ext uri="{FF2B5EF4-FFF2-40B4-BE49-F238E27FC236}">
                <a16:creationId xmlns:a16="http://schemas.microsoft.com/office/drawing/2014/main" id="{BDEC08CA-4A9E-F835-3CE6-5BC327683BF3}"/>
              </a:ext>
            </a:extLst>
          </p:cNvPr>
          <p:cNvSpPr/>
          <p:nvPr/>
        </p:nvSpPr>
        <p:spPr>
          <a:xfrm>
            <a:off x="665038" y="4437687"/>
            <a:ext cx="5184086" cy="736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R" sz="1200"/>
          </a:p>
        </p:txBody>
      </p:sp>
      <p:sp>
        <p:nvSpPr>
          <p:cNvPr id="30" name="object 9">
            <a:extLst>
              <a:ext uri="{FF2B5EF4-FFF2-40B4-BE49-F238E27FC236}">
                <a16:creationId xmlns:a16="http://schemas.microsoft.com/office/drawing/2014/main" id="{6474F3B1-8BAB-BB98-0C2A-C2C9D9FD8B1A}"/>
              </a:ext>
            </a:extLst>
          </p:cNvPr>
          <p:cNvSpPr txBox="1"/>
          <p:nvPr/>
        </p:nvSpPr>
        <p:spPr>
          <a:xfrm>
            <a:off x="863858" y="4683112"/>
            <a:ext cx="4382721" cy="2590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1600">
                <a:solidFill>
                  <a:schemeClr val="bg1"/>
                </a:solidFill>
                <a:latin typeface="Arial"/>
                <a:cs typeface="Arial"/>
              </a:rPr>
              <a:t>3.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 </a:t>
            </a:r>
            <a:r>
              <a:rPr lang="en-GB" sz="1600">
                <a:solidFill>
                  <a:schemeClr val="bg1"/>
                </a:solidFill>
                <a:latin typeface="Arial"/>
                <a:cs typeface="Arial"/>
              </a:rPr>
              <a:t>PORTFOLIO VaR 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2" name="Freeform 34">
            <a:extLst>
              <a:ext uri="{FF2B5EF4-FFF2-40B4-BE49-F238E27FC236}">
                <a16:creationId xmlns:a16="http://schemas.microsoft.com/office/drawing/2014/main" id="{704EEC20-185E-394C-9AF5-29D014BB9F28}"/>
              </a:ext>
            </a:extLst>
          </p:cNvPr>
          <p:cNvSpPr/>
          <p:nvPr/>
        </p:nvSpPr>
        <p:spPr>
          <a:xfrm>
            <a:off x="6376189" y="2380769"/>
            <a:ext cx="5184086" cy="736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R" sz="1200"/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059EB896-BDA5-98C9-864A-39C7E8A27CCD}"/>
              </a:ext>
            </a:extLst>
          </p:cNvPr>
          <p:cNvSpPr txBox="1"/>
          <p:nvPr/>
        </p:nvSpPr>
        <p:spPr>
          <a:xfrm>
            <a:off x="6575009" y="2628021"/>
            <a:ext cx="4382721" cy="2590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1600">
                <a:solidFill>
                  <a:schemeClr val="bg1"/>
                </a:solidFill>
                <a:latin typeface="Arial"/>
                <a:cs typeface="Arial"/>
              </a:rPr>
              <a:t>4. PORTFOLIO SENSITIVITY</a:t>
            </a:r>
            <a:endParaRPr lang="en-US" sz="16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38" name="Freeform 34">
            <a:extLst>
              <a:ext uri="{FF2B5EF4-FFF2-40B4-BE49-F238E27FC236}">
                <a16:creationId xmlns:a16="http://schemas.microsoft.com/office/drawing/2014/main" id="{3E344A17-CDAA-1A92-194A-89AF06E4D9FE}"/>
              </a:ext>
            </a:extLst>
          </p:cNvPr>
          <p:cNvSpPr/>
          <p:nvPr/>
        </p:nvSpPr>
        <p:spPr>
          <a:xfrm>
            <a:off x="6383886" y="3406294"/>
            <a:ext cx="5184086" cy="736154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txBody>
          <a:bodyPr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R" sz="1200"/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2C87EB01-2CF8-79A6-DD55-C07945560B5B}"/>
              </a:ext>
            </a:extLst>
          </p:cNvPr>
          <p:cNvSpPr txBox="1"/>
          <p:nvPr/>
        </p:nvSpPr>
        <p:spPr>
          <a:xfrm>
            <a:off x="6582706" y="3659415"/>
            <a:ext cx="4382721" cy="25904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12700" rIns="0" bIns="0" rtlCol="0" anchor="ctr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1600">
                <a:solidFill>
                  <a:schemeClr val="bg1"/>
                </a:solidFill>
                <a:latin typeface="Arial"/>
                <a:cs typeface="Arial"/>
              </a:rPr>
              <a:t>5.</a:t>
            </a:r>
            <a:r>
              <a:rPr lang="en-GB" sz="1600">
                <a:solidFill>
                  <a:schemeClr val="bg1"/>
                </a:solidFill>
                <a:latin typeface="Arial"/>
                <a:ea typeface="Calibri"/>
                <a:cs typeface="Arial"/>
              </a:rPr>
              <a:t> STRESS TEST</a:t>
            </a:r>
            <a:endParaRPr lang="en-GB" sz="16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647018EF-F672-E18D-BC41-987E3C797190}"/>
              </a:ext>
            </a:extLst>
          </p:cNvPr>
          <p:cNvSpPr txBox="1"/>
          <p:nvPr/>
        </p:nvSpPr>
        <p:spPr>
          <a:xfrm>
            <a:off x="666750" y="1281670"/>
            <a:ext cx="9143011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Presentation outline</a:t>
            </a:r>
            <a:endParaRPr lang="en-US"/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BB0612A-99E6-2C8C-1C3E-9AEF99FAFB40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</p:spTree>
    <p:extLst>
      <p:ext uri="{BB962C8B-B14F-4D97-AF65-F5344CB8AC3E}">
        <p14:creationId xmlns:p14="http://schemas.microsoft.com/office/powerpoint/2010/main" val="411548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2E03-8C26-1485-BF8E-8EBA3DE3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9C66E63-3D20-C909-1581-5AEC20B372CC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654AF8B-4B79-EBC7-8C49-3C3B47C26826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89A44073-CBF4-585A-501A-34E7C55D810E}"/>
              </a:ext>
            </a:extLst>
          </p:cNvPr>
          <p:cNvSpPr txBox="1"/>
          <p:nvPr/>
        </p:nvSpPr>
        <p:spPr>
          <a:xfrm>
            <a:off x="9826659" y="6093096"/>
            <a:ext cx="1679541" cy="12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97"/>
              </a:lnSpc>
            </a:pPr>
            <a:r>
              <a:rPr lang="en-US" sz="1133">
                <a:solidFill>
                  <a:srgbClr val="FFFFFF">
                    <a:alpha val="54902"/>
                  </a:srgbClr>
                </a:solidFill>
                <a:latin typeface="Arial"/>
                <a:ea typeface="Arial"/>
                <a:cs typeface="Arial"/>
                <a:sym typeface="Arial"/>
              </a:rPr>
              <a:t>MAFINRISK 24./25.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56F65E1F-3D7E-2ACB-D3B9-E77D91D74CF6}"/>
              </a:ext>
            </a:extLst>
          </p:cNvPr>
          <p:cNvSpPr txBox="1"/>
          <p:nvPr/>
        </p:nvSpPr>
        <p:spPr>
          <a:xfrm>
            <a:off x="690356" y="6093096"/>
            <a:ext cx="1679541" cy="132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7"/>
              </a:lnSpc>
            </a:pPr>
            <a:r>
              <a:rPr lang="en-US" sz="1100">
                <a:solidFill>
                  <a:srgbClr val="FFFFFF">
                    <a:alpha val="54902"/>
                  </a:srgbClr>
                </a:solidFill>
                <a:latin typeface="Arial"/>
                <a:cs typeface="Arial"/>
                <a:sym typeface="Arial"/>
              </a:rPr>
              <a:t>MARKET RISK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A1FAF16D-6216-FA5A-0D3A-E539AA59CA3D}"/>
              </a:ext>
            </a:extLst>
          </p:cNvPr>
          <p:cNvSpPr/>
          <p:nvPr/>
        </p:nvSpPr>
        <p:spPr>
          <a:xfrm>
            <a:off x="709384" y="2501357"/>
            <a:ext cx="365760" cy="356235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C47BC464-EC3D-6407-164E-D3117283CF63}"/>
              </a:ext>
            </a:extLst>
          </p:cNvPr>
          <p:cNvSpPr/>
          <p:nvPr/>
        </p:nvSpPr>
        <p:spPr>
          <a:xfrm>
            <a:off x="709384" y="3089551"/>
            <a:ext cx="403134" cy="497118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14">
            <a:extLst>
              <a:ext uri="{FF2B5EF4-FFF2-40B4-BE49-F238E27FC236}">
                <a16:creationId xmlns:a16="http://schemas.microsoft.com/office/drawing/2014/main" id="{EE62AFB3-6127-2780-3A89-87D588218A42}"/>
              </a:ext>
            </a:extLst>
          </p:cNvPr>
          <p:cNvSpPr/>
          <p:nvPr/>
        </p:nvSpPr>
        <p:spPr>
          <a:xfrm>
            <a:off x="709384" y="3851186"/>
            <a:ext cx="365760" cy="356235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20">
            <a:extLst>
              <a:ext uri="{FF2B5EF4-FFF2-40B4-BE49-F238E27FC236}">
                <a16:creationId xmlns:a16="http://schemas.microsoft.com/office/drawing/2014/main" id="{05AD76F6-C711-CE9A-4A99-81446C83F574}"/>
              </a:ext>
            </a:extLst>
          </p:cNvPr>
          <p:cNvSpPr/>
          <p:nvPr/>
        </p:nvSpPr>
        <p:spPr>
          <a:xfrm>
            <a:off x="6337466" y="2501357"/>
            <a:ext cx="365760" cy="356235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3A9998C4-FF02-B22A-4812-37E583CD8C1E}"/>
              </a:ext>
            </a:extLst>
          </p:cNvPr>
          <p:cNvSpPr/>
          <p:nvPr/>
        </p:nvSpPr>
        <p:spPr>
          <a:xfrm>
            <a:off x="6337466" y="3176272"/>
            <a:ext cx="365760" cy="356235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26">
            <a:extLst>
              <a:ext uri="{FF2B5EF4-FFF2-40B4-BE49-F238E27FC236}">
                <a16:creationId xmlns:a16="http://schemas.microsoft.com/office/drawing/2014/main" id="{12017BF6-3CB7-6283-72B9-96C0B31295B0}"/>
              </a:ext>
            </a:extLst>
          </p:cNvPr>
          <p:cNvSpPr/>
          <p:nvPr/>
        </p:nvSpPr>
        <p:spPr>
          <a:xfrm>
            <a:off x="6337466" y="3851186"/>
            <a:ext cx="365760" cy="356235"/>
          </a:xfrm>
          <a:custGeom>
            <a:avLst/>
            <a:gdLst/>
            <a:ahLst/>
            <a:cxnLst/>
            <a:rect l="l" t="t" r="r" b="b"/>
            <a:pathLst>
              <a:path w="365759" h="365760">
                <a:moveTo>
                  <a:pt x="0" y="0"/>
                </a:moveTo>
                <a:lnTo>
                  <a:pt x="365760" y="0"/>
                </a:lnTo>
                <a:lnTo>
                  <a:pt x="365760" y="365760"/>
                </a:lnTo>
                <a:lnTo>
                  <a:pt x="0" y="365760"/>
                </a:lnTo>
                <a:lnTo>
                  <a:pt x="0" y="0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 anchor="ctr"/>
          <a:lstStyle/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bject 41">
            <a:extLst>
              <a:ext uri="{FF2B5EF4-FFF2-40B4-BE49-F238E27FC236}">
                <a16:creationId xmlns:a16="http://schemas.microsoft.com/office/drawing/2014/main" id="{D42DD10B-B045-2193-E576-627EED599E83}"/>
              </a:ext>
            </a:extLst>
          </p:cNvPr>
          <p:cNvSpPr txBox="1"/>
          <p:nvPr/>
        </p:nvSpPr>
        <p:spPr>
          <a:xfrm>
            <a:off x="6522907" y="1488395"/>
            <a:ext cx="4328049" cy="2077164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txBody>
          <a:bodyPr wrap="square" lIns="72000" tIns="45720" rIns="72000" bIns="45720" rtlCol="0" anchor="t">
            <a:spAutoFit/>
          </a:bodyPr>
          <a:lstStyle>
            <a:defPPr>
              <a:defRPr lang="en-IT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900" b="0" i="0" u="none" strike="noStrike" kern="0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2400" b="1">
                <a:latin typeface="+mn-lt"/>
                <a:cs typeface="Arial"/>
              </a:rPr>
              <a:t>Delta-Neutral</a:t>
            </a:r>
            <a:endParaRPr lang="en-US" sz="2400"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GB" sz="2400" b="1">
                <a:latin typeface="+mn-lt"/>
                <a:cs typeface="Arial"/>
              </a:rPr>
              <a:t>Vega-Neutral</a:t>
            </a:r>
            <a:endParaRPr lang="en-GB" sz="2400" b="1">
              <a:latin typeface="+mn-lt"/>
              <a:ea typeface="Calibri"/>
            </a:endParaRPr>
          </a:p>
          <a:p>
            <a:pPr>
              <a:lnSpc>
                <a:spcPct val="150000"/>
              </a:lnSpc>
            </a:pPr>
            <a:r>
              <a:rPr lang="en-GB" sz="2400" b="1">
                <a:latin typeface="+mn-lt"/>
                <a:cs typeface="Arial"/>
              </a:rPr>
              <a:t>Gamma-Long</a:t>
            </a:r>
            <a:endParaRPr lang="en-GB" sz="2400" b="1">
              <a:cs typeface="Arial"/>
            </a:endParaRPr>
          </a:p>
          <a:p>
            <a:pPr algn="l"/>
            <a:endParaRPr lang="en-GB" sz="800" b="1"/>
          </a:p>
        </p:txBody>
      </p:sp>
      <p:sp>
        <p:nvSpPr>
          <p:cNvPr id="25" name="object 44">
            <a:extLst>
              <a:ext uri="{FF2B5EF4-FFF2-40B4-BE49-F238E27FC236}">
                <a16:creationId xmlns:a16="http://schemas.microsoft.com/office/drawing/2014/main" id="{4176CD07-5931-0255-C737-108B48F3CD69}"/>
              </a:ext>
            </a:extLst>
          </p:cNvPr>
          <p:cNvSpPr/>
          <p:nvPr/>
        </p:nvSpPr>
        <p:spPr>
          <a:xfrm flipV="1">
            <a:off x="6522549" y="3735092"/>
            <a:ext cx="4326221" cy="0"/>
          </a:xfrm>
          <a:custGeom>
            <a:avLst/>
            <a:gdLst/>
            <a:ahLst/>
            <a:cxnLst/>
            <a:rect l="l" t="t" r="r" b="b"/>
            <a:pathLst>
              <a:path w="2536190" h="6985">
                <a:moveTo>
                  <a:pt x="0" y="6532"/>
                </a:moveTo>
                <a:lnTo>
                  <a:pt x="2536149" y="0"/>
                </a:lnTo>
              </a:path>
            </a:pathLst>
          </a:custGeom>
          <a:ln>
            <a:solidFill>
              <a:srgbClr val="FF8820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1ED79E9-B839-9F97-43C5-203A6E9AD444}"/>
              </a:ext>
            </a:extLst>
          </p:cNvPr>
          <p:cNvSpPr/>
          <p:nvPr/>
        </p:nvSpPr>
        <p:spPr>
          <a:xfrm>
            <a:off x="692239" y="1491235"/>
            <a:ext cx="4170464" cy="4434092"/>
          </a:xfrm>
          <a:prstGeom prst="roundRect">
            <a:avLst/>
          </a:prstGeom>
          <a:solidFill>
            <a:schemeClr val="bg1"/>
          </a:solidFill>
          <a:ln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1" name="Rectangle 37">
            <a:extLst>
              <a:ext uri="{FF2B5EF4-FFF2-40B4-BE49-F238E27FC236}">
                <a16:creationId xmlns:a16="http://schemas.microsoft.com/office/drawing/2014/main" id="{87B51F9D-9C06-D4F1-891D-6BC2E6259D13}"/>
              </a:ext>
            </a:extLst>
          </p:cNvPr>
          <p:cNvSpPr/>
          <p:nvPr/>
        </p:nvSpPr>
        <p:spPr>
          <a:xfrm>
            <a:off x="6522193" y="3959370"/>
            <a:ext cx="4328761" cy="196238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37" name="Right Arrow 11">
            <a:extLst>
              <a:ext uri="{FF2B5EF4-FFF2-40B4-BE49-F238E27FC236}">
                <a16:creationId xmlns:a16="http://schemas.microsoft.com/office/drawing/2014/main" id="{CD701717-B4EB-D088-6E05-382BE8AEA734}"/>
              </a:ext>
            </a:extLst>
          </p:cNvPr>
          <p:cNvSpPr/>
          <p:nvPr/>
        </p:nvSpPr>
        <p:spPr>
          <a:xfrm>
            <a:off x="5100602" y="3449861"/>
            <a:ext cx="1188810" cy="5095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3" name="Freeform 34">
            <a:extLst>
              <a:ext uri="{FF2B5EF4-FFF2-40B4-BE49-F238E27FC236}">
                <a16:creationId xmlns:a16="http://schemas.microsoft.com/office/drawing/2014/main" id="{D8DBBC52-4A20-6BB5-664D-114C85D7D1B9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4. PORTFOLIO SENSITIVITY</a:t>
            </a:r>
            <a:endParaRPr lang="en-US" sz="800">
              <a:solidFill>
                <a:srgbClr val="00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45" name="Freeform 34">
            <a:extLst>
              <a:ext uri="{FF2B5EF4-FFF2-40B4-BE49-F238E27FC236}">
                <a16:creationId xmlns:a16="http://schemas.microsoft.com/office/drawing/2014/main" id="{7F36CFDD-6432-9F52-E93C-9C3A39F65F8F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buAutoNum type="arabicPeriod"/>
            </a:pPr>
            <a:r>
              <a:rPr lang="en-GB" sz="8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STRATEGY OVERVIEW</a:t>
            </a:r>
          </a:p>
        </p:txBody>
      </p:sp>
      <p:sp>
        <p:nvSpPr>
          <p:cNvPr id="47" name="Freeform 34">
            <a:extLst>
              <a:ext uri="{FF2B5EF4-FFF2-40B4-BE49-F238E27FC236}">
                <a16:creationId xmlns:a16="http://schemas.microsoft.com/office/drawing/2014/main" id="{3F4319D6-4C15-62A7-4625-F40E1E929748}"/>
              </a:ext>
            </a:extLst>
          </p:cNvPr>
          <p:cNvSpPr/>
          <p:nvPr/>
        </p:nvSpPr>
        <p:spPr>
          <a:xfrm>
            <a:off x="2497133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2.  GREEKS  EXPOSURE</a:t>
            </a:r>
          </a:p>
        </p:txBody>
      </p:sp>
      <p:sp>
        <p:nvSpPr>
          <p:cNvPr id="51" name="Freeform 34">
            <a:extLst>
              <a:ext uri="{FF2B5EF4-FFF2-40B4-BE49-F238E27FC236}">
                <a16:creationId xmlns:a16="http://schemas.microsoft.com/office/drawing/2014/main" id="{3CF343AE-1ECF-7745-ECB2-7025B63A8EFA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5. STRESS TEST</a:t>
            </a:r>
          </a:p>
        </p:txBody>
      </p:sp>
      <p:sp>
        <p:nvSpPr>
          <p:cNvPr id="53" name="TextBox 7">
            <a:extLst>
              <a:ext uri="{FF2B5EF4-FFF2-40B4-BE49-F238E27FC236}">
                <a16:creationId xmlns:a16="http://schemas.microsoft.com/office/drawing/2014/main" id="{67356B7E-5460-95E0-847D-6ACEB96DAC96}"/>
              </a:ext>
            </a:extLst>
          </p:cNvPr>
          <p:cNvSpPr txBox="1"/>
          <p:nvPr/>
        </p:nvSpPr>
        <p:spPr>
          <a:xfrm>
            <a:off x="600075" y="364516"/>
            <a:ext cx="9143011" cy="1317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Strategy</a:t>
            </a:r>
          </a:p>
          <a:p>
            <a:pPr>
              <a:lnSpc>
                <a:spcPts val="5898"/>
              </a:lnSpc>
            </a:pPr>
            <a:endParaRPr lang="en-US" sz="6700" b="1" spc="-107">
              <a:solidFill>
                <a:srgbClr val="FFFFFF"/>
              </a:solidFill>
              <a:latin typeface="Arial Bold"/>
              <a:ea typeface="Calibri"/>
              <a:cs typeface="Arial Bold"/>
            </a:endParaRPr>
          </a:p>
        </p:txBody>
      </p:sp>
      <p:sp>
        <p:nvSpPr>
          <p:cNvPr id="5" name="Slide Number Placeholder 79">
            <a:extLst>
              <a:ext uri="{FF2B5EF4-FFF2-40B4-BE49-F238E27FC236}">
                <a16:creationId xmlns:a16="http://schemas.microsoft.com/office/drawing/2014/main" id="{28AE558C-0F68-3864-2A5E-687080A22B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40190" y="6486525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DE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3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83586A1B-CFBA-5EB4-0E13-5DA1C7555C35}"/>
              </a:ext>
            </a:extLst>
          </p:cNvPr>
          <p:cNvSpPr/>
          <p:nvPr/>
        </p:nvSpPr>
        <p:spPr>
          <a:xfrm>
            <a:off x="4388629" y="6462918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3. PORTFOLIO VaR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74585-FFD9-E5FB-5DD5-1684364766BB}"/>
              </a:ext>
            </a:extLst>
          </p:cNvPr>
          <p:cNvSpPr txBox="1"/>
          <p:nvPr/>
        </p:nvSpPr>
        <p:spPr>
          <a:xfrm>
            <a:off x="898542" y="1707617"/>
            <a:ext cx="3964161" cy="40318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it-IT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/>
              <a:t>Underlying stock:</a:t>
            </a:r>
            <a:r>
              <a:rPr lang="en-FR" sz="1400"/>
              <a:t> Netflix</a:t>
            </a:r>
            <a:endParaRPr lang="en-FR" sz="1400">
              <a:ea typeface="Calibri"/>
              <a:cs typeface="Calibri"/>
            </a:endParaRPr>
          </a:p>
          <a:p>
            <a:endParaRPr lang="en-FR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b="1"/>
              <a:t>October 14, 2024</a:t>
            </a:r>
            <a:r>
              <a:rPr lang="en-FR" sz="1400"/>
              <a:t> – day before the company’s earnings release</a:t>
            </a:r>
            <a:endParaRPr lang="it-IT" sz="1400"/>
          </a:p>
          <a:p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Betting on strong (positive or negative) price movements around earnings release</a:t>
            </a:r>
            <a:endParaRPr lang="en-FR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Minimizing exposure to implied volatility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Reducing dependence on the good or bad results of earnings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ea typeface="+mn-lt"/>
                <a:cs typeface="+mn-lt"/>
              </a:rPr>
              <a:t>Reaching desired second order risks and monitoring market/liquidity risk</a:t>
            </a:r>
            <a:endParaRPr lang="en-US" sz="140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R">
              <a:ea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65436E-7CA4-0DC9-1797-6ACFA8835DFE}"/>
              </a:ext>
            </a:extLst>
          </p:cNvPr>
          <p:cNvSpPr txBox="1"/>
          <p:nvPr/>
        </p:nvSpPr>
        <p:spPr>
          <a:xfrm>
            <a:off x="6778760" y="4307367"/>
            <a:ext cx="3763510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T" sz="2400" b="1">
                <a:solidFill>
                  <a:schemeClr val="bg1"/>
                </a:solidFill>
              </a:rPr>
              <a:t>Selling</a:t>
            </a:r>
            <a:r>
              <a:rPr lang="fr-FR" sz="2400" b="1">
                <a:solidFill>
                  <a:schemeClr val="bg1"/>
                </a:solidFill>
              </a:rPr>
              <a:t>/</a:t>
            </a:r>
            <a:r>
              <a:rPr lang="fr-FR" sz="2400" b="1" err="1">
                <a:solidFill>
                  <a:schemeClr val="bg1"/>
                </a:solidFill>
              </a:rPr>
              <a:t>Buying</a:t>
            </a:r>
            <a:r>
              <a:rPr lang="fr-FR" sz="2400" b="1">
                <a:solidFill>
                  <a:schemeClr val="bg1"/>
                </a:solidFill>
              </a:rPr>
              <a:t> OTC </a:t>
            </a:r>
            <a:r>
              <a:rPr lang="en-IT" sz="2400" b="1">
                <a:solidFill>
                  <a:schemeClr val="bg1"/>
                </a:solidFill>
              </a:rPr>
              <a:t>options 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r>
              <a:rPr lang="en-IT" sz="2400" b="1">
                <a:solidFill>
                  <a:schemeClr val="bg1"/>
                </a:solidFill>
              </a:rPr>
              <a:t>with </a:t>
            </a:r>
            <a:r>
              <a:rPr lang="it-IT" sz="2400" b="1">
                <a:solidFill>
                  <a:schemeClr val="bg1"/>
                </a:solidFill>
              </a:rPr>
              <a:t>clients</a:t>
            </a:r>
            <a:r>
              <a:rPr lang="en-IT" sz="2400" b="1">
                <a:solidFill>
                  <a:schemeClr val="bg1"/>
                </a:solidFill>
              </a:rPr>
              <a:t> &amp; </a:t>
            </a:r>
            <a:r>
              <a:rPr lang="it-IT" sz="2400" b="1">
                <a:solidFill>
                  <a:schemeClr val="bg1"/>
                </a:solidFill>
              </a:rPr>
              <a:t>Hedging </a:t>
            </a:r>
            <a:r>
              <a:rPr lang="it-IT" sz="2400" b="1" err="1">
                <a:solidFill>
                  <a:schemeClr val="bg1"/>
                </a:solidFill>
              </a:rPr>
              <a:t>Greeks</a:t>
            </a:r>
            <a:r>
              <a:rPr lang="it-IT" sz="2400" b="1">
                <a:solidFill>
                  <a:schemeClr val="bg1"/>
                </a:solidFill>
              </a:rPr>
              <a:t> </a:t>
            </a:r>
            <a:r>
              <a:rPr lang="it-IT" sz="2400" b="1" err="1">
                <a:solidFill>
                  <a:schemeClr val="bg1"/>
                </a:solidFill>
              </a:rPr>
              <a:t>exposures</a:t>
            </a:r>
            <a:endParaRPr lang="en-IT" sz="24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1464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243B2-07FD-81BB-B17A-D31CA74E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0C2ACFA9-4D7D-A6A0-936C-ED469AF35AF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40190" y="6486525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fld id="{B6F15528-21DE-4FAA-801E-634DDDAF4B2B}" type="slidenum">
              <a:rPr lang="en-DE" sz="1400" dirty="0" smtClean="0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4</a:t>
            </a:fld>
            <a:endParaRPr lang="en-US" sz="1400">
              <a:solidFill>
                <a:schemeClr val="tx1">
                  <a:lumMod val="76000"/>
                  <a:lumOff val="24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F98217C-0CA9-F61D-524F-35341E520464}"/>
              </a:ext>
            </a:extLst>
          </p:cNvPr>
          <p:cNvSpPr/>
          <p:nvPr/>
        </p:nvSpPr>
        <p:spPr>
          <a:xfrm>
            <a:off x="627916" y="1673734"/>
            <a:ext cx="144000" cy="14400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D4F931-AAE0-30C4-4B3C-ECC21925807D}"/>
              </a:ext>
            </a:extLst>
          </p:cNvPr>
          <p:cNvSpPr/>
          <p:nvPr/>
        </p:nvSpPr>
        <p:spPr>
          <a:xfrm>
            <a:off x="627916" y="276033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240E8C-188B-FA4F-D743-2B965AD51641}"/>
              </a:ext>
            </a:extLst>
          </p:cNvPr>
          <p:cNvSpPr/>
          <p:nvPr/>
        </p:nvSpPr>
        <p:spPr>
          <a:xfrm>
            <a:off x="627916" y="2207611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47A63-BC8A-AC2D-13CE-5A013FC1E4EF}"/>
              </a:ext>
            </a:extLst>
          </p:cNvPr>
          <p:cNvSpPr txBox="1"/>
          <p:nvPr/>
        </p:nvSpPr>
        <p:spPr>
          <a:xfrm>
            <a:off x="899899" y="1273812"/>
            <a:ext cx="367772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tx2"/>
                </a:solidFill>
              </a:rPr>
              <a:t>OTC Options:</a:t>
            </a:r>
            <a:endParaRPr lang="en-US" b="1" u="sng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/>
              <a:t>Clients have a bearish view → They sell ITM calls and buy OTM puts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Longer maturities, farther strikes (compared to listed options)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Priced using Black-Scholes, with volatility from similar listed options</a:t>
            </a:r>
            <a:endParaRPr lang="en-US">
              <a:ea typeface="Calibri"/>
              <a:cs typeface="Calibri"/>
            </a:endParaRPr>
          </a:p>
          <a:p>
            <a:endParaRPr lang="en-US" b="1">
              <a:ea typeface="Calibri"/>
              <a:cs typeface="Calibri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095401-E7F2-FF8D-1D9A-5A0DC163581C}"/>
              </a:ext>
            </a:extLst>
          </p:cNvPr>
          <p:cNvSpPr/>
          <p:nvPr/>
        </p:nvSpPr>
        <p:spPr>
          <a:xfrm>
            <a:off x="4815458" y="167373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760C55-3E03-1CBB-EDB1-0DD41D875BB9}"/>
              </a:ext>
            </a:extLst>
          </p:cNvPr>
          <p:cNvSpPr/>
          <p:nvPr/>
        </p:nvSpPr>
        <p:spPr>
          <a:xfrm>
            <a:off x="4815458" y="2217910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6A7B20-292C-2C66-6618-E520D460C32A}"/>
              </a:ext>
            </a:extLst>
          </p:cNvPr>
          <p:cNvSpPr/>
          <p:nvPr/>
        </p:nvSpPr>
        <p:spPr>
          <a:xfrm>
            <a:off x="4815458" y="3074477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24652-A993-F054-9DEC-43B771C3D14E}"/>
              </a:ext>
            </a:extLst>
          </p:cNvPr>
          <p:cNvSpPr txBox="1"/>
          <p:nvPr/>
        </p:nvSpPr>
        <p:spPr>
          <a:xfrm>
            <a:off x="8155096" y="1273812"/>
            <a:ext cx="3684915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tx2"/>
                </a:solidFill>
              </a:rPr>
              <a:t>Final Portfolio:</a:t>
            </a:r>
            <a:endParaRPr lang="en-US" b="1" u="sng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/>
              <a:t>50 Listed Options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/>
              <a:t>10 OTC Options</a:t>
            </a:r>
            <a:endParaRPr lang="en-US">
              <a:ea typeface="Calibri"/>
              <a:cs typeface="Calibri"/>
            </a:endParaRPr>
          </a:p>
          <a:p>
            <a:endParaRPr lang="en-US"/>
          </a:p>
          <a:p>
            <a:r>
              <a:rPr lang="en-US"/>
              <a:t>446 Netflix Shares (Delta Hedge)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01F8F1-C759-0857-F6D5-79554A51D331}"/>
              </a:ext>
            </a:extLst>
          </p:cNvPr>
          <p:cNvSpPr/>
          <p:nvPr/>
        </p:nvSpPr>
        <p:spPr>
          <a:xfrm>
            <a:off x="7965761" y="1673734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887BD7F-76DF-993B-2B49-5BE6D801223F}"/>
              </a:ext>
            </a:extLst>
          </p:cNvPr>
          <p:cNvSpPr/>
          <p:nvPr/>
        </p:nvSpPr>
        <p:spPr>
          <a:xfrm>
            <a:off x="7965761" y="2210253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8ECD5-DA21-94A4-0272-80AF0FB93F4B}"/>
              </a:ext>
            </a:extLst>
          </p:cNvPr>
          <p:cNvSpPr/>
          <p:nvPr/>
        </p:nvSpPr>
        <p:spPr>
          <a:xfrm>
            <a:off x="7965761" y="2788509"/>
            <a:ext cx="144000" cy="14400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7052E3B1-82DC-E895-80CC-FEA5EF38D4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258553"/>
              </p:ext>
            </p:extLst>
          </p:nvPr>
        </p:nvGraphicFramePr>
        <p:xfrm>
          <a:off x="577527" y="4166146"/>
          <a:ext cx="3526943" cy="16566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96180">
                  <a:extLst>
                    <a:ext uri="{9D8B030D-6E8A-4147-A177-3AD203B41FA5}">
                      <a16:colId xmlns:a16="http://schemas.microsoft.com/office/drawing/2014/main" val="2965941464"/>
                    </a:ext>
                  </a:extLst>
                </a:gridCol>
                <a:gridCol w="1530763">
                  <a:extLst>
                    <a:ext uri="{9D8B030D-6E8A-4147-A177-3AD203B41FA5}">
                      <a16:colId xmlns:a16="http://schemas.microsoft.com/office/drawing/2014/main" val="3126448690"/>
                    </a:ext>
                  </a:extLst>
                </a:gridCol>
              </a:tblGrid>
              <a:tr h="33132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solidFill>
                            <a:srgbClr val="000000"/>
                          </a:solidFill>
                          <a:effectLst/>
                        </a:rPr>
                        <a:t>Number of Call Listed Options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-260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2342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solidFill>
                            <a:srgbClr val="000000"/>
                          </a:solidFill>
                          <a:effectLst/>
                        </a:rPr>
                        <a:t>Number of Put Listed Options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741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595806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solidFill>
                            <a:srgbClr val="000000"/>
                          </a:solidFill>
                          <a:effectLst/>
                        </a:rPr>
                        <a:t>Number of Call OTC Options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7508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solidFill>
                            <a:srgbClr val="000000"/>
                          </a:solidFill>
                          <a:effectLst/>
                        </a:rPr>
                        <a:t>Number of Put OTC Options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-310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33173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algn="l" fontAlgn="t"/>
                      <a:r>
                        <a:rPr lang="en-GB" sz="1100" u="none" strike="noStrike">
                          <a:solidFill>
                            <a:srgbClr val="000000"/>
                          </a:solidFill>
                          <a:effectLst/>
                        </a:rPr>
                        <a:t>Number of Underlying Contracts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446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3254"/>
                  </a:ext>
                </a:extLst>
              </a:tr>
            </a:tbl>
          </a:graphicData>
        </a:graphic>
      </p:graphicFrame>
      <p:sp>
        <p:nvSpPr>
          <p:cNvPr id="30" name="Freeform 34">
            <a:extLst>
              <a:ext uri="{FF2B5EF4-FFF2-40B4-BE49-F238E27FC236}">
                <a16:creationId xmlns:a16="http://schemas.microsoft.com/office/drawing/2014/main" id="{886F1DBB-99C5-6423-A2AD-545E25BB4E99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4. PORTFOLIO SENSITIVITY</a:t>
            </a:r>
            <a:endParaRPr lang="en-US" sz="800">
              <a:solidFill>
                <a:srgbClr val="00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972C9D1C-C09A-CD26-0702-DCF2629B43AB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ctr">
              <a:buAutoNum type="arabicPeriod"/>
            </a:pPr>
            <a:r>
              <a:rPr lang="en-GB" sz="8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STRATEGY OVERVIEW</a:t>
            </a:r>
          </a:p>
        </p:txBody>
      </p:sp>
      <p:sp>
        <p:nvSpPr>
          <p:cNvPr id="48" name="Freeform 34">
            <a:extLst>
              <a:ext uri="{FF2B5EF4-FFF2-40B4-BE49-F238E27FC236}">
                <a16:creationId xmlns:a16="http://schemas.microsoft.com/office/drawing/2014/main" id="{BF27B29B-8E60-790D-0EBB-C9EA4C824A96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5. STRESS TEST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AC5CF1-5577-BB6B-4FAA-D02ECA1590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559695"/>
              </p:ext>
            </p:extLst>
          </p:nvPr>
        </p:nvGraphicFramePr>
        <p:xfrm>
          <a:off x="5640596" y="4000483"/>
          <a:ext cx="2856084" cy="1987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148">
                  <a:extLst>
                    <a:ext uri="{9D8B030D-6E8A-4147-A177-3AD203B41FA5}">
                      <a16:colId xmlns:a16="http://schemas.microsoft.com/office/drawing/2014/main" val="2965941464"/>
                    </a:ext>
                  </a:extLst>
                </a:gridCol>
                <a:gridCol w="869936">
                  <a:extLst>
                    <a:ext uri="{9D8B030D-6E8A-4147-A177-3AD203B41FA5}">
                      <a16:colId xmlns:a16="http://schemas.microsoft.com/office/drawing/2014/main" val="3126448690"/>
                    </a:ext>
                  </a:extLst>
                </a:gridCol>
              </a:tblGrid>
              <a:tr h="33132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Listed Call OTM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156</a:t>
                      </a:r>
                      <a:endParaRPr lang="en-US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2342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Listed Call ITM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-175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595806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Listed Call ATM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-241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7508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Listed Put OTM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424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33173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Listed Put ITM</a:t>
                      </a:r>
                    </a:p>
                  </a:txBody>
                  <a:tcPr marL="9524" marR="9524" marT="9524" marB="0" anchor="ctr">
                    <a:lnL w="0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-173</a:t>
                      </a:r>
                    </a:p>
                  </a:txBody>
                  <a:tcPr marL="9524" marR="9524" marT="952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353821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Listed Put ATM</a:t>
                      </a:r>
                    </a:p>
                  </a:txBody>
                  <a:tcPr marL="9524" marR="9524" marT="9524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490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0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7541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645B8FD-9B15-E3F2-EA76-945F6CB5DD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38451"/>
              </p:ext>
            </p:extLst>
          </p:nvPr>
        </p:nvGraphicFramePr>
        <p:xfrm>
          <a:off x="8934780" y="4000482"/>
          <a:ext cx="2856084" cy="1987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86148">
                  <a:extLst>
                    <a:ext uri="{9D8B030D-6E8A-4147-A177-3AD203B41FA5}">
                      <a16:colId xmlns:a16="http://schemas.microsoft.com/office/drawing/2014/main" val="2965941464"/>
                    </a:ext>
                  </a:extLst>
                </a:gridCol>
                <a:gridCol w="869936">
                  <a:extLst>
                    <a:ext uri="{9D8B030D-6E8A-4147-A177-3AD203B41FA5}">
                      <a16:colId xmlns:a16="http://schemas.microsoft.com/office/drawing/2014/main" val="3126448690"/>
                    </a:ext>
                  </a:extLst>
                </a:gridCol>
              </a:tblGrid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OTC Call OTM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  <a:endParaRPr lang="en-US"/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0">
                      <a:noFill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6732342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OTC Call ITM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2595806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OTC Call ATM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37508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OTC Put OTM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-310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933173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OTC Put ITM</a:t>
                      </a:r>
                    </a:p>
                  </a:txBody>
                  <a:tcPr marL="9525" marR="9525" marT="9525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R" sz="11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3254"/>
                  </a:ext>
                </a:extLst>
              </a:tr>
              <a:tr h="33132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noProof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Number of OTC Put ATM</a:t>
                      </a:r>
                    </a:p>
                  </a:txBody>
                  <a:tcPr marL="9524" marR="9524" marT="9524" marB="0" anchor="ctr">
                    <a:lnL w="0">
                      <a:noFill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524" marR="9524" marT="9524" marB="0" anchor="ctr">
                    <a:lnL w="12700">
                      <a:solidFill>
                        <a:schemeClr val="tx1"/>
                      </a:solidFill>
                    </a:lnL>
                    <a:lnR w="0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8353821"/>
                  </a:ext>
                </a:extLst>
              </a:tr>
            </a:tbl>
          </a:graphicData>
        </a:graphic>
      </p:graphicFrame>
      <p:sp>
        <p:nvSpPr>
          <p:cNvPr id="2" name="Freeform 2">
            <a:extLst>
              <a:ext uri="{FF2B5EF4-FFF2-40B4-BE49-F238E27FC236}">
                <a16:creationId xmlns:a16="http://schemas.microsoft.com/office/drawing/2014/main" id="{784C5138-8883-11B5-6E08-82686F0FAC32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11" r="-4611"/>
            </a:stretch>
          </a:blipFill>
        </p:spPr>
        <p:txBody>
          <a:bodyPr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HR" sz="120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87AFAD7-1DC1-ED33-BE50-3101EE6BF466}"/>
              </a:ext>
            </a:extLst>
          </p:cNvPr>
          <p:cNvSpPr txBox="1"/>
          <p:nvPr/>
        </p:nvSpPr>
        <p:spPr>
          <a:xfrm>
            <a:off x="600075" y="364516"/>
            <a:ext cx="914301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spc="-107" dirty="0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Strategy</a:t>
            </a: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6F454B13-51D3-BBB4-798A-9AD9AFDD6E49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CE56F44B-0DBD-A245-4376-5C5C30B18ABB}"/>
              </a:ext>
            </a:extLst>
          </p:cNvPr>
          <p:cNvSpPr/>
          <p:nvPr/>
        </p:nvSpPr>
        <p:spPr>
          <a:xfrm>
            <a:off x="4385136" y="4762629"/>
            <a:ext cx="1036410" cy="509529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A14DD-12C0-5983-A10C-696007614FCA}"/>
              </a:ext>
            </a:extLst>
          </p:cNvPr>
          <p:cNvSpPr txBox="1"/>
          <p:nvPr/>
        </p:nvSpPr>
        <p:spPr>
          <a:xfrm>
            <a:off x="6368382" y="3661928"/>
            <a:ext cx="1400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b="1"/>
              <a:t>Listed Options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896B9D-2E8A-7B52-CCB1-F4186491F7A1}"/>
              </a:ext>
            </a:extLst>
          </p:cNvPr>
          <p:cNvSpPr txBox="1"/>
          <p:nvPr/>
        </p:nvSpPr>
        <p:spPr>
          <a:xfrm>
            <a:off x="9798320" y="3661928"/>
            <a:ext cx="12440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600" b="1"/>
              <a:t>OTC Options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14D696-85ED-F240-8683-6C5EAA18C43C}"/>
              </a:ext>
            </a:extLst>
          </p:cNvPr>
          <p:cNvSpPr txBox="1"/>
          <p:nvPr/>
        </p:nvSpPr>
        <p:spPr>
          <a:xfrm>
            <a:off x="9585918" y="6002832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/>
              <a:t>M</a:t>
            </a:r>
            <a:r>
              <a:rPr lang="en-GB" sz="1000" i="1"/>
              <a:t>a</a:t>
            </a:r>
            <a:r>
              <a:rPr lang="en-FR" sz="1000" i="1"/>
              <a:t>turity: Between 7 &amp; 24 months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CFEAB1-01EB-C7F9-1E2A-4E7BE6813B7B}"/>
              </a:ext>
            </a:extLst>
          </p:cNvPr>
          <p:cNvSpPr txBox="1"/>
          <p:nvPr/>
        </p:nvSpPr>
        <p:spPr>
          <a:xfrm>
            <a:off x="6190223" y="6002831"/>
            <a:ext cx="1978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1000" i="1"/>
              <a:t>M</a:t>
            </a:r>
            <a:r>
              <a:rPr lang="en-GB" sz="1000" i="1"/>
              <a:t>a</a:t>
            </a:r>
            <a:r>
              <a:rPr lang="en-FR" sz="1000" i="1"/>
              <a:t>turity: Between 1 &amp; 12 months </a:t>
            </a:r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BC0C3856-638E-8787-94B2-077B85865665}"/>
              </a:ext>
            </a:extLst>
          </p:cNvPr>
          <p:cNvSpPr txBox="1"/>
          <p:nvPr/>
        </p:nvSpPr>
        <p:spPr>
          <a:xfrm>
            <a:off x="968400" y="3824400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b="1"/>
              <a:t>Final </a:t>
            </a:r>
            <a:r>
              <a:rPr lang="en-US" sz="1600" b="1">
                <a:ea typeface="Calibri"/>
                <a:cs typeface="Calibri"/>
              </a:rPr>
              <a:t>Portfolio Composition</a:t>
            </a:r>
            <a:r>
              <a:rPr lang="it-IT" sz="1600">
                <a:ea typeface="Calibri"/>
                <a:cs typeface="Calibri"/>
              </a:rPr>
              <a:t>​</a:t>
            </a:r>
            <a:endParaRPr lang="it-IT">
              <a:ea typeface="Calibri"/>
              <a:cs typeface="Calibri"/>
            </a:endParaRPr>
          </a:p>
        </p:txBody>
      </p:sp>
      <p:sp>
        <p:nvSpPr>
          <p:cNvPr id="24" name="Freeform 34">
            <a:extLst>
              <a:ext uri="{FF2B5EF4-FFF2-40B4-BE49-F238E27FC236}">
                <a16:creationId xmlns:a16="http://schemas.microsoft.com/office/drawing/2014/main" id="{15DB05BC-3A4B-BDC5-1F92-E55FCF68CC08}"/>
              </a:ext>
            </a:extLst>
          </p:cNvPr>
          <p:cNvSpPr/>
          <p:nvPr/>
        </p:nvSpPr>
        <p:spPr>
          <a:xfrm>
            <a:off x="2497133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2.  GREEKS  EXPOSURE</a:t>
            </a:r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9A9915FF-4B56-4FB4-120E-204864D783D8}"/>
              </a:ext>
            </a:extLst>
          </p:cNvPr>
          <p:cNvSpPr/>
          <p:nvPr/>
        </p:nvSpPr>
        <p:spPr>
          <a:xfrm>
            <a:off x="4388629" y="6462918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3. PORTFOLIO VaR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4B1455-7CDD-1063-1722-6B716EC55A50}"/>
              </a:ext>
            </a:extLst>
          </p:cNvPr>
          <p:cNvSpPr txBox="1"/>
          <p:nvPr/>
        </p:nvSpPr>
        <p:spPr>
          <a:xfrm>
            <a:off x="5075339" y="1273812"/>
            <a:ext cx="2743200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u="sng">
                <a:solidFill>
                  <a:schemeClr val="tx2"/>
                </a:solidFill>
              </a:rPr>
              <a:t>Hedging Process:</a:t>
            </a:r>
            <a:endParaRPr lang="en-US" b="1" u="sng">
              <a:solidFill>
                <a:schemeClr val="tx2"/>
              </a:solidFill>
              <a:ea typeface="Calibri"/>
              <a:cs typeface="Calibri"/>
            </a:endParaRPr>
          </a:p>
          <a:p>
            <a:r>
              <a:rPr lang="en-US" u="sng"/>
              <a:t>Gamma Target</a:t>
            </a:r>
            <a:r>
              <a:rPr lang="en-US"/>
              <a:t>: 15</a:t>
            </a:r>
            <a:endParaRPr lang="en-US">
              <a:ea typeface="Calibri"/>
              <a:cs typeface="Calibri"/>
            </a:endParaRPr>
          </a:p>
          <a:p>
            <a:r>
              <a:rPr lang="en-US" u="sng"/>
              <a:t>Vega Target:</a:t>
            </a:r>
            <a:r>
              <a:rPr lang="en-US"/>
              <a:t> 0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Loss function minimizes gamma &amp; </a:t>
            </a:r>
            <a:r>
              <a:rPr lang="en-US" err="1"/>
              <a:t>vega</a:t>
            </a:r>
            <a:r>
              <a:rPr lang="en-US"/>
              <a:t> deviations from targets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Delta hedge with 446 Netflix shares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1329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B06FA-348D-4243-4C70-2CE398532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>
            <a:extLst>
              <a:ext uri="{FF2B5EF4-FFF2-40B4-BE49-F238E27FC236}">
                <a16:creationId xmlns:a16="http://schemas.microsoft.com/office/drawing/2014/main" id="{95B830DA-2E90-34F5-6B2A-99886D6C111E}"/>
              </a:ext>
            </a:extLst>
          </p:cNvPr>
          <p:cNvSpPr txBox="1"/>
          <p:nvPr/>
        </p:nvSpPr>
        <p:spPr>
          <a:xfrm>
            <a:off x="479785" y="1066800"/>
            <a:ext cx="2769098" cy="65274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305435" algn="ctr">
              <a:lnSpc>
                <a:spcPts val="2280"/>
              </a:lnSpc>
              <a:spcBef>
                <a:spcPts val="375"/>
              </a:spcBef>
            </a:pPr>
            <a:r>
              <a:rPr lang="en-GB" sz="1400" b="1" spc="-5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Energy Efficiency </a:t>
            </a:r>
          </a:p>
          <a:p>
            <a:pPr marL="12700" marR="5080" indent="305435" algn="ctr">
              <a:lnSpc>
                <a:spcPts val="2280"/>
              </a:lnSpc>
              <a:spcBef>
                <a:spcPts val="375"/>
              </a:spcBef>
            </a:pPr>
            <a:r>
              <a:rPr lang="en-GB" sz="1400" b="1" spc="-5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&amp; Renewable Energy</a:t>
            </a:r>
            <a:endParaRPr lang="en-GB" sz="1400" b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41">
            <a:extLst>
              <a:ext uri="{FF2B5EF4-FFF2-40B4-BE49-F238E27FC236}">
                <a16:creationId xmlns:a16="http://schemas.microsoft.com/office/drawing/2014/main" id="{B35F9F07-D34F-F3D5-AF8A-AE2C8D3E15DB}"/>
              </a:ext>
            </a:extLst>
          </p:cNvPr>
          <p:cNvSpPr txBox="1"/>
          <p:nvPr/>
        </p:nvSpPr>
        <p:spPr>
          <a:xfrm>
            <a:off x="1867915" y="4248121"/>
            <a:ext cx="3301216" cy="1097736"/>
          </a:xfrm>
          <a:prstGeom prst="rect">
            <a:avLst/>
          </a:prstGeom>
          <a:noFill/>
        </p:spPr>
        <p:txBody>
          <a:bodyPr vert="horz" wrap="square" lIns="0" tIns="12700" rIns="0" bIns="0" rtlCol="0" anchor="ctr">
            <a:spAutoFit/>
          </a:bodyPr>
          <a:lstStyle/>
          <a:p>
            <a:endParaRPr lang="en-GB"/>
          </a:p>
          <a:p>
            <a:r>
              <a:rPr lang="en-GB"/>
              <a:t>Furthermore, t</a:t>
            </a:r>
            <a:r>
              <a:rPr lang="en-GB" sz="1800">
                <a:effectLst/>
              </a:rPr>
              <a:t>o be delta-neutral we bought</a:t>
            </a:r>
            <a:r>
              <a:rPr lang="en-GB"/>
              <a:t> 446 Netflix shares.</a:t>
            </a:r>
            <a:endParaRPr lang="en-GB" sz="1400">
              <a:effectLst/>
            </a:endParaRPr>
          </a:p>
          <a:p>
            <a:pPr marL="383540" indent="-285750" algn="just">
              <a:lnSpc>
                <a:spcPct val="100000"/>
              </a:lnSpc>
              <a:spcBef>
                <a:spcPts val="309"/>
              </a:spcBef>
              <a:buFont typeface="Arial" panose="020B0604020202020204" pitchFamily="34" charset="0"/>
              <a:buChar char="•"/>
              <a:tabLst>
                <a:tab pos="382905" algn="l"/>
                <a:tab pos="383540" algn="l"/>
              </a:tabLst>
            </a:pPr>
            <a:endParaRPr lang="en-GB" sz="1400">
              <a:solidFill>
                <a:srgbClr val="1B1640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ECF5D651-B702-D9E5-70A1-C4271F3FB6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59240" y="6475623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fr-FR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5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BDD4A82-D6DD-FCA2-872E-4EB37A1A4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638513"/>
              </p:ext>
            </p:extLst>
          </p:nvPr>
        </p:nvGraphicFramePr>
        <p:xfrm>
          <a:off x="6407354" y="4285225"/>
          <a:ext cx="5432894" cy="1170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1554">
                  <a:extLst>
                    <a:ext uri="{9D8B030D-6E8A-4147-A177-3AD203B41FA5}">
                      <a16:colId xmlns:a16="http://schemas.microsoft.com/office/drawing/2014/main" val="617758462"/>
                    </a:ext>
                  </a:extLst>
                </a:gridCol>
                <a:gridCol w="1304715">
                  <a:extLst>
                    <a:ext uri="{9D8B030D-6E8A-4147-A177-3AD203B41FA5}">
                      <a16:colId xmlns:a16="http://schemas.microsoft.com/office/drawing/2014/main" val="3424055937"/>
                    </a:ext>
                  </a:extLst>
                </a:gridCol>
                <a:gridCol w="1254358">
                  <a:extLst>
                    <a:ext uri="{9D8B030D-6E8A-4147-A177-3AD203B41FA5}">
                      <a16:colId xmlns:a16="http://schemas.microsoft.com/office/drawing/2014/main" val="1810701369"/>
                    </a:ext>
                  </a:extLst>
                </a:gridCol>
                <a:gridCol w="1282267">
                  <a:extLst>
                    <a:ext uri="{9D8B030D-6E8A-4147-A177-3AD203B41FA5}">
                      <a16:colId xmlns:a16="http://schemas.microsoft.com/office/drawing/2014/main" val="2437888022"/>
                    </a:ext>
                  </a:extLst>
                </a:gridCol>
              </a:tblGrid>
              <a:tr h="528905"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FINAL VALUE OF PORTFOLIO ($)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>
                          <a:latin typeface="Calibri"/>
                        </a:rPr>
                        <a:t>DELTA</a:t>
                      </a:r>
                      <a:endParaRPr lang="en-US" sz="1400" b="1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>
                          <a:latin typeface="Calibri"/>
                        </a:rPr>
                        <a:t>GAMMA</a:t>
                      </a:r>
                      <a:endParaRPr lang="en-US" sz="1400" b="1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>
                          <a:latin typeface="Calibri"/>
                        </a:rPr>
                        <a:t>VEGA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25052"/>
                  </a:ext>
                </a:extLst>
              </a:tr>
              <a:tr h="641098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i="0" u="none" strike="noStrike" noProof="0">
                          <a:solidFill>
                            <a:srgbClr val="FFFFFF"/>
                          </a:solidFill>
                          <a:latin typeface="+mn-lt"/>
                        </a:rPr>
                        <a:t>317,962.78</a:t>
                      </a:r>
                      <a:endParaRPr lang="en-US" sz="140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-0.1115</a:t>
                      </a:r>
                      <a:endParaRPr lang="en-US" sz="140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14.97</a:t>
                      </a:r>
                      <a:endParaRPr lang="en-US" sz="140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1400" b="1" i="0" u="none" strike="noStrike" noProof="0">
                          <a:solidFill>
                            <a:srgbClr val="FFFFFF"/>
                          </a:solidFill>
                          <a:latin typeface="Calibri"/>
                        </a:rPr>
                        <a:t>-1.87</a:t>
                      </a:r>
                      <a:endParaRPr lang="en-US" sz="1400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184"/>
                  </a:ext>
                </a:extLst>
              </a:tr>
            </a:tbl>
          </a:graphicData>
        </a:graphic>
      </p:graphicFrame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FD6A4713-4BED-62BF-6D3F-856A10357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45728"/>
              </p:ext>
            </p:extLst>
          </p:nvPr>
        </p:nvGraphicFramePr>
        <p:xfrm>
          <a:off x="813459" y="2029193"/>
          <a:ext cx="5514411" cy="1167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6910">
                  <a:extLst>
                    <a:ext uri="{9D8B030D-6E8A-4147-A177-3AD203B41FA5}">
                      <a16:colId xmlns:a16="http://schemas.microsoft.com/office/drawing/2014/main" val="617758462"/>
                    </a:ext>
                  </a:extLst>
                </a:gridCol>
                <a:gridCol w="1273215">
                  <a:extLst>
                    <a:ext uri="{9D8B030D-6E8A-4147-A177-3AD203B41FA5}">
                      <a16:colId xmlns:a16="http://schemas.microsoft.com/office/drawing/2014/main" val="3424055937"/>
                    </a:ext>
                  </a:extLst>
                </a:gridCol>
                <a:gridCol w="1145682">
                  <a:extLst>
                    <a:ext uri="{9D8B030D-6E8A-4147-A177-3AD203B41FA5}">
                      <a16:colId xmlns:a16="http://schemas.microsoft.com/office/drawing/2014/main" val="1810701369"/>
                    </a:ext>
                  </a:extLst>
                </a:gridCol>
                <a:gridCol w="1378604">
                  <a:extLst>
                    <a:ext uri="{9D8B030D-6E8A-4147-A177-3AD203B41FA5}">
                      <a16:colId xmlns:a16="http://schemas.microsoft.com/office/drawing/2014/main" val="2437888022"/>
                    </a:ext>
                  </a:extLst>
                </a:gridCol>
              </a:tblGrid>
              <a:tr h="602461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>
                          <a:latin typeface="Calibri"/>
                        </a:rPr>
                        <a:t>INITIAL VALUE OF PORTFOLIO ($)</a:t>
                      </a:r>
                      <a:endParaRPr lang="en-US" sz="1400" b="1"/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DELTA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GAMMA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VEGA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425052"/>
                  </a:ext>
                </a:extLst>
              </a:tr>
              <a:tr h="56536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-1,552.49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/>
                      <a:r>
                        <a:rPr lang="en-GB" sz="1400" b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109.51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-0.2873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-424.31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1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828EBC0-E1C9-7958-9E09-6EEF7A8A35DD}"/>
              </a:ext>
            </a:extLst>
          </p:cNvPr>
          <p:cNvSpPr txBox="1"/>
          <p:nvPr/>
        </p:nvSpPr>
        <p:spPr>
          <a:xfrm>
            <a:off x="793418" y="1527244"/>
            <a:ext cx="1691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Before hedging</a:t>
            </a:r>
            <a:r>
              <a:rPr lang="en-GB"/>
              <a:t>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52AB17-46BD-206D-2B0C-775390913B0A}"/>
              </a:ext>
            </a:extLst>
          </p:cNvPr>
          <p:cNvSpPr txBox="1"/>
          <p:nvPr/>
        </p:nvSpPr>
        <p:spPr>
          <a:xfrm>
            <a:off x="6409313" y="3764367"/>
            <a:ext cx="1547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After hedging</a:t>
            </a:r>
            <a:r>
              <a:rPr lang="en-GB"/>
              <a:t>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E6482-96B9-DA15-42F2-F888FC54FAB4}"/>
              </a:ext>
            </a:extLst>
          </p:cNvPr>
          <p:cNvSpPr txBox="1"/>
          <p:nvPr/>
        </p:nvSpPr>
        <p:spPr>
          <a:xfrm>
            <a:off x="7657288" y="2277408"/>
            <a:ext cx="31720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T"/>
              <a:t>We bought </a:t>
            </a:r>
            <a:r>
              <a:rPr lang="en-GB"/>
              <a:t>the </a:t>
            </a:r>
            <a:r>
              <a:rPr lang="en-IT"/>
              <a:t>listed options to </a:t>
            </a:r>
            <a:r>
              <a:rPr lang="fr-FR" err="1"/>
              <a:t>reach</a:t>
            </a:r>
            <a:r>
              <a:rPr lang="fr-FR"/>
              <a:t> our </a:t>
            </a:r>
            <a:r>
              <a:rPr lang="fr-FR" err="1"/>
              <a:t>target</a:t>
            </a:r>
            <a:r>
              <a:rPr lang="fr-FR"/>
              <a:t> </a:t>
            </a:r>
            <a:r>
              <a:rPr lang="fr-FR" err="1"/>
              <a:t>exposures</a:t>
            </a:r>
            <a:r>
              <a:rPr lang="fr-FR"/>
              <a:t>.</a:t>
            </a:r>
            <a:r>
              <a:rPr lang="en-IT"/>
              <a:t> 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object 91">
            <a:extLst>
              <a:ext uri="{FF2B5EF4-FFF2-40B4-BE49-F238E27FC236}">
                <a16:creationId xmlns:a16="http://schemas.microsoft.com/office/drawing/2014/main" id="{55C26CF7-0BB2-06A4-4F63-8A8CFCF2EFA8}"/>
              </a:ext>
            </a:extLst>
          </p:cNvPr>
          <p:cNvSpPr/>
          <p:nvPr/>
        </p:nvSpPr>
        <p:spPr>
          <a:xfrm>
            <a:off x="860193" y="3251806"/>
            <a:ext cx="5424806" cy="45719"/>
          </a:xfrm>
          <a:custGeom>
            <a:avLst/>
            <a:gdLst/>
            <a:ahLst/>
            <a:cxnLst/>
            <a:rect l="l" t="t" r="r" b="b"/>
            <a:pathLst>
              <a:path w="4565015">
                <a:moveTo>
                  <a:pt x="0" y="0"/>
                </a:moveTo>
                <a:lnTo>
                  <a:pt x="4564614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91">
            <a:extLst>
              <a:ext uri="{FF2B5EF4-FFF2-40B4-BE49-F238E27FC236}">
                <a16:creationId xmlns:a16="http://schemas.microsoft.com/office/drawing/2014/main" id="{4017B6EB-516F-B1E0-BF45-A844FE6809D4}"/>
              </a:ext>
            </a:extLst>
          </p:cNvPr>
          <p:cNvSpPr/>
          <p:nvPr/>
        </p:nvSpPr>
        <p:spPr>
          <a:xfrm>
            <a:off x="861497" y="1957220"/>
            <a:ext cx="5407115" cy="45719"/>
          </a:xfrm>
          <a:custGeom>
            <a:avLst/>
            <a:gdLst/>
            <a:ahLst/>
            <a:cxnLst/>
            <a:rect l="l" t="t" r="r" b="b"/>
            <a:pathLst>
              <a:path w="4565015">
                <a:moveTo>
                  <a:pt x="0" y="0"/>
                </a:moveTo>
                <a:lnTo>
                  <a:pt x="4564614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1">
            <a:extLst>
              <a:ext uri="{FF2B5EF4-FFF2-40B4-BE49-F238E27FC236}">
                <a16:creationId xmlns:a16="http://schemas.microsoft.com/office/drawing/2014/main" id="{19B204F3-06C6-5DE7-C0B3-407610AF257B}"/>
              </a:ext>
            </a:extLst>
          </p:cNvPr>
          <p:cNvSpPr/>
          <p:nvPr/>
        </p:nvSpPr>
        <p:spPr>
          <a:xfrm>
            <a:off x="6457440" y="4224882"/>
            <a:ext cx="5343549" cy="45719"/>
          </a:xfrm>
          <a:custGeom>
            <a:avLst/>
            <a:gdLst/>
            <a:ahLst/>
            <a:cxnLst/>
            <a:rect l="l" t="t" r="r" b="b"/>
            <a:pathLst>
              <a:path w="4565015">
                <a:moveTo>
                  <a:pt x="0" y="0"/>
                </a:moveTo>
                <a:lnTo>
                  <a:pt x="4564614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1">
            <a:extLst>
              <a:ext uri="{FF2B5EF4-FFF2-40B4-BE49-F238E27FC236}">
                <a16:creationId xmlns:a16="http://schemas.microsoft.com/office/drawing/2014/main" id="{85A12F15-5F4B-DB77-E49C-CB51FE6859C3}"/>
              </a:ext>
            </a:extLst>
          </p:cNvPr>
          <p:cNvSpPr/>
          <p:nvPr/>
        </p:nvSpPr>
        <p:spPr>
          <a:xfrm>
            <a:off x="6433410" y="5508732"/>
            <a:ext cx="5367579" cy="45719"/>
          </a:xfrm>
          <a:custGeom>
            <a:avLst/>
            <a:gdLst/>
            <a:ahLst/>
            <a:cxnLst/>
            <a:rect l="l" t="t" r="r" b="b"/>
            <a:pathLst>
              <a:path w="4565015">
                <a:moveTo>
                  <a:pt x="0" y="0"/>
                </a:moveTo>
                <a:lnTo>
                  <a:pt x="4564614" y="1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A383346E-3D1B-7661-CFC9-5D3FD1DCF793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4. PORTFOLIO SENSITIVITY</a:t>
            </a:r>
            <a:endParaRPr lang="en-US" sz="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D96B0EDC-CA6E-1539-9760-ACCAC0BD699A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1. STRATEGY OVERVIEW</a:t>
            </a:r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B99D11B0-C8EF-1DB9-1DA9-303D2054216A}"/>
              </a:ext>
            </a:extLst>
          </p:cNvPr>
          <p:cNvSpPr/>
          <p:nvPr/>
        </p:nvSpPr>
        <p:spPr>
          <a:xfrm>
            <a:off x="2496334" y="6475884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FFFFFF"/>
                </a:solidFill>
                <a:latin typeface="Arial"/>
                <a:cs typeface="Arial"/>
              </a:rPr>
              <a:t>2. GREEKS EXPOSURE </a:t>
            </a:r>
            <a:endParaRPr lang="en-US" sz="8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4D07249F-0D0B-A453-2B99-44976ED05BED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5. STRESS TEST</a:t>
            </a:r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103B1181-20F3-0106-4547-92201A2A191B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FF565237-1ECF-6BD0-2749-8C3309FC2323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199AF169-93B6-745F-DC07-DD4B46D17958}"/>
              </a:ext>
            </a:extLst>
          </p:cNvPr>
          <p:cNvSpPr txBox="1"/>
          <p:nvPr/>
        </p:nvSpPr>
        <p:spPr>
          <a:xfrm>
            <a:off x="600075" y="364516"/>
            <a:ext cx="914301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Greeks Exposure </a:t>
            </a:r>
          </a:p>
        </p:txBody>
      </p:sp>
      <p:sp>
        <p:nvSpPr>
          <p:cNvPr id="12" name="Rettangolo con due angoli in diagonale arrotondati 11">
            <a:extLst>
              <a:ext uri="{FF2B5EF4-FFF2-40B4-BE49-F238E27FC236}">
                <a16:creationId xmlns:a16="http://schemas.microsoft.com/office/drawing/2014/main" id="{2ACD4A5D-71ED-B5AC-2048-C73949C72680}"/>
              </a:ext>
            </a:extLst>
          </p:cNvPr>
          <p:cNvSpPr/>
          <p:nvPr/>
        </p:nvSpPr>
        <p:spPr>
          <a:xfrm>
            <a:off x="7447402" y="2192357"/>
            <a:ext cx="3668617" cy="837282"/>
          </a:xfrm>
          <a:prstGeom prst="round2Diag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tangolo con due angoli in diagonale arrotondati 13">
            <a:extLst>
              <a:ext uri="{FF2B5EF4-FFF2-40B4-BE49-F238E27FC236}">
                <a16:creationId xmlns:a16="http://schemas.microsoft.com/office/drawing/2014/main" id="{DFF2CC10-3C6F-5BBC-A7BA-ADA65371836F}"/>
              </a:ext>
            </a:extLst>
          </p:cNvPr>
          <p:cNvSpPr/>
          <p:nvPr/>
        </p:nvSpPr>
        <p:spPr>
          <a:xfrm>
            <a:off x="1526079" y="4378348"/>
            <a:ext cx="3668617" cy="837282"/>
          </a:xfrm>
          <a:prstGeom prst="round2Diag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eform 34">
            <a:extLst>
              <a:ext uri="{FF2B5EF4-FFF2-40B4-BE49-F238E27FC236}">
                <a16:creationId xmlns:a16="http://schemas.microsoft.com/office/drawing/2014/main" id="{78E2E49B-7721-25D7-5B49-E3C50D0BC335}"/>
              </a:ext>
            </a:extLst>
          </p:cNvPr>
          <p:cNvSpPr/>
          <p:nvPr/>
        </p:nvSpPr>
        <p:spPr>
          <a:xfrm>
            <a:off x="4388629" y="6462918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3. PORTFOLIO VaR</a:t>
            </a:r>
          </a:p>
        </p:txBody>
      </p:sp>
    </p:spTree>
    <p:extLst>
      <p:ext uri="{BB962C8B-B14F-4D97-AF65-F5344CB8AC3E}">
        <p14:creationId xmlns:p14="http://schemas.microsoft.com/office/powerpoint/2010/main" val="2821034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D3E53-4DE2-4B9C-21C0-CAE3BACFE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>
            <a:extLst>
              <a:ext uri="{FF2B5EF4-FFF2-40B4-BE49-F238E27FC236}">
                <a16:creationId xmlns:a16="http://schemas.microsoft.com/office/drawing/2014/main" id="{D12BB75E-15E3-F2B8-F9E0-862DAE25440D}"/>
              </a:ext>
            </a:extLst>
          </p:cNvPr>
          <p:cNvSpPr txBox="1"/>
          <p:nvPr/>
        </p:nvSpPr>
        <p:spPr>
          <a:xfrm>
            <a:off x="479785" y="1066800"/>
            <a:ext cx="2769098" cy="65274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305435" algn="ctr">
              <a:lnSpc>
                <a:spcPts val="2280"/>
              </a:lnSpc>
              <a:spcBef>
                <a:spcPts val="375"/>
              </a:spcBef>
            </a:pPr>
            <a:r>
              <a:rPr lang="en-GB" sz="1400" b="1" spc="-5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Energy Efficiency </a:t>
            </a:r>
          </a:p>
          <a:p>
            <a:pPr marL="12700" marR="5080" indent="305435" algn="ctr">
              <a:lnSpc>
                <a:spcPts val="2280"/>
              </a:lnSpc>
              <a:spcBef>
                <a:spcPts val="375"/>
              </a:spcBef>
            </a:pPr>
            <a:r>
              <a:rPr lang="en-GB" sz="1400" b="1" spc="-5">
                <a:solidFill>
                  <a:srgbClr val="FFFFFF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&amp; Renewable Energy</a:t>
            </a:r>
            <a:endParaRPr lang="en-GB" sz="1400" b="1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03908FE7-E7E8-ACB8-3B33-EDECAEA8460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59240" y="6475623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fr-FR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6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10" name="Freeform 34">
            <a:extLst>
              <a:ext uri="{FF2B5EF4-FFF2-40B4-BE49-F238E27FC236}">
                <a16:creationId xmlns:a16="http://schemas.microsoft.com/office/drawing/2014/main" id="{6A6F6545-8CC0-1AC1-B090-6E0F82226311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4. PORTFOLIO SENSITIVITY</a:t>
            </a:r>
            <a:endParaRPr lang="en-US" sz="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" name="Freeform 34">
            <a:extLst>
              <a:ext uri="{FF2B5EF4-FFF2-40B4-BE49-F238E27FC236}">
                <a16:creationId xmlns:a16="http://schemas.microsoft.com/office/drawing/2014/main" id="{B349EEE7-C9C7-CE5F-5173-0FB41B65B93A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1. STRATEGY OVERVIEW</a:t>
            </a:r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23CDACEC-1E32-769F-EC7F-200AE61CE392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5. STRESS TEST</a:t>
            </a:r>
          </a:p>
        </p:txBody>
      </p:sp>
      <p:sp>
        <p:nvSpPr>
          <p:cNvPr id="39" name="Freeform 2">
            <a:extLst>
              <a:ext uri="{FF2B5EF4-FFF2-40B4-BE49-F238E27FC236}">
                <a16:creationId xmlns:a16="http://schemas.microsoft.com/office/drawing/2014/main" id="{B99154D2-B506-E2C8-FE83-7408E07026C4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40" name="Freeform 6">
            <a:extLst>
              <a:ext uri="{FF2B5EF4-FFF2-40B4-BE49-F238E27FC236}">
                <a16:creationId xmlns:a16="http://schemas.microsoft.com/office/drawing/2014/main" id="{658C2A52-B84D-C0E0-D7C2-ACB98B9C3A47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41" name="TextBox 7">
            <a:extLst>
              <a:ext uri="{FF2B5EF4-FFF2-40B4-BE49-F238E27FC236}">
                <a16:creationId xmlns:a16="http://schemas.microsoft.com/office/drawing/2014/main" id="{91C87C12-C1BC-377A-041E-9AA1BDBB94B4}"/>
              </a:ext>
            </a:extLst>
          </p:cNvPr>
          <p:cNvSpPr txBox="1"/>
          <p:nvPr/>
        </p:nvSpPr>
        <p:spPr>
          <a:xfrm>
            <a:off x="600075" y="364516"/>
            <a:ext cx="914301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Portfolio </a:t>
            </a:r>
            <a:r>
              <a:rPr lang="en-US" sz="3600" b="1" spc="-107" err="1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VaR</a:t>
            </a:r>
            <a:endParaRPr lang="en-US" sz="3600">
              <a:ea typeface="Calibri"/>
              <a:cs typeface="Calibri"/>
            </a:endParaRPr>
          </a:p>
          <a:p>
            <a:endParaRPr lang="en-US" sz="3600" b="1" spc="-107">
              <a:solidFill>
                <a:srgbClr val="FFFFFF"/>
              </a:solidFill>
              <a:latin typeface="Arial Bold"/>
              <a:ea typeface="Calibri"/>
              <a:cs typeface="Arial Bold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F41C0A-6825-DC12-71F8-0A238C525C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62643"/>
            <a:ext cx="3990340" cy="317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0507B8-F147-B375-D63D-BAC56809F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0305" y="1420856"/>
            <a:ext cx="4063645" cy="32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432BC6-DA09-AFC6-DE71-23EA35AE2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121" y="1405896"/>
            <a:ext cx="4063646" cy="3238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6BAB56C-DF5C-0F2C-F7FD-538A4E6EECFD}"/>
              </a:ext>
            </a:extLst>
          </p:cNvPr>
          <p:cNvSpPr txBox="1"/>
          <p:nvPr/>
        </p:nvSpPr>
        <p:spPr>
          <a:xfrm>
            <a:off x="2281586" y="4943654"/>
            <a:ext cx="766692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FR" sz="3200">
                <a:latin typeface="Arial"/>
                <a:cs typeface="Arial Bold"/>
              </a:rPr>
              <a:t>Multivariate Monte Carlo Simulation </a:t>
            </a:r>
            <a:endParaRPr lang="en-US" sz="3200">
              <a:latin typeface="Arial"/>
              <a:cs typeface="Arial Bold"/>
            </a:endParaRPr>
          </a:p>
        </p:txBody>
      </p:sp>
      <p:sp>
        <p:nvSpPr>
          <p:cNvPr id="19" name="object 44">
            <a:extLst>
              <a:ext uri="{FF2B5EF4-FFF2-40B4-BE49-F238E27FC236}">
                <a16:creationId xmlns:a16="http://schemas.microsoft.com/office/drawing/2014/main" id="{1646A1F7-1D44-E15A-8604-1964DFA3C6E8}"/>
              </a:ext>
            </a:extLst>
          </p:cNvPr>
          <p:cNvSpPr/>
          <p:nvPr/>
        </p:nvSpPr>
        <p:spPr>
          <a:xfrm flipV="1">
            <a:off x="3248882" y="5606781"/>
            <a:ext cx="5724000" cy="0"/>
          </a:xfrm>
          <a:custGeom>
            <a:avLst/>
            <a:gdLst/>
            <a:ahLst/>
            <a:cxnLst/>
            <a:rect l="l" t="t" r="r" b="b"/>
            <a:pathLst>
              <a:path w="2536190" h="6985">
                <a:moveTo>
                  <a:pt x="0" y="6532"/>
                </a:moveTo>
                <a:lnTo>
                  <a:pt x="2536149" y="0"/>
                </a:lnTo>
              </a:path>
            </a:pathLst>
          </a:cu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reeform 34">
            <a:extLst>
              <a:ext uri="{FF2B5EF4-FFF2-40B4-BE49-F238E27FC236}">
                <a16:creationId xmlns:a16="http://schemas.microsoft.com/office/drawing/2014/main" id="{CE2706C5-381F-FD2C-22EA-EF8A0E4B1AA9}"/>
              </a:ext>
            </a:extLst>
          </p:cNvPr>
          <p:cNvSpPr/>
          <p:nvPr/>
        </p:nvSpPr>
        <p:spPr>
          <a:xfrm>
            <a:off x="2497133" y="6462918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2. GREEKS EXPOSURE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2518D9BD-C953-B123-9E24-CD8D57D806A7}"/>
              </a:ext>
            </a:extLst>
          </p:cNvPr>
          <p:cNvSpPr/>
          <p:nvPr/>
        </p:nvSpPr>
        <p:spPr>
          <a:xfrm>
            <a:off x="4390226" y="6446659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3. PORTFOLIO VaR</a:t>
            </a:r>
          </a:p>
        </p:txBody>
      </p:sp>
    </p:spTree>
    <p:extLst>
      <p:ext uri="{BB962C8B-B14F-4D97-AF65-F5344CB8AC3E}">
        <p14:creationId xmlns:p14="http://schemas.microsoft.com/office/powerpoint/2010/main" val="306501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E788899-5B17-E35C-F8F4-74CDD6F995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59240" y="6477000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DE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7</a:t>
            </a:r>
            <a:endParaRPr lang="it-IT"/>
          </a:p>
        </p:txBody>
      </p:sp>
      <p:pic>
        <p:nvPicPr>
          <p:cNvPr id="32" name="Immagine 1">
            <a:extLst>
              <a:ext uri="{FF2B5EF4-FFF2-40B4-BE49-F238E27FC236}">
                <a16:creationId xmlns:a16="http://schemas.microsoft.com/office/drawing/2014/main" id="{8A4DF84E-C8A8-DD3D-CE17-0D00BC9DA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77" y="1316067"/>
            <a:ext cx="5234400" cy="3510787"/>
          </a:xfrm>
          <a:prstGeom prst="rect">
            <a:avLst/>
          </a:prstGeom>
        </p:spPr>
      </p:pic>
      <p:pic>
        <p:nvPicPr>
          <p:cNvPr id="33" name="Immagine 2">
            <a:extLst>
              <a:ext uri="{FF2B5EF4-FFF2-40B4-BE49-F238E27FC236}">
                <a16:creationId xmlns:a16="http://schemas.microsoft.com/office/drawing/2014/main" id="{00AF9CDB-08E9-E8D5-3DF9-DC46D2B394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50" y="1311498"/>
            <a:ext cx="4993261" cy="3509072"/>
          </a:xfrm>
          <a:prstGeom prst="rect">
            <a:avLst/>
          </a:prstGeom>
        </p:spPr>
      </p:pic>
      <p:sp>
        <p:nvSpPr>
          <p:cNvPr id="19" name="Freeform 2">
            <a:extLst>
              <a:ext uri="{FF2B5EF4-FFF2-40B4-BE49-F238E27FC236}">
                <a16:creationId xmlns:a16="http://schemas.microsoft.com/office/drawing/2014/main" id="{2A8CC5D9-0EA3-F916-B819-F1BA029BA15A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22" name="Freeform 6">
            <a:extLst>
              <a:ext uri="{FF2B5EF4-FFF2-40B4-BE49-F238E27FC236}">
                <a16:creationId xmlns:a16="http://schemas.microsoft.com/office/drawing/2014/main" id="{D97CBF2E-66FD-E463-F19A-87DF06EB1463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24" name="TextBox 7">
            <a:extLst>
              <a:ext uri="{FF2B5EF4-FFF2-40B4-BE49-F238E27FC236}">
                <a16:creationId xmlns:a16="http://schemas.microsoft.com/office/drawing/2014/main" id="{E8202BEE-CA2E-3798-A944-06DD4FE51851}"/>
              </a:ext>
            </a:extLst>
          </p:cNvPr>
          <p:cNvSpPr txBox="1"/>
          <p:nvPr/>
        </p:nvSpPr>
        <p:spPr>
          <a:xfrm>
            <a:off x="600075" y="364516"/>
            <a:ext cx="914301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Portfolio </a:t>
            </a:r>
            <a:r>
              <a:rPr lang="en-US" sz="3600" b="1" spc="-107" err="1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VaR</a:t>
            </a:r>
            <a:endParaRPr lang="en-US" sz="3600">
              <a:ea typeface="Calibri"/>
              <a:cs typeface="Calibri"/>
            </a:endParaRPr>
          </a:p>
        </p:txBody>
      </p:sp>
      <p:sp>
        <p:nvSpPr>
          <p:cNvPr id="29" name="Freeform 34">
            <a:extLst>
              <a:ext uri="{FF2B5EF4-FFF2-40B4-BE49-F238E27FC236}">
                <a16:creationId xmlns:a16="http://schemas.microsoft.com/office/drawing/2014/main" id="{9C6A7995-988D-65AE-A671-293119BADB2B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4. PORTFOLIO SENSITIVITY</a:t>
            </a:r>
            <a:endParaRPr lang="en-US" sz="800">
              <a:solidFill>
                <a:srgbClr val="000000"/>
              </a:solidFill>
              <a:latin typeface="Arial"/>
              <a:ea typeface="Calibri"/>
              <a:cs typeface="Arial"/>
            </a:endParaRPr>
          </a:p>
        </p:txBody>
      </p:sp>
      <p:sp>
        <p:nvSpPr>
          <p:cNvPr id="39" name="Freeform 34">
            <a:extLst>
              <a:ext uri="{FF2B5EF4-FFF2-40B4-BE49-F238E27FC236}">
                <a16:creationId xmlns:a16="http://schemas.microsoft.com/office/drawing/2014/main" id="{40BDE5C1-FEC6-F9A7-E844-90F4EAB8B9A8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5. STRESS TEST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388C347-EC6A-34E5-5713-A1F9CFC860E6}"/>
              </a:ext>
            </a:extLst>
          </p:cNvPr>
          <p:cNvSpPr/>
          <p:nvPr/>
        </p:nvSpPr>
        <p:spPr>
          <a:xfrm>
            <a:off x="2238703" y="5068246"/>
            <a:ext cx="1726511" cy="93542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FR" sz="1600" b="1" err="1"/>
              <a:t>VaR</a:t>
            </a:r>
            <a:r>
              <a:rPr lang="en-FR" sz="1600" b="1"/>
              <a:t> at 95% confidence: </a:t>
            </a:r>
            <a:endParaRPr lang="en-US" sz="1600" b="1">
              <a:ea typeface="Calibri"/>
              <a:cs typeface="Calibri"/>
            </a:endParaRPr>
          </a:p>
          <a:p>
            <a:pPr algn="ctr"/>
            <a:r>
              <a:rPr lang="en-FR" sz="1600"/>
              <a:t>-$2,010.83</a:t>
            </a:r>
            <a:endParaRPr lang="en-FR" sz="1600">
              <a:ea typeface="Calibri"/>
              <a:cs typeface="Calibri"/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E388187-3184-D918-30D9-BB78E01572CE}"/>
              </a:ext>
            </a:extLst>
          </p:cNvPr>
          <p:cNvSpPr/>
          <p:nvPr/>
        </p:nvSpPr>
        <p:spPr>
          <a:xfrm>
            <a:off x="8305629" y="5068246"/>
            <a:ext cx="1726511" cy="93542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FR" sz="1600" b="1"/>
              <a:t>Expected </a:t>
            </a:r>
            <a:r>
              <a:rPr lang="en-FR" sz="1600" b="1" err="1"/>
              <a:t>PnL</a:t>
            </a:r>
            <a:r>
              <a:rPr lang="en-FR" sz="1600" b="1"/>
              <a:t>:</a:t>
            </a:r>
            <a:endParaRPr lang="en-US" sz="1600" b="1">
              <a:ea typeface="Calibri"/>
              <a:cs typeface="Calibri"/>
            </a:endParaRPr>
          </a:p>
          <a:p>
            <a:pPr algn="ctr"/>
            <a:r>
              <a:rPr lang="en-FR" sz="1600"/>
              <a:t>$1,251.16</a:t>
            </a:r>
            <a:endParaRPr lang="en-FR" sz="1600">
              <a:ea typeface="Calibri"/>
              <a:cs typeface="Calibri"/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6EF2FAC-3FC5-70D2-065D-F9EFBD19DDD2}"/>
              </a:ext>
            </a:extLst>
          </p:cNvPr>
          <p:cNvSpPr/>
          <p:nvPr/>
        </p:nvSpPr>
        <p:spPr>
          <a:xfrm>
            <a:off x="6283320" y="5068246"/>
            <a:ext cx="1726511" cy="93542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FR" sz="1600" b="1"/>
              <a:t>Limit Usage: </a:t>
            </a:r>
            <a:endParaRPr lang="en-US" sz="1600" b="1"/>
          </a:p>
          <a:p>
            <a:pPr algn="ctr"/>
            <a:r>
              <a:rPr lang="en-FR" sz="1600"/>
              <a:t>20%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128DC6D-DAE0-D8A8-60CF-99996072077A}"/>
              </a:ext>
            </a:extLst>
          </p:cNvPr>
          <p:cNvSpPr/>
          <p:nvPr/>
        </p:nvSpPr>
        <p:spPr>
          <a:xfrm>
            <a:off x="4261011" y="5068246"/>
            <a:ext cx="1726511" cy="935421"/>
          </a:xfrm>
          <a:prstGeom prst="roundRect">
            <a:avLst/>
          </a:prstGeom>
          <a:ln>
            <a:solidFill>
              <a:schemeClr val="tx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FR" sz="1600" b="1"/>
              <a:t>Limit (LAC):</a:t>
            </a:r>
            <a:r>
              <a:rPr lang="en-FR" sz="1600"/>
              <a:t> $10,000.00</a:t>
            </a:r>
            <a:endParaRPr lang="en-US" sz="1600">
              <a:ea typeface="Calibri"/>
              <a:cs typeface="Calibri"/>
            </a:endParaRPr>
          </a:p>
        </p:txBody>
      </p:sp>
      <p:sp>
        <p:nvSpPr>
          <p:cNvPr id="27" name="Freeform 34">
            <a:extLst>
              <a:ext uri="{FF2B5EF4-FFF2-40B4-BE49-F238E27FC236}">
                <a16:creationId xmlns:a16="http://schemas.microsoft.com/office/drawing/2014/main" id="{783B6003-6E5F-59FB-6AF1-ED8844846AAD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1. STRATEGY OVERVIEW</a:t>
            </a:r>
          </a:p>
        </p:txBody>
      </p:sp>
      <p:sp>
        <p:nvSpPr>
          <p:cNvPr id="2" name="Freeform 34">
            <a:extLst>
              <a:ext uri="{FF2B5EF4-FFF2-40B4-BE49-F238E27FC236}">
                <a16:creationId xmlns:a16="http://schemas.microsoft.com/office/drawing/2014/main" id="{FDCA1A52-4348-34B0-4BD4-FE143EC0F315}"/>
              </a:ext>
            </a:extLst>
          </p:cNvPr>
          <p:cNvSpPr/>
          <p:nvPr/>
        </p:nvSpPr>
        <p:spPr>
          <a:xfrm>
            <a:off x="4389428" y="6451590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FFFFFF"/>
                </a:solidFill>
                <a:latin typeface="Arial"/>
                <a:ea typeface="Calibri"/>
                <a:cs typeface="Arial"/>
              </a:rPr>
              <a:t>3. PORTFOLIO VaR</a:t>
            </a:r>
          </a:p>
        </p:txBody>
      </p:sp>
      <p:sp>
        <p:nvSpPr>
          <p:cNvPr id="3" name="Freeform 34">
            <a:extLst>
              <a:ext uri="{FF2B5EF4-FFF2-40B4-BE49-F238E27FC236}">
                <a16:creationId xmlns:a16="http://schemas.microsoft.com/office/drawing/2014/main" id="{E1B5001B-0A07-55E9-8704-90AC37C9C974}"/>
              </a:ext>
            </a:extLst>
          </p:cNvPr>
          <p:cNvSpPr/>
          <p:nvPr/>
        </p:nvSpPr>
        <p:spPr>
          <a:xfrm>
            <a:off x="2496733" y="6464295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2. GREEKS EXPOSURE</a:t>
            </a:r>
          </a:p>
        </p:txBody>
      </p:sp>
    </p:spTree>
    <p:extLst>
      <p:ext uri="{BB962C8B-B14F-4D97-AF65-F5344CB8AC3E}">
        <p14:creationId xmlns:p14="http://schemas.microsoft.com/office/powerpoint/2010/main" val="1487553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E788899-5B17-E35C-F8F4-74CDD6F995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59240" y="6470650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fr-FR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8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DFBC8A-D700-23CA-6282-014B2CFCBA74}"/>
              </a:ext>
            </a:extLst>
          </p:cNvPr>
          <p:cNvSpPr/>
          <p:nvPr/>
        </p:nvSpPr>
        <p:spPr>
          <a:xfrm>
            <a:off x="9363778" y="362763"/>
            <a:ext cx="2804159" cy="584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71CCDF4-95BA-4346-A788-966172D23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687212"/>
              </p:ext>
            </p:extLst>
          </p:nvPr>
        </p:nvGraphicFramePr>
        <p:xfrm>
          <a:off x="611684" y="1597413"/>
          <a:ext cx="11202780" cy="4295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130">
                  <a:extLst>
                    <a:ext uri="{9D8B030D-6E8A-4147-A177-3AD203B41FA5}">
                      <a16:colId xmlns:a16="http://schemas.microsoft.com/office/drawing/2014/main" val="1071553604"/>
                    </a:ext>
                  </a:extLst>
                </a:gridCol>
                <a:gridCol w="1867130">
                  <a:extLst>
                    <a:ext uri="{9D8B030D-6E8A-4147-A177-3AD203B41FA5}">
                      <a16:colId xmlns:a16="http://schemas.microsoft.com/office/drawing/2014/main" val="574116352"/>
                    </a:ext>
                  </a:extLst>
                </a:gridCol>
                <a:gridCol w="1867130">
                  <a:extLst>
                    <a:ext uri="{9D8B030D-6E8A-4147-A177-3AD203B41FA5}">
                      <a16:colId xmlns:a16="http://schemas.microsoft.com/office/drawing/2014/main" val="3685649386"/>
                    </a:ext>
                  </a:extLst>
                </a:gridCol>
                <a:gridCol w="1867130">
                  <a:extLst>
                    <a:ext uri="{9D8B030D-6E8A-4147-A177-3AD203B41FA5}">
                      <a16:colId xmlns:a16="http://schemas.microsoft.com/office/drawing/2014/main" val="506986965"/>
                    </a:ext>
                  </a:extLst>
                </a:gridCol>
                <a:gridCol w="1867130">
                  <a:extLst>
                    <a:ext uri="{9D8B030D-6E8A-4147-A177-3AD203B41FA5}">
                      <a16:colId xmlns:a16="http://schemas.microsoft.com/office/drawing/2014/main" val="2991729212"/>
                    </a:ext>
                  </a:extLst>
                </a:gridCol>
                <a:gridCol w="1867130">
                  <a:extLst>
                    <a:ext uri="{9D8B030D-6E8A-4147-A177-3AD203B41FA5}">
                      <a16:colId xmlns:a16="http://schemas.microsoft.com/office/drawing/2014/main" val="2436712617"/>
                    </a:ext>
                  </a:extLst>
                </a:gridCol>
              </a:tblGrid>
              <a:tr h="613626">
                <a:tc>
                  <a:txBody>
                    <a:bodyPr/>
                    <a:lstStyle/>
                    <a:p>
                      <a:pPr algn="l"/>
                      <a:r>
                        <a:rPr lang="en-GB" sz="1800"/>
                        <a:t>Shock</a:t>
                      </a: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Factor Sens.</a:t>
                      </a: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Limits</a:t>
                      </a: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Limit Usage (%)</a:t>
                      </a:r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Gross Sens. Long</a:t>
                      </a:r>
                      <a:endParaRPr lang="en-US" sz="1800"/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/>
                        <a:t>Gross Sens. Short</a:t>
                      </a:r>
                      <a:endParaRPr lang="en-US" sz="1800"/>
                    </a:p>
                  </a:txBody>
                  <a:tcPr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718353"/>
                  </a:ext>
                </a:extLst>
              </a:tr>
              <a:tr h="6136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Mkts. +1%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 792.00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79%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10,312.00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-9,519.00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88476"/>
                  </a:ext>
                </a:extLst>
              </a:tr>
              <a:tr h="6136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Mkts. +10%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 9,828.00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-15,000.00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N.A.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38,291.00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-28,462.00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1194591"/>
                  </a:ext>
                </a:extLst>
              </a:tr>
              <a:tr h="6136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All Mkts. -10%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 -1,621.00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-15,000.00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-580.00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-1,041.00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48286"/>
                  </a:ext>
                </a:extLst>
              </a:tr>
              <a:tr h="6136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Vola. +1%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196.00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7%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10,567.00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-10,370.00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74362"/>
                  </a:ext>
                </a:extLst>
              </a:tr>
              <a:tr h="6136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Vola. +20%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112.00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-5,000.00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N.A.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55,427.00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-55,315.00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416595"/>
                  </a:ext>
                </a:extLst>
              </a:tr>
              <a:tr h="61362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Vola. -20% 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-2,720.00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-5,000.00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54%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solidFill>
                            <a:srgbClr val="FF0000"/>
                          </a:solidFill>
                        </a:rPr>
                        <a:t>-38,706.00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35,985.00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536119"/>
                  </a:ext>
                </a:extLst>
              </a:tr>
            </a:tbl>
          </a:graphicData>
        </a:graphic>
      </p:graphicFrame>
      <p:pic>
        <p:nvPicPr>
          <p:cNvPr id="9" name="Picture 8" descr="Bocconi University Logo PNG Vector (SVG) Free Download">
            <a:extLst>
              <a:ext uri="{FF2B5EF4-FFF2-40B4-BE49-F238E27FC236}">
                <a16:creationId xmlns:a16="http://schemas.microsoft.com/office/drawing/2014/main" id="{AA34CFF8-D89E-BBE0-F173-0867C6D02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126113" y="-213499"/>
            <a:ext cx="1836517" cy="1807580"/>
          </a:xfrm>
          <a:prstGeom prst="rect">
            <a:avLst/>
          </a:prstGeom>
        </p:spPr>
      </p:pic>
      <p:sp>
        <p:nvSpPr>
          <p:cNvPr id="4" name="Freeform 2">
            <a:extLst>
              <a:ext uri="{FF2B5EF4-FFF2-40B4-BE49-F238E27FC236}">
                <a16:creationId xmlns:a16="http://schemas.microsoft.com/office/drawing/2014/main" id="{86AB52F3-82AF-E399-EF46-BF8A2DE5D8E4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085BEE11-C492-AB2E-FAA1-4E0F0CB80A2F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13" name="Freeform 34">
            <a:extLst>
              <a:ext uri="{FF2B5EF4-FFF2-40B4-BE49-F238E27FC236}">
                <a16:creationId xmlns:a16="http://schemas.microsoft.com/office/drawing/2014/main" id="{F7723D4D-E482-5EE7-8699-24B7A318EB4B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FFFFFF"/>
                </a:solidFill>
                <a:latin typeface="Arial"/>
                <a:cs typeface="Arial"/>
              </a:rPr>
              <a:t>4. PORTFOLIO SENSITIVITY</a:t>
            </a:r>
            <a:endParaRPr lang="en-US" sz="800" b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Freeform 34">
            <a:extLst>
              <a:ext uri="{FF2B5EF4-FFF2-40B4-BE49-F238E27FC236}">
                <a16:creationId xmlns:a16="http://schemas.microsoft.com/office/drawing/2014/main" id="{FB19CA84-5A6A-27A6-7A3F-A978CB6EE9B4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1. STRATEGY OVERVIEW</a:t>
            </a:r>
          </a:p>
        </p:txBody>
      </p:sp>
      <p:sp>
        <p:nvSpPr>
          <p:cNvPr id="15" name="Freeform 34">
            <a:extLst>
              <a:ext uri="{FF2B5EF4-FFF2-40B4-BE49-F238E27FC236}">
                <a16:creationId xmlns:a16="http://schemas.microsoft.com/office/drawing/2014/main" id="{E1B14A30-FED8-D6B5-F95B-DDC63ECF4604}"/>
              </a:ext>
            </a:extLst>
          </p:cNvPr>
          <p:cNvSpPr/>
          <p:nvPr/>
        </p:nvSpPr>
        <p:spPr>
          <a:xfrm>
            <a:off x="2497133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2. GREEKS EXPOSURE</a:t>
            </a:r>
          </a:p>
        </p:txBody>
      </p:sp>
      <p:sp>
        <p:nvSpPr>
          <p:cNvPr id="16" name="Freeform 34">
            <a:extLst>
              <a:ext uri="{FF2B5EF4-FFF2-40B4-BE49-F238E27FC236}">
                <a16:creationId xmlns:a16="http://schemas.microsoft.com/office/drawing/2014/main" id="{AA5EDBF6-29CC-720E-4570-52AD275AA362}"/>
              </a:ext>
            </a:extLst>
          </p:cNvPr>
          <p:cNvSpPr/>
          <p:nvPr/>
        </p:nvSpPr>
        <p:spPr>
          <a:xfrm>
            <a:off x="4390227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3. PORTFOLIO VaR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18" name="Freeform 34">
            <a:extLst>
              <a:ext uri="{FF2B5EF4-FFF2-40B4-BE49-F238E27FC236}">
                <a16:creationId xmlns:a16="http://schemas.microsoft.com/office/drawing/2014/main" id="{04AC085E-A3DD-1DD0-20A6-E7C89C49D4B9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5. STRESS TEST</a:t>
            </a: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293BF804-8AC4-3C4C-B7E3-03FA479E1E2A}"/>
              </a:ext>
            </a:extLst>
          </p:cNvPr>
          <p:cNvSpPr txBox="1"/>
          <p:nvPr/>
        </p:nvSpPr>
        <p:spPr>
          <a:xfrm>
            <a:off x="600075" y="364516"/>
            <a:ext cx="9143011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Portfolio Sensitivity ($)</a:t>
            </a:r>
            <a:endParaRPr lang="en-US" sz="36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926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lide Number Placeholder 79">
            <a:extLst>
              <a:ext uri="{FF2B5EF4-FFF2-40B4-BE49-F238E27FC236}">
                <a16:creationId xmlns:a16="http://schemas.microsoft.com/office/drawing/2014/main" id="{CE788899-5B17-E35C-F8F4-74CDD6F995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159240" y="6466442"/>
            <a:ext cx="2804160" cy="215444"/>
          </a:xfrm>
        </p:spPr>
        <p:txBody>
          <a:bodyPr wrap="square" lIns="0" tIns="0" rIns="0" bIns="0" anchor="t">
            <a:spAutoFit/>
          </a:bodyPr>
          <a:lstStyle/>
          <a:p>
            <a:r>
              <a:rPr lang="fr-FR">
                <a:solidFill>
                  <a:schemeClr val="tx1">
                    <a:lumMod val="76000"/>
                    <a:lumOff val="24000"/>
                  </a:schemeClr>
                </a:solidFill>
                <a:latin typeface="Arial"/>
                <a:cs typeface="Arial"/>
              </a:rPr>
              <a:t>9</a:t>
            </a:r>
            <a:endParaRPr lang="en-US">
              <a:solidFill>
                <a:schemeClr val="tx1">
                  <a:lumMod val="76000"/>
                  <a:lumOff val="24000"/>
                </a:schemeClr>
              </a:solidFill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2359083" y="1489514"/>
            <a:ext cx="2610346" cy="4623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lang="en-GB" b="1" spc="-45">
                <a:solidFill>
                  <a:schemeClr val="bg1"/>
                </a:solidFill>
                <a:ea typeface="Verdana" panose="020B0604030504040204" pitchFamily="34" charset="0"/>
                <a:cs typeface="Times New Roman" panose="02020603050405020304" pitchFamily="18" charset="0"/>
              </a:rPr>
              <a:t>Short Put Strip</a:t>
            </a:r>
            <a:endParaRPr lang="en-GB" b="1">
              <a:solidFill>
                <a:schemeClr val="bg1"/>
              </a:solidFill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8100">
              <a:lnSpc>
                <a:spcPct val="100000"/>
              </a:lnSpc>
              <a:spcBef>
                <a:spcPts val="100"/>
              </a:spcBef>
            </a:pPr>
            <a:endParaRPr sz="1400" b="1" baseline="2469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E03B0E-7FDA-284C-9E83-D89B7FD2270F}"/>
              </a:ext>
            </a:extLst>
          </p:cNvPr>
          <p:cNvSpPr txBox="1"/>
          <p:nvPr/>
        </p:nvSpPr>
        <p:spPr>
          <a:xfrm>
            <a:off x="2575932" y="100052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B5AE809-9163-5DE5-D861-9F605FE3E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679875"/>
              </p:ext>
            </p:extLst>
          </p:nvPr>
        </p:nvGraphicFramePr>
        <p:xfrm>
          <a:off x="607670" y="1854555"/>
          <a:ext cx="11219344" cy="3278798"/>
        </p:xfrm>
        <a:graphic>
          <a:graphicData uri="http://schemas.openxmlformats.org/drawingml/2006/table">
            <a:tbl>
              <a:tblPr firstRow="1" bandRow="1"/>
              <a:tblGrid>
                <a:gridCol w="2751461">
                  <a:extLst>
                    <a:ext uri="{9D8B030D-6E8A-4147-A177-3AD203B41FA5}">
                      <a16:colId xmlns:a16="http://schemas.microsoft.com/office/drawing/2014/main" val="1890316948"/>
                    </a:ext>
                  </a:extLst>
                </a:gridCol>
                <a:gridCol w="1385031">
                  <a:extLst>
                    <a:ext uri="{9D8B030D-6E8A-4147-A177-3AD203B41FA5}">
                      <a16:colId xmlns:a16="http://schemas.microsoft.com/office/drawing/2014/main" val="2770428890"/>
                    </a:ext>
                  </a:extLst>
                </a:gridCol>
                <a:gridCol w="1385031">
                  <a:extLst>
                    <a:ext uri="{9D8B030D-6E8A-4147-A177-3AD203B41FA5}">
                      <a16:colId xmlns:a16="http://schemas.microsoft.com/office/drawing/2014/main" val="1333584126"/>
                    </a:ext>
                  </a:extLst>
                </a:gridCol>
                <a:gridCol w="1385031">
                  <a:extLst>
                    <a:ext uri="{9D8B030D-6E8A-4147-A177-3AD203B41FA5}">
                      <a16:colId xmlns:a16="http://schemas.microsoft.com/office/drawing/2014/main" val="2474005913"/>
                    </a:ext>
                  </a:extLst>
                </a:gridCol>
                <a:gridCol w="2156395">
                  <a:extLst>
                    <a:ext uri="{9D8B030D-6E8A-4147-A177-3AD203B41FA5}">
                      <a16:colId xmlns:a16="http://schemas.microsoft.com/office/drawing/2014/main" val="3239714890"/>
                    </a:ext>
                  </a:extLst>
                </a:gridCol>
                <a:gridCol w="2156395">
                  <a:extLst>
                    <a:ext uri="{9D8B030D-6E8A-4147-A177-3AD203B41FA5}">
                      <a16:colId xmlns:a16="http://schemas.microsoft.com/office/drawing/2014/main" val="109051709"/>
                    </a:ext>
                  </a:extLst>
                </a:gridCol>
              </a:tblGrid>
              <a:tr h="391430">
                <a:tc>
                  <a:txBody>
                    <a:bodyPr/>
                    <a:lstStyle/>
                    <a:p>
                      <a:pPr algn="l"/>
                      <a:r>
                        <a:rPr lang="de-DE" sz="1600" b="1">
                          <a:solidFill>
                            <a:schemeClr val="bg1"/>
                          </a:solidFill>
                        </a:rPr>
                        <a:t>Scenarios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1">
                          <a:solidFill>
                            <a:schemeClr val="bg1"/>
                          </a:solidFill>
                        </a:rPr>
                        <a:t>Underlying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1">
                          <a:solidFill>
                            <a:schemeClr val="bg1"/>
                          </a:solidFill>
                        </a:rPr>
                        <a:t>Volatility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1">
                          <a:solidFill>
                            <a:schemeClr val="bg1"/>
                          </a:solidFill>
                        </a:rPr>
                        <a:t>Interest Rate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1">
                          <a:solidFill>
                            <a:schemeClr val="bg1"/>
                          </a:solidFill>
                        </a:rPr>
                        <a:t>Absolute Change ($)</a:t>
                      </a:r>
                      <a:endParaRPr lang="en-US" sz="1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1">
                          <a:solidFill>
                            <a:schemeClr val="bg1"/>
                          </a:solidFill>
                        </a:rPr>
                        <a:t>Portfolio Value ($)</a:t>
                      </a:r>
                    </a:p>
                  </a:txBody>
                  <a:tcPr anchor="ctr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952665"/>
                  </a:ext>
                </a:extLst>
              </a:tr>
              <a:tr h="721842">
                <a:tc>
                  <a:txBody>
                    <a:bodyPr/>
                    <a:lstStyle/>
                    <a:p>
                      <a:r>
                        <a:rPr lang="de-DE" sz="1600" b="0"/>
                        <a:t>COVID-19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>
                          <a:solidFill>
                            <a:srgbClr val="FF0000"/>
                          </a:solidFill>
                        </a:rPr>
                        <a:t>-15%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/>
                        <a:t>+70%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/>
                        <a:t> </a:t>
                      </a:r>
                      <a:r>
                        <a:rPr lang="de-DE" sz="1600" b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+150 bp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/>
                        <a:t> </a:t>
                      </a:r>
                      <a:r>
                        <a:rPr lang="de-DE" sz="1600" b="0">
                          <a:solidFill>
                            <a:srgbClr val="FF0000"/>
                          </a:solidFill>
                        </a:rPr>
                        <a:t>-9,271.18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308,691,599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0">
                      <a:noFill/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617849"/>
                  </a:ext>
                </a:extLst>
              </a:tr>
              <a:tr h="721842">
                <a:tc>
                  <a:txBody>
                    <a:bodyPr/>
                    <a:lstStyle/>
                    <a:p>
                      <a:pPr marL="0" marR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de-DE" sz="1600" b="0"/>
                        <a:t>Tech Rally (November 2021)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/>
                        <a:t>+25%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it-IT" sz="1600">
                          <a:solidFill>
                            <a:srgbClr val="FF0000"/>
                          </a:solidFill>
                        </a:rPr>
                        <a:t>-30%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 err="1"/>
                        <a:t>Stable</a:t>
                      </a:r>
                      <a:endParaRPr lang="de-DE" sz="1600" b="0"/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/>
                        <a:t>36,769.72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354,732.499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59037"/>
                  </a:ext>
                </a:extLst>
              </a:tr>
              <a:tr h="721842">
                <a:tc>
                  <a:txBody>
                    <a:bodyPr/>
                    <a:lstStyle/>
                    <a:p>
                      <a:r>
                        <a:rPr lang="de-DE" sz="1600" b="0"/>
                        <a:t>Outstanding Earnings Release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/>
                        <a:t>+30%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>
                          <a:solidFill>
                            <a:srgbClr val="FF0000"/>
                          </a:solidFill>
                        </a:rPr>
                        <a:t>-25%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>
                          <a:solidFill>
                            <a:srgbClr val="FF0000"/>
                          </a:solidFill>
                        </a:rPr>
                        <a:t>-50 bp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 b="0"/>
                        <a:t>46,214.76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364,177.539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0364325"/>
                  </a:ext>
                </a:extLst>
              </a:tr>
              <a:tr h="721842">
                <a:tc>
                  <a:txBody>
                    <a:bodyPr/>
                    <a:lstStyle/>
                    <a:p>
                      <a:r>
                        <a:rPr lang="de-DE" sz="1600" b="0"/>
                        <a:t>Disappointing Earnings Release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>
                          <a:solidFill>
                            <a:srgbClr val="FF0000"/>
                          </a:solidFill>
                        </a:rPr>
                        <a:t>-30%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600" b="0"/>
                        <a:t>+20%</a:t>
                      </a:r>
                    </a:p>
                  </a:txBody>
                  <a:tcPr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0" i="0" u="none" strike="noStrike" noProof="0">
                          <a:solidFill>
                            <a:srgbClr val="FF0000"/>
                          </a:solidFill>
                          <a:latin typeface="Calibri"/>
                        </a:rPr>
                        <a:t>-50 bp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600" b="0" i="0" u="none" strike="noStrike" noProof="0">
                          <a:solidFill>
                            <a:schemeClr val="tx1"/>
                          </a:solidFill>
                          <a:latin typeface="Calibri"/>
                        </a:rPr>
                        <a:t>1,580.77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600">
                          <a:solidFill>
                            <a:schemeClr val="tx1"/>
                          </a:solidFill>
                        </a:rPr>
                        <a:t>319,543.549</a:t>
                      </a:r>
                    </a:p>
                  </a:txBody>
                  <a:tcPr marR="90000" anchor="ctr">
                    <a:lnL w="9525">
                      <a:solidFill>
                        <a:schemeClr val="tx1"/>
                      </a:solidFill>
                    </a:lnL>
                    <a:lnR w="9525">
                      <a:solidFill>
                        <a:schemeClr val="tx1"/>
                      </a:solidFill>
                    </a:lnR>
                    <a:lnT w="9525">
                      <a:solidFill>
                        <a:schemeClr val="tx1"/>
                      </a:solidFill>
                    </a:lnT>
                    <a:lnB w="9525">
                      <a:solidFill>
                        <a:schemeClr val="tx1"/>
                      </a:solidFill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824072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D974720-4E39-A428-FBD4-1F778DE77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070148"/>
              </p:ext>
            </p:extLst>
          </p:nvPr>
        </p:nvGraphicFramePr>
        <p:xfrm>
          <a:off x="646253" y="5307669"/>
          <a:ext cx="11194128" cy="8779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31376">
                  <a:extLst>
                    <a:ext uri="{9D8B030D-6E8A-4147-A177-3AD203B41FA5}">
                      <a16:colId xmlns:a16="http://schemas.microsoft.com/office/drawing/2014/main" val="1836759618"/>
                    </a:ext>
                  </a:extLst>
                </a:gridCol>
                <a:gridCol w="3731376">
                  <a:extLst>
                    <a:ext uri="{9D8B030D-6E8A-4147-A177-3AD203B41FA5}">
                      <a16:colId xmlns:a16="http://schemas.microsoft.com/office/drawing/2014/main" val="3095736893"/>
                    </a:ext>
                  </a:extLst>
                </a:gridCol>
                <a:gridCol w="3731376">
                  <a:extLst>
                    <a:ext uri="{9D8B030D-6E8A-4147-A177-3AD203B41FA5}">
                      <a16:colId xmlns:a16="http://schemas.microsoft.com/office/drawing/2014/main" val="337961483"/>
                    </a:ext>
                  </a:extLst>
                </a:gridCol>
              </a:tblGrid>
              <a:tr h="438976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/>
                        </a:rPr>
                        <a:t>COVID-19</a:t>
                      </a: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Stress Test Warning Level </a:t>
                      </a:r>
                      <a:endParaRPr lang="en-GB" sz="16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b="1" u="none" strike="noStrike">
                          <a:solidFill>
                            <a:schemeClr val="bg1"/>
                          </a:solidFill>
                          <a:effectLst/>
                        </a:rPr>
                        <a:t>WL Usage (%)</a:t>
                      </a:r>
                      <a:endParaRPr lang="en-GB" sz="1600" b="1" i="0" u="none" strike="noStrike">
                        <a:solidFill>
                          <a:schemeClr val="bg1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758355"/>
                  </a:ext>
                </a:extLst>
              </a:tr>
              <a:tr h="438976">
                <a:tc>
                  <a:txBody>
                    <a:bodyPr/>
                    <a:lstStyle/>
                    <a:p>
                      <a:pPr algn="ctr" fontAlgn="b"/>
                      <a:r>
                        <a:rPr lang="en-IT" sz="1600" u="none" strike="noStrike">
                          <a:effectLst/>
                        </a:rPr>
                        <a:t> </a:t>
                      </a:r>
                      <a:r>
                        <a:rPr lang="fr-FR" sz="1600" u="none" strike="noStrike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IT" sz="1600" u="none" strike="noStrike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fr-FR" sz="1600" u="none" strike="noStrike">
                          <a:solidFill>
                            <a:srgbClr val="FF0000"/>
                          </a:solidFill>
                          <a:effectLst/>
                        </a:rPr>
                        <a:t>9,271.18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T" sz="1600" u="none" strike="noStrike">
                          <a:effectLst/>
                        </a:rPr>
                        <a:t> </a:t>
                      </a:r>
                      <a:r>
                        <a:rPr lang="fr-FR" sz="1600" u="none" strike="noStrike">
                          <a:solidFill>
                            <a:srgbClr val="FF0000"/>
                          </a:solidFill>
                          <a:effectLst/>
                        </a:rPr>
                        <a:t>-</a:t>
                      </a:r>
                      <a:r>
                        <a:rPr lang="en-IT" sz="1600" u="none" strike="noStrike">
                          <a:solidFill>
                            <a:srgbClr val="FF0000"/>
                          </a:solidFill>
                          <a:effectLst/>
                        </a:rPr>
                        <a:t>$</a:t>
                      </a:r>
                      <a:r>
                        <a:rPr lang="fr-FR" sz="1600" u="none" strike="noStrike">
                          <a:solidFill>
                            <a:srgbClr val="FF0000"/>
                          </a:solidFill>
                          <a:effectLst/>
                        </a:rPr>
                        <a:t>10,000.00</a:t>
                      </a:r>
                      <a:endParaRPr lang="en-US" sz="1600" b="0" i="0" u="none" strike="noStrike">
                        <a:solidFill>
                          <a:srgbClr val="FF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93%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20907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277B387-511F-DE11-A19D-A5822C3AF427}"/>
              </a:ext>
            </a:extLst>
          </p:cNvPr>
          <p:cNvSpPr txBox="1"/>
          <p:nvPr/>
        </p:nvSpPr>
        <p:spPr>
          <a:xfrm>
            <a:off x="610850" y="1352252"/>
            <a:ext cx="600755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Calibri"/>
                <a:cs typeface="Calibri"/>
              </a:rPr>
              <a:t>Initial Portfolio Value Before Sensitivity Tests: </a:t>
            </a:r>
            <a:r>
              <a:rPr lang="en-US" b="1">
                <a:ea typeface="Calibri"/>
                <a:cs typeface="Calibri"/>
              </a:rPr>
              <a:t>$317,962.779</a:t>
            </a:r>
            <a:endParaRPr lang="en-US" b="1"/>
          </a:p>
        </p:txBody>
      </p:sp>
      <p:sp>
        <p:nvSpPr>
          <p:cNvPr id="30" name="Freeform 2">
            <a:extLst>
              <a:ext uri="{FF2B5EF4-FFF2-40B4-BE49-F238E27FC236}">
                <a16:creationId xmlns:a16="http://schemas.microsoft.com/office/drawing/2014/main" id="{128B8CE4-2D6F-0799-AC43-59F3177B95A9}"/>
              </a:ext>
            </a:extLst>
          </p:cNvPr>
          <p:cNvSpPr/>
          <p:nvPr/>
        </p:nvSpPr>
        <p:spPr>
          <a:xfrm>
            <a:off x="0" y="0"/>
            <a:ext cx="12192000" cy="11049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11" r="-4611"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31" name="Freeform 6">
            <a:extLst>
              <a:ext uri="{FF2B5EF4-FFF2-40B4-BE49-F238E27FC236}">
                <a16:creationId xmlns:a16="http://schemas.microsoft.com/office/drawing/2014/main" id="{E2B1D719-C000-1454-7A6A-D8DAC3C13E5C}"/>
              </a:ext>
            </a:extLst>
          </p:cNvPr>
          <p:cNvSpPr/>
          <p:nvPr/>
        </p:nvSpPr>
        <p:spPr>
          <a:xfrm>
            <a:off x="10420350" y="294999"/>
            <a:ext cx="1370514" cy="686353"/>
          </a:xfrm>
          <a:custGeom>
            <a:avLst/>
            <a:gdLst/>
            <a:ahLst/>
            <a:cxnLst/>
            <a:rect l="l" t="t" r="r" b="b"/>
            <a:pathLst>
              <a:path w="2055771" h="1029530">
                <a:moveTo>
                  <a:pt x="0" y="0"/>
                </a:moveTo>
                <a:lnTo>
                  <a:pt x="2055771" y="0"/>
                </a:lnTo>
                <a:lnTo>
                  <a:pt x="2055771" y="1029530"/>
                </a:lnTo>
                <a:lnTo>
                  <a:pt x="0" y="10295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HR" sz="1200"/>
          </a:p>
        </p:txBody>
      </p:sp>
      <p:sp>
        <p:nvSpPr>
          <p:cNvPr id="32" name="TextBox 7">
            <a:extLst>
              <a:ext uri="{FF2B5EF4-FFF2-40B4-BE49-F238E27FC236}">
                <a16:creationId xmlns:a16="http://schemas.microsoft.com/office/drawing/2014/main" id="{B3894F27-7E0F-07F1-06F6-8326D5776FF0}"/>
              </a:ext>
            </a:extLst>
          </p:cNvPr>
          <p:cNvSpPr txBox="1"/>
          <p:nvPr/>
        </p:nvSpPr>
        <p:spPr>
          <a:xfrm>
            <a:off x="600075" y="364516"/>
            <a:ext cx="9143011" cy="12265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600" b="1" spc="-107">
                <a:solidFill>
                  <a:srgbClr val="FFFFFF"/>
                </a:solidFill>
                <a:latin typeface="Arial Bold"/>
                <a:ea typeface="Calibri"/>
                <a:cs typeface="Arial Bold"/>
              </a:rPr>
              <a:t>Stress Test: results</a:t>
            </a:r>
          </a:p>
          <a:p>
            <a:pPr>
              <a:lnSpc>
                <a:spcPts val="5898"/>
              </a:lnSpc>
            </a:pPr>
            <a:endParaRPr lang="en-US" sz="3600" b="1" spc="-107">
              <a:solidFill>
                <a:srgbClr val="FFFFFF"/>
              </a:solidFill>
              <a:latin typeface="Arial Bold"/>
              <a:ea typeface="Calibri"/>
              <a:cs typeface="Arial Bold"/>
            </a:endParaRPr>
          </a:p>
        </p:txBody>
      </p:sp>
      <p:sp>
        <p:nvSpPr>
          <p:cNvPr id="33" name="Freeform 34">
            <a:extLst>
              <a:ext uri="{FF2B5EF4-FFF2-40B4-BE49-F238E27FC236}">
                <a16:creationId xmlns:a16="http://schemas.microsoft.com/office/drawing/2014/main" id="{8CC393E1-AC68-A8D5-383B-70C49591AA92}"/>
              </a:ext>
            </a:extLst>
          </p:cNvPr>
          <p:cNvSpPr/>
          <p:nvPr/>
        </p:nvSpPr>
        <p:spPr>
          <a:xfrm>
            <a:off x="6283320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4. PORTFOLIO SENSITIVITY</a:t>
            </a:r>
            <a:endParaRPr lang="en-US" sz="80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34" name="Freeform 34">
            <a:extLst>
              <a:ext uri="{FF2B5EF4-FFF2-40B4-BE49-F238E27FC236}">
                <a16:creationId xmlns:a16="http://schemas.microsoft.com/office/drawing/2014/main" id="{6B990DBC-8B5E-A8D0-B7DF-D8C7C152FDF7}"/>
              </a:ext>
            </a:extLst>
          </p:cNvPr>
          <p:cNvSpPr/>
          <p:nvPr/>
        </p:nvSpPr>
        <p:spPr>
          <a:xfrm>
            <a:off x="604039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cs typeface="Arial"/>
              </a:rPr>
              <a:t>1. STRATEGY OVERVIEW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D3C2BE80-634E-192F-FD9A-B4CB3E3AB6A8}"/>
              </a:ext>
            </a:extLst>
          </p:cNvPr>
          <p:cNvSpPr/>
          <p:nvPr/>
        </p:nvSpPr>
        <p:spPr>
          <a:xfrm>
            <a:off x="2497133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2. GREEKS EXPOSURE</a:t>
            </a:r>
          </a:p>
        </p:txBody>
      </p:sp>
      <p:sp>
        <p:nvSpPr>
          <p:cNvPr id="36" name="Freeform 34">
            <a:extLst>
              <a:ext uri="{FF2B5EF4-FFF2-40B4-BE49-F238E27FC236}">
                <a16:creationId xmlns:a16="http://schemas.microsoft.com/office/drawing/2014/main" id="{E2323258-FF4F-5AC0-E607-1D59D13DB7F9}"/>
              </a:ext>
            </a:extLst>
          </p:cNvPr>
          <p:cNvSpPr/>
          <p:nvPr/>
        </p:nvSpPr>
        <p:spPr>
          <a:xfrm>
            <a:off x="4390227" y="6468822"/>
            <a:ext cx="1726511" cy="24085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>
                <a:solidFill>
                  <a:srgbClr val="000000"/>
                </a:solidFill>
                <a:latin typeface="Arial"/>
                <a:ea typeface="Calibri"/>
                <a:cs typeface="Arial"/>
              </a:rPr>
              <a:t>3. PORTFOLIO VaR</a:t>
            </a:r>
            <a:endParaRPr lang="en-US" sz="800">
              <a:solidFill>
                <a:srgbClr val="000000"/>
              </a:solidFill>
            </a:endParaRPr>
          </a:p>
        </p:txBody>
      </p:sp>
      <p:sp>
        <p:nvSpPr>
          <p:cNvPr id="37" name="Freeform 34">
            <a:extLst>
              <a:ext uri="{FF2B5EF4-FFF2-40B4-BE49-F238E27FC236}">
                <a16:creationId xmlns:a16="http://schemas.microsoft.com/office/drawing/2014/main" id="{4B9E84C8-C1C6-57E5-704F-8B42F807C866}"/>
              </a:ext>
            </a:extLst>
          </p:cNvPr>
          <p:cNvSpPr/>
          <p:nvPr/>
        </p:nvSpPr>
        <p:spPr>
          <a:xfrm>
            <a:off x="8176414" y="6468822"/>
            <a:ext cx="1726511" cy="240854"/>
          </a:xfrm>
          <a:prstGeom prst="roundRect">
            <a:avLst/>
          </a:prstGeom>
          <a:solidFill>
            <a:schemeClr val="tx2"/>
          </a:solidFill>
          <a:ln>
            <a:noFill/>
          </a:ln>
        </p:spPr>
        <p:txBody>
          <a:bodyPr lIns="91440" tIns="45720" rIns="91440" bIns="45720" anchor="ctr"/>
          <a:lstStyle>
            <a:defPPr>
              <a:defRPr lang="en-I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800" b="1">
                <a:solidFill>
                  <a:srgbClr val="FFFFFF"/>
                </a:solidFill>
                <a:latin typeface="Arial"/>
                <a:cs typeface="Arial"/>
              </a:rPr>
              <a:t>5. STRESS TEST</a:t>
            </a:r>
          </a:p>
        </p:txBody>
      </p:sp>
    </p:spTree>
    <p:extLst>
      <p:ext uri="{BB962C8B-B14F-4D97-AF65-F5344CB8AC3E}">
        <p14:creationId xmlns:p14="http://schemas.microsoft.com/office/powerpoint/2010/main" val="598379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76C0A6BE5427B47870F9D89A2F1F5D8" ma:contentTypeVersion="4" ma:contentTypeDescription="Creare un nuovo documento." ma:contentTypeScope="" ma:versionID="8baf0fb6561e102d0e23de5a953fbec1">
  <xsd:schema xmlns:xsd="http://www.w3.org/2001/XMLSchema" xmlns:xs="http://www.w3.org/2001/XMLSchema" xmlns:p="http://schemas.microsoft.com/office/2006/metadata/properties" xmlns:ns2="6576e84f-8826-4621-a466-7cf4d3368ac9" targetNamespace="http://schemas.microsoft.com/office/2006/metadata/properties" ma:root="true" ma:fieldsID="6e1f2257fa12e6734096388f5a7fe4a4" ns2:_="">
    <xsd:import namespace="6576e84f-8826-4621-a466-7cf4d3368a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6e84f-8826-4621-a466-7cf4d3368a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ED2447-C39A-4E8F-8BD0-8CF98D1753B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F14684-E1F0-4837-BFC4-D41254873E68}">
  <ds:schemaRefs>
    <ds:schemaRef ds:uri="6576e84f-8826-4621-a466-7cf4d3368ac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E61E3EE-CB47-4BA7-B02B-EA40DB128631}">
  <ds:schemaRefs>
    <ds:schemaRef ds:uri="6576e84f-8826-4621-a466-7cf4d3368ac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814</Words>
  <Application>Microsoft Macintosh PowerPoint</Application>
  <PresentationFormat>Widescreen</PresentationFormat>
  <Paragraphs>259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Bold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Investment Valuation Assignment</dc:title>
  <dc:creator>Sandra Leinenweber</dc:creator>
  <cp:lastModifiedBy>Joel Gressé</cp:lastModifiedBy>
  <cp:revision>22</cp:revision>
  <dcterms:created xsi:type="dcterms:W3CDTF">2023-11-19T09:10:30Z</dcterms:created>
  <dcterms:modified xsi:type="dcterms:W3CDTF">2025-03-20T09:53:18Z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2023-11-12T00:00:00Z</vt:filetime>
  </property>
  <property fmtid="{D5CDD505-2E9C-101B-9397-08002B2CF9AE}" pid="3" name="LastSaved">
    <vt:filetime>2023-11-19T00:00:00Z</vt:filetime>
  </property>
  <property fmtid="{D5CDD505-2E9C-101B-9397-08002B2CF9AE}" pid="4" name="ContentTypeId">
    <vt:lpwstr>0x010100576C0A6BE5427B47870F9D89A2F1F5D8</vt:lpwstr>
  </property>
</Properties>
</file>