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61" r:id="rId5"/>
    <p:sldId id="295" r:id="rId6"/>
    <p:sldId id="296" r:id="rId7"/>
    <p:sldId id="297" r:id="rId8"/>
    <p:sldId id="298" r:id="rId9"/>
    <p:sldId id="299" r:id="rId10"/>
    <p:sldId id="259" r:id="rId11"/>
    <p:sldId id="262" r:id="rId12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5"/>
      <p:bold r:id="rId16"/>
      <p:italic r:id="rId17"/>
      <p:boldItalic r:id="rId18"/>
    </p:embeddedFont>
    <p:embeddedFont>
      <p:font typeface="Titillium Web ExtraLight" panose="000003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B44B9-4524-4C0D-8AF8-5427DF5A4584}">
  <a:tblStyle styleId="{65EB44B9-4524-4C0D-8AF8-5427DF5A4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6F2201-81D1-4D0E-8F2B-302A704BE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B4701C-A531-9705-3D86-C84F64273B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178D7B-5759-0D5B-A41C-067689430D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9BFFD-F3EA-460C-B481-8E2F3BEA18C0}" type="datetimeFigureOut">
              <a:rPr lang="de-AT" smtClean="0"/>
              <a:t>09.10.2022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144F1-8BDE-1D39-D1CB-44C8A3D006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4D5DAB-67EE-239B-E831-B10CB26885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24CE2-2BB5-411C-A42F-6E01E859FA2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3856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23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79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46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67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31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</p:sldLayoutIdLst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81000" algn="l" rtl="0">
        <a:lnSpc>
          <a:spcPct val="100000"/>
        </a:lnSpc>
        <a:spcBef>
          <a:spcPts val="0"/>
        </a:spcBef>
        <a:spcAft>
          <a:spcPts val="0"/>
        </a:spcAft>
        <a:buClr>
          <a:schemeClr val="bg1"/>
        </a:buClr>
        <a:buFont typeface="Wingdings" panose="05000000000000000000" pitchFamily="2" charset="2"/>
        <a:buChar char="v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waitt/tennis-20112019?select=atp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 Analysis of ATP Tennis Matches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6235C1-4686-6EA0-512A-3873B9FF197D}"/>
              </a:ext>
            </a:extLst>
          </p:cNvPr>
          <p:cNvSpPr txBox="1"/>
          <p:nvPr/>
        </p:nvSpPr>
        <p:spPr>
          <a:xfrm>
            <a:off x="718275" y="509514"/>
            <a:ext cx="256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Manuel Leutschacher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EE9830-0492-5E26-0503-006E89C92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1" y="953411"/>
            <a:ext cx="4278622" cy="323667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8F4973-99DA-CA59-EB70-B385F685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158" y="953411"/>
            <a:ext cx="4420650" cy="3236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530251" y="3424882"/>
            <a:ext cx="53656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/>
              <a:t>Thank You for Your Attention</a:t>
            </a:r>
            <a:endParaRPr sz="92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265292" y="107225"/>
            <a:ext cx="502232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/>
              <a:t>Overview</a:t>
            </a:r>
            <a:endParaRPr sz="9200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808;p19">
            <a:extLst>
              <a:ext uri="{FF2B5EF4-FFF2-40B4-BE49-F238E27FC236}">
                <a16:creationId xmlns:a16="http://schemas.microsoft.com/office/drawing/2014/main" id="{F6CCD163-05F6-3057-F5CA-E5C2380AFD09}"/>
              </a:ext>
            </a:extLst>
          </p:cNvPr>
          <p:cNvSpPr txBox="1">
            <a:spLocks/>
          </p:cNvSpPr>
          <p:nvPr/>
        </p:nvSpPr>
        <p:spPr>
          <a:xfrm>
            <a:off x="448269" y="1585135"/>
            <a:ext cx="432251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285750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Introduction / The Dataset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Dataset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Analysis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rgbClr val="FFFFFF"/>
                </a:solidFill>
                <a:hlinkClick r:id="rId3"/>
              </a:rPr>
              <a:t>Tennis </a:t>
            </a:r>
            <a:r>
              <a:rPr lang="de-AT" sz="1400" dirty="0" err="1">
                <a:solidFill>
                  <a:srgbClr val="FFFFFF"/>
                </a:solidFill>
                <a:hlinkClick r:id="rId3"/>
              </a:rPr>
              <a:t>DataSet</a:t>
            </a:r>
            <a:br>
              <a:rPr lang="de-AT" sz="1400" dirty="0">
                <a:solidFill>
                  <a:srgbClr val="FFFFFF"/>
                </a:solidFill>
                <a:hlinkClick r:id="rId3"/>
              </a:rPr>
            </a:br>
            <a:endParaRPr lang="de-AT" sz="1400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 err="1"/>
              <a:t>What</a:t>
            </a:r>
            <a:r>
              <a:rPr lang="de-AT" sz="1400" dirty="0"/>
              <a:t> </a:t>
            </a:r>
            <a:r>
              <a:rPr lang="de-AT" sz="1400" dirty="0" err="1"/>
              <a:t>is</a:t>
            </a:r>
            <a:r>
              <a:rPr lang="de-AT" sz="1400" dirty="0"/>
              <a:t> </a:t>
            </a:r>
            <a:r>
              <a:rPr lang="de-AT" sz="1400" dirty="0" err="1"/>
              <a:t>important</a:t>
            </a:r>
            <a:r>
              <a:rPr lang="de-AT" sz="1400" dirty="0"/>
              <a:t> to </a:t>
            </a:r>
            <a:r>
              <a:rPr lang="de-AT" sz="1400" dirty="0" err="1"/>
              <a:t>win</a:t>
            </a:r>
            <a:r>
              <a:rPr lang="de-AT" sz="1400" dirty="0"/>
              <a:t> a Tennis match?</a:t>
            </a:r>
            <a:br>
              <a:rPr lang="de-AT" sz="1400" dirty="0"/>
            </a:br>
            <a:endParaRPr lang="de-AT" sz="1400" dirty="0"/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Data Split into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 = All Time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L5 = Last 5 Matches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    = Last Match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CUR = Current Match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200,000 Rows / 30,000 Rows with no NAs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55984-CF3A-F046-A91A-E738B66568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86409E-91D8-1913-7871-77AC5F67DA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 descr="Ein Bild, das Tennis, Schläger, Sport, schlagend enthält.&#10;&#10;Automatisch generierte Beschreibung">
            <a:extLst>
              <a:ext uri="{FF2B5EF4-FFF2-40B4-BE49-F238E27FC236}">
                <a16:creationId xmlns:a16="http://schemas.microsoft.com/office/drawing/2014/main" id="{1B048699-0574-4CE4-8AB0-76A4A5BB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155" y="1758885"/>
            <a:ext cx="3150484" cy="1772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Analysis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607D14-DE08-B3B4-032F-51088245173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6B7663-ACA1-5655-BE07-3C9985660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0B93AE7-D3EC-C512-544A-0A0D81BA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131" y="1414301"/>
            <a:ext cx="3086531" cy="23148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1A7B5CD-42FD-DCE6-A1B0-03AEAC3E0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09" y="1487510"/>
            <a:ext cx="3086531" cy="23148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8AD49B4-0B0C-F90F-324D-FA5061F53495}"/>
              </a:ext>
            </a:extLst>
          </p:cNvPr>
          <p:cNvSpPr txBox="1"/>
          <p:nvPr/>
        </p:nvSpPr>
        <p:spPr>
          <a:xfrm>
            <a:off x="718326" y="4333461"/>
            <a:ext cx="7707350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The </a:t>
            </a:r>
            <a:r>
              <a:rPr lang="de-AT" dirty="0" err="1">
                <a:solidFill>
                  <a:schemeClr val="bg1"/>
                </a:solidFill>
              </a:rPr>
              <a:t>shorter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term</a:t>
            </a:r>
            <a:r>
              <a:rPr lang="de-AT" dirty="0">
                <a:solidFill>
                  <a:schemeClr val="bg1"/>
                </a:solidFill>
              </a:rPr>
              <a:t> the </a:t>
            </a:r>
            <a:r>
              <a:rPr lang="de-AT" dirty="0" err="1">
                <a:solidFill>
                  <a:schemeClr val="bg1"/>
                </a:solidFill>
              </a:rPr>
              <a:t>data</a:t>
            </a:r>
            <a:r>
              <a:rPr lang="de-AT" dirty="0">
                <a:solidFill>
                  <a:schemeClr val="bg1"/>
                </a:solidFill>
              </a:rPr>
              <a:t> -&gt; the </a:t>
            </a:r>
            <a:r>
              <a:rPr lang="de-AT" dirty="0" err="1">
                <a:solidFill>
                  <a:schemeClr val="bg1"/>
                </a:solidFill>
              </a:rPr>
              <a:t>higher</a:t>
            </a:r>
            <a:r>
              <a:rPr lang="de-AT" dirty="0">
                <a:solidFill>
                  <a:schemeClr val="bg1"/>
                </a:solidFill>
              </a:rPr>
              <a:t> the </a:t>
            </a:r>
            <a:r>
              <a:rPr lang="de-AT" dirty="0" err="1">
                <a:solidFill>
                  <a:schemeClr val="bg1"/>
                </a:solidFill>
              </a:rPr>
              <a:t>variance</a:t>
            </a:r>
            <a:endParaRPr lang="de-A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607D14-DE08-B3B4-032F-51088245173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6B7663-ACA1-5655-BE07-3C9985660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0B93AE7-D3EC-C512-544A-0A0D81BA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17131" y="1414301"/>
            <a:ext cx="3086531" cy="23148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1A7B5CD-42FD-DCE6-A1B0-03AEAC3E0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61809" y="1487510"/>
            <a:ext cx="3086531" cy="23148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8AD49B4-0B0C-F90F-324D-FA5061F53495}"/>
              </a:ext>
            </a:extLst>
          </p:cNvPr>
          <p:cNvSpPr txBox="1"/>
          <p:nvPr/>
        </p:nvSpPr>
        <p:spPr>
          <a:xfrm>
            <a:off x="718326" y="4333461"/>
            <a:ext cx="7707350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1BBBCA-8E7C-A448-0698-31AB39FF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45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Ttest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rgbClr val="FFFFFF"/>
                </a:solidFill>
              </a:rPr>
              <a:t>Almost</a:t>
            </a:r>
            <a:r>
              <a:rPr lang="de-AT" sz="1400" dirty="0">
                <a:solidFill>
                  <a:srgbClr val="FFFFFF"/>
                </a:solidFill>
              </a:rPr>
              <a:t> the same </a:t>
            </a:r>
            <a:r>
              <a:rPr lang="de-AT" sz="1400" dirty="0" err="1">
                <a:solidFill>
                  <a:srgbClr val="FFFFFF"/>
                </a:solidFill>
              </a:rPr>
              <a:t>variance</a:t>
            </a:r>
            <a:r>
              <a:rPr lang="de-AT" sz="1400" dirty="0"/>
              <a:t> </a:t>
            </a:r>
            <a:r>
              <a:rPr lang="de-AT" sz="1400" dirty="0" err="1"/>
              <a:t>for</a:t>
            </a:r>
            <a:r>
              <a:rPr lang="de-AT" sz="1400" dirty="0">
                <a:solidFill>
                  <a:srgbClr val="FFFFFF"/>
                </a:solidFill>
              </a:rPr>
              <a:t> same time </a:t>
            </a:r>
            <a:r>
              <a:rPr lang="de-AT" sz="1400" dirty="0" err="1">
                <a:solidFill>
                  <a:srgbClr val="FFFFFF"/>
                </a:solidFill>
              </a:rPr>
              <a:t>data</a:t>
            </a:r>
            <a:endParaRPr lang="de-AT" sz="1400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de-AT" sz="1400" dirty="0"/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rgbClr val="FFFFFF"/>
                </a:solidFill>
              </a:rPr>
              <a:t>Almost</a:t>
            </a:r>
            <a:r>
              <a:rPr lang="de-AT" sz="1400" dirty="0">
                <a:solidFill>
                  <a:srgbClr val="FFFFFF"/>
                </a:solidFill>
              </a:rPr>
              <a:t> same p </a:t>
            </a:r>
            <a:r>
              <a:rPr lang="de-AT" sz="1400" dirty="0" err="1">
                <a:solidFill>
                  <a:srgbClr val="FFFFFF"/>
                </a:solidFill>
              </a:rPr>
              <a:t>values</a:t>
            </a:r>
            <a:r>
              <a:rPr lang="de-AT" sz="1400" dirty="0">
                <a:solidFill>
                  <a:srgbClr val="FFFFFF"/>
                </a:solidFill>
              </a:rPr>
              <a:t> </a:t>
            </a:r>
            <a:r>
              <a:rPr lang="de-AT" sz="1400" dirty="0" err="1">
                <a:solidFill>
                  <a:srgbClr val="FFFFFF"/>
                </a:solidFill>
              </a:rPr>
              <a:t>for</a:t>
            </a:r>
            <a:r>
              <a:rPr lang="de-AT" sz="1400" dirty="0">
                <a:solidFill>
                  <a:srgbClr val="FFFFFF"/>
                </a:solidFill>
              </a:rPr>
              <a:t> A and L5 </a:t>
            </a:r>
            <a:r>
              <a:rPr lang="de-AT" sz="1400" dirty="0" err="1">
                <a:solidFill>
                  <a:srgbClr val="FFFFFF"/>
                </a:solidFill>
              </a:rPr>
              <a:t>data</a:t>
            </a:r>
            <a:br>
              <a:rPr lang="de-AT" sz="1400" dirty="0">
                <a:solidFill>
                  <a:srgbClr val="FFFFFF"/>
                </a:solidFill>
              </a:rPr>
            </a:br>
            <a:endParaRPr lang="de-AT" sz="1400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/>
              <a:t>Way </a:t>
            </a:r>
            <a:r>
              <a:rPr lang="de-AT" sz="1400" dirty="0" err="1"/>
              <a:t>higher</a:t>
            </a:r>
            <a:r>
              <a:rPr lang="de-AT" sz="1400" dirty="0"/>
              <a:t> p-</a:t>
            </a:r>
            <a:r>
              <a:rPr lang="de-AT" sz="1400" dirty="0" err="1"/>
              <a:t>values</a:t>
            </a:r>
            <a:r>
              <a:rPr lang="de-AT" sz="1400" dirty="0"/>
              <a:t> </a:t>
            </a:r>
            <a:r>
              <a:rPr lang="de-AT" sz="1400" dirty="0" err="1"/>
              <a:t>for</a:t>
            </a:r>
            <a:r>
              <a:rPr lang="de-AT" sz="1400" dirty="0"/>
              <a:t> player2 variables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 err="1"/>
              <a:t>Around</a:t>
            </a:r>
            <a:r>
              <a:rPr lang="de-AT" sz="1400" dirty="0"/>
              <a:t> 0.90</a:t>
            </a:r>
            <a:br>
              <a:rPr lang="de-AT" sz="1400" dirty="0"/>
            </a:br>
            <a:endParaRPr lang="de-AT" sz="1400" dirty="0"/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Lower values on player1 variables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Around 0.08 for A and L5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On last 0.005</a:t>
            </a: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55984-CF3A-F046-A91A-E738B66568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86409E-91D8-1913-7871-77AC5F67DA0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3525" y="4031268"/>
            <a:ext cx="3730800" cy="666038"/>
          </a:xfrm>
        </p:spPr>
        <p:txBody>
          <a:bodyPr/>
          <a:lstStyle/>
          <a:p>
            <a:r>
              <a:rPr lang="de-AT" dirty="0"/>
              <a:t>Density </a:t>
            </a:r>
            <a:r>
              <a:rPr lang="de-AT" dirty="0" err="1"/>
              <a:t>of</a:t>
            </a:r>
            <a:r>
              <a:rPr lang="de-AT" dirty="0"/>
              <a:t> L5 </a:t>
            </a:r>
            <a:r>
              <a:rPr lang="de-AT" dirty="0" err="1"/>
              <a:t>for</a:t>
            </a:r>
            <a:r>
              <a:rPr lang="de-AT" dirty="0"/>
              <a:t> P2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048699-0574-4CE4-8AB0-76A4A5BB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95396" y="1279958"/>
            <a:ext cx="2730002" cy="27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477078" y="401250"/>
            <a:ext cx="824550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P2 retire last game? / What surface is played?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55984-CF3A-F046-A91A-E738B66568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86409E-91D8-1913-7871-77AC5F67DA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048699-0574-4CE4-8AB0-76A4A5BB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2054" y="1671614"/>
            <a:ext cx="4272936" cy="180027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6D7416C-5787-3F04-2A01-1CFE4CE0C3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611" y="1292412"/>
            <a:ext cx="3652929" cy="2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7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 Analysis for Aces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bg1"/>
              </a:buClr>
              <a:buSzPct val="100000"/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55984-CF3A-F046-A91A-E738B66568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048699-0574-4CE4-8AB0-76A4A5BB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53607" y="1258650"/>
            <a:ext cx="5482780" cy="3127298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6FF956-4071-7D0D-A83C-657A9C1AB53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484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rgbClr val="FFFFFF"/>
                </a:solidFill>
              </a:rPr>
              <a:t>Tried</a:t>
            </a:r>
            <a:r>
              <a:rPr lang="de-AT" sz="1400" dirty="0">
                <a:solidFill>
                  <a:srgbClr val="FFFFFF"/>
                </a:solidFill>
              </a:rPr>
              <a:t> to break </a:t>
            </a:r>
            <a:r>
              <a:rPr lang="de-AT" sz="1400" dirty="0" err="1">
                <a:solidFill>
                  <a:srgbClr val="FFFFFF"/>
                </a:solidFill>
              </a:rPr>
              <a:t>it</a:t>
            </a:r>
            <a:r>
              <a:rPr lang="de-AT" sz="1400" dirty="0">
                <a:solidFill>
                  <a:srgbClr val="FFFFFF"/>
                </a:solidFill>
              </a:rPr>
              <a:t> down to 11 relevant Variables</a:t>
            </a: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de-AT" sz="1400" dirty="0"/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 err="1"/>
              <a:t>Got</a:t>
            </a:r>
            <a:r>
              <a:rPr lang="de-AT" sz="1400" dirty="0"/>
              <a:t> </a:t>
            </a:r>
            <a:r>
              <a:rPr lang="de-AT" sz="1400" dirty="0" err="1"/>
              <a:t>rid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</a:t>
            </a:r>
            <a:r>
              <a:rPr lang="de-AT" sz="1400" dirty="0" err="1"/>
              <a:t>IsLastRet</a:t>
            </a:r>
            <a:r>
              <a:rPr lang="de-AT" sz="1400" dirty="0"/>
              <a:t> -&gt; </a:t>
            </a:r>
            <a:r>
              <a:rPr lang="de-AT" sz="1400" dirty="0" err="1"/>
              <a:t>better</a:t>
            </a:r>
            <a:r>
              <a:rPr lang="de-AT" sz="1400" dirty="0"/>
              <a:t> </a:t>
            </a:r>
            <a:r>
              <a:rPr lang="de-AT" sz="1400" dirty="0" err="1"/>
              <a:t>Results</a:t>
            </a:r>
            <a:endParaRPr lang="de-AT" sz="1400" dirty="0"/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rgbClr val="FFFFFF"/>
                </a:solidFill>
              </a:rPr>
              <a:t>P: 0.32 on </a:t>
            </a:r>
            <a:r>
              <a:rPr lang="de-AT" sz="1400" dirty="0" err="1">
                <a:solidFill>
                  <a:srgbClr val="FFFFFF"/>
                </a:solidFill>
              </a:rPr>
              <a:t>difference</a:t>
            </a:r>
            <a:r>
              <a:rPr lang="de-AT" sz="1400" dirty="0">
                <a:solidFill>
                  <a:srgbClr val="FFFFFF"/>
                </a:solidFill>
              </a:rPr>
              <a:t> in </a:t>
            </a:r>
            <a:r>
              <a:rPr lang="de-AT" sz="1400" dirty="0" err="1">
                <a:solidFill>
                  <a:srgbClr val="FFFFFF"/>
                </a:solidFill>
              </a:rPr>
              <a:t>res</a:t>
            </a:r>
            <a:r>
              <a:rPr lang="de-AT" sz="1400" dirty="0">
                <a:solidFill>
                  <a:srgbClr val="FFFFFF"/>
                </a:solidFill>
              </a:rPr>
              <a:t>. </a:t>
            </a:r>
            <a:r>
              <a:rPr lang="de-AT" sz="1400" dirty="0" err="1">
                <a:solidFill>
                  <a:srgbClr val="FFFFFF"/>
                </a:solidFill>
              </a:rPr>
              <a:t>deviance</a:t>
            </a:r>
            <a:br>
              <a:rPr lang="de-AT" sz="1400" dirty="0">
                <a:solidFill>
                  <a:srgbClr val="FFFFFF"/>
                </a:solidFill>
              </a:rPr>
            </a:br>
            <a:endParaRPr lang="de-AT" sz="1400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 err="1"/>
              <a:t>Significant</a:t>
            </a:r>
            <a:r>
              <a:rPr lang="de-AT" sz="1400" dirty="0"/>
              <a:t> Variables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/>
              <a:t>Serve2ndWonPct_L5_1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/>
              <a:t>Serve1stWon_L5_1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/>
              <a:t>DaysFromLast_CUR_2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/>
              <a:t>ReceivingPointsWonPCT_L5_2</a:t>
            </a:r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de-AT" sz="1400" dirty="0"/>
              <a:t>DaysFromLast_CUR_1</a:t>
            </a:r>
            <a:br>
              <a:rPr lang="de-AT" sz="1400" dirty="0"/>
            </a:br>
            <a:endParaRPr lang="de-AT" sz="1400" dirty="0"/>
          </a:p>
          <a:p>
            <a:pPr marL="742950" lvl="1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55984-CF3A-F046-A91A-E738B66568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048699-0574-4CE4-8AB0-76A4A5BB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55964" y="1274552"/>
            <a:ext cx="4034110" cy="2876533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507177-0B06-C0D3-591C-BB08FF0555D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774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" grpId="0" build="p"/>
    </p:bld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Titillium Web</vt:lpstr>
      <vt:lpstr>Titillium Web ExtraLight</vt:lpstr>
      <vt:lpstr>Wingdings</vt:lpstr>
      <vt:lpstr>Thaliard template</vt:lpstr>
      <vt:lpstr>Factor Analysis of ATP Tennis Matches</vt:lpstr>
      <vt:lpstr>Overview</vt:lpstr>
      <vt:lpstr>Introduction</vt:lpstr>
      <vt:lpstr>Visual Analysis</vt:lpstr>
      <vt:lpstr>PowerPoint-Präsentation</vt:lpstr>
      <vt:lpstr>Ttest</vt:lpstr>
      <vt:lpstr>Did P2 retire last game? / What surface is played?</vt:lpstr>
      <vt:lpstr>Factor Analysis for Aces</vt:lpstr>
      <vt:lpstr>Logistic Regression</vt:lpstr>
      <vt:lpstr>PowerPoint-Präsentation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 of ATP Tennis Matches</dc:title>
  <cp:lastModifiedBy>Leutschacher Manuel</cp:lastModifiedBy>
  <cp:revision>2</cp:revision>
  <dcterms:modified xsi:type="dcterms:W3CDTF">2022-10-10T01:13:48Z</dcterms:modified>
</cp:coreProperties>
</file>