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5414C-C59A-4BD6-BD17-C25357776563}">
  <a:tblStyle styleId="{3B05414C-C59A-4BD6-BD17-C25357776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olibarr.es/index.php/servicios/instalacion-" TargetMode="External"/><Relationship Id="rId10" Type="http://schemas.openxmlformats.org/officeDocument/2006/relationships/hyperlink" Target="https://www.dolibarr.es/index.php/servicios/instalacion-" TargetMode="External"/><Relationship Id="rId13" Type="http://schemas.openxmlformats.org/officeDocument/2006/relationships/hyperlink" Target="https://www.dolibarr.es/index.php/erp-dolibarr/10-" TargetMode="External"/><Relationship Id="rId12" Type="http://schemas.openxmlformats.org/officeDocument/2006/relationships/hyperlink" Target="https://wiki.dolibarr.org/index.php/DoliWam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olibarr.es/index.php/erp-dolibarr" TargetMode="External"/><Relationship Id="rId4" Type="http://schemas.openxmlformats.org/officeDocument/2006/relationships/hyperlink" Target="http://rodolphe.quiedeville.org/" TargetMode="External"/><Relationship Id="rId9" Type="http://schemas.openxmlformats.org/officeDocument/2006/relationships/hyperlink" Target="https://mariadb.org/" TargetMode="External"/><Relationship Id="rId15" Type="http://schemas.openxmlformats.org/officeDocument/2006/relationships/hyperlink" Target="https://wiki.dolibarr.org/index.php/List_of_Dolibarr_users" TargetMode="External"/><Relationship Id="rId14" Type="http://schemas.openxmlformats.org/officeDocument/2006/relationships/hyperlink" Target="https://www.dolibarr.es/index.php/erp-dolibarr/10-" TargetMode="External"/><Relationship Id="rId17" Type="http://schemas.openxmlformats.org/officeDocument/2006/relationships/hyperlink" Target="https://www.dolibarr.es/index.php/erp-dolibarr/casos-de-exito-dolibarr/17-casos-de-exito/117-wurth" TargetMode="External"/><Relationship Id="rId16" Type="http://schemas.openxmlformats.org/officeDocument/2006/relationships/hyperlink" Target="https://www.dolibarr.es/index.php/erp-dolibarr/casos-de-exito-dolibarr/17-casos-de-exito/116-aeat" TargetMode="External"/><Relationship Id="rId5" Type="http://schemas.openxmlformats.org/officeDocument/2006/relationships/hyperlink" Target="https://wiki.dolibarr.org/index.php/Origen_e_historia_del_proyecto" TargetMode="External"/><Relationship Id="rId6" Type="http://schemas.openxmlformats.org/officeDocument/2006/relationships/hyperlink" Target="https://wiki.dolibarr.org/index.php/Proyecto_Dolibarr" TargetMode="External"/><Relationship Id="rId7" Type="http://schemas.openxmlformats.org/officeDocument/2006/relationships/hyperlink" Target="https://www.dolibarr.org/" TargetMode="External"/><Relationship Id="rId8" Type="http://schemas.openxmlformats.org/officeDocument/2006/relationships/hyperlink" Target="https://en.wikipedia.org/wiki/LAMP_%28software_bundle%2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125" y="590300"/>
            <a:ext cx="9144000" cy="200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450" y="193600"/>
            <a:ext cx="5085326" cy="2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-12" y="2432375"/>
            <a:ext cx="9144000" cy="8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</a:rPr>
              <a:t>Evaluación técnica sobre el ERP Dolibarr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621425" y="3663025"/>
            <a:ext cx="52296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</a:rPr>
              <a:t>Jorge de </a:t>
            </a:r>
            <a:r>
              <a:rPr b="1" lang="es" sz="1800">
                <a:solidFill>
                  <a:srgbClr val="FFFFFF"/>
                </a:solidFill>
              </a:rPr>
              <a:t>Cózar, Álvaro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</a:rPr>
              <a:t>Izquierdo Mañas, Jose Luis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</a:rPr>
              <a:t>Martín Gómez, Javier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</a:rPr>
              <a:t>Moreno Carmona, Enrique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0" y="969450"/>
            <a:ext cx="9144000" cy="3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09400" y="1189826"/>
            <a:ext cx="8725200" cy="1703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61575" y="3191125"/>
            <a:ext cx="8725200" cy="1884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0" y="1448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5. Empresas destacables con Dolibarr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75" y="1342357"/>
            <a:ext cx="4880800" cy="146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065200" y="1252713"/>
            <a:ext cx="37161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Gestión centralizada y distribuida de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elementos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no inventariables.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42900" lvl="0" marL="45720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Integración con las compras y los consumos. 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875" y="3466550"/>
            <a:ext cx="4930424" cy="12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09400" y="3191125"/>
            <a:ext cx="36414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Optimización de procesos específicos en áreas críticas (financiera, contable y administrativa)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Integridad total con sus sistemas de información.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0667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6. </a:t>
            </a:r>
            <a:r>
              <a:rPr lang="es"/>
              <a:t>Bibliografía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750" y="1429525"/>
            <a:ext cx="82353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300"/>
              <a:t>1. ERP Dolibarr. Página de Información oficial: 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https://www.dolibarr.es/index.php/erp-dolibarr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2. Rodolphe Quiédeville. Información personal: </a:t>
            </a:r>
            <a:r>
              <a:rPr lang="es" sz="1300" u="sng">
                <a:solidFill>
                  <a:schemeClr val="hlink"/>
                </a:solidFill>
                <a:hlinkClick r:id="rId4"/>
              </a:rPr>
              <a:t>http://rodolphe.quiedeville.org/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3. Wiki de Dolibarr. Origen e historia del proyecto: </a:t>
            </a:r>
            <a:r>
              <a:rPr lang="es" sz="1300" u="sng">
                <a:solidFill>
                  <a:schemeClr val="hlink"/>
                </a:solidFill>
                <a:hlinkClick r:id="rId5"/>
              </a:rPr>
              <a:t>https://wiki.dolibarr.org/index.php/Origen_e_historia_del_proyecto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4. Wiki de Dolibarr Proyecto. Dolibarr: </a:t>
            </a:r>
            <a:r>
              <a:rPr lang="es" sz="1300" u="sng">
                <a:solidFill>
                  <a:schemeClr val="hlink"/>
                </a:solidFill>
                <a:hlinkClick r:id="rId6"/>
              </a:rPr>
              <a:t>https://wiki.dolibarr.org/index.php/Proyecto_Dolibarr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5. Dolibarr. Pagina oficial: </a:t>
            </a:r>
            <a:r>
              <a:rPr lang="es" sz="1300" u="sng">
                <a:solidFill>
                  <a:schemeClr val="hlink"/>
                </a:solidFill>
                <a:hlinkClick r:id="rId7"/>
              </a:rPr>
              <a:t>https://www.dolibarr.org/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6. Wikipedia. LAMP (Software Bundle): </a:t>
            </a:r>
            <a:r>
              <a:rPr lang="es" sz="1300" u="sng">
                <a:solidFill>
                  <a:schemeClr val="hlink"/>
                </a:solidFill>
                <a:hlinkClick r:id="rId8"/>
              </a:rPr>
              <a:t>https://en.wikipedia.org/wiki/LAMP_%28software_bundle%29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7. MariaDB. MariaDB Foundation: </a:t>
            </a:r>
            <a:r>
              <a:rPr lang="es" sz="1300" u="sng">
                <a:solidFill>
                  <a:schemeClr val="hlink"/>
                </a:solidFill>
                <a:hlinkClick r:id="rId9"/>
              </a:rPr>
              <a:t>https://mariadb.org/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8. Doliwamp. Instalación y configuración: </a:t>
            </a:r>
            <a:r>
              <a:rPr lang="es" sz="1300" u="sng">
                <a:solidFill>
                  <a:schemeClr val="hlink"/>
                </a:solidFill>
                <a:hlinkClick r:id="rId10"/>
              </a:rPr>
              <a:t>https://www.dolibarr.es/index.php/servicios/instalacion-</a:t>
            </a:r>
          </a:p>
          <a:p>
            <a:pPr lvl="0">
              <a:spcBef>
                <a:spcPts val="0"/>
              </a:spcBef>
              <a:buNone/>
            </a:pPr>
            <a:r>
              <a:rPr lang="es" sz="1300" u="sng">
                <a:solidFill>
                  <a:schemeClr val="hlink"/>
                </a:solidFill>
                <a:hlinkClick r:id="rId11"/>
              </a:rPr>
              <a:t>y-configuracion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9. Doliwamp. Dolibarr for Windows: </a:t>
            </a:r>
            <a:r>
              <a:rPr lang="es" sz="1300" u="sng">
                <a:solidFill>
                  <a:schemeClr val="hlink"/>
                </a:solidFill>
                <a:hlinkClick r:id="rId12"/>
              </a:rPr>
              <a:t>https://wiki.dolibarr.org/index.php/DoliWamp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10. Dolibarr. 10 razones para utilizar Dolibarr: </a:t>
            </a:r>
            <a:r>
              <a:rPr lang="es" sz="1300" u="sng">
                <a:solidFill>
                  <a:schemeClr val="hlink"/>
                </a:solidFill>
                <a:hlinkClick r:id="rId13"/>
              </a:rPr>
              <a:t>https://www.dolibarr.es/index.php/erp-dolibarr/10-</a:t>
            </a:r>
          </a:p>
          <a:p>
            <a:pPr lvl="0">
              <a:spcBef>
                <a:spcPts val="0"/>
              </a:spcBef>
              <a:buNone/>
            </a:pPr>
            <a:r>
              <a:rPr lang="es" sz="1300" u="sng">
                <a:solidFill>
                  <a:schemeClr val="hlink"/>
                </a:solidFill>
                <a:hlinkClick r:id="rId14"/>
              </a:rPr>
              <a:t>razones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300"/>
              <a:t>11. Dolibarr. Lista de usuarios: </a:t>
            </a:r>
            <a:r>
              <a:rPr lang="es" sz="1300" u="sng">
                <a:solidFill>
                  <a:srgbClr val="1155CC"/>
                </a:solidFill>
                <a:hlinkClick r:id="rId15"/>
              </a:rPr>
              <a:t>https://wiki.dolibarr.org/index.php/List_of_Dolibarr_users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300"/>
              <a:t>12. Dolibarr. Agencia Tributaria: </a:t>
            </a:r>
            <a:r>
              <a:rPr lang="es" sz="1300" u="sng">
                <a:solidFill>
                  <a:srgbClr val="1155CC"/>
                </a:solidFill>
                <a:hlinkClick r:id="rId16"/>
              </a:rPr>
              <a:t>https://www.dolibarr.es/index.php/erp-dolibarr/casos-de-exito-dolibarr/17-casos-de-exito/116-aeat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300"/>
              <a:t>13. Dolibarr. Wurth: </a:t>
            </a:r>
            <a:r>
              <a:rPr lang="es" sz="1300" u="sng">
                <a:solidFill>
                  <a:srgbClr val="1155CC"/>
                </a:solidFill>
                <a:hlinkClick r:id="rId17"/>
              </a:rPr>
              <a:t>https://www.dolibarr.es/index.php/erp-dolibarr/casos-de-exito-dolibarr/17-casos-de-exito/117-wurth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3187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/>
              <a:t>Í</a:t>
            </a:r>
            <a:r>
              <a:rPr lang="es" sz="3600"/>
              <a:t>ndice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9875" y="1491150"/>
            <a:ext cx="76791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Información sobre Dolibarr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Descripción de la instalación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2.1. Instalaciones en un entorno Linux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2.2. Instalación en un entorno Windows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Funcionalidades que ofrece Dolibarr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Ventajas e inconvenientes encontrados durante la prueba de Dolibarr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Empresas destacables que lo han implantado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oboto"/>
              <a:buAutoNum type="arabicPeriod"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Bibliografía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6224" l="7042" r="7171" t="7806"/>
          <a:stretch/>
        </p:blipFill>
        <p:spPr>
          <a:xfrm>
            <a:off x="5560900" y="1373500"/>
            <a:ext cx="2935300" cy="1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78175"/>
            <a:ext cx="8520600" cy="5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s" sz="3000"/>
              <a:t>Información sobre Dolibarr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44625" y="1425600"/>
            <a:ext cx="3541800" cy="3630900"/>
          </a:xfrm>
          <a:prstGeom prst="rect">
            <a:avLst/>
          </a:prstGeom>
          <a:solidFill>
            <a:srgbClr val="002F4A">
              <a:alpha val="23080"/>
            </a:srgbClr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</a:rPr>
              <a:t>Qué es Dolibarr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400">
                <a:solidFill>
                  <a:schemeClr val="accent1"/>
                </a:solidFill>
              </a:rPr>
              <a:t>ERP/CRM modular y open source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998400" y="1425625"/>
            <a:ext cx="5056500" cy="3630900"/>
          </a:xfrm>
          <a:prstGeom prst="rect">
            <a:avLst/>
          </a:prstGeom>
          <a:solidFill>
            <a:srgbClr val="002F4A">
              <a:alpha val="23080"/>
            </a:srgbClr>
          </a:solidFill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</a:rPr>
              <a:t>Origen de Dolibarr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s" sz="1400">
                <a:solidFill>
                  <a:schemeClr val="accent1"/>
                </a:solidFill>
              </a:rPr>
              <a:t>Origen: Pr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2997" r="-9" t="10968"/>
          <a:stretch/>
        </p:blipFill>
        <p:spPr>
          <a:xfrm>
            <a:off x="4135700" y="2472550"/>
            <a:ext cx="4807575" cy="2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210175" y="1826575"/>
            <a:ext cx="4733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Rodolphe Quiédeville lo creó como un proyecto en un concurso en 2003…¡Y ganó!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29675" y="2663100"/>
            <a:ext cx="2105100" cy="422100"/>
          </a:xfrm>
          <a:prstGeom prst="rect">
            <a:avLst/>
          </a:prstGeom>
          <a:solidFill>
            <a:srgbClr val="002F4A">
              <a:alpha val="23080"/>
            </a:srgbClr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Respeto de las 3S</a:t>
            </a:r>
          </a:p>
        </p:txBody>
      </p:sp>
      <p:cxnSp>
        <p:nvCxnSpPr>
          <p:cNvPr id="85" name="Shape 85"/>
          <p:cNvCxnSpPr>
            <a:stCxn id="84" idx="2"/>
            <a:endCxn id="86" idx="0"/>
          </p:cNvCxnSpPr>
          <p:nvPr/>
        </p:nvCxnSpPr>
        <p:spPr>
          <a:xfrm flipH="1">
            <a:off x="739225" y="3085200"/>
            <a:ext cx="1143000" cy="51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" name="Shape 87"/>
          <p:cNvCxnSpPr/>
          <p:nvPr/>
        </p:nvCxnSpPr>
        <p:spPr>
          <a:xfrm>
            <a:off x="1846975" y="3085200"/>
            <a:ext cx="16800" cy="91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8" name="Shape 88"/>
          <p:cNvCxnSpPr>
            <a:stCxn id="84" idx="2"/>
            <a:endCxn id="89" idx="0"/>
          </p:cNvCxnSpPr>
          <p:nvPr/>
        </p:nvCxnSpPr>
        <p:spPr>
          <a:xfrm>
            <a:off x="1882225" y="3085200"/>
            <a:ext cx="1089300" cy="51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" name="Shape 90"/>
          <p:cNvSpPr txBox="1"/>
          <p:nvPr/>
        </p:nvSpPr>
        <p:spPr>
          <a:xfrm>
            <a:off x="1481300" y="3998400"/>
            <a:ext cx="835200" cy="546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Uso 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Simple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07400" y="3597550"/>
            <a:ext cx="1063500" cy="546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Instalación Simple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439876" y="3597550"/>
            <a:ext cx="1063500" cy="546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Desarrollo Simple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14457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2. Descripción de la instalación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6" name="Shape 96"/>
          <p:cNvSpPr txBox="1"/>
          <p:nvPr/>
        </p:nvSpPr>
        <p:spPr>
          <a:xfrm>
            <a:off x="122525" y="768275"/>
            <a:ext cx="8871300" cy="41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2.1. Instalación en Linux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38" y="3007175"/>
            <a:ext cx="7136924" cy="20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84188" y="1457300"/>
            <a:ext cx="86094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" sz="1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Dolibarr se construye sobre la pila de aplicaciones LAMP (Linux with Apache, MySQL or MariaDB, PHP).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marR="0" rtl="0" algn="l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1º </a:t>
            </a:r>
            <a:r>
              <a:rPr b="1" lang="es" sz="1800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Instalamos apache: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s" sz="1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$&gt; sudo apt-get install apache2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2º </a:t>
            </a:r>
            <a:r>
              <a:rPr b="1" lang="es" sz="1800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Comprobamos que funciona: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0" y="1158325"/>
            <a:ext cx="9144000" cy="1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22600" y="1520300"/>
            <a:ext cx="4310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3ºInstalamos MariaDB: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$&gt; sudo apt-get install mariadb-server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30240" l="2407" r="20187" t="19627"/>
          <a:stretch/>
        </p:blipFill>
        <p:spPr>
          <a:xfrm>
            <a:off x="77950" y="2361199"/>
            <a:ext cx="4310400" cy="13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463" y="1727225"/>
            <a:ext cx="4564124" cy="33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362675" y="1183450"/>
            <a:ext cx="469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4º Instalamos PHP y comprobamos que funciona: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7950" y="381290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Comprobamos que MariaDB funciona: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$&gt;mysql secure installation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77950" y="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2. Descripción de la instalación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0" name="Shape 110"/>
          <p:cNvSpPr txBox="1"/>
          <p:nvPr/>
        </p:nvSpPr>
        <p:spPr>
          <a:xfrm>
            <a:off x="136350" y="623700"/>
            <a:ext cx="88713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2.1. Instalación en Linux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72550" y="1158325"/>
            <a:ext cx="8531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5º Instalamos Dolibarr desde la página oficial y lo configuramos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1039" l="0" r="0" t="0"/>
          <a:stretch/>
        </p:blipFill>
        <p:spPr>
          <a:xfrm>
            <a:off x="534425" y="1555200"/>
            <a:ext cx="8293026" cy="35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77950" y="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2. Descripción de la instalación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8" name="Shape 118"/>
          <p:cNvSpPr txBox="1"/>
          <p:nvPr/>
        </p:nvSpPr>
        <p:spPr>
          <a:xfrm>
            <a:off x="136350" y="623700"/>
            <a:ext cx="8871300" cy="4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2.1. Instalación en Linux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0" y="1158325"/>
            <a:ext cx="9144000" cy="1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7950" y="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2. Descripción de la instalación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5" name="Shape 125"/>
          <p:cNvSpPr txBox="1"/>
          <p:nvPr/>
        </p:nvSpPr>
        <p:spPr>
          <a:xfrm>
            <a:off x="136350" y="623700"/>
            <a:ext cx="8871300" cy="4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2.2. Instalación en Windows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2450" y="1172075"/>
            <a:ext cx="899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Existe un paquete llamado DoliWamp empaquetado con Apache, PHP y MySQL lo cual hace la instalación muy sencilla</a:t>
            </a:r>
            <a:r>
              <a:rPr lang="es" sz="1800"/>
              <a:t>.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3468" r="2528" t="6820"/>
          <a:stretch/>
        </p:blipFill>
        <p:spPr>
          <a:xfrm>
            <a:off x="136350" y="1995725"/>
            <a:ext cx="4241375" cy="30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1419" t="0"/>
          <a:stretch/>
        </p:blipFill>
        <p:spPr>
          <a:xfrm>
            <a:off x="4564325" y="1768550"/>
            <a:ext cx="44433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942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 Funcionalidades de Dolibarr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717950"/>
            <a:ext cx="9144000" cy="6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700" y="762650"/>
            <a:ext cx="8010172" cy="43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16157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 Ventajas e inconvenientes en la instalación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0" y="848275"/>
            <a:ext cx="9144000" cy="47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2" name="Shape 142"/>
          <p:cNvGraphicFramePr/>
          <p:nvPr/>
        </p:nvGraphicFramePr>
        <p:xfrm>
          <a:off x="918825" y="9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{3B05414C-C59A-4BD6-BD17-C25357776563}</a:tableStyleId>
              </a:tblPr>
              <a:tblGrid>
                <a:gridCol w="2038650"/>
                <a:gridCol w="1971325"/>
                <a:gridCol w="1809750"/>
                <a:gridCol w="18493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24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F4A">
                        <a:alpha val="50770"/>
                      </a:srgbClr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24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F4A">
                        <a:alpha val="50770"/>
                      </a:srgbClr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Inconvenientes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Inconvenientes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Basado en web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Instalación compleja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Instalación, actualización y uso sencillo 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Ninguno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 abierto y gratuito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Incompatibilidades de paquetes y problemas de dependencias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Basado en web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Instalación manual del software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</a:t>
                      </a: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abierto y gratuito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Poca información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Usuarios no familiarizados con la informática.</a:t>
                      </a: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