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66" r:id="rId3"/>
    <p:sldId id="278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80" r:id="rId15"/>
    <p:sldId id="279" r:id="rId16"/>
    <p:sldId id="267" r:id="rId17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>
      <p:cViewPr varScale="1">
        <p:scale>
          <a:sx n="159" d="100"/>
          <a:sy n="159" d="100"/>
        </p:scale>
        <p:origin x="2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5a8a1f4a5_0_2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5a8a1f4a5_0_2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942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5a8a1f4a5_0_2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5a8a1f4a5_0_2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0745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5a8a1f4a5_0_2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5a8a1f4a5_0_2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6260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5a8a1f4a5_0_2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5a8a1f4a5_0_2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23562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5a8a1f4a5_0_2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5a8a1f4a5_0_2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6938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5a8a1f4a5_0_2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5a8a1f4a5_0_2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8663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5a8a1f4a5_0_2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5a8a1f4a5_0_2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410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5a8a1f4a5_0_2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5a8a1f4a5_0_2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5a8a1f4a5_0_2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5a8a1f4a5_0_2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629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5a8a1f4a5_0_2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5a8a1f4a5_0_2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692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5a8a1f4a5_0_2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5a8a1f4a5_0_2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6370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5a8a1f4a5_0_2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5a8a1f4a5_0_2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3314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5a8a1f4a5_0_2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5a8a1f4a5_0_2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889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5a8a1f4a5_0_2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5a8a1f4a5_0_2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248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5a8a1f4a5_0_2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5a8a1f4a5_0_2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653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vethirtyeigh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1981850" y="1937950"/>
            <a:ext cx="49641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College of Professional Studies, </a:t>
            </a:r>
            <a:r>
              <a:rPr lang="en" sz="1900" b="1"/>
              <a:t>Toronto</a:t>
            </a:r>
            <a:endParaRPr sz="1900" b="1"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688" y="958075"/>
            <a:ext cx="2838425" cy="1024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726718" y="2338050"/>
            <a:ext cx="5435432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b="1" dirty="0" err="1"/>
              <a:t>Boxoffice</a:t>
            </a:r>
            <a:r>
              <a:rPr lang="en" sz="3700" b="1" dirty="0"/>
              <a:t> Revenue Analysis</a:t>
            </a:r>
            <a:endParaRPr sz="3700" b="1"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ctrTitle"/>
          </p:nvPr>
        </p:nvSpPr>
        <p:spPr>
          <a:xfrm>
            <a:off x="4718575" y="3459450"/>
            <a:ext cx="1496100" cy="7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10"/>
              <a:t>Presentation By:</a:t>
            </a:r>
            <a:br>
              <a:rPr lang="en" sz="1410"/>
            </a:br>
            <a:r>
              <a:rPr lang="en" sz="1410" b="1"/>
              <a:t>Manan Soni</a:t>
            </a:r>
            <a:br>
              <a:rPr lang="en" sz="1410"/>
            </a:br>
            <a:r>
              <a:rPr lang="en" sz="1410"/>
              <a:t>Nuid: </a:t>
            </a:r>
            <a:r>
              <a:rPr lang="en" sz="1410" b="1"/>
              <a:t>002982645</a:t>
            </a:r>
            <a:endParaRPr sz="1410" b="1"/>
          </a:p>
        </p:txBody>
      </p:sp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3044700" y="3459450"/>
            <a:ext cx="17973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10"/>
              <a:t>Guided By:</a:t>
            </a:r>
            <a:br>
              <a:rPr lang="en" sz="1510"/>
            </a:br>
            <a:r>
              <a:rPr lang="en" sz="1510" b="1"/>
              <a:t>Dr.Prof. M. Shafiqul Islam</a:t>
            </a:r>
            <a:endParaRPr sz="151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Country who played good role in BOR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FFEE04-109A-BF43-9A5D-BF23CA4ECD36}"/>
              </a:ext>
            </a:extLst>
          </p:cNvPr>
          <p:cNvSpPr txBox="1"/>
          <p:nvPr/>
        </p:nvSpPr>
        <p:spPr>
          <a:xfrm>
            <a:off x="5454316" y="1407093"/>
            <a:ext cx="33779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 has the highest frequency. To add to that, 200 plus movies releases in US.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849EA4-A6D3-354F-8C7C-24B30DA1D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1263650"/>
            <a:ext cx="4693437" cy="363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9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Lead Actors/Actresses for </a:t>
            </a:r>
            <a:r>
              <a:rPr lang="en" b="1" dirty="0"/>
              <a:t>BOR</a:t>
            </a:r>
            <a:endParaRPr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FFEE04-109A-BF43-9A5D-BF23CA4ECD36}"/>
              </a:ext>
            </a:extLst>
          </p:cNvPr>
          <p:cNvSpPr txBox="1"/>
          <p:nvPr/>
        </p:nvSpPr>
        <p:spPr>
          <a:xfrm>
            <a:off x="5454316" y="1407093"/>
            <a:ext cx="33779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are the actor/actresses who made movies successful and get good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earner is female and best actresses of her time.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0F40C0-7B69-F540-AE07-D60393931D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1" b="5022"/>
          <a:stretch/>
        </p:blipFill>
        <p:spPr>
          <a:xfrm>
            <a:off x="537411" y="1147225"/>
            <a:ext cx="4740442" cy="361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74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Race affects </a:t>
            </a:r>
            <a:r>
              <a:rPr lang="en" b="1" dirty="0"/>
              <a:t>BOR</a:t>
            </a:r>
            <a:endParaRPr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FFEE04-109A-BF43-9A5D-BF23CA4ECD36}"/>
              </a:ext>
            </a:extLst>
          </p:cNvPr>
          <p:cNvSpPr txBox="1"/>
          <p:nvPr/>
        </p:nvSpPr>
        <p:spPr>
          <a:xfrm>
            <a:off x="5454316" y="1407093"/>
            <a:ext cx="33779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Here, We can’t say that people have interest in watching biography of white personalities.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a possibilities that most of the movies which had released were of white and less movies of other races.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83060-3BF6-CF41-AF53-4FE7283D5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223544"/>
            <a:ext cx="4918026" cy="380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45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Conclusion</a:t>
            </a:r>
            <a:endParaRPr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FFEE04-109A-BF43-9A5D-BF23CA4ECD36}"/>
              </a:ext>
            </a:extLst>
          </p:cNvPr>
          <p:cNvSpPr txBox="1"/>
          <p:nvPr/>
        </p:nvSpPr>
        <p:spPr>
          <a:xfrm>
            <a:off x="311700" y="1147225"/>
            <a:ext cx="8520600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a production house thinking to make a biography movie and to generate more revenue we need to get good director, actor (not actress), a famous personality of US, Subject can be vary and last we need to release it in US because most of the revenue will come from US.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can see that past movies made less money but todays inflation is 16% compared to 1960. So 1$ can be 16$ of todays.</a:t>
            </a:r>
          </a:p>
        </p:txBody>
      </p:sp>
    </p:spTree>
    <p:extLst>
      <p:ext uri="{BB962C8B-B14F-4D97-AF65-F5344CB8AC3E}">
        <p14:creationId xmlns:p14="http://schemas.microsoft.com/office/powerpoint/2010/main" val="3596737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/>
              <a:t>Additionals</a:t>
            </a:r>
            <a:endParaRPr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FFEE04-109A-BF43-9A5D-BF23CA4ECD36}"/>
              </a:ext>
            </a:extLst>
          </p:cNvPr>
          <p:cNvSpPr txBox="1"/>
          <p:nvPr/>
        </p:nvSpPr>
        <p:spPr>
          <a:xfrm>
            <a:off x="311700" y="1147225"/>
            <a:ext cx="8520600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dataset had gender of director, we can dig more like whom directed better.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can add a feature/variable like Multi country release, Single country release.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dataset had ratings of movie from </a:t>
            </a:r>
            <a:r>
              <a:rPr lang="en-US" dirty="0" err="1"/>
              <a:t>imdb</a:t>
            </a:r>
            <a:r>
              <a:rPr lang="en-US" dirty="0"/>
              <a:t> than accuracy of analysis can be increase.</a:t>
            </a:r>
          </a:p>
        </p:txBody>
      </p:sp>
    </p:spTree>
    <p:extLst>
      <p:ext uri="{BB962C8B-B14F-4D97-AF65-F5344CB8AC3E}">
        <p14:creationId xmlns:p14="http://schemas.microsoft.com/office/powerpoint/2010/main" val="3202209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References</a:t>
            </a:r>
            <a:endParaRPr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FFEE04-109A-BF43-9A5D-BF23CA4ECD36}"/>
              </a:ext>
            </a:extLst>
          </p:cNvPr>
          <p:cNvSpPr txBox="1"/>
          <p:nvPr/>
        </p:nvSpPr>
        <p:spPr>
          <a:xfrm>
            <a:off x="311700" y="1147225"/>
            <a:ext cx="8520600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FiveThirtyEight, </a:t>
            </a:r>
            <a:r>
              <a:rPr lang="en-US" dirty="0" err="1"/>
              <a:t>IMDB:https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fivethirtyeight</a:t>
            </a:r>
            <a:r>
              <a:rPr lang="en-US" dirty="0"/>
              <a:t>/data/tree/master/biopics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Admin, &amp; *, N. (n.d.). </a:t>
            </a:r>
            <a:r>
              <a:rPr lang="en-IN" i="1" dirty="0"/>
              <a:t>12.1 million in numbers – 12.1 million written out</a:t>
            </a:r>
            <a:r>
              <a:rPr lang="en-IN" dirty="0"/>
              <a:t>. Numbers in Words. Retrieved February 21, 2022, from https://</a:t>
            </a:r>
            <a:r>
              <a:rPr lang="en-IN" dirty="0" err="1"/>
              <a:t>numbersinwords.net</a:t>
            </a:r>
            <a:r>
              <a:rPr lang="en-IN" dirty="0"/>
              <a:t>/12-1-million-in-numbers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Anand, </a:t>
            </a:r>
            <a:r>
              <a:rPr lang="en-IN" i="1" dirty="0"/>
              <a:t>Group by a column and sort by another column in R</a:t>
            </a:r>
            <a:r>
              <a:rPr lang="en-IN" dirty="0"/>
              <a:t>. Stack Overflow. Retrieved February 21, 2022, from https://</a:t>
            </a:r>
            <a:r>
              <a:rPr lang="en-IN" dirty="0" err="1"/>
              <a:t>stackoverflow.com</a:t>
            </a:r>
            <a:r>
              <a:rPr lang="en-IN" dirty="0"/>
              <a:t>/questions/39470731/group-by-a-column-and-sort-by-another-column-in-r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Hadley, et al. “Subset rows using column values.” the Grammar of Data Manipulation • </a:t>
            </a:r>
            <a:r>
              <a:rPr lang="en-IN" dirty="0" err="1"/>
              <a:t>dplyr</a:t>
            </a:r>
            <a:r>
              <a:rPr lang="en-IN" dirty="0"/>
              <a:t>, RStudio, https://</a:t>
            </a:r>
            <a:r>
              <a:rPr lang="en-IN" dirty="0" err="1"/>
              <a:t>dplyr.tidyverse.org</a:t>
            </a:r>
            <a:r>
              <a:rPr lang="en-IN" dirty="0"/>
              <a:t>/</a:t>
            </a:r>
            <a:r>
              <a:rPr lang="en-IN" dirty="0" err="1"/>
              <a:t>index.html</a:t>
            </a:r>
            <a:r>
              <a:rPr lang="en-IN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58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741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Source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24B874-D6F8-D648-8891-6DB9A5AF68B4}"/>
              </a:ext>
            </a:extLst>
          </p:cNvPr>
          <p:cNvSpPr txBox="1"/>
          <p:nvPr/>
        </p:nvSpPr>
        <p:spPr>
          <a:xfrm>
            <a:off x="489284" y="1211179"/>
            <a:ext cx="83430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 is from a repository of </a:t>
            </a:r>
            <a:r>
              <a:rPr lang="en-US" b="1" dirty="0" err="1">
                <a:solidFill>
                  <a:schemeClr val="tx1"/>
                </a:solidFill>
              </a:rPr>
              <a:t>fivethirtyeight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US" dirty="0">
                <a:solidFill>
                  <a:srgbClr val="607D8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fivethirtyeight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is of </a:t>
            </a:r>
            <a:r>
              <a:rPr lang="en-US" b="1" dirty="0">
                <a:solidFill>
                  <a:schemeClr val="tx1"/>
                </a:solidFill>
              </a:rPr>
              <a:t>Box Office Collection of Movies that are Biographies of personalities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Timeline of Data is from </a:t>
            </a:r>
            <a:r>
              <a:rPr lang="en-US" b="1" dirty="0">
                <a:solidFill>
                  <a:schemeClr val="tx1"/>
                </a:solidFill>
              </a:rPr>
              <a:t>1940 to 2015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which data before 2000 is quite noisy. By noisy it has </a:t>
            </a:r>
            <a:r>
              <a:rPr lang="en-US" b="1" dirty="0">
                <a:solidFill>
                  <a:schemeClr val="tx1"/>
                </a:solidFill>
              </a:rPr>
              <a:t>missing values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To add to that, Data has redundancy as </a:t>
            </a:r>
            <a:r>
              <a:rPr lang="en-US" b="1" dirty="0">
                <a:solidFill>
                  <a:schemeClr val="tx1"/>
                </a:solidFill>
              </a:rPr>
              <a:t>duplication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samples.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Actual data coming from is IMDB so </a:t>
            </a:r>
            <a:r>
              <a:rPr lang="en-US" b="1" dirty="0">
                <a:solidFill>
                  <a:schemeClr val="tx1"/>
                </a:solidFill>
              </a:rPr>
              <a:t>IMDB is the actual source of the data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After asking to Data, there are surprising facts.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Processing of Data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24B874-D6F8-D648-8891-6DB9A5AF68B4}"/>
              </a:ext>
            </a:extLst>
          </p:cNvPr>
          <p:cNvSpPr txBox="1"/>
          <p:nvPr/>
        </p:nvSpPr>
        <p:spPr>
          <a:xfrm>
            <a:off x="489284" y="1211179"/>
            <a:ext cx="834301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Correlation of year and revenue is not relative as value is near to 0.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can’t guess the revenue so removing samples was only options to past movies.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77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much earning through out years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FFEE04-109A-BF43-9A5D-BF23CA4ECD36}"/>
              </a:ext>
            </a:extLst>
          </p:cNvPr>
          <p:cNvSpPr txBox="1"/>
          <p:nvPr/>
        </p:nvSpPr>
        <p:spPr>
          <a:xfrm>
            <a:off x="4796592" y="1196398"/>
            <a:ext cx="4106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seen trend is going up through out years and some falls can be seen as well.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Movies earned well after 2008 as we can see in the bar plot.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5A176C-E812-6649-BFBA-7AE0D17D4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96" y="1147225"/>
            <a:ext cx="4260300" cy="32992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862744-5CE0-B84C-883B-64B63788D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862" y="2365949"/>
            <a:ext cx="3176337" cy="245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6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Subject Sex affects </a:t>
            </a:r>
            <a:r>
              <a:rPr lang="en" b="1" dirty="0"/>
              <a:t>BOR</a:t>
            </a:r>
            <a:endParaRPr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FFEE04-109A-BF43-9A5D-BF23CA4ECD36}"/>
              </a:ext>
            </a:extLst>
          </p:cNvPr>
          <p:cNvSpPr txBox="1"/>
          <p:nvPr/>
        </p:nvSpPr>
        <p:spPr>
          <a:xfrm>
            <a:off x="4572000" y="1499729"/>
            <a:ext cx="41067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see that movie made on male have 75% chances to earn more than movie made on women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DEF1A4-FC4C-1D48-8E76-5F5346B43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435983"/>
            <a:ext cx="37719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4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Subject Sex affects </a:t>
            </a:r>
            <a:r>
              <a:rPr lang="en" b="1" dirty="0"/>
              <a:t>BOR</a:t>
            </a:r>
            <a:endParaRPr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FFEE04-109A-BF43-9A5D-BF23CA4ECD36}"/>
              </a:ext>
            </a:extLst>
          </p:cNvPr>
          <p:cNvSpPr txBox="1"/>
          <p:nvPr/>
        </p:nvSpPr>
        <p:spPr>
          <a:xfrm>
            <a:off x="5286998" y="1407093"/>
            <a:ext cx="35453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80% of the movies have categorized in </a:t>
            </a:r>
            <a:r>
              <a:rPr lang="en-US" b="1" dirty="0"/>
              <a:t>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Movies made on actresses/activists have lowest percentage.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say people are more interested in Historical, based on author, Crime related, based on athlete.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1C03A9-93BE-DC4A-B182-B085CF227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1147225"/>
            <a:ext cx="4588149" cy="355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84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Subject Type for </a:t>
            </a:r>
            <a:r>
              <a:rPr lang="en" b="1" dirty="0"/>
              <a:t>BOR</a:t>
            </a:r>
            <a:endParaRPr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FFEE04-109A-BF43-9A5D-BF23CA4ECD36}"/>
              </a:ext>
            </a:extLst>
          </p:cNvPr>
          <p:cNvSpPr txBox="1"/>
          <p:nvPr/>
        </p:nvSpPr>
        <p:spPr>
          <a:xfrm>
            <a:off x="5286998" y="1407093"/>
            <a:ext cx="35453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80% of the movies have categorized in </a:t>
            </a:r>
            <a:r>
              <a:rPr lang="en-US" b="1" dirty="0"/>
              <a:t>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Movies made on actresses/activists have lowest percentage.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say people are more interested in Historical, based on author, Crime related, based on athlete.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1C03A9-93BE-DC4A-B182-B085CF227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1147225"/>
            <a:ext cx="4588149" cy="355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3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Directors for </a:t>
            </a:r>
            <a:r>
              <a:rPr lang="en" b="1" dirty="0"/>
              <a:t>BOR</a:t>
            </a:r>
            <a:endParaRPr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FFEE04-109A-BF43-9A5D-BF23CA4ECD36}"/>
              </a:ext>
            </a:extLst>
          </p:cNvPr>
          <p:cNvSpPr txBox="1"/>
          <p:nvPr/>
        </p:nvSpPr>
        <p:spPr>
          <a:xfrm>
            <a:off x="5454316" y="1407093"/>
            <a:ext cx="33779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are the directors who were successfully captured audience through their direction.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Steven Spielberg and John Lee Hancock have earned highest amongst all.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5C5030-FFF9-8942-A209-4A1175061A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71"/>
          <a:stretch/>
        </p:blipFill>
        <p:spPr>
          <a:xfrm>
            <a:off x="311700" y="1102897"/>
            <a:ext cx="5142616" cy="380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81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Country who played good role in </a:t>
            </a:r>
            <a:r>
              <a:rPr lang="en" b="1" dirty="0"/>
              <a:t>BOR</a:t>
            </a:r>
            <a:endParaRPr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FFEE04-109A-BF43-9A5D-BF23CA4ECD36}"/>
              </a:ext>
            </a:extLst>
          </p:cNvPr>
          <p:cNvSpPr txBox="1"/>
          <p:nvPr/>
        </p:nvSpPr>
        <p:spPr>
          <a:xfrm>
            <a:off x="5454316" y="1407093"/>
            <a:ext cx="33779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 has the highest frequency. To add to that, 200 plus movies releases in US.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849EA4-A6D3-354F-8C7C-24B30DA1D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1263650"/>
            <a:ext cx="4693437" cy="363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16801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728</Words>
  <Application>Microsoft Macintosh PowerPoint</Application>
  <PresentationFormat>On-screen Show (16:9)</PresentationFormat>
  <Paragraphs>52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Economica</vt:lpstr>
      <vt:lpstr>Arial</vt:lpstr>
      <vt:lpstr>Open Sans</vt:lpstr>
      <vt:lpstr>Luxe</vt:lpstr>
      <vt:lpstr>College of Professional Studies, Toronto</vt:lpstr>
      <vt:lpstr>Data Source</vt:lpstr>
      <vt:lpstr>Processing of Data</vt:lpstr>
      <vt:lpstr>How much earning through out years</vt:lpstr>
      <vt:lpstr>Subject Sex affects BOR</vt:lpstr>
      <vt:lpstr>Subject Sex affects BOR</vt:lpstr>
      <vt:lpstr>Subject Type for BOR</vt:lpstr>
      <vt:lpstr>Directors for BOR</vt:lpstr>
      <vt:lpstr>Country who played good role in BOR</vt:lpstr>
      <vt:lpstr>Country who played good role in BOR</vt:lpstr>
      <vt:lpstr>Lead Actors/Actresses for BOR</vt:lpstr>
      <vt:lpstr>If Race affects BOR</vt:lpstr>
      <vt:lpstr>Conclusion</vt:lpstr>
      <vt:lpstr>Additionals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of Professional Studies, Toronto</dc:title>
  <cp:lastModifiedBy>Microsoft Office User</cp:lastModifiedBy>
  <cp:revision>2</cp:revision>
  <cp:lastPrinted>2022-02-21T03:02:17Z</cp:lastPrinted>
  <dcterms:modified xsi:type="dcterms:W3CDTF">2022-02-22T03:52:07Z</dcterms:modified>
</cp:coreProperties>
</file>