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7" autoAdjust="0"/>
    <p:restoredTop sz="94628"/>
  </p:normalViewPr>
  <p:slideViewPr>
    <p:cSldViewPr snapToGrid="0">
      <p:cViewPr>
        <p:scale>
          <a:sx n="111" d="100"/>
          <a:sy n="111" d="100"/>
        </p:scale>
        <p:origin x="656"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66D0D-98B4-E74A-B650-715958FDAAF6}" type="datetimeFigureOut">
              <a:rPr lang="en-US" smtClean="0"/>
              <a:t>5/16/22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8731D-FCD0-E24A-8DCF-45A925235C8E}" type="slidenum">
              <a:rPr lang="en-US" smtClean="0"/>
              <a:t>‹#›</a:t>
            </a:fld>
            <a:endParaRPr lang="en-US"/>
          </a:p>
        </p:txBody>
      </p:sp>
    </p:spTree>
    <p:extLst>
      <p:ext uri="{BB962C8B-B14F-4D97-AF65-F5344CB8AC3E}">
        <p14:creationId xmlns:p14="http://schemas.microsoft.com/office/powerpoint/2010/main" val="1453273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A8731D-FCD0-E24A-8DCF-45A925235C8E}" type="slidenum">
              <a:rPr lang="en-US" smtClean="0"/>
              <a:t>4</a:t>
            </a:fld>
            <a:endParaRPr lang="en-US"/>
          </a:p>
        </p:txBody>
      </p:sp>
    </p:spTree>
    <p:extLst>
      <p:ext uri="{BB962C8B-B14F-4D97-AF65-F5344CB8AC3E}">
        <p14:creationId xmlns:p14="http://schemas.microsoft.com/office/powerpoint/2010/main" val="230886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15F6-7E98-4031-11A8-6912B9BC7A6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C2704B3-96B9-BF45-0939-F2389AED8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F117BEF-4B81-0F60-2AF5-E0E58ECA2002}"/>
              </a:ext>
            </a:extLst>
          </p:cNvPr>
          <p:cNvSpPr>
            <a:spLocks noGrp="1"/>
          </p:cNvSpPr>
          <p:nvPr>
            <p:ph type="dt" sz="half" idx="10"/>
          </p:nvPr>
        </p:nvSpPr>
        <p:spPr/>
        <p:txBody>
          <a:bodyPr/>
          <a:lstStyle/>
          <a:p>
            <a:fld id="{D0146E9C-615D-42B1-BE5C-0D3716F04F7A}" type="datetimeFigureOut">
              <a:rPr lang="en-IN" smtClean="0"/>
              <a:t>16/05/22</a:t>
            </a:fld>
            <a:endParaRPr lang="en-IN"/>
          </a:p>
        </p:txBody>
      </p:sp>
      <p:sp>
        <p:nvSpPr>
          <p:cNvPr id="5" name="Footer Placeholder 4">
            <a:extLst>
              <a:ext uri="{FF2B5EF4-FFF2-40B4-BE49-F238E27FC236}">
                <a16:creationId xmlns:a16="http://schemas.microsoft.com/office/drawing/2014/main" id="{CB2AFF19-0C90-9A68-39A2-691886171A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99C32C-3BFC-9007-216A-C7762A8207B4}"/>
              </a:ext>
            </a:extLst>
          </p:cNvPr>
          <p:cNvSpPr>
            <a:spLocks noGrp="1"/>
          </p:cNvSpPr>
          <p:nvPr>
            <p:ph type="sldNum" sz="quarter" idx="12"/>
          </p:nvPr>
        </p:nvSpPr>
        <p:spPr/>
        <p:txBody>
          <a:bodyPr/>
          <a:lstStyle/>
          <a:p>
            <a:fld id="{2F0B3090-24AF-4F6F-A598-179DF498E123}" type="slidenum">
              <a:rPr lang="en-IN" smtClean="0"/>
              <a:t>‹#›</a:t>
            </a:fld>
            <a:endParaRPr lang="en-IN"/>
          </a:p>
        </p:txBody>
      </p:sp>
    </p:spTree>
    <p:extLst>
      <p:ext uri="{BB962C8B-B14F-4D97-AF65-F5344CB8AC3E}">
        <p14:creationId xmlns:p14="http://schemas.microsoft.com/office/powerpoint/2010/main" val="3687544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570B-5910-FFE0-AA5F-83E48E43D53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858F771-B004-4636-2D13-32A24CC2F13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D86B90-4C2D-4A88-69CF-8DCE99381B75}"/>
              </a:ext>
            </a:extLst>
          </p:cNvPr>
          <p:cNvSpPr>
            <a:spLocks noGrp="1"/>
          </p:cNvSpPr>
          <p:nvPr>
            <p:ph type="dt" sz="half" idx="10"/>
          </p:nvPr>
        </p:nvSpPr>
        <p:spPr/>
        <p:txBody>
          <a:bodyPr/>
          <a:lstStyle/>
          <a:p>
            <a:fld id="{D0146E9C-615D-42B1-BE5C-0D3716F04F7A}" type="datetimeFigureOut">
              <a:rPr lang="en-IN" smtClean="0"/>
              <a:t>16/05/22</a:t>
            </a:fld>
            <a:endParaRPr lang="en-IN"/>
          </a:p>
        </p:txBody>
      </p:sp>
      <p:sp>
        <p:nvSpPr>
          <p:cNvPr id="5" name="Footer Placeholder 4">
            <a:extLst>
              <a:ext uri="{FF2B5EF4-FFF2-40B4-BE49-F238E27FC236}">
                <a16:creationId xmlns:a16="http://schemas.microsoft.com/office/drawing/2014/main" id="{BB0A85B4-A52B-E59A-5CB7-6597ECA72E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176C4B-E889-4854-D1E3-6D28E91F8E6F}"/>
              </a:ext>
            </a:extLst>
          </p:cNvPr>
          <p:cNvSpPr>
            <a:spLocks noGrp="1"/>
          </p:cNvSpPr>
          <p:nvPr>
            <p:ph type="sldNum" sz="quarter" idx="12"/>
          </p:nvPr>
        </p:nvSpPr>
        <p:spPr/>
        <p:txBody>
          <a:bodyPr/>
          <a:lstStyle/>
          <a:p>
            <a:fld id="{2F0B3090-24AF-4F6F-A598-179DF498E123}" type="slidenum">
              <a:rPr lang="en-IN" smtClean="0"/>
              <a:t>‹#›</a:t>
            </a:fld>
            <a:endParaRPr lang="en-IN"/>
          </a:p>
        </p:txBody>
      </p:sp>
    </p:spTree>
    <p:extLst>
      <p:ext uri="{BB962C8B-B14F-4D97-AF65-F5344CB8AC3E}">
        <p14:creationId xmlns:p14="http://schemas.microsoft.com/office/powerpoint/2010/main" val="3452573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5BD5E8-0C26-1326-8B4A-2B28128C3FC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5C7CFB3-1F9B-5D2D-E3BE-372877CD74E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173C41-ADE0-298B-BA9A-C5B8F48E36D2}"/>
              </a:ext>
            </a:extLst>
          </p:cNvPr>
          <p:cNvSpPr>
            <a:spLocks noGrp="1"/>
          </p:cNvSpPr>
          <p:nvPr>
            <p:ph type="dt" sz="half" idx="10"/>
          </p:nvPr>
        </p:nvSpPr>
        <p:spPr/>
        <p:txBody>
          <a:bodyPr/>
          <a:lstStyle/>
          <a:p>
            <a:fld id="{D0146E9C-615D-42B1-BE5C-0D3716F04F7A}" type="datetimeFigureOut">
              <a:rPr lang="en-IN" smtClean="0"/>
              <a:t>16/05/22</a:t>
            </a:fld>
            <a:endParaRPr lang="en-IN"/>
          </a:p>
        </p:txBody>
      </p:sp>
      <p:sp>
        <p:nvSpPr>
          <p:cNvPr id="5" name="Footer Placeholder 4">
            <a:extLst>
              <a:ext uri="{FF2B5EF4-FFF2-40B4-BE49-F238E27FC236}">
                <a16:creationId xmlns:a16="http://schemas.microsoft.com/office/drawing/2014/main" id="{0B16D2EC-6000-A669-60D3-04F1C54A99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4C7281-6D19-5E75-5E94-125A801484E2}"/>
              </a:ext>
            </a:extLst>
          </p:cNvPr>
          <p:cNvSpPr>
            <a:spLocks noGrp="1"/>
          </p:cNvSpPr>
          <p:nvPr>
            <p:ph type="sldNum" sz="quarter" idx="12"/>
          </p:nvPr>
        </p:nvSpPr>
        <p:spPr/>
        <p:txBody>
          <a:bodyPr/>
          <a:lstStyle/>
          <a:p>
            <a:fld id="{2F0B3090-24AF-4F6F-A598-179DF498E123}" type="slidenum">
              <a:rPr lang="en-IN" smtClean="0"/>
              <a:t>‹#›</a:t>
            </a:fld>
            <a:endParaRPr lang="en-IN"/>
          </a:p>
        </p:txBody>
      </p:sp>
    </p:spTree>
    <p:extLst>
      <p:ext uri="{BB962C8B-B14F-4D97-AF65-F5344CB8AC3E}">
        <p14:creationId xmlns:p14="http://schemas.microsoft.com/office/powerpoint/2010/main" val="345433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79EE-BD8E-38BC-967D-D8DF435D82B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A9961F5-6AA1-BA45-9D12-4503B2F3255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A6CEBB-F4AC-ED0F-296F-BDF8C87A4038}"/>
              </a:ext>
            </a:extLst>
          </p:cNvPr>
          <p:cNvSpPr>
            <a:spLocks noGrp="1"/>
          </p:cNvSpPr>
          <p:nvPr>
            <p:ph type="dt" sz="half" idx="10"/>
          </p:nvPr>
        </p:nvSpPr>
        <p:spPr/>
        <p:txBody>
          <a:bodyPr/>
          <a:lstStyle/>
          <a:p>
            <a:fld id="{D0146E9C-615D-42B1-BE5C-0D3716F04F7A}" type="datetimeFigureOut">
              <a:rPr lang="en-IN" smtClean="0"/>
              <a:t>16/05/22</a:t>
            </a:fld>
            <a:endParaRPr lang="en-IN"/>
          </a:p>
        </p:txBody>
      </p:sp>
      <p:sp>
        <p:nvSpPr>
          <p:cNvPr id="5" name="Footer Placeholder 4">
            <a:extLst>
              <a:ext uri="{FF2B5EF4-FFF2-40B4-BE49-F238E27FC236}">
                <a16:creationId xmlns:a16="http://schemas.microsoft.com/office/drawing/2014/main" id="{9D0DAC7E-BA28-EA99-A32C-68D894891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9B95C9-1C16-642C-669F-4ADDAD1D444A}"/>
              </a:ext>
            </a:extLst>
          </p:cNvPr>
          <p:cNvSpPr>
            <a:spLocks noGrp="1"/>
          </p:cNvSpPr>
          <p:nvPr>
            <p:ph type="sldNum" sz="quarter" idx="12"/>
          </p:nvPr>
        </p:nvSpPr>
        <p:spPr/>
        <p:txBody>
          <a:bodyPr/>
          <a:lstStyle/>
          <a:p>
            <a:fld id="{2F0B3090-24AF-4F6F-A598-179DF498E123}" type="slidenum">
              <a:rPr lang="en-IN" smtClean="0"/>
              <a:t>‹#›</a:t>
            </a:fld>
            <a:endParaRPr lang="en-IN"/>
          </a:p>
        </p:txBody>
      </p:sp>
    </p:spTree>
    <p:extLst>
      <p:ext uri="{BB962C8B-B14F-4D97-AF65-F5344CB8AC3E}">
        <p14:creationId xmlns:p14="http://schemas.microsoft.com/office/powerpoint/2010/main" val="61427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67388-C84F-949A-C7F6-0DF160598F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78F3099-2AA2-7061-A8A1-1FD2170794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771B046-F849-1895-436E-A6DC69E4FEA1}"/>
              </a:ext>
            </a:extLst>
          </p:cNvPr>
          <p:cNvSpPr>
            <a:spLocks noGrp="1"/>
          </p:cNvSpPr>
          <p:nvPr>
            <p:ph type="dt" sz="half" idx="10"/>
          </p:nvPr>
        </p:nvSpPr>
        <p:spPr/>
        <p:txBody>
          <a:bodyPr/>
          <a:lstStyle/>
          <a:p>
            <a:fld id="{D0146E9C-615D-42B1-BE5C-0D3716F04F7A}" type="datetimeFigureOut">
              <a:rPr lang="en-IN" smtClean="0"/>
              <a:t>16/05/22</a:t>
            </a:fld>
            <a:endParaRPr lang="en-IN"/>
          </a:p>
        </p:txBody>
      </p:sp>
      <p:sp>
        <p:nvSpPr>
          <p:cNvPr id="5" name="Footer Placeholder 4">
            <a:extLst>
              <a:ext uri="{FF2B5EF4-FFF2-40B4-BE49-F238E27FC236}">
                <a16:creationId xmlns:a16="http://schemas.microsoft.com/office/drawing/2014/main" id="{02D5249D-F173-7B67-5D01-164013C64A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3A5E59-9400-9C67-548D-DBD8ABC328E2}"/>
              </a:ext>
            </a:extLst>
          </p:cNvPr>
          <p:cNvSpPr>
            <a:spLocks noGrp="1"/>
          </p:cNvSpPr>
          <p:nvPr>
            <p:ph type="sldNum" sz="quarter" idx="12"/>
          </p:nvPr>
        </p:nvSpPr>
        <p:spPr/>
        <p:txBody>
          <a:bodyPr/>
          <a:lstStyle/>
          <a:p>
            <a:fld id="{2F0B3090-24AF-4F6F-A598-179DF498E123}" type="slidenum">
              <a:rPr lang="en-IN" smtClean="0"/>
              <a:t>‹#›</a:t>
            </a:fld>
            <a:endParaRPr lang="en-IN"/>
          </a:p>
        </p:txBody>
      </p:sp>
    </p:spTree>
    <p:extLst>
      <p:ext uri="{BB962C8B-B14F-4D97-AF65-F5344CB8AC3E}">
        <p14:creationId xmlns:p14="http://schemas.microsoft.com/office/powerpoint/2010/main" val="2438151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9A87-639A-B5F3-42F4-F137948A8DD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B7293D4-AA5E-E178-E31D-E7202FB0D5E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3415D49-1FFE-8A56-6556-4F4E293C326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0127F11-53FD-4B79-85C4-E41F6EE8538F}"/>
              </a:ext>
            </a:extLst>
          </p:cNvPr>
          <p:cNvSpPr>
            <a:spLocks noGrp="1"/>
          </p:cNvSpPr>
          <p:nvPr>
            <p:ph type="dt" sz="half" idx="10"/>
          </p:nvPr>
        </p:nvSpPr>
        <p:spPr/>
        <p:txBody>
          <a:bodyPr/>
          <a:lstStyle/>
          <a:p>
            <a:fld id="{D0146E9C-615D-42B1-BE5C-0D3716F04F7A}" type="datetimeFigureOut">
              <a:rPr lang="en-IN" smtClean="0"/>
              <a:t>16/05/22</a:t>
            </a:fld>
            <a:endParaRPr lang="en-IN"/>
          </a:p>
        </p:txBody>
      </p:sp>
      <p:sp>
        <p:nvSpPr>
          <p:cNvPr id="6" name="Footer Placeholder 5">
            <a:extLst>
              <a:ext uri="{FF2B5EF4-FFF2-40B4-BE49-F238E27FC236}">
                <a16:creationId xmlns:a16="http://schemas.microsoft.com/office/drawing/2014/main" id="{7290FBA3-DE09-351F-9DF0-DD3C417A76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126AC5-BABE-2C1F-FA9D-B43E99E56A89}"/>
              </a:ext>
            </a:extLst>
          </p:cNvPr>
          <p:cNvSpPr>
            <a:spLocks noGrp="1"/>
          </p:cNvSpPr>
          <p:nvPr>
            <p:ph type="sldNum" sz="quarter" idx="12"/>
          </p:nvPr>
        </p:nvSpPr>
        <p:spPr/>
        <p:txBody>
          <a:bodyPr/>
          <a:lstStyle/>
          <a:p>
            <a:fld id="{2F0B3090-24AF-4F6F-A598-179DF498E123}" type="slidenum">
              <a:rPr lang="en-IN" smtClean="0"/>
              <a:t>‹#›</a:t>
            </a:fld>
            <a:endParaRPr lang="en-IN"/>
          </a:p>
        </p:txBody>
      </p:sp>
    </p:spTree>
    <p:extLst>
      <p:ext uri="{BB962C8B-B14F-4D97-AF65-F5344CB8AC3E}">
        <p14:creationId xmlns:p14="http://schemas.microsoft.com/office/powerpoint/2010/main" val="107368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2BF71-5B14-B62A-510D-6E54B7267D8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3D22213-3E36-6D9D-6E38-149643DC2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1A8F33F-2FB2-A564-34FC-BFEF6529FF7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ED85B34-5CF6-C44B-1192-F05514234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DE505F6-3D6D-EEA1-2917-2CE3807E4E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3B907BD-D0EA-D0E2-4809-EE203F3963BD}"/>
              </a:ext>
            </a:extLst>
          </p:cNvPr>
          <p:cNvSpPr>
            <a:spLocks noGrp="1"/>
          </p:cNvSpPr>
          <p:nvPr>
            <p:ph type="dt" sz="half" idx="10"/>
          </p:nvPr>
        </p:nvSpPr>
        <p:spPr/>
        <p:txBody>
          <a:bodyPr/>
          <a:lstStyle/>
          <a:p>
            <a:fld id="{D0146E9C-615D-42B1-BE5C-0D3716F04F7A}" type="datetimeFigureOut">
              <a:rPr lang="en-IN" smtClean="0"/>
              <a:t>16/05/22</a:t>
            </a:fld>
            <a:endParaRPr lang="en-IN"/>
          </a:p>
        </p:txBody>
      </p:sp>
      <p:sp>
        <p:nvSpPr>
          <p:cNvPr id="8" name="Footer Placeholder 7">
            <a:extLst>
              <a:ext uri="{FF2B5EF4-FFF2-40B4-BE49-F238E27FC236}">
                <a16:creationId xmlns:a16="http://schemas.microsoft.com/office/drawing/2014/main" id="{823901A6-3BCB-ADB6-70F5-DA154DAEFC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156941-B6AC-3684-92CB-164A32B273F2}"/>
              </a:ext>
            </a:extLst>
          </p:cNvPr>
          <p:cNvSpPr>
            <a:spLocks noGrp="1"/>
          </p:cNvSpPr>
          <p:nvPr>
            <p:ph type="sldNum" sz="quarter" idx="12"/>
          </p:nvPr>
        </p:nvSpPr>
        <p:spPr/>
        <p:txBody>
          <a:bodyPr/>
          <a:lstStyle/>
          <a:p>
            <a:fld id="{2F0B3090-24AF-4F6F-A598-179DF498E123}" type="slidenum">
              <a:rPr lang="en-IN" smtClean="0"/>
              <a:t>‹#›</a:t>
            </a:fld>
            <a:endParaRPr lang="en-IN"/>
          </a:p>
        </p:txBody>
      </p:sp>
    </p:spTree>
    <p:extLst>
      <p:ext uri="{BB962C8B-B14F-4D97-AF65-F5344CB8AC3E}">
        <p14:creationId xmlns:p14="http://schemas.microsoft.com/office/powerpoint/2010/main" val="2778458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2CC3C-86C9-F179-C66A-975B11E1FBD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4970853-EC7C-5696-4A79-4B0CD1E307ED}"/>
              </a:ext>
            </a:extLst>
          </p:cNvPr>
          <p:cNvSpPr>
            <a:spLocks noGrp="1"/>
          </p:cNvSpPr>
          <p:nvPr>
            <p:ph type="dt" sz="half" idx="10"/>
          </p:nvPr>
        </p:nvSpPr>
        <p:spPr/>
        <p:txBody>
          <a:bodyPr/>
          <a:lstStyle/>
          <a:p>
            <a:fld id="{D0146E9C-615D-42B1-BE5C-0D3716F04F7A}" type="datetimeFigureOut">
              <a:rPr lang="en-IN" smtClean="0"/>
              <a:t>16/05/22</a:t>
            </a:fld>
            <a:endParaRPr lang="en-IN"/>
          </a:p>
        </p:txBody>
      </p:sp>
      <p:sp>
        <p:nvSpPr>
          <p:cNvPr id="4" name="Footer Placeholder 3">
            <a:extLst>
              <a:ext uri="{FF2B5EF4-FFF2-40B4-BE49-F238E27FC236}">
                <a16:creationId xmlns:a16="http://schemas.microsoft.com/office/drawing/2014/main" id="{7EDA7BF2-8362-269F-ECFC-453FD08437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461E47-DE8D-D502-4A89-9852A9DCF635}"/>
              </a:ext>
            </a:extLst>
          </p:cNvPr>
          <p:cNvSpPr>
            <a:spLocks noGrp="1"/>
          </p:cNvSpPr>
          <p:nvPr>
            <p:ph type="sldNum" sz="quarter" idx="12"/>
          </p:nvPr>
        </p:nvSpPr>
        <p:spPr/>
        <p:txBody>
          <a:bodyPr/>
          <a:lstStyle/>
          <a:p>
            <a:fld id="{2F0B3090-24AF-4F6F-A598-179DF498E123}" type="slidenum">
              <a:rPr lang="en-IN" smtClean="0"/>
              <a:t>‹#›</a:t>
            </a:fld>
            <a:endParaRPr lang="en-IN"/>
          </a:p>
        </p:txBody>
      </p:sp>
    </p:spTree>
    <p:extLst>
      <p:ext uri="{BB962C8B-B14F-4D97-AF65-F5344CB8AC3E}">
        <p14:creationId xmlns:p14="http://schemas.microsoft.com/office/powerpoint/2010/main" val="39110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845BBA-A36B-F88F-A1E0-BA42BE77922C}"/>
              </a:ext>
            </a:extLst>
          </p:cNvPr>
          <p:cNvSpPr>
            <a:spLocks noGrp="1"/>
          </p:cNvSpPr>
          <p:nvPr>
            <p:ph type="dt" sz="half" idx="10"/>
          </p:nvPr>
        </p:nvSpPr>
        <p:spPr/>
        <p:txBody>
          <a:bodyPr/>
          <a:lstStyle/>
          <a:p>
            <a:fld id="{D0146E9C-615D-42B1-BE5C-0D3716F04F7A}" type="datetimeFigureOut">
              <a:rPr lang="en-IN" smtClean="0"/>
              <a:t>16/05/22</a:t>
            </a:fld>
            <a:endParaRPr lang="en-IN"/>
          </a:p>
        </p:txBody>
      </p:sp>
      <p:sp>
        <p:nvSpPr>
          <p:cNvPr id="3" name="Footer Placeholder 2">
            <a:extLst>
              <a:ext uri="{FF2B5EF4-FFF2-40B4-BE49-F238E27FC236}">
                <a16:creationId xmlns:a16="http://schemas.microsoft.com/office/drawing/2014/main" id="{6F1A9197-8A44-824B-D108-CEC58B1694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48B44E-EB28-A3A8-2747-0AD5822BAD13}"/>
              </a:ext>
            </a:extLst>
          </p:cNvPr>
          <p:cNvSpPr>
            <a:spLocks noGrp="1"/>
          </p:cNvSpPr>
          <p:nvPr>
            <p:ph type="sldNum" sz="quarter" idx="12"/>
          </p:nvPr>
        </p:nvSpPr>
        <p:spPr/>
        <p:txBody>
          <a:bodyPr/>
          <a:lstStyle/>
          <a:p>
            <a:fld id="{2F0B3090-24AF-4F6F-A598-179DF498E123}" type="slidenum">
              <a:rPr lang="en-IN" smtClean="0"/>
              <a:t>‹#›</a:t>
            </a:fld>
            <a:endParaRPr lang="en-IN"/>
          </a:p>
        </p:txBody>
      </p:sp>
    </p:spTree>
    <p:extLst>
      <p:ext uri="{BB962C8B-B14F-4D97-AF65-F5344CB8AC3E}">
        <p14:creationId xmlns:p14="http://schemas.microsoft.com/office/powerpoint/2010/main" val="3151032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E060C-A8C4-34E2-F6E7-FA97CAFF7B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FEDAA41-37F8-76B8-06D9-28060FA7C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C86FACB-0A91-B808-3E8A-749EEBD61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20E4A8E-38F4-3449-1185-8AC056FEB0CF}"/>
              </a:ext>
            </a:extLst>
          </p:cNvPr>
          <p:cNvSpPr>
            <a:spLocks noGrp="1"/>
          </p:cNvSpPr>
          <p:nvPr>
            <p:ph type="dt" sz="half" idx="10"/>
          </p:nvPr>
        </p:nvSpPr>
        <p:spPr/>
        <p:txBody>
          <a:bodyPr/>
          <a:lstStyle/>
          <a:p>
            <a:fld id="{D0146E9C-615D-42B1-BE5C-0D3716F04F7A}" type="datetimeFigureOut">
              <a:rPr lang="en-IN" smtClean="0"/>
              <a:t>16/05/22</a:t>
            </a:fld>
            <a:endParaRPr lang="en-IN"/>
          </a:p>
        </p:txBody>
      </p:sp>
      <p:sp>
        <p:nvSpPr>
          <p:cNvPr id="6" name="Footer Placeholder 5">
            <a:extLst>
              <a:ext uri="{FF2B5EF4-FFF2-40B4-BE49-F238E27FC236}">
                <a16:creationId xmlns:a16="http://schemas.microsoft.com/office/drawing/2014/main" id="{88355C74-E2F3-3E0F-7DD6-CA667A29E8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72D20A-7F76-64DF-8CA8-775543099797}"/>
              </a:ext>
            </a:extLst>
          </p:cNvPr>
          <p:cNvSpPr>
            <a:spLocks noGrp="1"/>
          </p:cNvSpPr>
          <p:nvPr>
            <p:ph type="sldNum" sz="quarter" idx="12"/>
          </p:nvPr>
        </p:nvSpPr>
        <p:spPr/>
        <p:txBody>
          <a:bodyPr/>
          <a:lstStyle/>
          <a:p>
            <a:fld id="{2F0B3090-24AF-4F6F-A598-179DF498E123}" type="slidenum">
              <a:rPr lang="en-IN" smtClean="0"/>
              <a:t>‹#›</a:t>
            </a:fld>
            <a:endParaRPr lang="en-IN"/>
          </a:p>
        </p:txBody>
      </p:sp>
    </p:spTree>
    <p:extLst>
      <p:ext uri="{BB962C8B-B14F-4D97-AF65-F5344CB8AC3E}">
        <p14:creationId xmlns:p14="http://schemas.microsoft.com/office/powerpoint/2010/main" val="187096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4170-654F-6308-A5D8-1C50CC2A73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0E4D79E-550E-3311-B6EF-A7DF5D5975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F4B298-F6E7-3D31-D94A-2059FC84C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EA5C972-115A-4574-7A74-29E5584428E4}"/>
              </a:ext>
            </a:extLst>
          </p:cNvPr>
          <p:cNvSpPr>
            <a:spLocks noGrp="1"/>
          </p:cNvSpPr>
          <p:nvPr>
            <p:ph type="dt" sz="half" idx="10"/>
          </p:nvPr>
        </p:nvSpPr>
        <p:spPr/>
        <p:txBody>
          <a:bodyPr/>
          <a:lstStyle/>
          <a:p>
            <a:fld id="{D0146E9C-615D-42B1-BE5C-0D3716F04F7A}" type="datetimeFigureOut">
              <a:rPr lang="en-IN" smtClean="0"/>
              <a:t>16/05/22</a:t>
            </a:fld>
            <a:endParaRPr lang="en-IN"/>
          </a:p>
        </p:txBody>
      </p:sp>
      <p:sp>
        <p:nvSpPr>
          <p:cNvPr id="6" name="Footer Placeholder 5">
            <a:extLst>
              <a:ext uri="{FF2B5EF4-FFF2-40B4-BE49-F238E27FC236}">
                <a16:creationId xmlns:a16="http://schemas.microsoft.com/office/drawing/2014/main" id="{226782CE-54B8-CCE3-C5FC-3546494798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7241B4-C3EB-0D08-7F34-1177C8F9D2E8}"/>
              </a:ext>
            </a:extLst>
          </p:cNvPr>
          <p:cNvSpPr>
            <a:spLocks noGrp="1"/>
          </p:cNvSpPr>
          <p:nvPr>
            <p:ph type="sldNum" sz="quarter" idx="12"/>
          </p:nvPr>
        </p:nvSpPr>
        <p:spPr/>
        <p:txBody>
          <a:bodyPr/>
          <a:lstStyle/>
          <a:p>
            <a:fld id="{2F0B3090-24AF-4F6F-A598-179DF498E123}" type="slidenum">
              <a:rPr lang="en-IN" smtClean="0"/>
              <a:t>‹#›</a:t>
            </a:fld>
            <a:endParaRPr lang="en-IN"/>
          </a:p>
        </p:txBody>
      </p:sp>
    </p:spTree>
    <p:extLst>
      <p:ext uri="{BB962C8B-B14F-4D97-AF65-F5344CB8AC3E}">
        <p14:creationId xmlns:p14="http://schemas.microsoft.com/office/powerpoint/2010/main" val="396875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84B775-9F4B-B11D-F274-4830F4CB71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CD48A8E-7CC6-45C2-4F70-DEE078192B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47A4279-38E3-6976-F72A-F4CBB7488A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146E9C-615D-42B1-BE5C-0D3716F04F7A}" type="datetimeFigureOut">
              <a:rPr lang="en-IN" smtClean="0"/>
              <a:t>16/05/22</a:t>
            </a:fld>
            <a:endParaRPr lang="en-IN"/>
          </a:p>
        </p:txBody>
      </p:sp>
      <p:sp>
        <p:nvSpPr>
          <p:cNvPr id="5" name="Footer Placeholder 4">
            <a:extLst>
              <a:ext uri="{FF2B5EF4-FFF2-40B4-BE49-F238E27FC236}">
                <a16:creationId xmlns:a16="http://schemas.microsoft.com/office/drawing/2014/main" id="{7588AF4C-E783-7671-472C-AE65AEDBCE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F7A6C1-5ED7-5398-C6BF-611BEC43FF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B3090-24AF-4F6F-A598-179DF498E123}" type="slidenum">
              <a:rPr lang="en-IN" smtClean="0"/>
              <a:t>‹#›</a:t>
            </a:fld>
            <a:endParaRPr lang="en-IN"/>
          </a:p>
        </p:txBody>
      </p:sp>
    </p:spTree>
    <p:extLst>
      <p:ext uri="{BB962C8B-B14F-4D97-AF65-F5344CB8AC3E}">
        <p14:creationId xmlns:p14="http://schemas.microsoft.com/office/powerpoint/2010/main" val="6714201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E81F-F278-4E70-A330-9631742A5B6B}"/>
              </a:ext>
            </a:extLst>
          </p:cNvPr>
          <p:cNvSpPr>
            <a:spLocks noGrp="1"/>
          </p:cNvSpPr>
          <p:nvPr>
            <p:ph type="ctrTitle"/>
          </p:nvPr>
        </p:nvSpPr>
        <p:spPr>
          <a:xfrm>
            <a:off x="3767554" y="2188022"/>
            <a:ext cx="4176384" cy="2380828"/>
          </a:xfrm>
        </p:spPr>
        <p:txBody>
          <a:bodyPr vert="horz" lIns="109728" tIns="109728" rIns="109728" bIns="91440" rtlCol="0">
            <a:normAutofit/>
          </a:bodyPr>
          <a:lstStyle/>
          <a:p>
            <a:br>
              <a:rPr lang="en-US" sz="3700" b="1" i="0" u="none" strike="noStrike" dirty="0"/>
            </a:br>
            <a:r>
              <a:rPr lang="en-US" sz="3700" b="1" i="0" u="none" strike="noStrike" dirty="0"/>
              <a:t>Final Project </a:t>
            </a:r>
            <a:r>
              <a:rPr lang="en-CA" sz="3700" b="1" i="0" dirty="0">
                <a:effectLst/>
                <a:latin typeface="Lato Extended"/>
              </a:rPr>
              <a:t>Intermediate Data Analysis</a:t>
            </a:r>
            <a:endParaRPr lang="en-US" sz="3700" b="1" dirty="0"/>
          </a:p>
        </p:txBody>
      </p:sp>
      <p:sp>
        <p:nvSpPr>
          <p:cNvPr id="3" name="Subtitle 2">
            <a:extLst>
              <a:ext uri="{FF2B5EF4-FFF2-40B4-BE49-F238E27FC236}">
                <a16:creationId xmlns:a16="http://schemas.microsoft.com/office/drawing/2014/main" id="{96C887E6-4D88-42F3-A69F-1C77D9B90F97}"/>
              </a:ext>
            </a:extLst>
          </p:cNvPr>
          <p:cNvSpPr>
            <a:spLocks noGrp="1"/>
          </p:cNvSpPr>
          <p:nvPr>
            <p:ph type="subTitle" idx="1"/>
          </p:nvPr>
        </p:nvSpPr>
        <p:spPr>
          <a:xfrm>
            <a:off x="2036100" y="4958190"/>
            <a:ext cx="7639291" cy="1610643"/>
          </a:xfrm>
        </p:spPr>
        <p:txBody>
          <a:bodyPr vert="horz" lIns="109728" tIns="109728" rIns="109728" bIns="91440" rtlCol="0">
            <a:normAutofit/>
          </a:bodyPr>
          <a:lstStyle/>
          <a:p>
            <a:r>
              <a:rPr lang="en-US" sz="1600" dirty="0"/>
              <a:t>Guided By: Dr. Alex </a:t>
            </a:r>
            <a:r>
              <a:rPr lang="en-US" sz="1600" dirty="0" err="1"/>
              <a:t>Maizlish</a:t>
            </a:r>
            <a:endParaRPr lang="en-US" sz="1600" dirty="0"/>
          </a:p>
          <a:p>
            <a:r>
              <a:rPr lang="en-US" sz="1600" dirty="0"/>
              <a:t>Project By:  Dhairya Dave</a:t>
            </a:r>
          </a:p>
          <a:p>
            <a:r>
              <a:rPr lang="en-US" sz="1600" dirty="0"/>
              <a:t>	</a:t>
            </a:r>
            <a:r>
              <a:rPr lang="en-US" sz="1600" b="0" i="0" u="none" strike="noStrike" dirty="0"/>
              <a:t>Manan Soni</a:t>
            </a:r>
          </a:p>
          <a:p>
            <a:r>
              <a:rPr lang="en-US" sz="1600" dirty="0"/>
              <a:t>	   </a:t>
            </a:r>
            <a:r>
              <a:rPr lang="en-US" sz="1600" dirty="0" err="1"/>
              <a:t>Parth</a:t>
            </a:r>
            <a:r>
              <a:rPr lang="en-US" sz="1600" dirty="0"/>
              <a:t> </a:t>
            </a:r>
            <a:r>
              <a:rPr lang="en-US" sz="1600" dirty="0" err="1"/>
              <a:t>Savaliya</a:t>
            </a:r>
            <a:endParaRPr lang="en-US" sz="1600" b="0" i="0" u="none" strike="noStrike" dirty="0"/>
          </a:p>
          <a:p>
            <a:endParaRPr lang="en-US" sz="1600" dirty="0"/>
          </a:p>
        </p:txBody>
      </p:sp>
      <p:pic>
        <p:nvPicPr>
          <p:cNvPr id="1026" name="Picture 2" descr="Northeastern University – Logos Download">
            <a:extLst>
              <a:ext uri="{FF2B5EF4-FFF2-40B4-BE49-F238E27FC236}">
                <a16:creationId xmlns:a16="http://schemas.microsoft.com/office/drawing/2014/main" id="{4449B3D2-BA47-4120-89FE-170B45AE19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75524" y="483837"/>
            <a:ext cx="4960442" cy="1509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694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5D1A-CDE7-8C52-396E-DA7CC20D3D22}"/>
              </a:ext>
            </a:extLst>
          </p:cNvPr>
          <p:cNvSpPr>
            <a:spLocks noGrp="1"/>
          </p:cNvSpPr>
          <p:nvPr>
            <p:ph type="title"/>
          </p:nvPr>
        </p:nvSpPr>
        <p:spPr>
          <a:xfrm>
            <a:off x="421511" y="395082"/>
            <a:ext cx="10515600" cy="1325563"/>
          </a:xfrm>
        </p:spPr>
        <p:txBody>
          <a:bodyPr/>
          <a:lstStyle/>
          <a:p>
            <a:r>
              <a:rPr lang="en-CA" dirty="0"/>
              <a:t>Hypothesis Testing and Confidence</a:t>
            </a:r>
            <a:br>
              <a:rPr lang="en-CA" dirty="0"/>
            </a:br>
            <a:endParaRPr lang="en-IN" dirty="0"/>
          </a:p>
        </p:txBody>
      </p:sp>
      <p:sp>
        <p:nvSpPr>
          <p:cNvPr id="3" name="Content Placeholder 2">
            <a:extLst>
              <a:ext uri="{FF2B5EF4-FFF2-40B4-BE49-F238E27FC236}">
                <a16:creationId xmlns:a16="http://schemas.microsoft.com/office/drawing/2014/main" id="{38533D31-5FA4-DE5B-DF9C-F0927109C96D}"/>
              </a:ext>
            </a:extLst>
          </p:cNvPr>
          <p:cNvSpPr>
            <a:spLocks noGrp="1"/>
          </p:cNvSpPr>
          <p:nvPr>
            <p:ph idx="1"/>
          </p:nvPr>
        </p:nvSpPr>
        <p:spPr>
          <a:xfrm>
            <a:off x="337625" y="1720645"/>
            <a:ext cx="8915400" cy="3777622"/>
          </a:xfrm>
        </p:spPr>
        <p:txBody>
          <a:bodyPr/>
          <a:lstStyle/>
          <a:p>
            <a:r>
              <a:rPr lang="en-IN" b="1" dirty="0"/>
              <a:t>Statement 1: </a:t>
            </a:r>
            <a:r>
              <a:rPr lang="en-IN" dirty="0"/>
              <a:t>How has fashion news and age influenced the purchase in H&amp;M store.</a:t>
            </a:r>
          </a:p>
          <a:p>
            <a:r>
              <a:rPr lang="en-IN" b="1" dirty="0"/>
              <a:t>Statement 2: </a:t>
            </a:r>
            <a:r>
              <a:rPr lang="en-IN" dirty="0"/>
              <a:t>How has graphics and product type has impacted the sales.</a:t>
            </a:r>
          </a:p>
          <a:p>
            <a:r>
              <a:rPr lang="en-IN" b="1" dirty="0"/>
              <a:t>Statement 3: </a:t>
            </a:r>
            <a:r>
              <a:rPr lang="en-IN" dirty="0"/>
              <a:t>How has colours and product type affected the sale in H&amp;M</a:t>
            </a:r>
          </a:p>
          <a:p>
            <a:endParaRPr lang="en-IN" dirty="0"/>
          </a:p>
        </p:txBody>
      </p:sp>
    </p:spTree>
    <p:extLst>
      <p:ext uri="{BB962C8B-B14F-4D97-AF65-F5344CB8AC3E}">
        <p14:creationId xmlns:p14="http://schemas.microsoft.com/office/powerpoint/2010/main" val="1907036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5BA2-6460-B08A-D396-0602685888EA}"/>
              </a:ext>
            </a:extLst>
          </p:cNvPr>
          <p:cNvSpPr>
            <a:spLocks noGrp="1"/>
          </p:cNvSpPr>
          <p:nvPr>
            <p:ph type="title"/>
          </p:nvPr>
        </p:nvSpPr>
        <p:spPr/>
        <p:txBody>
          <a:bodyPr/>
          <a:lstStyle/>
          <a:p>
            <a:r>
              <a:rPr lang="en-IN" dirty="0"/>
              <a:t>Analysing Statement 1</a:t>
            </a:r>
          </a:p>
        </p:txBody>
      </p:sp>
      <p:sp>
        <p:nvSpPr>
          <p:cNvPr id="3" name="Content Placeholder 2">
            <a:extLst>
              <a:ext uri="{FF2B5EF4-FFF2-40B4-BE49-F238E27FC236}">
                <a16:creationId xmlns:a16="http://schemas.microsoft.com/office/drawing/2014/main" id="{1D8D5F16-D95A-CC3A-BE52-671971C8E110}"/>
              </a:ext>
            </a:extLst>
          </p:cNvPr>
          <p:cNvSpPr>
            <a:spLocks noGrp="1"/>
          </p:cNvSpPr>
          <p:nvPr>
            <p:ph idx="1"/>
          </p:nvPr>
        </p:nvSpPr>
        <p:spPr>
          <a:xfrm>
            <a:off x="838200" y="1690687"/>
            <a:ext cx="10099876" cy="4629089"/>
          </a:xfrm>
        </p:spPr>
        <p:txBody>
          <a:bodyPr>
            <a:normAutofit fontScale="92500" lnSpcReduction="20000"/>
          </a:bodyPr>
          <a:lstStyle/>
          <a:p>
            <a:pPr marL="0" indent="0">
              <a:buNone/>
            </a:pPr>
            <a:r>
              <a:rPr lang="en-IN" sz="2400" dirty="0"/>
              <a:t>How has fashion news and age influenced the club membership in H&amp;M store.</a:t>
            </a:r>
          </a:p>
          <a:p>
            <a:r>
              <a:rPr lang="en-IN" sz="2400" dirty="0"/>
              <a:t>H0: There is no effect of fashion news and age on the club membership.</a:t>
            </a:r>
          </a:p>
          <a:p>
            <a:r>
              <a:rPr lang="en-IN" sz="2400" dirty="0"/>
              <a:t>H1: There is effect of fashion news and age on the club membership.</a:t>
            </a:r>
          </a:p>
          <a:p>
            <a:r>
              <a:rPr lang="en-IN" sz="2400" dirty="0"/>
              <a:t>H0: There is no effect of fashion news on the club membership.</a:t>
            </a:r>
          </a:p>
          <a:p>
            <a:r>
              <a:rPr lang="en-IN" sz="2400" dirty="0"/>
              <a:t>H1: There is effect of fashion news on the club membership.</a:t>
            </a:r>
          </a:p>
          <a:p>
            <a:r>
              <a:rPr lang="en-IN" sz="2400" dirty="0"/>
              <a:t>H0: There is no effect of age on the club membership.</a:t>
            </a:r>
          </a:p>
          <a:p>
            <a:r>
              <a:rPr lang="en-IN" sz="2400" dirty="0"/>
              <a:t>H1: There is effect of age on the club membership.</a:t>
            </a:r>
          </a:p>
          <a:p>
            <a:pPr marL="0" indent="0">
              <a:buNone/>
            </a:pPr>
            <a:endParaRPr lang="en-IN" dirty="0"/>
          </a:p>
          <a:p>
            <a:endParaRPr lang="en-IN" dirty="0"/>
          </a:p>
          <a:p>
            <a:endParaRPr lang="en-IN" dirty="0"/>
          </a:p>
          <a:p>
            <a:r>
              <a:rPr lang="en-IN" sz="2200" dirty="0"/>
              <a:t>Interpreting the outcome we can say that as p-value is less than significance value hence, we reject the null hypothesis.</a:t>
            </a:r>
          </a:p>
        </p:txBody>
      </p:sp>
      <p:pic>
        <p:nvPicPr>
          <p:cNvPr id="4" name="Picture 3">
            <a:extLst>
              <a:ext uri="{FF2B5EF4-FFF2-40B4-BE49-F238E27FC236}">
                <a16:creationId xmlns:a16="http://schemas.microsoft.com/office/drawing/2014/main" id="{7E6E33A7-D843-4832-8127-82417BB4D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387" y="4262378"/>
            <a:ext cx="5451480" cy="1154748"/>
          </a:xfrm>
          <a:prstGeom prst="rect">
            <a:avLst/>
          </a:prstGeom>
        </p:spPr>
      </p:pic>
    </p:spTree>
    <p:extLst>
      <p:ext uri="{BB962C8B-B14F-4D97-AF65-F5344CB8AC3E}">
        <p14:creationId xmlns:p14="http://schemas.microsoft.com/office/powerpoint/2010/main" val="266711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544F-DEFF-93D7-64DB-B7A46495BF71}"/>
              </a:ext>
            </a:extLst>
          </p:cNvPr>
          <p:cNvSpPr>
            <a:spLocks noGrp="1"/>
          </p:cNvSpPr>
          <p:nvPr>
            <p:ph type="title"/>
          </p:nvPr>
        </p:nvSpPr>
        <p:spPr/>
        <p:txBody>
          <a:bodyPr/>
          <a:lstStyle/>
          <a:p>
            <a:r>
              <a:rPr lang="en-IN" dirty="0"/>
              <a:t>Analysing Statement 2</a:t>
            </a:r>
          </a:p>
        </p:txBody>
      </p:sp>
      <p:sp>
        <p:nvSpPr>
          <p:cNvPr id="3" name="Content Placeholder 2">
            <a:extLst>
              <a:ext uri="{FF2B5EF4-FFF2-40B4-BE49-F238E27FC236}">
                <a16:creationId xmlns:a16="http://schemas.microsoft.com/office/drawing/2014/main" id="{57F18679-63DD-74FC-447C-E47CCFC61142}"/>
              </a:ext>
            </a:extLst>
          </p:cNvPr>
          <p:cNvSpPr>
            <a:spLocks noGrp="1"/>
          </p:cNvSpPr>
          <p:nvPr>
            <p:ph idx="1"/>
          </p:nvPr>
        </p:nvSpPr>
        <p:spPr>
          <a:xfrm>
            <a:off x="838200" y="1540189"/>
            <a:ext cx="8915400" cy="3777622"/>
          </a:xfrm>
        </p:spPr>
        <p:txBody>
          <a:bodyPr>
            <a:normAutofit fontScale="92500" lnSpcReduction="10000"/>
          </a:bodyPr>
          <a:lstStyle/>
          <a:p>
            <a:pPr marL="0" indent="0">
              <a:buNone/>
            </a:pPr>
            <a:r>
              <a:rPr lang="en-IN" sz="2200" dirty="0"/>
              <a:t>How has graphics and product type has impacted the sales.</a:t>
            </a:r>
          </a:p>
          <a:p>
            <a:r>
              <a:rPr lang="en-IN" sz="2200" dirty="0">
                <a:cs typeface="Calibri" panose="020F0502020204030204" pitchFamily="34" charset="0"/>
              </a:rPr>
              <a:t>Null Hypothesis: </a:t>
            </a:r>
            <a:r>
              <a:rPr lang="en-IN" sz="2200" dirty="0">
                <a:effectLst/>
                <a:ea typeface="Times New Roman" panose="02020603050405020304" pitchFamily="18" charset="0"/>
                <a:cs typeface="Calibri" panose="020F0502020204030204" pitchFamily="34" charset="0"/>
              </a:rPr>
              <a:t>Graphic patterns and Type of Articles do not have any impact on purchases. </a:t>
            </a:r>
          </a:p>
          <a:p>
            <a:r>
              <a:rPr lang="en-IN" sz="2200" dirty="0"/>
              <a:t>Alternative Hypothesis: </a:t>
            </a:r>
            <a:r>
              <a:rPr lang="en-IN" sz="2200" dirty="0">
                <a:effectLst/>
                <a:ea typeface="Times New Roman" panose="02020603050405020304" pitchFamily="18" charset="0"/>
              </a:rPr>
              <a:t>They are not independent of purchases made by customers.</a:t>
            </a:r>
          </a:p>
          <a:p>
            <a:endParaRPr lang="en-IN" sz="2200" dirty="0">
              <a:ea typeface="Times New Roman" panose="02020603050405020304" pitchFamily="18" charset="0"/>
            </a:endParaRPr>
          </a:p>
          <a:p>
            <a:endParaRPr lang="en-IN" sz="2200" dirty="0">
              <a:effectLst/>
              <a:ea typeface="Times New Roman" panose="02020603050405020304" pitchFamily="18" charset="0"/>
            </a:endParaRPr>
          </a:p>
          <a:p>
            <a:endParaRPr lang="en-IN" sz="2200" dirty="0">
              <a:ea typeface="Times New Roman" panose="02020603050405020304" pitchFamily="18" charset="0"/>
            </a:endParaRPr>
          </a:p>
          <a:p>
            <a:endParaRPr lang="en-IN" sz="2200" dirty="0">
              <a:effectLst/>
              <a:ea typeface="Times New Roman" panose="02020603050405020304" pitchFamily="18" charset="0"/>
            </a:endParaRPr>
          </a:p>
          <a:p>
            <a:r>
              <a:rPr lang="en-IN" sz="2200" dirty="0" err="1">
                <a:ea typeface="Times New Roman" panose="02020603050405020304" pitchFamily="18" charset="0"/>
              </a:rPr>
              <a:t>Intrepreting</a:t>
            </a:r>
            <a:r>
              <a:rPr lang="en-IN" sz="2200" dirty="0">
                <a:ea typeface="Times New Roman" panose="02020603050405020304" pitchFamily="18" charset="0"/>
              </a:rPr>
              <a:t> the outcome we can say as p- value is very much less than significance value we reject the null hypothesis </a:t>
            </a:r>
            <a:endParaRPr lang="en-IN" sz="2200" dirty="0">
              <a:effectLst/>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5D347D2-F32A-5B48-E78F-1AB62E1BD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630" y="3125705"/>
            <a:ext cx="5707380" cy="1087755"/>
          </a:xfrm>
          <a:prstGeom prst="rect">
            <a:avLst/>
          </a:prstGeom>
        </p:spPr>
      </p:pic>
    </p:spTree>
    <p:extLst>
      <p:ext uri="{BB962C8B-B14F-4D97-AF65-F5344CB8AC3E}">
        <p14:creationId xmlns:p14="http://schemas.microsoft.com/office/powerpoint/2010/main" val="2585235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244E-DB7A-DFED-2F4B-249EF83A39D7}"/>
              </a:ext>
            </a:extLst>
          </p:cNvPr>
          <p:cNvSpPr>
            <a:spLocks noGrp="1"/>
          </p:cNvSpPr>
          <p:nvPr>
            <p:ph type="title"/>
          </p:nvPr>
        </p:nvSpPr>
        <p:spPr/>
        <p:txBody>
          <a:bodyPr/>
          <a:lstStyle/>
          <a:p>
            <a:r>
              <a:rPr lang="en-IN" dirty="0"/>
              <a:t>Analysing Statement 3</a:t>
            </a:r>
          </a:p>
        </p:txBody>
      </p:sp>
      <p:sp>
        <p:nvSpPr>
          <p:cNvPr id="3" name="Content Placeholder 2">
            <a:extLst>
              <a:ext uri="{FF2B5EF4-FFF2-40B4-BE49-F238E27FC236}">
                <a16:creationId xmlns:a16="http://schemas.microsoft.com/office/drawing/2014/main" id="{B582757B-690B-82E8-9695-06BACAE17098}"/>
              </a:ext>
            </a:extLst>
          </p:cNvPr>
          <p:cNvSpPr>
            <a:spLocks noGrp="1"/>
          </p:cNvSpPr>
          <p:nvPr>
            <p:ph idx="1"/>
          </p:nvPr>
        </p:nvSpPr>
        <p:spPr>
          <a:xfrm>
            <a:off x="683675" y="1905000"/>
            <a:ext cx="8915400" cy="3777622"/>
          </a:xfrm>
        </p:spPr>
        <p:txBody>
          <a:bodyPr>
            <a:normAutofit/>
          </a:bodyPr>
          <a:lstStyle/>
          <a:p>
            <a:pPr marL="0" indent="0">
              <a:buNone/>
            </a:pPr>
            <a:r>
              <a:rPr lang="en-IN" sz="2000" dirty="0"/>
              <a:t> How has colours and product type affected the sale in H&amp;M.</a:t>
            </a:r>
          </a:p>
          <a:p>
            <a:r>
              <a:rPr lang="en-IN" sz="2000" dirty="0"/>
              <a:t>Null Hypothesis: </a:t>
            </a:r>
            <a:r>
              <a:rPr lang="en-IN" sz="2000" dirty="0">
                <a:effectLst/>
                <a:ea typeface="Times New Roman" panose="02020603050405020304" pitchFamily="18" charset="0"/>
              </a:rPr>
              <a:t>Colours of product such as dark, light and Type of Articles (product) do not have any impact on sales made by clients of H&amp;M.</a:t>
            </a:r>
          </a:p>
          <a:p>
            <a:r>
              <a:rPr lang="en-IN" sz="2000" dirty="0"/>
              <a:t>Alternative Hypothesis: </a:t>
            </a:r>
            <a:r>
              <a:rPr lang="en-IN" sz="2000" dirty="0">
                <a:effectLst/>
                <a:ea typeface="Times New Roman" panose="02020603050405020304" pitchFamily="18" charset="0"/>
                <a:cs typeface="Calibri" panose="020F0502020204030204" pitchFamily="34" charset="0"/>
              </a:rPr>
              <a:t>They do not have impact on purchases.</a:t>
            </a:r>
          </a:p>
          <a:p>
            <a:endParaRPr lang="en-IN" sz="2000" dirty="0">
              <a:ea typeface="Times New Roman" panose="02020603050405020304" pitchFamily="18" charset="0"/>
              <a:cs typeface="Calibri" panose="020F0502020204030204" pitchFamily="34" charset="0"/>
            </a:endParaRPr>
          </a:p>
          <a:p>
            <a:endParaRPr lang="en-IN" sz="2000" dirty="0">
              <a:effectLst/>
              <a:ea typeface="Times New Roman" panose="02020603050405020304" pitchFamily="18" charset="0"/>
              <a:cs typeface="Calibri" panose="020F0502020204030204" pitchFamily="34" charset="0"/>
            </a:endParaRPr>
          </a:p>
          <a:p>
            <a:endParaRPr lang="en-IN" sz="2000" dirty="0">
              <a:ea typeface="Times New Roman" panose="02020603050405020304" pitchFamily="18" charset="0"/>
              <a:cs typeface="Calibri" panose="020F0502020204030204" pitchFamily="34" charset="0"/>
            </a:endParaRPr>
          </a:p>
          <a:p>
            <a:endParaRPr lang="en-IN" sz="2000" dirty="0">
              <a:effectLst/>
              <a:ea typeface="Times New Roman" panose="02020603050405020304" pitchFamily="18" charset="0"/>
              <a:cs typeface="Calibri" panose="020F0502020204030204" pitchFamily="34" charset="0"/>
            </a:endParaRPr>
          </a:p>
          <a:p>
            <a:r>
              <a:rPr lang="en-IN" sz="2000" dirty="0">
                <a:ea typeface="Times New Roman" panose="02020603050405020304" pitchFamily="18" charset="0"/>
                <a:cs typeface="Calibri" panose="020F0502020204030204" pitchFamily="34" charset="0"/>
              </a:rPr>
              <a:t>Interpreting the p-value which is very less than alpha and that is why we reject the null hypothesis.</a:t>
            </a:r>
            <a:endParaRPr lang="en-IN" sz="2000" dirty="0">
              <a:effectLst/>
              <a:ea typeface="Times New Roman" panose="02020603050405020304" pitchFamily="18" charset="0"/>
            </a:endParaRPr>
          </a:p>
          <a:p>
            <a:endParaRPr lang="en-IN" sz="2000" dirty="0"/>
          </a:p>
          <a:p>
            <a:endParaRPr lang="en-IN" sz="2000" dirty="0"/>
          </a:p>
        </p:txBody>
      </p:sp>
      <p:pic>
        <p:nvPicPr>
          <p:cNvPr id="4" name="Picture 3">
            <a:extLst>
              <a:ext uri="{FF2B5EF4-FFF2-40B4-BE49-F238E27FC236}">
                <a16:creationId xmlns:a16="http://schemas.microsoft.com/office/drawing/2014/main" id="{686316E7-C94D-8EB8-EBE7-079B0A2D9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540" y="3429000"/>
            <a:ext cx="5995670" cy="1145540"/>
          </a:xfrm>
          <a:prstGeom prst="rect">
            <a:avLst/>
          </a:prstGeom>
        </p:spPr>
      </p:pic>
    </p:spTree>
    <p:extLst>
      <p:ext uri="{BB962C8B-B14F-4D97-AF65-F5344CB8AC3E}">
        <p14:creationId xmlns:p14="http://schemas.microsoft.com/office/powerpoint/2010/main" val="3122992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AF29-7FEF-97D9-6DE2-9964B94533CB}"/>
              </a:ext>
            </a:extLst>
          </p:cNvPr>
          <p:cNvSpPr>
            <a:spLocks noGrp="1"/>
          </p:cNvSpPr>
          <p:nvPr>
            <p:ph type="title"/>
          </p:nvPr>
        </p:nvSpPr>
        <p:spPr/>
        <p:txBody>
          <a:bodyPr/>
          <a:lstStyle/>
          <a:p>
            <a:r>
              <a:rPr lang="en-IN" dirty="0"/>
              <a:t>Models and Prediction.</a:t>
            </a:r>
          </a:p>
        </p:txBody>
      </p:sp>
      <p:sp>
        <p:nvSpPr>
          <p:cNvPr id="3" name="Content Placeholder 2">
            <a:extLst>
              <a:ext uri="{FF2B5EF4-FFF2-40B4-BE49-F238E27FC236}">
                <a16:creationId xmlns:a16="http://schemas.microsoft.com/office/drawing/2014/main" id="{D1586016-8973-3598-6D90-89C1D4E7F74D}"/>
              </a:ext>
            </a:extLst>
          </p:cNvPr>
          <p:cNvSpPr>
            <a:spLocks noGrp="1"/>
          </p:cNvSpPr>
          <p:nvPr>
            <p:ph idx="1"/>
          </p:nvPr>
        </p:nvSpPr>
        <p:spPr>
          <a:xfrm>
            <a:off x="838200" y="1690688"/>
            <a:ext cx="10091943" cy="4483664"/>
          </a:xfrm>
        </p:spPr>
        <p:txBody>
          <a:bodyPr>
            <a:noAutofit/>
          </a:bodyPr>
          <a:lstStyle/>
          <a:p>
            <a:pPr marL="0" indent="0">
              <a:spcAft>
                <a:spcPts val="1000"/>
              </a:spcAft>
              <a:buNone/>
            </a:pPr>
            <a:r>
              <a:rPr lang="en-IN" sz="2000" dirty="0">
                <a:effectLst/>
                <a:ea typeface="Times New Roman" panose="02020603050405020304" pitchFamily="18" charset="0"/>
                <a:cs typeface="Calibri" panose="020F0502020204030204" pitchFamily="34" charset="0"/>
              </a:rPr>
              <a:t>Logistic Regression (GLM): In this test, there are multiple samples of different graphic patterns of articles in which we focused on Solid pattern to predict. If a random article whether or not having a solid pattern instead other one. </a:t>
            </a:r>
            <a:endParaRPr lang="en-IN" sz="2000" dirty="0">
              <a:effectLst/>
              <a:ea typeface="Times New Roman" panose="02020603050405020304" pitchFamily="18" charset="0"/>
            </a:endParaRPr>
          </a:p>
          <a:p>
            <a:pPr marL="0" indent="0">
              <a:spcAft>
                <a:spcPts val="1000"/>
              </a:spcAft>
              <a:buNone/>
            </a:pPr>
            <a:r>
              <a:rPr lang="en-IN" sz="2000" dirty="0">
                <a:effectLst/>
                <a:ea typeface="Times New Roman" panose="02020603050405020304" pitchFamily="18" charset="0"/>
                <a:cs typeface="Calibri" panose="020F0502020204030204" pitchFamily="34" charset="0"/>
              </a:rPr>
              <a:t>So made a dummy variable named solid and those samples whom have solid pattern it will denoted as 1 and others as 0. So we will perform binomial Logistic regression for checking between 1 &amp; 0. So in simple, model will test if a article has solid pattern or not. Input variables will be graphical pattern and its colour.</a:t>
            </a:r>
            <a:endParaRPr lang="en-IN" sz="2000" dirty="0">
              <a:effectLst/>
              <a:ea typeface="Times New Roman" panose="02020603050405020304" pitchFamily="18" charset="0"/>
            </a:endParaRPr>
          </a:p>
          <a:p>
            <a:pPr marL="0" indent="0">
              <a:spcAft>
                <a:spcPts val="1000"/>
              </a:spcAft>
              <a:buNone/>
            </a:pPr>
            <a:r>
              <a:rPr lang="en-IN" sz="2000" dirty="0">
                <a:effectLst/>
                <a:ea typeface="Times New Roman" panose="02020603050405020304" pitchFamily="18" charset="0"/>
                <a:cs typeface="Calibri" panose="020F0502020204030204" pitchFamily="34" charset="0"/>
              </a:rPr>
              <a:t>First we split dataset into train and testing sets which had threshold of 0.7.</a:t>
            </a:r>
            <a:endParaRPr lang="en-IN" sz="2000" dirty="0">
              <a:effectLst/>
              <a:ea typeface="Times New Roman" panose="02020603050405020304" pitchFamily="18" charset="0"/>
            </a:endParaRPr>
          </a:p>
          <a:p>
            <a:pPr marL="0" indent="0">
              <a:spcAft>
                <a:spcPts val="1000"/>
              </a:spcAft>
              <a:buNone/>
            </a:pPr>
            <a:r>
              <a:rPr lang="en-IN" sz="2000" dirty="0">
                <a:effectLst/>
                <a:ea typeface="Times New Roman" panose="02020603050405020304" pitchFamily="18" charset="0"/>
                <a:cs typeface="Calibri" panose="020F0502020204030204" pitchFamily="34" charset="0"/>
              </a:rPr>
              <a:t>For the training, we put solid (0,1) variable as independent and other as dependent. F</a:t>
            </a:r>
            <a:r>
              <a:rPr lang="en-IN" sz="2000" dirty="0">
                <a:effectLst/>
                <a:ea typeface="Times New Roman" panose="02020603050405020304" pitchFamily="18" charset="0"/>
              </a:rPr>
              <a:t>rom this we can say P value is 0 for all the variables. Accuracy is 94% and false positives are 4617. But this is for training set so we need to test this model with testing set. To add to this, 34644 are true positives and 34516 are true negatives, surprisingly false negatives are 0.</a:t>
            </a:r>
          </a:p>
          <a:p>
            <a:pPr marL="0" indent="0">
              <a:spcAft>
                <a:spcPts val="1000"/>
              </a:spcAft>
              <a:buNone/>
            </a:pPr>
            <a:r>
              <a:rPr lang="en-IN" sz="2000" dirty="0">
                <a:effectLst/>
                <a:ea typeface="Times New Roman" panose="02020603050405020304" pitchFamily="18" charset="0"/>
                <a:cs typeface="Calibri" panose="020F0502020204030204" pitchFamily="34" charset="0"/>
              </a:rPr>
              <a:t> </a:t>
            </a:r>
            <a:endParaRPr lang="en-IN" sz="2000" dirty="0">
              <a:effectLst/>
              <a:ea typeface="Times New Roman" panose="02020603050405020304" pitchFamily="18" charset="0"/>
            </a:endParaRPr>
          </a:p>
          <a:p>
            <a:endParaRPr lang="en-IN" sz="2000" dirty="0"/>
          </a:p>
        </p:txBody>
      </p:sp>
    </p:spTree>
    <p:extLst>
      <p:ext uri="{BB962C8B-B14F-4D97-AF65-F5344CB8AC3E}">
        <p14:creationId xmlns:p14="http://schemas.microsoft.com/office/powerpoint/2010/main" val="2914823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27EC7-389C-CEA9-1C76-CB6CE4A7F3F6}"/>
              </a:ext>
            </a:extLst>
          </p:cNvPr>
          <p:cNvSpPr>
            <a:spLocks noGrp="1"/>
          </p:cNvSpPr>
          <p:nvPr>
            <p:ph type="title"/>
          </p:nvPr>
        </p:nvSpPr>
        <p:spPr/>
        <p:txBody>
          <a:bodyPr/>
          <a:lstStyle/>
          <a:p>
            <a:r>
              <a:rPr lang="en-IN" sz="3600" b="1" dirty="0">
                <a:effectLst/>
                <a:latin typeface="Calibri" panose="020F0502020204030204" pitchFamily="34" charset="0"/>
                <a:ea typeface="Times New Roman" panose="02020603050405020304" pitchFamily="18" charset="0"/>
              </a:rPr>
              <a:t>ROC &amp; AUC</a:t>
            </a:r>
            <a:br>
              <a:rPr lang="en-IN" sz="36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E036F9B-83A0-637F-E70F-FED6BFA39176}"/>
              </a:ext>
            </a:extLst>
          </p:cNvPr>
          <p:cNvSpPr>
            <a:spLocks noGrp="1"/>
          </p:cNvSpPr>
          <p:nvPr>
            <p:ph idx="1"/>
          </p:nvPr>
        </p:nvSpPr>
        <p:spPr>
          <a:xfrm>
            <a:off x="5867400" y="1253331"/>
            <a:ext cx="5086350" cy="4351338"/>
          </a:xfrm>
        </p:spPr>
        <p:txBody>
          <a:bodyPr>
            <a:normAutofit/>
          </a:bodyPr>
          <a:lstStyle/>
          <a:p>
            <a:pPr>
              <a:spcAft>
                <a:spcPts val="1000"/>
              </a:spcAft>
            </a:pPr>
            <a:r>
              <a:rPr lang="en-IN" sz="2400" dirty="0">
                <a:effectLst/>
                <a:latin typeface="Calibri" panose="020F0502020204030204" pitchFamily="34" charset="0"/>
                <a:ea typeface="Times New Roman" panose="02020603050405020304" pitchFamily="18" charset="0"/>
              </a:rPr>
              <a:t>ROC (Receiver Operating Characteristics) and AUC is Area under curve. Basically, These are the measures to gain the performance of a classification model. And For our model the AUC is 0.8955 which is almost 90%.</a:t>
            </a:r>
            <a:endParaRPr lang="en-IN" sz="2400" dirty="0">
              <a:effectLst/>
              <a:latin typeface="Times New Roman" panose="02020603050405020304" pitchFamily="18" charset="0"/>
              <a:ea typeface="Times New Roman" panose="02020603050405020304" pitchFamily="18" charset="0"/>
            </a:endParaRPr>
          </a:p>
          <a:p>
            <a:r>
              <a:rPr lang="en-IN" sz="2400" dirty="0">
                <a:effectLst/>
                <a:latin typeface="Calibri" panose="020F0502020204030204" pitchFamily="34" charset="0"/>
                <a:ea typeface="Times New Roman" panose="02020603050405020304" pitchFamily="18" charset="0"/>
              </a:rPr>
              <a:t>AUC tells how much the model is capable of determining between classes. The higher this value, the better model Is to tell if yes and no</a:t>
            </a:r>
            <a:endParaRPr lang="en-IN" sz="2400" dirty="0"/>
          </a:p>
        </p:txBody>
      </p:sp>
      <p:pic>
        <p:nvPicPr>
          <p:cNvPr id="4" name="Picture 3">
            <a:extLst>
              <a:ext uri="{FF2B5EF4-FFF2-40B4-BE49-F238E27FC236}">
                <a16:creationId xmlns:a16="http://schemas.microsoft.com/office/drawing/2014/main" id="{7A5A37E7-6EC4-C8CC-D07F-A764956F4B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561" y="1690688"/>
            <a:ext cx="5538839" cy="4357841"/>
          </a:xfrm>
          <a:prstGeom prst="rect">
            <a:avLst/>
          </a:prstGeom>
        </p:spPr>
      </p:pic>
      <p:pic>
        <p:nvPicPr>
          <p:cNvPr id="5" name="Picture 4">
            <a:extLst>
              <a:ext uri="{FF2B5EF4-FFF2-40B4-BE49-F238E27FC236}">
                <a16:creationId xmlns:a16="http://schemas.microsoft.com/office/drawing/2014/main" id="{D5622CF1-A6E7-23A6-2B35-91FD47D0B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246" y="5409019"/>
            <a:ext cx="5124262" cy="824871"/>
          </a:xfrm>
          <a:prstGeom prst="rect">
            <a:avLst/>
          </a:prstGeom>
        </p:spPr>
      </p:pic>
    </p:spTree>
    <p:extLst>
      <p:ext uri="{BB962C8B-B14F-4D97-AF65-F5344CB8AC3E}">
        <p14:creationId xmlns:p14="http://schemas.microsoft.com/office/powerpoint/2010/main" val="3117275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B6CC-5426-0E94-CC49-65746367FC3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C744069-A96E-EA43-986C-7C6B8E848C2C}"/>
              </a:ext>
            </a:extLst>
          </p:cNvPr>
          <p:cNvSpPr>
            <a:spLocks noGrp="1"/>
          </p:cNvSpPr>
          <p:nvPr>
            <p:ph idx="1"/>
          </p:nvPr>
        </p:nvSpPr>
        <p:spPr>
          <a:xfrm>
            <a:off x="839070" y="1632154"/>
            <a:ext cx="10514730" cy="4497183"/>
          </a:xfrm>
        </p:spPr>
        <p:txBody>
          <a:bodyPr>
            <a:normAutofit/>
          </a:bodyPr>
          <a:lstStyle/>
          <a:p>
            <a:r>
              <a:rPr lang="en-IN" sz="2400" dirty="0"/>
              <a:t>By performing above tests we can conclude that the tests taken helps us to understand the analysis and interpretation of the dataset as hypothesis testing gives us gain confidence with proper proof.</a:t>
            </a:r>
          </a:p>
          <a:p>
            <a:r>
              <a:rPr lang="en-IN" sz="2400" dirty="0"/>
              <a:t>To figure out whether the article picked up by the customer is solid or not we have performed logistic regression which has accuracy of 94% on training set and that same model was able to achieve 93.67% in our testing set. </a:t>
            </a:r>
          </a:p>
          <a:p>
            <a:r>
              <a:rPr lang="en-IN" sz="2400" dirty="0"/>
              <a:t>The ROC &amp; AUC helped us to check how much specific our model is to predict a given random event(customer picking up a specific category of t-shirt).  We were able to get AUC value equal to 0.8955. Closer the value to 1, better the model.</a:t>
            </a:r>
          </a:p>
          <a:p>
            <a:endParaRPr lang="en-IN" dirty="0"/>
          </a:p>
        </p:txBody>
      </p:sp>
    </p:spTree>
    <p:extLst>
      <p:ext uri="{BB962C8B-B14F-4D97-AF65-F5344CB8AC3E}">
        <p14:creationId xmlns:p14="http://schemas.microsoft.com/office/powerpoint/2010/main" val="3786429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F6C3B-3CC0-C807-58BA-421C9DAF50BC}"/>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30D09DF-C6AC-7CFD-1871-039BD8E4FA90}"/>
              </a:ext>
            </a:extLst>
          </p:cNvPr>
          <p:cNvSpPr>
            <a:spLocks noGrp="1"/>
          </p:cNvSpPr>
          <p:nvPr>
            <p:ph idx="1"/>
          </p:nvPr>
        </p:nvSpPr>
        <p:spPr/>
        <p:txBody>
          <a:bodyPr/>
          <a:lstStyle/>
          <a:p>
            <a:pPr algn="just"/>
            <a:r>
              <a:rPr lang="en-IN" sz="1800" dirty="0">
                <a:effectLst/>
                <a:latin typeface="Calibri" panose="020F0502020204030204" pitchFamily="34" charset="0"/>
                <a:ea typeface="Times New Roman" panose="02020603050405020304" pitchFamily="18" charset="0"/>
              </a:rPr>
              <a:t>H&amp;M Personalized Fashion Recommendations, Provide product recommendations based on previous purchases, H&amp;M Group </a:t>
            </a:r>
            <a:r>
              <a:rPr lang="en-IN" sz="1800" i="1" dirty="0">
                <a:effectLst/>
                <a:latin typeface="Calibri" panose="020F0502020204030204" pitchFamily="34" charset="0"/>
                <a:ea typeface="Times New Roman" panose="02020603050405020304" pitchFamily="18" charset="0"/>
              </a:rPr>
              <a:t>Sources</a:t>
            </a:r>
            <a:r>
              <a:rPr lang="en-IN" sz="1800" dirty="0">
                <a:effectLst/>
                <a:latin typeface="Calibri" panose="020F0502020204030204" pitchFamily="34" charset="0"/>
                <a:ea typeface="Times New Roman" panose="02020603050405020304" pitchFamily="18" charset="0"/>
              </a:rPr>
              <a:t>: </a:t>
            </a:r>
            <a:r>
              <a:rPr lang="en-IN" sz="1800" dirty="0">
                <a:solidFill>
                  <a:srgbClr val="9F4110"/>
                </a:solidFill>
                <a:effectLst/>
                <a:latin typeface="Calibri" panose="020F0502020204030204" pitchFamily="34" charset="0"/>
                <a:ea typeface="Times New Roman" panose="02020603050405020304" pitchFamily="18" charset="0"/>
              </a:rPr>
              <a:t>https://www.kaggle.com/competitions/h-and-m-personalized-fashion- recommendations/data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8227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A88F-D41B-41E8-80AA-6B1A4BDB16DC}"/>
              </a:ext>
            </a:extLst>
          </p:cNvPr>
          <p:cNvSpPr>
            <a:spLocks noGrp="1"/>
          </p:cNvSpPr>
          <p:nvPr>
            <p:ph type="title"/>
          </p:nvPr>
        </p:nvSpPr>
        <p:spPr/>
        <p:txBody>
          <a:bodyPr/>
          <a:lstStyle/>
          <a:p>
            <a:r>
              <a:rPr lang="en-CA" dirty="0"/>
              <a:t>Table Content		</a:t>
            </a:r>
            <a:endParaRPr lang="en-IN" dirty="0"/>
          </a:p>
        </p:txBody>
      </p:sp>
      <p:sp>
        <p:nvSpPr>
          <p:cNvPr id="3" name="Content Placeholder 2">
            <a:extLst>
              <a:ext uri="{FF2B5EF4-FFF2-40B4-BE49-F238E27FC236}">
                <a16:creationId xmlns:a16="http://schemas.microsoft.com/office/drawing/2014/main" id="{96737E0A-1B2B-4D5E-8E3A-11992FE151EA}"/>
              </a:ext>
            </a:extLst>
          </p:cNvPr>
          <p:cNvSpPr>
            <a:spLocks noGrp="1"/>
          </p:cNvSpPr>
          <p:nvPr>
            <p:ph idx="1"/>
          </p:nvPr>
        </p:nvSpPr>
        <p:spPr/>
        <p:txBody>
          <a:bodyPr>
            <a:normAutofit/>
          </a:bodyPr>
          <a:lstStyle/>
          <a:p>
            <a:r>
              <a:rPr lang="en-CA" dirty="0"/>
              <a:t>Dataset and Source</a:t>
            </a:r>
          </a:p>
          <a:p>
            <a:r>
              <a:rPr lang="en-CA" dirty="0"/>
              <a:t>Objectives </a:t>
            </a:r>
          </a:p>
          <a:p>
            <a:r>
              <a:rPr lang="en-CA" dirty="0"/>
              <a:t>Data cleaning</a:t>
            </a:r>
          </a:p>
          <a:p>
            <a:r>
              <a:rPr lang="en-CA" dirty="0"/>
              <a:t>Analyzing data and its snippets.</a:t>
            </a:r>
          </a:p>
          <a:p>
            <a:r>
              <a:rPr lang="en-CA" dirty="0"/>
              <a:t>Hypothesis testing</a:t>
            </a:r>
          </a:p>
          <a:p>
            <a:r>
              <a:rPr lang="en-CA" dirty="0"/>
              <a:t>Model and prediction</a:t>
            </a:r>
          </a:p>
          <a:p>
            <a:r>
              <a:rPr lang="en-CA" dirty="0"/>
              <a:t>Conclusion</a:t>
            </a:r>
          </a:p>
          <a:p>
            <a:r>
              <a:rPr lang="en-CA" dirty="0"/>
              <a:t>Reference</a:t>
            </a:r>
          </a:p>
          <a:p>
            <a:pPr marL="0" indent="0">
              <a:buNone/>
            </a:pPr>
            <a:endParaRPr lang="en-CA" dirty="0"/>
          </a:p>
          <a:p>
            <a:endParaRPr lang="en-IN" dirty="0"/>
          </a:p>
        </p:txBody>
      </p:sp>
    </p:spTree>
    <p:extLst>
      <p:ext uri="{BB962C8B-B14F-4D97-AF65-F5344CB8AC3E}">
        <p14:creationId xmlns:p14="http://schemas.microsoft.com/office/powerpoint/2010/main" val="3055370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648C-FF54-080C-F8E5-36C27453BBE6}"/>
              </a:ext>
            </a:extLst>
          </p:cNvPr>
          <p:cNvSpPr>
            <a:spLocks noGrp="1"/>
          </p:cNvSpPr>
          <p:nvPr>
            <p:ph type="title"/>
          </p:nvPr>
        </p:nvSpPr>
        <p:spPr/>
        <p:txBody>
          <a:bodyPr/>
          <a:lstStyle/>
          <a:p>
            <a:r>
              <a:rPr lang="en-IN" dirty="0"/>
              <a:t>Dataset and Source</a:t>
            </a:r>
          </a:p>
        </p:txBody>
      </p:sp>
      <p:sp>
        <p:nvSpPr>
          <p:cNvPr id="3" name="Content Placeholder 2">
            <a:extLst>
              <a:ext uri="{FF2B5EF4-FFF2-40B4-BE49-F238E27FC236}">
                <a16:creationId xmlns:a16="http://schemas.microsoft.com/office/drawing/2014/main" id="{B052C0ED-E0DB-3FF2-2EDF-EA820CAECCDB}"/>
              </a:ext>
            </a:extLst>
          </p:cNvPr>
          <p:cNvSpPr>
            <a:spLocks noGrp="1"/>
          </p:cNvSpPr>
          <p:nvPr>
            <p:ph idx="1"/>
          </p:nvPr>
        </p:nvSpPr>
        <p:spPr/>
        <p:txBody>
          <a:bodyPr>
            <a:normAutofit/>
          </a:bodyPr>
          <a:lstStyle/>
          <a:p>
            <a:r>
              <a:rPr lang="en-US" sz="2000" dirty="0"/>
              <a:t>This dataset is about product recommendation of H&amp;M and Source of this data is Kaggle. This was officially released by H&amp;M for competition.</a:t>
            </a:r>
          </a:p>
          <a:p>
            <a:r>
              <a:rPr lang="en-US" sz="2000" dirty="0"/>
              <a:t>It have 105542 rows and 25 variables about product, sections, description, color, etc. Another dataset related to this is customer like if customer has membership, what is age, etc. This dataset is officially given by H&amp;M and it requires approx. 300 mb storage space.</a:t>
            </a:r>
          </a:p>
          <a:p>
            <a:r>
              <a:rPr lang="en-US" sz="2000" dirty="0"/>
              <a:t>This is for proposal and understanding the research objectives. In nutshell, what we can do to H&amp;M using this data.</a:t>
            </a:r>
          </a:p>
          <a:p>
            <a:r>
              <a:rPr lang="en-US" sz="2000" dirty="0"/>
              <a:t>As a perspective of analyst, this kind of data we will have to sort in future for company.</a:t>
            </a:r>
          </a:p>
          <a:p>
            <a:r>
              <a:rPr lang="en-US" sz="2000" dirty="0"/>
              <a:t>Most of the data is category expect the age in </a:t>
            </a:r>
            <a:r>
              <a:rPr lang="en-US" sz="2000" dirty="0" err="1"/>
              <a:t>customers.csv</a:t>
            </a:r>
            <a:endParaRPr lang="en-US" sz="2000" dirty="0"/>
          </a:p>
        </p:txBody>
      </p:sp>
    </p:spTree>
    <p:extLst>
      <p:ext uri="{BB962C8B-B14F-4D97-AF65-F5344CB8AC3E}">
        <p14:creationId xmlns:p14="http://schemas.microsoft.com/office/powerpoint/2010/main" val="298238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21778-F84C-50E2-E376-8BF914BC6067}"/>
              </a:ext>
            </a:extLst>
          </p:cNvPr>
          <p:cNvSpPr>
            <a:spLocks noGrp="1"/>
          </p:cNvSpPr>
          <p:nvPr>
            <p:ph type="title"/>
          </p:nvPr>
        </p:nvSpPr>
        <p:spPr/>
        <p:txBody>
          <a:bodyPr/>
          <a:lstStyle/>
          <a:p>
            <a:r>
              <a:rPr lang="en-IN" dirty="0"/>
              <a:t>Objectives and Aim</a:t>
            </a:r>
          </a:p>
        </p:txBody>
      </p:sp>
      <p:sp>
        <p:nvSpPr>
          <p:cNvPr id="3" name="Content Placeholder 2">
            <a:extLst>
              <a:ext uri="{FF2B5EF4-FFF2-40B4-BE49-F238E27FC236}">
                <a16:creationId xmlns:a16="http://schemas.microsoft.com/office/drawing/2014/main" id="{2286EBFF-91E0-665E-741E-5B3BCB5A26AB}"/>
              </a:ext>
            </a:extLst>
          </p:cNvPr>
          <p:cNvSpPr>
            <a:spLocks noGrp="1"/>
          </p:cNvSpPr>
          <p:nvPr>
            <p:ph idx="1"/>
          </p:nvPr>
        </p:nvSpPr>
        <p:spPr>
          <a:xfrm>
            <a:off x="838200" y="1825625"/>
            <a:ext cx="10515600" cy="4764746"/>
          </a:xfrm>
        </p:spPr>
        <p:txBody>
          <a:bodyPr>
            <a:normAutofit/>
          </a:bodyPr>
          <a:lstStyle/>
          <a:p>
            <a:pPr>
              <a:buFont typeface="+mj-lt"/>
              <a:buAutoNum type="arabicPeriod"/>
            </a:pPr>
            <a:r>
              <a:rPr lang="en-US" sz="2000" dirty="0"/>
              <a:t>Distribution of H&amp;M Customers and something about their membership status.</a:t>
            </a:r>
          </a:p>
          <a:p>
            <a:pPr>
              <a:buFont typeface="+mj-lt"/>
              <a:buAutoNum type="arabicPeriod"/>
            </a:pPr>
            <a:r>
              <a:rPr lang="en-US" sz="2000" dirty="0"/>
              <a:t>To be specific, relative frequency of different product type? Which product has significant portion of sales.</a:t>
            </a:r>
          </a:p>
          <a:p>
            <a:pPr>
              <a:buFont typeface="+mj-lt"/>
              <a:buAutoNum type="arabicPeriod"/>
            </a:pPr>
            <a:r>
              <a:rPr lang="en-US" sz="2000" dirty="0"/>
              <a:t>Which are the most purchased product in terms of group of products.</a:t>
            </a:r>
          </a:p>
          <a:p>
            <a:pPr>
              <a:buFont typeface="+mj-lt"/>
              <a:buAutoNum type="arabicPeriod"/>
            </a:pPr>
            <a:r>
              <a:rPr lang="en-US" sz="2000" dirty="0"/>
              <a:t>Graphical appearance on products and their percentages to the sales.</a:t>
            </a:r>
          </a:p>
          <a:p>
            <a:pPr>
              <a:buFont typeface="+mj-lt"/>
              <a:buAutoNum type="arabicPeriod"/>
            </a:pPr>
            <a:r>
              <a:rPr lang="en-US" sz="2000" dirty="0"/>
              <a:t>Which model we can used on our featured variables and why?</a:t>
            </a:r>
          </a:p>
          <a:p>
            <a:pPr>
              <a:buFont typeface="+mj-lt"/>
              <a:buAutoNum type="arabicPeriod"/>
            </a:pPr>
            <a:r>
              <a:rPr lang="en-US" sz="2000" dirty="0"/>
              <a:t>Determination of customer their status of membership with respected age and frequency to the fashion news.</a:t>
            </a:r>
          </a:p>
          <a:p>
            <a:pPr>
              <a:buFont typeface="+mj-lt"/>
              <a:buAutoNum type="arabicPeriod"/>
            </a:pPr>
            <a:r>
              <a:rPr lang="en-US" sz="2000" dirty="0"/>
              <a:t>Determination of customer purchases with respected types of product and graphical appearance.</a:t>
            </a:r>
          </a:p>
          <a:p>
            <a:pPr>
              <a:buFont typeface="+mj-lt"/>
              <a:buAutoNum type="arabicPeriod"/>
            </a:pPr>
            <a:r>
              <a:rPr lang="en-US" sz="2000" dirty="0"/>
              <a:t>Determination of customer purchases of product with respected color and type.</a:t>
            </a:r>
          </a:p>
          <a:p>
            <a:pPr>
              <a:buFont typeface="+mj-lt"/>
              <a:buAutoNum type="arabicPeriod"/>
            </a:pPr>
            <a:r>
              <a:rPr lang="en-US" sz="2000" dirty="0"/>
              <a:t>We are focusing that what people were tried to purchased and based on that tried to predict and gain confidence.</a:t>
            </a:r>
            <a:endParaRPr lang="en-IN" sz="2000" dirty="0"/>
          </a:p>
          <a:p>
            <a:pPr>
              <a:buFont typeface="+mj-lt"/>
              <a:buAutoNum type="arabicPeriod"/>
            </a:pPr>
            <a:endParaRPr lang="en-IN" sz="2000" dirty="0"/>
          </a:p>
        </p:txBody>
      </p:sp>
    </p:spTree>
    <p:extLst>
      <p:ext uri="{BB962C8B-B14F-4D97-AF65-F5344CB8AC3E}">
        <p14:creationId xmlns:p14="http://schemas.microsoft.com/office/powerpoint/2010/main" val="70034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71D02-6A39-E75B-47FF-92EA33A72FFA}"/>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673765B5-3439-6946-8ADB-E2B4D7D9EA07}"/>
              </a:ext>
            </a:extLst>
          </p:cNvPr>
          <p:cNvSpPr>
            <a:spLocks noGrp="1"/>
          </p:cNvSpPr>
          <p:nvPr>
            <p:ph idx="1"/>
          </p:nvPr>
        </p:nvSpPr>
        <p:spPr/>
        <p:txBody>
          <a:bodyPr/>
          <a:lstStyle/>
          <a:p>
            <a:r>
              <a:rPr lang="en-IN" dirty="0"/>
              <a:t>Dataset of articles was cleaned but not the customer.</a:t>
            </a:r>
          </a:p>
          <a:p>
            <a:r>
              <a:rPr lang="en-IN" dirty="0"/>
              <a:t>For Customer, we used </a:t>
            </a:r>
            <a:r>
              <a:rPr lang="en-IN" b="1" dirty="0"/>
              <a:t>MODE</a:t>
            </a:r>
            <a:r>
              <a:rPr lang="en-IN" dirty="0"/>
              <a:t> as missing data was categorical data.</a:t>
            </a:r>
          </a:p>
          <a:p>
            <a:r>
              <a:rPr lang="en-IN" dirty="0"/>
              <a:t>Though customer data had many NA values which were omitted, when cannot be replaced with imputed data.</a:t>
            </a:r>
          </a:p>
          <a:p>
            <a:r>
              <a:rPr lang="en-IN" dirty="0"/>
              <a:t>To process we used to separate and labelling at most.</a:t>
            </a:r>
          </a:p>
        </p:txBody>
      </p:sp>
      <p:pic>
        <p:nvPicPr>
          <p:cNvPr id="5" name="Picture 4">
            <a:extLst>
              <a:ext uri="{FF2B5EF4-FFF2-40B4-BE49-F238E27FC236}">
                <a16:creationId xmlns:a16="http://schemas.microsoft.com/office/drawing/2014/main" id="{DC2BCD69-E2E3-2670-5580-706EBC5E6349}"/>
              </a:ext>
            </a:extLst>
          </p:cNvPr>
          <p:cNvPicPr>
            <a:picLocks noChangeAspect="1"/>
          </p:cNvPicPr>
          <p:nvPr/>
        </p:nvPicPr>
        <p:blipFill>
          <a:blip r:embed="rId2"/>
          <a:stretch>
            <a:fillRect/>
          </a:stretch>
        </p:blipFill>
        <p:spPr>
          <a:xfrm>
            <a:off x="966213" y="4332665"/>
            <a:ext cx="4688477" cy="983686"/>
          </a:xfrm>
          <a:prstGeom prst="rect">
            <a:avLst/>
          </a:prstGeom>
        </p:spPr>
      </p:pic>
    </p:spTree>
    <p:extLst>
      <p:ext uri="{BB962C8B-B14F-4D97-AF65-F5344CB8AC3E}">
        <p14:creationId xmlns:p14="http://schemas.microsoft.com/office/powerpoint/2010/main" val="326905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94EF-CD38-D120-674B-2E7E1C5F862D}"/>
              </a:ext>
            </a:extLst>
          </p:cNvPr>
          <p:cNvSpPr>
            <a:spLocks noGrp="1"/>
          </p:cNvSpPr>
          <p:nvPr>
            <p:ph type="title"/>
          </p:nvPr>
        </p:nvSpPr>
        <p:spPr/>
        <p:txBody>
          <a:bodyPr/>
          <a:lstStyle/>
          <a:p>
            <a:r>
              <a:rPr lang="en-CA" dirty="0"/>
              <a:t>Analyzing data and its snippets.</a:t>
            </a:r>
            <a:br>
              <a:rPr lang="en-CA" dirty="0"/>
            </a:br>
            <a:endParaRPr lang="en-IN" dirty="0"/>
          </a:p>
        </p:txBody>
      </p:sp>
      <p:pic>
        <p:nvPicPr>
          <p:cNvPr id="4" name="image6.png">
            <a:extLst>
              <a:ext uri="{FF2B5EF4-FFF2-40B4-BE49-F238E27FC236}">
                <a16:creationId xmlns:a16="http://schemas.microsoft.com/office/drawing/2014/main" id="{67449C6D-98DD-03BD-AA77-C90F9480CEB0}"/>
              </a:ext>
            </a:extLst>
          </p:cNvPr>
          <p:cNvPicPr>
            <a:picLocks noGrp="1" noChangeAspect="1"/>
          </p:cNvPicPr>
          <p:nvPr>
            <p:ph idx="1"/>
          </p:nvPr>
        </p:nvPicPr>
        <p:blipFill>
          <a:blip r:embed="rId2" cstate="print"/>
          <a:stretch>
            <a:fillRect/>
          </a:stretch>
        </p:blipFill>
        <p:spPr>
          <a:xfrm>
            <a:off x="838200" y="1177461"/>
            <a:ext cx="3772464" cy="2987535"/>
          </a:xfrm>
          <a:prstGeom prst="rect">
            <a:avLst/>
          </a:prstGeom>
        </p:spPr>
      </p:pic>
      <p:sp>
        <p:nvSpPr>
          <p:cNvPr id="6" name="TextBox 5">
            <a:extLst>
              <a:ext uri="{FF2B5EF4-FFF2-40B4-BE49-F238E27FC236}">
                <a16:creationId xmlns:a16="http://schemas.microsoft.com/office/drawing/2014/main" id="{64CCCFB2-151E-E5EF-88A8-906A368E4D90}"/>
              </a:ext>
            </a:extLst>
          </p:cNvPr>
          <p:cNvSpPr txBox="1"/>
          <p:nvPr/>
        </p:nvSpPr>
        <p:spPr>
          <a:xfrm>
            <a:off x="6302989" y="1177461"/>
            <a:ext cx="5077724" cy="1938992"/>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Here, this graph depicts how customer membership has been present. Majorly the customer memberships are active and with compare to it very little of them have left and has their membership status as Pre-create.</a:t>
            </a:r>
          </a:p>
        </p:txBody>
      </p:sp>
      <p:pic>
        <p:nvPicPr>
          <p:cNvPr id="7" name="image7.png">
            <a:extLst>
              <a:ext uri="{FF2B5EF4-FFF2-40B4-BE49-F238E27FC236}">
                <a16:creationId xmlns:a16="http://schemas.microsoft.com/office/drawing/2014/main" id="{CA58C7C9-60A7-C118-49FE-126A913422B9}"/>
              </a:ext>
            </a:extLst>
          </p:cNvPr>
          <p:cNvPicPr>
            <a:picLocks noChangeAspect="1"/>
          </p:cNvPicPr>
          <p:nvPr/>
        </p:nvPicPr>
        <p:blipFill>
          <a:blip r:embed="rId3" cstate="print"/>
          <a:stretch>
            <a:fillRect/>
          </a:stretch>
        </p:blipFill>
        <p:spPr>
          <a:xfrm>
            <a:off x="6554878" y="3429000"/>
            <a:ext cx="4573947" cy="3294226"/>
          </a:xfrm>
          <a:prstGeom prst="rect">
            <a:avLst/>
          </a:prstGeom>
        </p:spPr>
      </p:pic>
      <p:sp>
        <p:nvSpPr>
          <p:cNvPr id="8" name="TextBox 7">
            <a:extLst>
              <a:ext uri="{FF2B5EF4-FFF2-40B4-BE49-F238E27FC236}">
                <a16:creationId xmlns:a16="http://schemas.microsoft.com/office/drawing/2014/main" id="{145797F7-6000-360D-DD51-D6AF354000D3}"/>
              </a:ext>
            </a:extLst>
          </p:cNvPr>
          <p:cNvSpPr txBox="1"/>
          <p:nvPr/>
        </p:nvSpPr>
        <p:spPr>
          <a:xfrm>
            <a:off x="705522" y="4326466"/>
            <a:ext cx="5390478" cy="2246769"/>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This graph depicts the trend of age of the customers who are H&amp;M’s potentials targeted audience.</a:t>
            </a:r>
          </a:p>
          <a:p>
            <a:pPr marL="285750" indent="-285750" algn="just">
              <a:buFont typeface="Arial" panose="020B0604020202020204" pitchFamily="34" charset="0"/>
              <a:buChar char="•"/>
            </a:pPr>
            <a:r>
              <a:rPr lang="en-IN" sz="2000" dirty="0"/>
              <a:t>Here, it is clearly seen that age group from 20 to 25 has highest number of buyers from H&amp;M. Then trend gradually drops, rises and drop again.</a:t>
            </a:r>
          </a:p>
        </p:txBody>
      </p:sp>
    </p:spTree>
    <p:extLst>
      <p:ext uri="{BB962C8B-B14F-4D97-AF65-F5344CB8AC3E}">
        <p14:creationId xmlns:p14="http://schemas.microsoft.com/office/powerpoint/2010/main" val="354171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4.png">
            <a:extLst>
              <a:ext uri="{FF2B5EF4-FFF2-40B4-BE49-F238E27FC236}">
                <a16:creationId xmlns:a16="http://schemas.microsoft.com/office/drawing/2014/main" id="{927C1FAD-8437-2CA3-CBC8-1EAA12F6562B}"/>
              </a:ext>
            </a:extLst>
          </p:cNvPr>
          <p:cNvPicPr>
            <a:picLocks noGrp="1" noChangeAspect="1"/>
          </p:cNvPicPr>
          <p:nvPr>
            <p:ph idx="1"/>
          </p:nvPr>
        </p:nvPicPr>
        <p:blipFill>
          <a:blip r:embed="rId2" cstate="print"/>
          <a:stretch>
            <a:fillRect/>
          </a:stretch>
        </p:blipFill>
        <p:spPr>
          <a:xfrm>
            <a:off x="361073" y="183369"/>
            <a:ext cx="5060780" cy="4061518"/>
          </a:xfrm>
          <a:prstGeom prst="rect">
            <a:avLst/>
          </a:prstGeom>
        </p:spPr>
      </p:pic>
      <p:sp>
        <p:nvSpPr>
          <p:cNvPr id="5" name="TextBox 4">
            <a:extLst>
              <a:ext uri="{FF2B5EF4-FFF2-40B4-BE49-F238E27FC236}">
                <a16:creationId xmlns:a16="http://schemas.microsoft.com/office/drawing/2014/main" id="{BF33862E-12D9-B564-7865-AFBE6E05E032}"/>
              </a:ext>
            </a:extLst>
          </p:cNvPr>
          <p:cNvSpPr txBox="1"/>
          <p:nvPr/>
        </p:nvSpPr>
        <p:spPr>
          <a:xfrm>
            <a:off x="5561704" y="472012"/>
            <a:ext cx="5942908" cy="1200329"/>
          </a:xfrm>
          <a:prstGeom prst="rect">
            <a:avLst/>
          </a:prstGeom>
          <a:noFill/>
        </p:spPr>
        <p:txBody>
          <a:bodyPr wrap="square" rtlCol="0">
            <a:spAutoFit/>
          </a:bodyPr>
          <a:lstStyle/>
          <a:p>
            <a:r>
              <a:rPr lang="en-IN" dirty="0"/>
              <a:t>This graphs shows, the percentage type o f products kept at H&amp;M outlets. It is seen that trousers and dresses are kept in store in large amount. Also we can infer from that they might have high sales in their outlets.</a:t>
            </a:r>
          </a:p>
        </p:txBody>
      </p:sp>
      <p:pic>
        <p:nvPicPr>
          <p:cNvPr id="6" name="image15.png">
            <a:extLst>
              <a:ext uri="{FF2B5EF4-FFF2-40B4-BE49-F238E27FC236}">
                <a16:creationId xmlns:a16="http://schemas.microsoft.com/office/drawing/2014/main" id="{67AD772D-EA7D-1945-3957-5AC1AD218544}"/>
              </a:ext>
            </a:extLst>
          </p:cNvPr>
          <p:cNvPicPr>
            <a:picLocks noChangeAspect="1"/>
          </p:cNvPicPr>
          <p:nvPr/>
        </p:nvPicPr>
        <p:blipFill>
          <a:blip r:embed="rId3" cstate="print"/>
          <a:stretch>
            <a:fillRect/>
          </a:stretch>
        </p:blipFill>
        <p:spPr>
          <a:xfrm>
            <a:off x="5951981" y="2214128"/>
            <a:ext cx="4969520" cy="4061518"/>
          </a:xfrm>
          <a:prstGeom prst="rect">
            <a:avLst/>
          </a:prstGeom>
        </p:spPr>
      </p:pic>
      <p:sp>
        <p:nvSpPr>
          <p:cNvPr id="8" name="TextBox 7">
            <a:extLst>
              <a:ext uri="{FF2B5EF4-FFF2-40B4-BE49-F238E27FC236}">
                <a16:creationId xmlns:a16="http://schemas.microsoft.com/office/drawing/2014/main" id="{2802AD5F-D801-7F62-5B44-2FCA8B20B9CF}"/>
              </a:ext>
            </a:extLst>
          </p:cNvPr>
          <p:cNvSpPr txBox="1"/>
          <p:nvPr/>
        </p:nvSpPr>
        <p:spPr>
          <a:xfrm>
            <a:off x="249560" y="4272677"/>
            <a:ext cx="5471015" cy="2585323"/>
          </a:xfrm>
          <a:prstGeom prst="rect">
            <a:avLst/>
          </a:prstGeom>
          <a:noFill/>
        </p:spPr>
        <p:txBody>
          <a:bodyPr wrap="square" rtlCol="0">
            <a:spAutoFit/>
          </a:bodyPr>
          <a:lstStyle/>
          <a:p>
            <a:pPr marL="285750" indent="-285750">
              <a:buFont typeface="Arial" panose="020B0604020202020204" pitchFamily="34" charset="0"/>
              <a:buChar char="•"/>
            </a:pPr>
            <a:r>
              <a:rPr lang="en-IN" dirty="0"/>
              <a:t>The following graph shows the category of apparels kept in H&amp;M store, which accessories, garment upper body, night wears etc. </a:t>
            </a:r>
          </a:p>
          <a:p>
            <a:pPr marL="285750" indent="-285750">
              <a:buFont typeface="Arial" panose="020B0604020202020204" pitchFamily="34" charset="0"/>
              <a:buChar char="•"/>
            </a:pPr>
            <a:r>
              <a:rPr lang="en-IN" dirty="0"/>
              <a:t>This graph can inform us about the type of categories which should be kept in H&amp;M outlet and also  can provide us with the sales of individual category.</a:t>
            </a:r>
          </a:p>
          <a:p>
            <a:pPr marL="285750" indent="-285750">
              <a:buFont typeface="Arial" panose="020B0604020202020204" pitchFamily="34" charset="0"/>
              <a:buChar char="•"/>
            </a:pPr>
            <a:r>
              <a:rPr lang="en-IN" dirty="0"/>
              <a:t> Garment upper body has highest percentage and night wear has the lowest percentage.</a:t>
            </a:r>
          </a:p>
          <a:p>
            <a:endParaRPr lang="en-IN" dirty="0"/>
          </a:p>
        </p:txBody>
      </p:sp>
    </p:spTree>
    <p:extLst>
      <p:ext uri="{BB962C8B-B14F-4D97-AF65-F5344CB8AC3E}">
        <p14:creationId xmlns:p14="http://schemas.microsoft.com/office/powerpoint/2010/main" val="180249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6.png">
            <a:extLst>
              <a:ext uri="{FF2B5EF4-FFF2-40B4-BE49-F238E27FC236}">
                <a16:creationId xmlns:a16="http://schemas.microsoft.com/office/drawing/2014/main" id="{B571D6A8-4536-7A02-1397-24FE225F7DD3}"/>
              </a:ext>
            </a:extLst>
          </p:cNvPr>
          <p:cNvPicPr>
            <a:picLocks noGrp="1" noChangeAspect="1"/>
          </p:cNvPicPr>
          <p:nvPr>
            <p:ph idx="1"/>
          </p:nvPr>
        </p:nvPicPr>
        <p:blipFill>
          <a:blip r:embed="rId2" cstate="print"/>
          <a:stretch>
            <a:fillRect/>
          </a:stretch>
        </p:blipFill>
        <p:spPr>
          <a:xfrm>
            <a:off x="333514" y="476219"/>
            <a:ext cx="4683566" cy="3820282"/>
          </a:xfrm>
          <a:prstGeom prst="rect">
            <a:avLst/>
          </a:prstGeom>
        </p:spPr>
      </p:pic>
      <p:sp>
        <p:nvSpPr>
          <p:cNvPr id="6" name="TextBox 5">
            <a:extLst>
              <a:ext uri="{FF2B5EF4-FFF2-40B4-BE49-F238E27FC236}">
                <a16:creationId xmlns:a16="http://schemas.microsoft.com/office/drawing/2014/main" id="{F9F8FBEC-5C63-7DEA-7666-D59C40AA3596}"/>
              </a:ext>
            </a:extLst>
          </p:cNvPr>
          <p:cNvSpPr txBox="1"/>
          <p:nvPr/>
        </p:nvSpPr>
        <p:spPr>
          <a:xfrm>
            <a:off x="5352585" y="1014761"/>
            <a:ext cx="6152027"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effectLst/>
                <a:ea typeface="Georgia" panose="02040502050405020303" pitchFamily="18" charset="0"/>
                <a:cs typeface="Georgia" panose="02040502050405020303" pitchFamily="18" charset="0"/>
              </a:rPr>
              <a:t>We</a:t>
            </a:r>
            <a:r>
              <a:rPr lang="en-US" sz="2400" spc="-25"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can</a:t>
            </a:r>
            <a:r>
              <a:rPr lang="en-US" sz="2400" spc="-15"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see</a:t>
            </a:r>
            <a:r>
              <a:rPr lang="en-US" sz="2400" spc="-25"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most</a:t>
            </a:r>
            <a:r>
              <a:rPr lang="en-US" sz="2400" spc="-10"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product</a:t>
            </a:r>
            <a:r>
              <a:rPr lang="en-US" sz="2400" spc="-15"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sold</a:t>
            </a:r>
            <a:r>
              <a:rPr lang="en-US" sz="2400" spc="-15"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by</a:t>
            </a:r>
            <a:r>
              <a:rPr lang="en-US" sz="2400" spc="-20"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H&amp;M</a:t>
            </a:r>
            <a:r>
              <a:rPr lang="en-US" sz="2400" spc="-15"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have graphical</a:t>
            </a:r>
            <a:r>
              <a:rPr lang="en-US" sz="2400" spc="-15"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pattern</a:t>
            </a:r>
            <a:r>
              <a:rPr lang="en-US" sz="2400" spc="-20"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as</a:t>
            </a:r>
            <a:r>
              <a:rPr lang="en-US" sz="2400" spc="-10"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solid</a:t>
            </a:r>
            <a:r>
              <a:rPr lang="en-US" sz="2400" spc="-20"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(47%)</a:t>
            </a:r>
            <a:r>
              <a:rPr lang="en-US" sz="2400" spc="-10"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and</a:t>
            </a:r>
            <a:r>
              <a:rPr lang="en-US" sz="2400" spc="-275"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next</a:t>
            </a:r>
            <a:r>
              <a:rPr lang="en-US" sz="2400" spc="-5"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is</a:t>
            </a:r>
            <a:r>
              <a:rPr lang="en-US" sz="2400" spc="-5"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All over</a:t>
            </a:r>
            <a:r>
              <a:rPr lang="en-US" sz="2400" spc="-10"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pattern</a:t>
            </a:r>
            <a:r>
              <a:rPr lang="en-US" sz="2400" spc="5"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and</a:t>
            </a:r>
            <a:r>
              <a:rPr lang="en-US" sz="2400" spc="-15"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the</a:t>
            </a:r>
            <a:r>
              <a:rPr lang="en-US" sz="2400" spc="-10"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last</a:t>
            </a:r>
            <a:r>
              <a:rPr lang="en-US" sz="2400" spc="-5" dirty="0">
                <a:effectLst/>
                <a:ea typeface="Georgia" panose="02040502050405020303" pitchFamily="18" charset="0"/>
                <a:cs typeface="Georgia" panose="02040502050405020303" pitchFamily="18" charset="0"/>
              </a:rPr>
              <a:t> </a:t>
            </a:r>
            <a:r>
              <a:rPr lang="en-US" sz="2400" dirty="0">
                <a:effectLst/>
                <a:ea typeface="Georgia" panose="02040502050405020303" pitchFamily="18" charset="0"/>
                <a:cs typeface="Georgia" panose="02040502050405020303" pitchFamily="18" charset="0"/>
              </a:rPr>
              <a:t>is</a:t>
            </a:r>
            <a:r>
              <a:rPr lang="en-US" sz="2400" spc="-5" dirty="0">
                <a:effectLst/>
                <a:ea typeface="Georgia" panose="02040502050405020303" pitchFamily="18" charset="0"/>
                <a:cs typeface="Georgia" panose="02040502050405020303" pitchFamily="18" charset="0"/>
              </a:rPr>
              <a:t> </a:t>
            </a:r>
            <a:r>
              <a:rPr lang="en-US" sz="2400" dirty="0" err="1">
                <a:effectLst/>
                <a:ea typeface="Georgia" panose="02040502050405020303" pitchFamily="18" charset="0"/>
                <a:cs typeface="Georgia" panose="02040502050405020303" pitchFamily="18" charset="0"/>
              </a:rPr>
              <a:t>Melange</a:t>
            </a:r>
            <a:r>
              <a:rPr lang="en-US" sz="2400" dirty="0">
                <a:effectLst/>
                <a:ea typeface="Georgia" panose="02040502050405020303" pitchFamily="18" charset="0"/>
                <a:cs typeface="Georgia" panose="02040502050405020303" pitchFamily="18" charset="0"/>
              </a:rPr>
              <a:t>. </a:t>
            </a:r>
          </a:p>
          <a:p>
            <a:pPr marL="285750" indent="-285750">
              <a:buFont typeface="Arial" panose="020B0604020202020204" pitchFamily="34" charset="0"/>
              <a:buChar char="•"/>
            </a:pPr>
            <a:r>
              <a:rPr lang="en-US" sz="2400" dirty="0">
                <a:ea typeface="Georgia" panose="02040502050405020303" pitchFamily="18" charset="0"/>
                <a:cs typeface="Georgia" panose="02040502050405020303" pitchFamily="18" charset="0"/>
              </a:rPr>
              <a:t>This are are which is greater than 5% of relative frequency.</a:t>
            </a:r>
            <a:endParaRPr lang="en-IN" sz="2400" dirty="0">
              <a:effectLst/>
              <a:ea typeface="Georgia" panose="02040502050405020303" pitchFamily="18" charset="0"/>
              <a:cs typeface="Georgia" panose="02040502050405020303" pitchFamily="18" charset="0"/>
            </a:endParaRPr>
          </a:p>
          <a:p>
            <a:endParaRPr lang="en-IN" sz="2400" dirty="0"/>
          </a:p>
        </p:txBody>
      </p:sp>
      <p:pic>
        <p:nvPicPr>
          <p:cNvPr id="7" name="image17.png">
            <a:extLst>
              <a:ext uri="{FF2B5EF4-FFF2-40B4-BE49-F238E27FC236}">
                <a16:creationId xmlns:a16="http://schemas.microsoft.com/office/drawing/2014/main" id="{063B3556-D2BC-2D39-FCFD-89FD1C2C0828}"/>
              </a:ext>
            </a:extLst>
          </p:cNvPr>
          <p:cNvPicPr>
            <a:picLocks noChangeAspect="1"/>
          </p:cNvPicPr>
          <p:nvPr/>
        </p:nvPicPr>
        <p:blipFill>
          <a:blip r:embed="rId3" cstate="print"/>
          <a:stretch>
            <a:fillRect/>
          </a:stretch>
        </p:blipFill>
        <p:spPr>
          <a:xfrm>
            <a:off x="5812794" y="3101703"/>
            <a:ext cx="4683566" cy="3470137"/>
          </a:xfrm>
          <a:prstGeom prst="rect">
            <a:avLst/>
          </a:prstGeom>
        </p:spPr>
      </p:pic>
      <p:sp>
        <p:nvSpPr>
          <p:cNvPr id="8" name="TextBox 7">
            <a:extLst>
              <a:ext uri="{FF2B5EF4-FFF2-40B4-BE49-F238E27FC236}">
                <a16:creationId xmlns:a16="http://schemas.microsoft.com/office/drawing/2014/main" id="{9D9A1378-FADD-D863-A83C-3972DF5D164B}"/>
              </a:ext>
            </a:extLst>
          </p:cNvPr>
          <p:cNvSpPr txBox="1"/>
          <p:nvPr/>
        </p:nvSpPr>
        <p:spPr>
          <a:xfrm>
            <a:off x="252491" y="4471640"/>
            <a:ext cx="4876200"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ea typeface="Georgia" panose="02040502050405020303" pitchFamily="18" charset="0"/>
                <a:cs typeface="Georgia" panose="02040502050405020303" pitchFamily="18" charset="0"/>
              </a:rPr>
              <a:t>The highest percentage sold according to index name is ladies wear which</a:t>
            </a:r>
            <a:r>
              <a:rPr lang="en-US" sz="1800" spc="5" dirty="0">
                <a:effectLst/>
                <a:ea typeface="Georgia" panose="02040502050405020303" pitchFamily="18" charset="0"/>
                <a:cs typeface="Georgia" panose="02040502050405020303" pitchFamily="18" charset="0"/>
              </a:rPr>
              <a:t> </a:t>
            </a:r>
            <a:r>
              <a:rPr lang="en-US" sz="1800" dirty="0">
                <a:effectLst/>
                <a:ea typeface="Georgia" panose="02040502050405020303" pitchFamily="18" charset="0"/>
                <a:cs typeface="Georgia" panose="02040502050405020303" pitchFamily="18" charset="0"/>
              </a:rPr>
              <a:t>comprise</a:t>
            </a:r>
            <a:r>
              <a:rPr lang="en-US" sz="1800" spc="-15" dirty="0">
                <a:effectLst/>
                <a:ea typeface="Georgia" panose="02040502050405020303" pitchFamily="18" charset="0"/>
                <a:cs typeface="Georgia" panose="02040502050405020303" pitchFamily="18" charset="0"/>
              </a:rPr>
              <a:t> </a:t>
            </a:r>
            <a:r>
              <a:rPr lang="en-US" sz="1800" dirty="0">
                <a:effectLst/>
                <a:ea typeface="Georgia" panose="02040502050405020303" pitchFamily="18" charset="0"/>
                <a:cs typeface="Georgia" panose="02040502050405020303" pitchFamily="18" charset="0"/>
              </a:rPr>
              <a:t>of</a:t>
            </a:r>
            <a:r>
              <a:rPr lang="en-US" sz="1800" spc="-15" dirty="0">
                <a:effectLst/>
                <a:ea typeface="Georgia" panose="02040502050405020303" pitchFamily="18" charset="0"/>
                <a:cs typeface="Georgia" panose="02040502050405020303" pitchFamily="18" charset="0"/>
              </a:rPr>
              <a:t> </a:t>
            </a:r>
            <a:r>
              <a:rPr lang="en-US" sz="1800" dirty="0">
                <a:effectLst/>
                <a:ea typeface="Georgia" panose="02040502050405020303" pitchFamily="18" charset="0"/>
                <a:cs typeface="Georgia" panose="02040502050405020303" pitchFamily="18" charset="0"/>
              </a:rPr>
              <a:t>25%.</a:t>
            </a:r>
            <a:r>
              <a:rPr lang="en-US" sz="1800" spc="-15" dirty="0">
                <a:effectLst/>
                <a:ea typeface="Georgia" panose="02040502050405020303" pitchFamily="18" charset="0"/>
                <a:cs typeface="Georgia" panose="02040502050405020303" pitchFamily="18" charset="0"/>
              </a:rPr>
              <a:t> </a:t>
            </a:r>
            <a:r>
              <a:rPr lang="en-US" sz="1800" dirty="0">
                <a:effectLst/>
                <a:ea typeface="Georgia" panose="02040502050405020303" pitchFamily="18" charset="0"/>
                <a:cs typeface="Georgia" panose="02040502050405020303" pitchFamily="18" charset="0"/>
              </a:rPr>
              <a:t>Sport</a:t>
            </a:r>
            <a:r>
              <a:rPr lang="en-US" sz="1800" spc="-10" dirty="0">
                <a:effectLst/>
                <a:ea typeface="Georgia" panose="02040502050405020303" pitchFamily="18" charset="0"/>
                <a:cs typeface="Georgia" panose="02040502050405020303" pitchFamily="18" charset="0"/>
              </a:rPr>
              <a:t> </a:t>
            </a:r>
            <a:r>
              <a:rPr lang="en-US" sz="1800" dirty="0">
                <a:effectLst/>
                <a:ea typeface="Georgia" panose="02040502050405020303" pitchFamily="18" charset="0"/>
                <a:cs typeface="Georgia" panose="02040502050405020303" pitchFamily="18" charset="0"/>
              </a:rPr>
              <a:t>wear</a:t>
            </a:r>
            <a:r>
              <a:rPr lang="en-US" sz="1800" spc="-10" dirty="0">
                <a:effectLst/>
                <a:ea typeface="Georgia" panose="02040502050405020303" pitchFamily="18" charset="0"/>
                <a:cs typeface="Georgia" panose="02040502050405020303" pitchFamily="18" charset="0"/>
              </a:rPr>
              <a:t> </a:t>
            </a:r>
            <a:r>
              <a:rPr lang="en-US" sz="1800" dirty="0">
                <a:effectLst/>
                <a:ea typeface="Georgia" panose="02040502050405020303" pitchFamily="18" charset="0"/>
                <a:cs typeface="Georgia" panose="02040502050405020303" pitchFamily="18" charset="0"/>
              </a:rPr>
              <a:t>and</a:t>
            </a:r>
            <a:r>
              <a:rPr lang="en-US" sz="1800" spc="-25" dirty="0">
                <a:effectLst/>
                <a:ea typeface="Georgia" panose="02040502050405020303" pitchFamily="18" charset="0"/>
                <a:cs typeface="Georgia" panose="02040502050405020303" pitchFamily="18" charset="0"/>
              </a:rPr>
              <a:t> </a:t>
            </a:r>
            <a:r>
              <a:rPr lang="en-US" sz="1800" dirty="0">
                <a:effectLst/>
                <a:ea typeface="Georgia" panose="02040502050405020303" pitchFamily="18" charset="0"/>
                <a:cs typeface="Georgia" panose="02040502050405020303" pitchFamily="18" charset="0"/>
              </a:rPr>
              <a:t>Children</a:t>
            </a:r>
            <a:r>
              <a:rPr lang="en-US" sz="1800" spc="-10" dirty="0">
                <a:effectLst/>
                <a:ea typeface="Georgia" panose="02040502050405020303" pitchFamily="18" charset="0"/>
                <a:cs typeface="Georgia" panose="02040502050405020303" pitchFamily="18" charset="0"/>
              </a:rPr>
              <a:t> </a:t>
            </a:r>
            <a:r>
              <a:rPr lang="en-US" sz="1800" dirty="0">
                <a:effectLst/>
                <a:ea typeface="Georgia" panose="02040502050405020303" pitchFamily="18" charset="0"/>
                <a:cs typeface="Georgia" panose="02040502050405020303" pitchFamily="18" charset="0"/>
              </a:rPr>
              <a:t>Accessories</a:t>
            </a:r>
            <a:r>
              <a:rPr lang="en-US" sz="1800" spc="-25" dirty="0">
                <a:effectLst/>
                <a:ea typeface="Georgia" panose="02040502050405020303" pitchFamily="18" charset="0"/>
                <a:cs typeface="Georgia" panose="02040502050405020303" pitchFamily="18" charset="0"/>
              </a:rPr>
              <a:t> </a:t>
            </a:r>
            <a:r>
              <a:rPr lang="en-US" sz="1800" dirty="0">
                <a:effectLst/>
                <a:ea typeface="Georgia" panose="02040502050405020303" pitchFamily="18" charset="0"/>
                <a:cs typeface="Georgia" panose="02040502050405020303" pitchFamily="18" charset="0"/>
              </a:rPr>
              <a:t>Swimwear</a:t>
            </a:r>
            <a:r>
              <a:rPr lang="en-US" sz="1800" spc="-10" dirty="0">
                <a:effectLst/>
                <a:ea typeface="Georgia" panose="02040502050405020303" pitchFamily="18" charset="0"/>
                <a:cs typeface="Georgia" panose="02040502050405020303" pitchFamily="18" charset="0"/>
              </a:rPr>
              <a:t> </a:t>
            </a:r>
            <a:r>
              <a:rPr lang="en-US" sz="1800" dirty="0">
                <a:effectLst/>
                <a:ea typeface="Georgia" panose="02040502050405020303" pitchFamily="18" charset="0"/>
                <a:cs typeface="Georgia" panose="02040502050405020303" pitchFamily="18" charset="0"/>
              </a:rPr>
              <a:t>is</a:t>
            </a:r>
            <a:r>
              <a:rPr lang="en-US" sz="1800" spc="-10" dirty="0">
                <a:effectLst/>
                <a:ea typeface="Georgia" panose="02040502050405020303" pitchFamily="18" charset="0"/>
                <a:cs typeface="Georgia" panose="02040502050405020303" pitchFamily="18" charset="0"/>
              </a:rPr>
              <a:t> </a:t>
            </a:r>
            <a:r>
              <a:rPr lang="en-US" sz="1800" dirty="0">
                <a:effectLst/>
                <a:ea typeface="Georgia" panose="02040502050405020303" pitchFamily="18" charset="0"/>
                <a:cs typeface="Georgia" panose="02040502050405020303" pitchFamily="18" charset="0"/>
              </a:rPr>
              <a:t>sold</a:t>
            </a:r>
            <a:r>
              <a:rPr lang="en-US" sz="1800" spc="-25" dirty="0">
                <a:effectLst/>
                <a:ea typeface="Georgia" panose="02040502050405020303" pitchFamily="18" charset="0"/>
                <a:cs typeface="Georgia" panose="02040502050405020303" pitchFamily="18" charset="0"/>
              </a:rPr>
              <a:t> </a:t>
            </a:r>
            <a:r>
              <a:rPr lang="en-US" sz="1800" dirty="0">
                <a:effectLst/>
                <a:ea typeface="Georgia" panose="02040502050405020303" pitchFamily="18" charset="0"/>
                <a:cs typeface="Georgia" panose="02040502050405020303" pitchFamily="18" charset="0"/>
              </a:rPr>
              <a:t>the</a:t>
            </a:r>
            <a:r>
              <a:rPr lang="en-US" sz="1800" spc="-275" dirty="0">
                <a:effectLst/>
                <a:ea typeface="Georgia" panose="02040502050405020303" pitchFamily="18" charset="0"/>
                <a:cs typeface="Georgia" panose="02040502050405020303" pitchFamily="18" charset="0"/>
              </a:rPr>
              <a:t> </a:t>
            </a:r>
            <a:r>
              <a:rPr lang="en-US" sz="1800" dirty="0">
                <a:effectLst/>
                <a:ea typeface="Georgia" panose="02040502050405020303" pitchFamily="18" charset="0"/>
                <a:cs typeface="Georgia" panose="02040502050405020303" pitchFamily="18" charset="0"/>
              </a:rPr>
              <a:t>least.</a:t>
            </a:r>
            <a:endParaRPr lang="en-IN" sz="1800" dirty="0">
              <a:effectLst/>
              <a:ea typeface="Georgia" panose="02040502050405020303" pitchFamily="18" charset="0"/>
              <a:cs typeface="Georgia" panose="02040502050405020303" pitchFamily="18" charset="0"/>
            </a:endParaRPr>
          </a:p>
          <a:p>
            <a:endParaRPr lang="en-IN" dirty="0"/>
          </a:p>
        </p:txBody>
      </p:sp>
    </p:spTree>
    <p:extLst>
      <p:ext uri="{BB962C8B-B14F-4D97-AF65-F5344CB8AC3E}">
        <p14:creationId xmlns:p14="http://schemas.microsoft.com/office/powerpoint/2010/main" val="89404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8.png">
            <a:extLst>
              <a:ext uri="{FF2B5EF4-FFF2-40B4-BE49-F238E27FC236}">
                <a16:creationId xmlns:a16="http://schemas.microsoft.com/office/drawing/2014/main" id="{99B56B86-702A-B344-DE43-56BF4AB74B78}"/>
              </a:ext>
            </a:extLst>
          </p:cNvPr>
          <p:cNvPicPr>
            <a:picLocks noGrp="1" noChangeAspect="1"/>
          </p:cNvPicPr>
          <p:nvPr>
            <p:ph idx="1"/>
          </p:nvPr>
        </p:nvPicPr>
        <p:blipFill>
          <a:blip r:embed="rId2" cstate="print"/>
          <a:stretch>
            <a:fillRect/>
          </a:stretch>
        </p:blipFill>
        <p:spPr>
          <a:xfrm>
            <a:off x="490617" y="1833401"/>
            <a:ext cx="5162538" cy="3768745"/>
          </a:xfrm>
          <a:prstGeom prst="rect">
            <a:avLst/>
          </a:prstGeom>
        </p:spPr>
      </p:pic>
      <p:sp>
        <p:nvSpPr>
          <p:cNvPr id="5" name="TextBox 4">
            <a:extLst>
              <a:ext uri="{FF2B5EF4-FFF2-40B4-BE49-F238E27FC236}">
                <a16:creationId xmlns:a16="http://schemas.microsoft.com/office/drawing/2014/main" id="{2826795F-45A2-3985-5722-9D2794A917AA}"/>
              </a:ext>
            </a:extLst>
          </p:cNvPr>
          <p:cNvSpPr txBox="1"/>
          <p:nvPr/>
        </p:nvSpPr>
        <p:spPr>
          <a:xfrm>
            <a:off x="5833641" y="2399071"/>
            <a:ext cx="5414462" cy="2677656"/>
          </a:xfrm>
          <a:prstGeom prst="rect">
            <a:avLst/>
          </a:prstGeom>
          <a:noFill/>
        </p:spPr>
        <p:txBody>
          <a:bodyPr wrap="square" rtlCol="0">
            <a:spAutoFit/>
          </a:bodyPr>
          <a:lstStyle/>
          <a:p>
            <a:pPr marL="285750" indent="-285750">
              <a:spcBef>
                <a:spcPts val="10"/>
              </a:spcBef>
              <a:buFont typeface="Arial" panose="020B0604020202020204" pitchFamily="34" charset="0"/>
              <a:buChar char="•"/>
            </a:pPr>
            <a:r>
              <a:rPr lang="en-US" sz="2800" dirty="0">
                <a:effectLst/>
                <a:ea typeface="Georgia" panose="02040502050405020303" pitchFamily="18" charset="0"/>
                <a:cs typeface="Georgia" panose="02040502050405020303" pitchFamily="18" charset="0"/>
              </a:rPr>
              <a:t> The highest frequency is for Divided Collection which is 7 and Women Everyday</a:t>
            </a:r>
            <a:r>
              <a:rPr lang="en-US" sz="2800" spc="-280" dirty="0">
                <a:effectLst/>
                <a:ea typeface="Georgia" panose="02040502050405020303" pitchFamily="18" charset="0"/>
                <a:cs typeface="Georgia" panose="02040502050405020303" pitchFamily="18" charset="0"/>
              </a:rPr>
              <a:t> </a:t>
            </a:r>
            <a:r>
              <a:rPr lang="en-US" sz="2800" dirty="0">
                <a:effectLst/>
                <a:ea typeface="Georgia" panose="02040502050405020303" pitchFamily="18" charset="0"/>
                <a:cs typeface="Georgia" panose="02040502050405020303" pitchFamily="18" charset="0"/>
              </a:rPr>
              <a:t>Collection</a:t>
            </a:r>
            <a:r>
              <a:rPr lang="en-US" sz="2800" spc="-5" dirty="0">
                <a:effectLst/>
                <a:ea typeface="Georgia" panose="02040502050405020303" pitchFamily="18" charset="0"/>
                <a:cs typeface="Georgia" panose="02040502050405020303" pitchFamily="18" charset="0"/>
              </a:rPr>
              <a:t> </a:t>
            </a:r>
            <a:r>
              <a:rPr lang="en-US" sz="2800" dirty="0">
                <a:effectLst/>
                <a:ea typeface="Georgia" panose="02040502050405020303" pitchFamily="18" charset="0"/>
                <a:cs typeface="Georgia" panose="02040502050405020303" pitchFamily="18" charset="0"/>
              </a:rPr>
              <a:t>which</a:t>
            </a:r>
            <a:r>
              <a:rPr lang="en-US" sz="2800" spc="-5" dirty="0">
                <a:effectLst/>
                <a:ea typeface="Georgia" panose="02040502050405020303" pitchFamily="18" charset="0"/>
                <a:cs typeface="Georgia" panose="02040502050405020303" pitchFamily="18" charset="0"/>
              </a:rPr>
              <a:t> </a:t>
            </a:r>
            <a:r>
              <a:rPr lang="en-US" sz="2800" dirty="0">
                <a:effectLst/>
                <a:ea typeface="Georgia" panose="02040502050405020303" pitchFamily="18" charset="0"/>
                <a:cs typeface="Georgia" panose="02040502050405020303" pitchFamily="18" charset="0"/>
              </a:rPr>
              <a:t>is</a:t>
            </a:r>
            <a:r>
              <a:rPr lang="en-US" sz="2800" spc="-10" dirty="0">
                <a:effectLst/>
                <a:ea typeface="Georgia" panose="02040502050405020303" pitchFamily="18" charset="0"/>
                <a:cs typeface="Georgia" panose="02040502050405020303" pitchFamily="18" charset="0"/>
              </a:rPr>
              <a:t> </a:t>
            </a:r>
            <a:r>
              <a:rPr lang="en-US" sz="2800" dirty="0">
                <a:effectLst/>
                <a:ea typeface="Georgia" panose="02040502050405020303" pitchFamily="18" charset="0"/>
                <a:cs typeface="Georgia" panose="02040502050405020303" pitchFamily="18" charset="0"/>
              </a:rPr>
              <a:t>7</a:t>
            </a:r>
            <a:r>
              <a:rPr lang="en-US" sz="2800" spc="-5" dirty="0">
                <a:effectLst/>
                <a:ea typeface="Georgia" panose="02040502050405020303" pitchFamily="18" charset="0"/>
                <a:cs typeface="Georgia" panose="02040502050405020303" pitchFamily="18" charset="0"/>
              </a:rPr>
              <a:t> </a:t>
            </a:r>
            <a:r>
              <a:rPr lang="en-US" sz="2800" dirty="0">
                <a:effectLst/>
                <a:ea typeface="Georgia" panose="02040502050405020303" pitchFamily="18" charset="0"/>
                <a:cs typeface="Georgia" panose="02040502050405020303" pitchFamily="18" charset="0"/>
              </a:rPr>
              <a:t>,</a:t>
            </a:r>
            <a:r>
              <a:rPr lang="en-US" sz="2800" spc="-10" dirty="0">
                <a:effectLst/>
                <a:ea typeface="Georgia" panose="02040502050405020303" pitchFamily="18" charset="0"/>
                <a:cs typeface="Georgia" panose="02040502050405020303" pitchFamily="18" charset="0"/>
              </a:rPr>
              <a:t> </a:t>
            </a:r>
            <a:r>
              <a:rPr lang="en-US" sz="2800" dirty="0">
                <a:effectLst/>
                <a:ea typeface="Georgia" panose="02040502050405020303" pitchFamily="18" charset="0"/>
                <a:cs typeface="Georgia" panose="02040502050405020303" pitchFamily="18" charset="0"/>
              </a:rPr>
              <a:t>rest all</a:t>
            </a:r>
            <a:r>
              <a:rPr lang="en-US" sz="2800" spc="-5" dirty="0">
                <a:effectLst/>
                <a:ea typeface="Georgia" panose="02040502050405020303" pitchFamily="18" charset="0"/>
                <a:cs typeface="Georgia" panose="02040502050405020303" pitchFamily="18" charset="0"/>
              </a:rPr>
              <a:t> </a:t>
            </a:r>
            <a:r>
              <a:rPr lang="en-US" sz="2800" dirty="0">
                <a:effectLst/>
                <a:ea typeface="Georgia" panose="02040502050405020303" pitchFamily="18" charset="0"/>
                <a:cs typeface="Georgia" panose="02040502050405020303" pitchFamily="18" charset="0"/>
              </a:rPr>
              <a:t>of them</a:t>
            </a:r>
            <a:r>
              <a:rPr lang="en-US" sz="2800" spc="-5" dirty="0">
                <a:effectLst/>
                <a:ea typeface="Georgia" panose="02040502050405020303" pitchFamily="18" charset="0"/>
                <a:cs typeface="Georgia" panose="02040502050405020303" pitchFamily="18" charset="0"/>
              </a:rPr>
              <a:t> </a:t>
            </a:r>
            <a:r>
              <a:rPr lang="en-US" sz="2800" dirty="0">
                <a:effectLst/>
                <a:ea typeface="Georgia" panose="02040502050405020303" pitchFamily="18" charset="0"/>
                <a:cs typeface="Georgia" panose="02040502050405020303" pitchFamily="18" charset="0"/>
              </a:rPr>
              <a:t>have range</a:t>
            </a:r>
            <a:r>
              <a:rPr lang="en-US" sz="2800" spc="-10" dirty="0">
                <a:effectLst/>
                <a:ea typeface="Georgia" panose="02040502050405020303" pitchFamily="18" charset="0"/>
                <a:cs typeface="Georgia" panose="02040502050405020303" pitchFamily="18" charset="0"/>
              </a:rPr>
              <a:t> </a:t>
            </a:r>
            <a:r>
              <a:rPr lang="en-US" sz="2800" dirty="0">
                <a:effectLst/>
                <a:ea typeface="Georgia" panose="02040502050405020303" pitchFamily="18" charset="0"/>
                <a:cs typeface="Georgia" panose="02040502050405020303" pitchFamily="18" charset="0"/>
              </a:rPr>
              <a:t>between 2-4.</a:t>
            </a:r>
            <a:endParaRPr lang="en-IN" sz="2800" dirty="0">
              <a:effectLst/>
              <a:ea typeface="Georgia" panose="02040502050405020303" pitchFamily="18" charset="0"/>
              <a:cs typeface="Georgia" panose="02040502050405020303" pitchFamily="18" charset="0"/>
            </a:endParaRPr>
          </a:p>
          <a:p>
            <a:endParaRPr lang="en-IN" sz="2800" dirty="0"/>
          </a:p>
        </p:txBody>
      </p:sp>
    </p:spTree>
    <p:extLst>
      <p:ext uri="{BB962C8B-B14F-4D97-AF65-F5344CB8AC3E}">
        <p14:creationId xmlns:p14="http://schemas.microsoft.com/office/powerpoint/2010/main" val="1760420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TotalTime>
  <Words>1466</Words>
  <Application>Microsoft Macintosh PowerPoint</Application>
  <PresentationFormat>Widescreen</PresentationFormat>
  <Paragraphs>97</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Lato Extended</vt:lpstr>
      <vt:lpstr>Times New Roman</vt:lpstr>
      <vt:lpstr>Office Theme</vt:lpstr>
      <vt:lpstr> Final Project Intermediate Data Analysis</vt:lpstr>
      <vt:lpstr>Table Content  </vt:lpstr>
      <vt:lpstr>Dataset and Source</vt:lpstr>
      <vt:lpstr>Objectives and Aim</vt:lpstr>
      <vt:lpstr>Data Cleaning</vt:lpstr>
      <vt:lpstr>Analyzing data and its snippets. </vt:lpstr>
      <vt:lpstr>PowerPoint Presentation</vt:lpstr>
      <vt:lpstr>PowerPoint Presentation</vt:lpstr>
      <vt:lpstr>PowerPoint Presentation</vt:lpstr>
      <vt:lpstr>Hypothesis Testing and Confidence </vt:lpstr>
      <vt:lpstr>Analysing Statement 1</vt:lpstr>
      <vt:lpstr>Analysing Statement 2</vt:lpstr>
      <vt:lpstr>Analysing Statement 3</vt:lpstr>
      <vt:lpstr>Models and Prediction.</vt:lpstr>
      <vt:lpstr>ROC &amp; AUC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Project -  Intermediate Data Analysis</dc:title>
  <dc:creator>Dhairya Dave</dc:creator>
  <cp:lastModifiedBy>Microsoft Office User</cp:lastModifiedBy>
  <cp:revision>12</cp:revision>
  <dcterms:created xsi:type="dcterms:W3CDTF">2022-05-16T16:57:05Z</dcterms:created>
  <dcterms:modified xsi:type="dcterms:W3CDTF">2022-05-16T23:28:53Z</dcterms:modified>
</cp:coreProperties>
</file>