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86"/>
    <a:srgbClr val="335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7A4C-0A82-73E2-432C-5B97E776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8CAC2-6FF6-E4D0-852E-903BCA86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8439C-424C-743C-9234-EB013050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A141E-1300-03CB-1A0A-8D31D8CA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05E05-464E-5B8F-13AD-F3DD464D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D25E-F882-30AB-4623-FBFC5175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4E6DA-4EE4-43A4-01BE-750FF2C2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6CA9C-BF70-0C2D-016C-C2AE8857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8D643-DCDB-F772-3E92-1C66B7E7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962B9-B362-4318-F2FE-B2A2A898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38586-0EA2-1B57-4503-36965AA84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9B6C0-50EF-D5C8-671D-F993E735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2EB0E-2ED9-3A71-6720-85D3A01D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EFAAE-EC57-6470-2929-20030BE7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04A10-2787-6AA2-A855-7CB97FA1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32F4-314C-D29B-B5DD-EF68F1AC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D78BE-A284-79C3-B153-C4F6AE5F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98E72-3137-711C-7663-EDBE932D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A3C8D-C1F2-57BA-42EC-E35886E9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D68D1-06AC-CF79-58E1-3F606F9A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E690-DA42-D614-92C2-7AB6BCE5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F903E-E167-75DB-FB99-3420D870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DCC59-0536-9ACE-993B-F1844069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844D4-D33A-43A9-E997-7F728A4B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16229-C098-E3B6-E135-DCD82031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8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1E07A-9C98-893F-DCE8-5127A40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872E6-D777-C167-6835-276BC347C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856B3-0422-18A5-0B9C-81EEFDE5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984A8-7677-74EB-28B8-2A8FBAB5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3933-FFD6-05BF-0BDD-017CAF16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8D9A3-47BE-1C7E-AD63-79BD563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D2D1-9542-F120-9C2A-D5433500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ED908-14F1-2D9C-E6E7-8910D0AA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593AB-7B07-BD72-6749-69DD7CE6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728B7-1E66-AF6F-F669-3F92AD2FC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DA7F3-29EF-F9A0-2AEC-F7A522F62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148EAE-58B6-266C-8C76-AFB59693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FB38E-1622-A588-DB89-351400FA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FCD96A-6165-892E-2BDA-5B6A6B2E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243AA-FC0D-EB48-FA5B-A44EE9F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BBE043-DE89-24D7-0A5A-8263B252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4F778-B28D-2E64-D1E2-432D5A57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3F596-8140-C508-F41E-AF5189FE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9BA17B-63A1-DACC-CE20-2B099C8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97DDDE-2A83-962C-AB59-89157B7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3410A-5DB6-2D7C-F086-46678868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9296-CDBA-3FDE-B601-F195BF6A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49BB8-3789-3B41-227E-AB5B93B0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6C34F-F261-BD6E-86FD-8235A8BDF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51334-5AFC-5D21-0245-FAA6F0F1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BCF81-1286-0F48-7BA2-9C76380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E95AA-85E9-3EFB-4A7A-A27A7722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64B3-354B-6C2C-9E75-57467050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9A468-70A0-0AD4-69AA-D9137CA66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8AF93-DAE1-9838-4A78-C124DC9C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48775-8700-2C94-7CF8-E55967E1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9C91D-C008-B156-37ED-54C0A6C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92C61-738D-A4F9-D752-6D3124D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318B8-1CEA-445D-D1BD-E69A7E5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DCABE-A017-831A-BC3F-F997453C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4B382-F22E-5034-D590-68218F0C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BFB3-DBDE-4D04-A44B-F899AF2A3AF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FC28D-7FEB-C58D-A605-8D003C73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53DC1-437C-F8C7-E9B6-39BC082D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799E-F4F3-480A-81FF-0CAE017F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BE2D2DD-BE5B-F791-7113-9F23E8FB6946}"/>
              </a:ext>
            </a:extLst>
          </p:cNvPr>
          <p:cNvSpPr/>
          <p:nvPr/>
        </p:nvSpPr>
        <p:spPr>
          <a:xfrm>
            <a:off x="559323" y="407959"/>
            <a:ext cx="11007364" cy="578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F5DF4B-BBBD-916E-4B0E-A25B1DF8CF0D}"/>
              </a:ext>
            </a:extLst>
          </p:cNvPr>
          <p:cNvCxnSpPr>
            <a:cxnSpLocks/>
          </p:cNvCxnSpPr>
          <p:nvPr/>
        </p:nvCxnSpPr>
        <p:spPr>
          <a:xfrm>
            <a:off x="527901" y="339365"/>
            <a:ext cx="111047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1DE1D47-DAC4-8F0B-6355-627B3E68955A}"/>
              </a:ext>
            </a:extLst>
          </p:cNvPr>
          <p:cNvCxnSpPr>
            <a:cxnSpLocks/>
          </p:cNvCxnSpPr>
          <p:nvPr/>
        </p:nvCxnSpPr>
        <p:spPr>
          <a:xfrm>
            <a:off x="543612" y="1038520"/>
            <a:ext cx="11104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25C024B-A594-7330-F63B-74208AC525B1}"/>
              </a:ext>
            </a:extLst>
          </p:cNvPr>
          <p:cNvCxnSpPr>
            <a:cxnSpLocks/>
          </p:cNvCxnSpPr>
          <p:nvPr/>
        </p:nvCxnSpPr>
        <p:spPr>
          <a:xfrm>
            <a:off x="559323" y="6121138"/>
            <a:ext cx="111047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C1A483-58C9-0729-3A43-CF3CB106E1E0}"/>
              </a:ext>
            </a:extLst>
          </p:cNvPr>
          <p:cNvSpPr txBox="1"/>
          <p:nvPr/>
        </p:nvSpPr>
        <p:spPr>
          <a:xfrm>
            <a:off x="1322898" y="404674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CA09C3-0B8C-CABB-3C09-C774704274BC}"/>
              </a:ext>
            </a:extLst>
          </p:cNvPr>
          <p:cNvSpPr txBox="1"/>
          <p:nvPr/>
        </p:nvSpPr>
        <p:spPr>
          <a:xfrm>
            <a:off x="6775370" y="4079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FC0AF6-3E53-AB2A-06CD-0A7CA689DB44}"/>
              </a:ext>
            </a:extLst>
          </p:cNvPr>
          <p:cNvSpPr txBox="1"/>
          <p:nvPr/>
        </p:nvSpPr>
        <p:spPr>
          <a:xfrm>
            <a:off x="1058946" y="2863146"/>
            <a:ext cx="2026762" cy="87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为什么海拔越高，温度越低？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3444-B9AC-45B4-C010-79C69C4D0DD7}"/>
              </a:ext>
            </a:extLst>
          </p:cNvPr>
          <p:cNvSpPr txBox="1"/>
          <p:nvPr/>
        </p:nvSpPr>
        <p:spPr>
          <a:xfrm>
            <a:off x="3799002" y="1466967"/>
            <a:ext cx="7532015" cy="419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海拔越高，温度越低，这一现象主要是由于大气压力的降低造成的。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随着高度的增加，大气层的厚度减少，单位面积上的空气分子数量也随之减少。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海拔越高，热量的损失越快，因为传热的方式（如对流、辐射和传导）的有效性受到影响的幅度不同。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总之，海拔越高，大气压力越小，空气分子密度降低，保温能力减弱，因此温度会降低。这一现象对于高山和极地地区尤其明显。</a:t>
            </a:r>
          </a:p>
        </p:txBody>
      </p:sp>
    </p:spTree>
    <p:extLst>
      <p:ext uri="{BB962C8B-B14F-4D97-AF65-F5344CB8AC3E}">
        <p14:creationId xmlns:p14="http://schemas.microsoft.com/office/powerpoint/2010/main" val="21429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17A4-2E8C-797A-D4FB-317E06F7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20380A-201D-5D2F-3EE0-F3EF96041098}"/>
              </a:ext>
            </a:extLst>
          </p:cNvPr>
          <p:cNvSpPr/>
          <p:nvPr/>
        </p:nvSpPr>
        <p:spPr>
          <a:xfrm>
            <a:off x="197962" y="230009"/>
            <a:ext cx="11858919" cy="542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86C047C-7AC1-2701-E50F-B491DDA8292C}"/>
              </a:ext>
            </a:extLst>
          </p:cNvPr>
          <p:cNvCxnSpPr>
            <a:cxnSpLocks/>
          </p:cNvCxnSpPr>
          <p:nvPr/>
        </p:nvCxnSpPr>
        <p:spPr>
          <a:xfrm>
            <a:off x="188536" y="161415"/>
            <a:ext cx="1187777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293263-9A82-EB9D-EB1E-3F493753BBD5}"/>
              </a:ext>
            </a:extLst>
          </p:cNvPr>
          <p:cNvCxnSpPr>
            <a:cxnSpLocks/>
          </p:cNvCxnSpPr>
          <p:nvPr/>
        </p:nvCxnSpPr>
        <p:spPr>
          <a:xfrm>
            <a:off x="188536" y="813435"/>
            <a:ext cx="11877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47A964B-D490-4801-F53E-5F5572B865DF}"/>
              </a:ext>
            </a:extLst>
          </p:cNvPr>
          <p:cNvSpPr txBox="1"/>
          <p:nvPr/>
        </p:nvSpPr>
        <p:spPr>
          <a:xfrm>
            <a:off x="418374" y="24161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744F9-839A-4E90-C04A-81A0BC808E06}"/>
              </a:ext>
            </a:extLst>
          </p:cNvPr>
          <p:cNvSpPr txBox="1"/>
          <p:nvPr/>
        </p:nvSpPr>
        <p:spPr>
          <a:xfrm>
            <a:off x="2565798" y="26011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10CCE-BA62-8370-7E48-D741D002F1F5}"/>
              </a:ext>
            </a:extLst>
          </p:cNvPr>
          <p:cNvSpPr txBox="1"/>
          <p:nvPr/>
        </p:nvSpPr>
        <p:spPr>
          <a:xfrm>
            <a:off x="5006072" y="23943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Rejected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3081EF-979C-2557-2F28-EAB89F702577}"/>
              </a:ext>
            </a:extLst>
          </p:cNvPr>
          <p:cNvSpPr txBox="1"/>
          <p:nvPr/>
        </p:nvSpPr>
        <p:spPr>
          <a:xfrm>
            <a:off x="273378" y="2471469"/>
            <a:ext cx="152714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为什么电灯泡会使用钨丝而不是铁丝？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CAAE14-2040-812F-DF05-A251E97250C0}"/>
              </a:ext>
            </a:extLst>
          </p:cNvPr>
          <p:cNvSpPr txBox="1"/>
          <p:nvPr/>
        </p:nvSpPr>
        <p:spPr>
          <a:xfrm>
            <a:off x="1881968" y="1003976"/>
            <a:ext cx="2510923" cy="485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电灯泡使用钨丝而不是铁丝的原因主要有以下几点：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**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熔点高**：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**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电阻率高**：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**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使用寿命长**：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**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耐腐蚀性**：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**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成本考虑**：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综上所述，钨丝因其高熔点、高电阻率、耐腐蚀性和较长的使用寿命，成为电灯泡的最佳选择。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0963F8-42DA-ED6D-63C0-89EE362F66F0}"/>
              </a:ext>
            </a:extLst>
          </p:cNvPr>
          <p:cNvSpPr txBox="1"/>
          <p:nvPr/>
        </p:nvSpPr>
        <p:spPr>
          <a:xfrm>
            <a:off x="6961787" y="992827"/>
            <a:ext cx="2510922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因为钨丝更耐高温和低温，而铁丝则容易氧化和变形。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D2ECAA-A6C1-634F-CFB1-747C67D45152}"/>
              </a:ext>
            </a:extLst>
          </p:cNvPr>
          <p:cNvCxnSpPr>
            <a:cxnSpLocks/>
          </p:cNvCxnSpPr>
          <p:nvPr/>
        </p:nvCxnSpPr>
        <p:spPr>
          <a:xfrm>
            <a:off x="179108" y="6074005"/>
            <a:ext cx="1187777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4494D7-0074-F299-344E-ABC09EDF396A}"/>
              </a:ext>
            </a:extLst>
          </p:cNvPr>
          <p:cNvSpPr txBox="1"/>
          <p:nvPr/>
        </p:nvSpPr>
        <p:spPr>
          <a:xfrm>
            <a:off x="7498141" y="23943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Rejected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0A49C1-D201-EBC7-1DD2-E3B4959CFAC1}"/>
              </a:ext>
            </a:extLst>
          </p:cNvPr>
          <p:cNvSpPr txBox="1"/>
          <p:nvPr/>
        </p:nvSpPr>
        <p:spPr>
          <a:xfrm>
            <a:off x="10015047" y="23943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Rejected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6A55D0-A93F-CEB5-540E-F8912C25D38F}"/>
              </a:ext>
            </a:extLst>
          </p:cNvPr>
          <p:cNvSpPr txBox="1"/>
          <p:nvPr/>
        </p:nvSpPr>
        <p:spPr>
          <a:xfrm>
            <a:off x="9478693" y="995838"/>
            <a:ext cx="251092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因为钨的电阻大，热胀冷缩程度小，所以可以延长灯泡的使用寿命。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6310D6-8B28-629F-D60F-4301A88DEDFA}"/>
              </a:ext>
            </a:extLst>
          </p:cNvPr>
          <p:cNvSpPr txBox="1"/>
          <p:nvPr/>
        </p:nvSpPr>
        <p:spPr>
          <a:xfrm>
            <a:off x="4469718" y="994142"/>
            <a:ext cx="2510923" cy="411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电灯泡会使用钨丝而不是铁丝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,……</a:t>
            </a:r>
            <a:endParaRPr lang="zh-CN" altLang="en-US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当电流通过灯泡的灯丝时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灯丝会发热。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钨丝是一种高熔点的金属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,……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除了钨丝的高熔点之外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钨丝还有其他优点</a:t>
            </a:r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18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B9C9-8699-48F2-42FD-CE31523A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F91655C-E8B4-C581-A536-EE56CEEC136A}"/>
              </a:ext>
            </a:extLst>
          </p:cNvPr>
          <p:cNvSpPr/>
          <p:nvPr/>
        </p:nvSpPr>
        <p:spPr>
          <a:xfrm>
            <a:off x="559323" y="407959"/>
            <a:ext cx="11007364" cy="578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63DA09-08DF-2FB1-81EB-BA6210125337}"/>
              </a:ext>
            </a:extLst>
          </p:cNvPr>
          <p:cNvCxnSpPr>
            <a:cxnSpLocks/>
          </p:cNvCxnSpPr>
          <p:nvPr/>
        </p:nvCxnSpPr>
        <p:spPr>
          <a:xfrm>
            <a:off x="527901" y="339365"/>
            <a:ext cx="111047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C13749-6F99-2F35-C435-7973D2B9B539}"/>
              </a:ext>
            </a:extLst>
          </p:cNvPr>
          <p:cNvCxnSpPr>
            <a:cxnSpLocks/>
          </p:cNvCxnSpPr>
          <p:nvPr/>
        </p:nvCxnSpPr>
        <p:spPr>
          <a:xfrm>
            <a:off x="543612" y="1038520"/>
            <a:ext cx="11104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540852-77BA-E53E-EDA1-5135964DC6C5}"/>
              </a:ext>
            </a:extLst>
          </p:cNvPr>
          <p:cNvCxnSpPr>
            <a:cxnSpLocks/>
          </p:cNvCxnSpPr>
          <p:nvPr/>
        </p:nvCxnSpPr>
        <p:spPr>
          <a:xfrm>
            <a:off x="559323" y="6573625"/>
            <a:ext cx="111047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533EB50-A1AA-195F-A607-84B61B72F518}"/>
              </a:ext>
            </a:extLst>
          </p:cNvPr>
          <p:cNvSpPr txBox="1"/>
          <p:nvPr/>
        </p:nvSpPr>
        <p:spPr>
          <a:xfrm>
            <a:off x="1058948" y="404674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515ADD-44FF-C676-88E9-EE94EFF86040}"/>
              </a:ext>
            </a:extLst>
          </p:cNvPr>
          <p:cNvSpPr txBox="1"/>
          <p:nvPr/>
        </p:nvSpPr>
        <p:spPr>
          <a:xfrm>
            <a:off x="4243634" y="401391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11C34-FC1E-ECD4-7CA9-AFC1737EB5FF}"/>
              </a:ext>
            </a:extLst>
          </p:cNvPr>
          <p:cNvSpPr txBox="1"/>
          <p:nvPr/>
        </p:nvSpPr>
        <p:spPr>
          <a:xfrm>
            <a:off x="8817946" y="4079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575CBC-7646-7640-4A05-0A3ABE6067E8}"/>
              </a:ext>
            </a:extLst>
          </p:cNvPr>
          <p:cNvSpPr txBox="1"/>
          <p:nvPr/>
        </p:nvSpPr>
        <p:spPr>
          <a:xfrm>
            <a:off x="575036" y="2716627"/>
            <a:ext cx="2296996" cy="12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为什么星星能够如此明亮，而我们肉眼却无法看到所有的星星？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FE159F-4C32-22ED-1058-5BAA90447168}"/>
              </a:ext>
            </a:extLst>
          </p:cNvPr>
          <p:cNvSpPr txBox="1"/>
          <p:nvPr/>
        </p:nvSpPr>
        <p:spPr>
          <a:xfrm>
            <a:off x="2960898" y="1158051"/>
            <a:ext cx="44297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嗯，用户问为什么星星看起来这么明亮，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首先，星星的亮度应该和距离有关，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然后，考虑光度的问题。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另外，天文学中的绝对亮度和视亮度。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还有，光污染也是一个因素。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另外，可能涉及到星等制度。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此外，大气中的颗粒物和湿度也会影响，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总结起来，可能的原因包括：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要验证这些因素是否正确，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另外，用户可能混淆了“明亮”和“可见”。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可能还需要解释光污染如何影响，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另外，望远镜如何克服这些限制，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可能用户的问题还涉及到为什么有些星星在白天看不到，</a:t>
            </a:r>
            <a:r>
              <a:rPr lang="en-US" altLang="zh-CN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endParaRPr lang="zh-CN" altLang="en-US" sz="160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需要组织这些点，用简单易懂的语言解释，避免专业术语过多，同时确保准确性。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BA2DA0-088D-BCA1-2426-2E56215B93AC}"/>
              </a:ext>
            </a:extLst>
          </p:cNvPr>
          <p:cNvSpPr txBox="1"/>
          <p:nvPr/>
        </p:nvSpPr>
        <p:spPr>
          <a:xfrm>
            <a:off x="7441772" y="1148624"/>
            <a:ext cx="41249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星星能够显得明亮，但肉眼无法看到所有星星，这主要受以下几个因素影响：</a:t>
            </a:r>
            <a:endParaRPr lang="en-US" altLang="zh-CN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1. **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恒星本身的亮度与距离**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2. **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地球大气层的干扰**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3. **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光污染与背景亮度**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4. **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观测条件限制**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5. **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望远镜的辅助作用**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### 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总结：为何“明亮”的星星仍不可见？</a:t>
            </a:r>
          </a:p>
          <a:p>
            <a:r>
              <a: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endParaRPr lang="en-US" altLang="zh-CN" sz="1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通过理解这些因素，我们可以优化观测条件（如使用望远镜、选择无光污染地点），从而“解锁”更多原本肉眼不可见的明亮星体。</a:t>
            </a:r>
          </a:p>
        </p:txBody>
      </p:sp>
    </p:spTree>
    <p:extLst>
      <p:ext uri="{BB962C8B-B14F-4D97-AF65-F5344CB8AC3E}">
        <p14:creationId xmlns:p14="http://schemas.microsoft.com/office/powerpoint/2010/main" val="200638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583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Zhang</dc:creator>
  <cp:lastModifiedBy>Max Zhang</cp:lastModifiedBy>
  <cp:revision>20</cp:revision>
  <dcterms:created xsi:type="dcterms:W3CDTF">2025-04-27T05:59:03Z</dcterms:created>
  <dcterms:modified xsi:type="dcterms:W3CDTF">2025-04-27T06:32:15Z</dcterms:modified>
</cp:coreProperties>
</file>