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1" r:id="rId4"/>
    <p:sldId id="281" r:id="rId5"/>
    <p:sldId id="282" r:id="rId6"/>
    <p:sldId id="291" r:id="rId7"/>
    <p:sldId id="290" r:id="rId8"/>
    <p:sldId id="283" r:id="rId9"/>
    <p:sldId id="292" r:id="rId10"/>
    <p:sldId id="265" r:id="rId11"/>
    <p:sldId id="264" r:id="rId12"/>
    <p:sldId id="289" r:id="rId13"/>
    <p:sldId id="285" r:id="rId14"/>
    <p:sldId id="267" r:id="rId15"/>
    <p:sldId id="293" r:id="rId16"/>
    <p:sldId id="270" r:id="rId17"/>
    <p:sldId id="271" r:id="rId18"/>
    <p:sldId id="294" r:id="rId19"/>
    <p:sldId id="295" r:id="rId20"/>
    <p:sldId id="296" r:id="rId21"/>
    <p:sldId id="273" r:id="rId22"/>
    <p:sldId id="297" r:id="rId23"/>
    <p:sldId id="298" r:id="rId24"/>
    <p:sldId id="284" r:id="rId25"/>
    <p:sldId id="299" r:id="rId26"/>
    <p:sldId id="27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1D5"/>
    <a:srgbClr val="4472C4"/>
    <a:srgbClr val="0E60A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44" autoAdjust="0"/>
  </p:normalViewPr>
  <p:slideViewPr>
    <p:cSldViewPr snapToGrid="0">
      <p:cViewPr varScale="1">
        <p:scale>
          <a:sx n="84" d="100"/>
          <a:sy n="84" d="100"/>
        </p:scale>
        <p:origin x="1094" y="2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FE236-8036-0E05-1E2C-6325A936E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07B509-2453-96B9-9FB0-F3DC7582A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B3691-BFF9-4876-B5B5-5356E399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D506-7797-4E7A-A029-7498E68DE48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757E6-6CB3-22B1-2877-2FCF5507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A2540-07AB-59B2-47A7-48E53333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6597-6A83-40ED-B5F7-6AA11693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5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97C41-1EAA-891E-AA5A-0B919ADC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75F56D-A3E8-D3F1-EE7D-9B70F701E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D421E-A710-618C-A47E-E7946D6B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D506-7797-4E7A-A029-7498E68DE48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5B9DF-07D7-51D5-AF1A-270C31E5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1E7FC-4447-4202-7EFE-F45DB381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6597-6A83-40ED-B5F7-6AA11693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65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6F31C2-005A-325B-7B23-D99F92627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19480F-29A4-C2FC-FF43-A2C207587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11F33-B439-1C1F-1049-AFF245F6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D506-7797-4E7A-A029-7498E68DE48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7BE41-820D-2D23-E233-FFD3DB64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8395D-097F-8E90-1687-90788329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6597-6A83-40ED-B5F7-6AA11693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2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D4C1F-8775-9389-3A30-536C0599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01FCA-5942-3CC0-3BA3-9BEE21ED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A8488-C3E7-C32A-FE69-B750B63C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D506-7797-4E7A-A029-7498E68DE48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2CAF9-ACEA-1B1A-4DEF-04769811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BE527-727B-ED00-0BB5-CED48CA0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6597-6A83-40ED-B5F7-6AA11693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4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DAC85-B8F1-224F-9049-F12C9AA1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6D9483-541F-B037-589C-D8F293D3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B829B-6DB9-D8A1-7CD4-B0765335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D506-7797-4E7A-A029-7498E68DE48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0AAC7-D3E5-FB40-F933-36E649B9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FD3AF-A3B2-0853-D6F1-1C3267F7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6597-6A83-40ED-B5F7-6AA11693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5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4EA1F-1BDD-06EB-B1BD-CD2E2D01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DF9DC-2AF3-EB27-DEC4-0CFFE517A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1517B8-4B3E-4773-1A11-076652739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66EF85-E0BC-850A-BC91-CBA155F8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D506-7797-4E7A-A029-7498E68DE48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A2A339-C88F-686E-8D07-3A819253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76B7C8-2D67-D25D-E71F-8CBAABA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6597-6A83-40ED-B5F7-6AA11693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0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4C678-8520-BD77-E2C2-3517C1BA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6C265-39D7-56A9-58EE-A369EDE1E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0D3C08-3995-D8CC-EAC6-4AFA1974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943705-C302-1FB2-FA16-9B167093C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2B23C1-77FA-4620-6EF8-EF47ED32D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E742FF-9708-7184-AF3D-DCF90341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D506-7797-4E7A-A029-7498E68DE48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334DF2-95CB-E5E7-B7AE-F7E3276C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FCB669-78B4-02D8-778D-CEE680AD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6597-6A83-40ED-B5F7-6AA11693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95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562DB-436A-CE6C-7BB8-A2884069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024E18-FF7D-5DCF-48EA-ADB546F1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D506-7797-4E7A-A029-7498E68DE48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C6134C-92A4-71B5-5239-3C8C532A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D686E5-CBA5-B7E8-5FA4-0A9BBDA8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6597-6A83-40ED-B5F7-6AA11693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23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A711E4-6E77-8D96-D557-9710ADCC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D506-7797-4E7A-A029-7498E68DE48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1FBF62-00D9-6974-F45C-CB5BC4E0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52A1B2-7AF1-32E4-70D8-46541F76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6597-6A83-40ED-B5F7-6AA11693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00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E7BFB-4E0F-5BFB-463B-F4CB5EE8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A52CE-5821-B2E6-11C8-1E62DCBB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8B4D21-777C-4CC8-9555-2358C48EE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F9BA05-4E2B-5949-5E32-DBA122B2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D506-7797-4E7A-A029-7498E68DE48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1DA6C7-3C0A-BA4C-3D3A-9A254346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16087-C3E1-4E48-429E-413F808A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6597-6A83-40ED-B5F7-6AA11693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1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20ECB-8FDA-4DE5-E2F8-1CA9D388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7D4A02-7F62-F228-6088-0D7FA861E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D897C5-5B0E-6899-325F-EDCA15F77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B93A5-6B18-5D55-CC4A-E066B37C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D506-7797-4E7A-A029-7498E68DE48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FD576-1CE3-C420-4593-52BF0CF2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B0252B-E2A6-0EDA-C01A-9C6532CD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6597-6A83-40ED-B5F7-6AA11693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61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24FC21-6390-BA39-FD0A-EADF2075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17096D-87B1-83F5-FE55-8A03A6C35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269BC-E97F-B5D2-AAA0-3A4B5AA81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D506-7797-4E7A-A029-7498E68DE48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BA2E1-F054-E021-9D1E-AA99575EB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2B895-D587-0F13-890B-99BC4C392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F6597-6A83-40ED-B5F7-6AA11693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8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955CF2-9981-3CBB-2EA2-CE3161392A0E}"/>
              </a:ext>
            </a:extLst>
          </p:cNvPr>
          <p:cNvSpPr/>
          <p:nvPr/>
        </p:nvSpPr>
        <p:spPr>
          <a:xfrm rot="20065301">
            <a:off x="-984084" y="1561854"/>
            <a:ext cx="12653143" cy="116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2C163D-2E25-117A-C868-BC0D010EE928}"/>
              </a:ext>
            </a:extLst>
          </p:cNvPr>
          <p:cNvSpPr/>
          <p:nvPr/>
        </p:nvSpPr>
        <p:spPr>
          <a:xfrm rot="20065301">
            <a:off x="-1599367" y="-1919503"/>
            <a:ext cx="10719676" cy="4244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63D6ED-4740-8E6C-02D1-6A9A3683D5B3}"/>
              </a:ext>
            </a:extLst>
          </p:cNvPr>
          <p:cNvSpPr txBox="1"/>
          <p:nvPr/>
        </p:nvSpPr>
        <p:spPr>
          <a:xfrm>
            <a:off x="5532260" y="3753894"/>
            <a:ext cx="5933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机器学习</a:t>
            </a: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–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垃圾邮件识别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39DCD02-A95F-ABD5-7317-3F355606AAC6}"/>
              </a:ext>
            </a:extLst>
          </p:cNvPr>
          <p:cNvCxnSpPr>
            <a:cxnSpLocks/>
          </p:cNvCxnSpPr>
          <p:nvPr/>
        </p:nvCxnSpPr>
        <p:spPr>
          <a:xfrm>
            <a:off x="5633410" y="4530275"/>
            <a:ext cx="636264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74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>
            <a:extLst>
              <a:ext uri="{FF2B5EF4-FFF2-40B4-BE49-F238E27FC236}">
                <a16:creationId xmlns:a16="http://schemas.microsoft.com/office/drawing/2014/main" id="{D98990C1-C275-5776-967B-AC0F38BB0F22}"/>
              </a:ext>
            </a:extLst>
          </p:cNvPr>
          <p:cNvSpPr/>
          <p:nvPr/>
        </p:nvSpPr>
        <p:spPr>
          <a:xfrm>
            <a:off x="3174693" y="2525052"/>
            <a:ext cx="8729879" cy="2141291"/>
          </a:xfrm>
          <a:prstGeom prst="parallelogram">
            <a:avLst/>
          </a:prstGeom>
          <a:solidFill>
            <a:schemeClr val="accent1">
              <a:lumMod val="40000"/>
              <a:lumOff val="6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02724903-9380-302B-9A12-004D738C5DA6}"/>
              </a:ext>
            </a:extLst>
          </p:cNvPr>
          <p:cNvSpPr/>
          <p:nvPr/>
        </p:nvSpPr>
        <p:spPr>
          <a:xfrm>
            <a:off x="3638870" y="2596755"/>
            <a:ext cx="7371638" cy="1808138"/>
          </a:xfrm>
          <a:prstGeom prst="parallelogram">
            <a:avLst/>
          </a:prstGeom>
          <a:solidFill>
            <a:srgbClr val="0E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F8AC5880-0199-5373-3D79-9E6D6FA5AD74}"/>
              </a:ext>
            </a:extLst>
          </p:cNvPr>
          <p:cNvSpPr/>
          <p:nvPr/>
        </p:nvSpPr>
        <p:spPr>
          <a:xfrm>
            <a:off x="1389922" y="2142677"/>
            <a:ext cx="2590046" cy="1530482"/>
          </a:xfrm>
          <a:prstGeom prst="parallelogram">
            <a:avLst/>
          </a:prstGeom>
          <a:solidFill>
            <a:srgbClr val="0E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713D6C2-52C2-1B16-80A7-7706EFBA549F}"/>
              </a:ext>
            </a:extLst>
          </p:cNvPr>
          <p:cNvSpPr/>
          <p:nvPr/>
        </p:nvSpPr>
        <p:spPr>
          <a:xfrm>
            <a:off x="2721413" y="2568547"/>
            <a:ext cx="1530481" cy="15304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1CED0B-ACDE-8937-52DB-E8B6DF1062CF}"/>
              </a:ext>
            </a:extLst>
          </p:cNvPr>
          <p:cNvSpPr/>
          <p:nvPr/>
        </p:nvSpPr>
        <p:spPr>
          <a:xfrm>
            <a:off x="3225176" y="2884070"/>
            <a:ext cx="986880" cy="8991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5400" b="1">
                <a:solidFill>
                  <a:srgbClr val="0E60A8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5400" b="1" dirty="0">
              <a:solidFill>
                <a:srgbClr val="0E60A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237E2B-EEE1-91CE-D6A6-16FE7C7CC28A}"/>
              </a:ext>
            </a:extLst>
          </p:cNvPr>
          <p:cNvSpPr/>
          <p:nvPr/>
        </p:nvSpPr>
        <p:spPr>
          <a:xfrm>
            <a:off x="4833035" y="2988356"/>
            <a:ext cx="5184576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模型探索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6AA4D67-593E-5779-8BBA-6EFE31DF6744}"/>
              </a:ext>
            </a:extLst>
          </p:cNvPr>
          <p:cNvCxnSpPr>
            <a:cxnSpLocks/>
          </p:cNvCxnSpPr>
          <p:nvPr/>
        </p:nvCxnSpPr>
        <p:spPr>
          <a:xfrm>
            <a:off x="4833035" y="3783230"/>
            <a:ext cx="47728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82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83">
            <a:extLst>
              <a:ext uri="{FF2B5EF4-FFF2-40B4-BE49-F238E27FC236}">
                <a16:creationId xmlns:a16="http://schemas.microsoft.com/office/drawing/2014/main" id="{D6DE6E17-0AD2-5312-A822-0CB69650DDF5}"/>
              </a:ext>
            </a:extLst>
          </p:cNvPr>
          <p:cNvSpPr/>
          <p:nvPr/>
        </p:nvSpPr>
        <p:spPr>
          <a:xfrm>
            <a:off x="3495821" y="137283"/>
            <a:ext cx="1253197" cy="12580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朴素贝叶斯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600" y="704790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Naïve Bayes</a:t>
            </a:r>
            <a:endParaRPr lang="zh-CN" altLang="en-US" sz="2000" dirty="0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816752CB-C350-FBD9-AEFE-A54FA4293D71}"/>
              </a:ext>
            </a:extLst>
          </p:cNvPr>
          <p:cNvSpPr/>
          <p:nvPr/>
        </p:nvSpPr>
        <p:spPr>
          <a:xfrm flipH="1">
            <a:off x="4117146" y="1052512"/>
            <a:ext cx="4907757" cy="4752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EAB994-C3D1-E364-A0F5-B53E4D57E1CC}"/>
              </a:ext>
            </a:extLst>
          </p:cNvPr>
          <p:cNvGrpSpPr/>
          <p:nvPr/>
        </p:nvGrpSpPr>
        <p:grpSpPr bwMode="auto">
          <a:xfrm flipH="1">
            <a:off x="3099235" y="2182233"/>
            <a:ext cx="1875629" cy="1826000"/>
            <a:chOff x="0" y="0"/>
            <a:chExt cx="1038225" cy="1038225"/>
          </a:xfrm>
          <a:solidFill>
            <a:srgbClr val="113E6A"/>
          </a:solidFill>
        </p:grpSpPr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82BA5470-0846-EA04-BE91-7A3D306EA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38225" cy="1038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DF0CCF-30D6-7683-6EF4-EDA359ADF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398" y="375279"/>
              <a:ext cx="848839" cy="4024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Bernoulli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NB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D2A4EEF-A276-C69A-4880-CFFC576053BB}"/>
              </a:ext>
            </a:extLst>
          </p:cNvPr>
          <p:cNvGrpSpPr/>
          <p:nvPr/>
        </p:nvGrpSpPr>
        <p:grpSpPr bwMode="auto">
          <a:xfrm flipH="1">
            <a:off x="7963740" y="2182233"/>
            <a:ext cx="2055975" cy="1909576"/>
            <a:chOff x="-25796" y="0"/>
            <a:chExt cx="1089817" cy="1038225"/>
          </a:xfrm>
          <a:solidFill>
            <a:srgbClr val="113E6A"/>
          </a:solidFill>
        </p:grpSpPr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C2D2D3FA-2660-684F-21E3-E83E867E3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38225" cy="1038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CB89DFC8-5B1B-64AB-7B07-4BA6029BD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5796" y="333138"/>
              <a:ext cx="1089817" cy="38487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Categorical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NB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51EAC4A-334D-29CC-7637-6600789C2123}"/>
              </a:ext>
            </a:extLst>
          </p:cNvPr>
          <p:cNvGrpSpPr/>
          <p:nvPr/>
        </p:nvGrpSpPr>
        <p:grpSpPr bwMode="auto">
          <a:xfrm flipH="1">
            <a:off x="4350193" y="4506542"/>
            <a:ext cx="1875630" cy="1801084"/>
            <a:chOff x="0" y="0"/>
            <a:chExt cx="1038225" cy="1038225"/>
          </a:xfrm>
          <a:solidFill>
            <a:srgbClr val="113E6A"/>
          </a:solidFill>
        </p:grpSpPr>
        <p:sp>
          <p:nvSpPr>
            <p:cNvPr id="16" name="Oval 10">
              <a:extLst>
                <a:ext uri="{FF2B5EF4-FFF2-40B4-BE49-F238E27FC236}">
                  <a16:creationId xmlns:a16="http://schemas.microsoft.com/office/drawing/2014/main" id="{9817EC1D-DC10-EBA1-6B75-1523F5C0B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38225" cy="1038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10F4B01C-15CE-2748-DCA3-BBCE12F38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93" y="338917"/>
              <a:ext cx="848839" cy="40805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Gaussian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NB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A13AF27-9FA6-240F-157E-C17309F664E1}"/>
              </a:ext>
            </a:extLst>
          </p:cNvPr>
          <p:cNvGrpSpPr/>
          <p:nvPr/>
        </p:nvGrpSpPr>
        <p:grpSpPr bwMode="auto">
          <a:xfrm flipH="1">
            <a:off x="6948631" y="4506542"/>
            <a:ext cx="2049185" cy="1757300"/>
            <a:chOff x="-87393" y="0"/>
            <a:chExt cx="1213012" cy="1038225"/>
          </a:xfrm>
          <a:solidFill>
            <a:srgbClr val="113E6A"/>
          </a:solidFill>
        </p:grpSpPr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714C5023-334B-93CF-3447-EA2B83216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38225" cy="1038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034FCEDA-BE4D-89C4-300F-E90FCD7A9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7393" y="360798"/>
              <a:ext cx="1213012" cy="41822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Multinominal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NB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99C8F10-148B-4474-2FDD-98E814486D92}"/>
              </a:ext>
            </a:extLst>
          </p:cNvPr>
          <p:cNvGrpSpPr/>
          <p:nvPr/>
        </p:nvGrpSpPr>
        <p:grpSpPr bwMode="auto">
          <a:xfrm flipH="1">
            <a:off x="5552327" y="295759"/>
            <a:ext cx="1875630" cy="1801084"/>
            <a:chOff x="0" y="0"/>
            <a:chExt cx="1038225" cy="1038225"/>
          </a:xfrm>
          <a:solidFill>
            <a:srgbClr val="113E6A"/>
          </a:solidFill>
        </p:grpSpPr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AAA801EB-1E67-E1B8-84A3-29D0EF1BB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38225" cy="1038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ED510687-D146-E400-F908-A36DE6AE4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16" y="340747"/>
              <a:ext cx="1004201" cy="40805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Complement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NB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44B88512-9E8A-EE11-51E9-4BECB95E30DF}"/>
              </a:ext>
            </a:extLst>
          </p:cNvPr>
          <p:cNvSpPr/>
          <p:nvPr/>
        </p:nvSpPr>
        <p:spPr>
          <a:xfrm>
            <a:off x="259093" y="3031464"/>
            <a:ext cx="377949" cy="397536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C728A70-9019-7960-4609-B3B596C2F987}"/>
              </a:ext>
            </a:extLst>
          </p:cNvPr>
          <p:cNvSpPr/>
          <p:nvPr/>
        </p:nvSpPr>
        <p:spPr>
          <a:xfrm>
            <a:off x="637042" y="3031464"/>
            <a:ext cx="377949" cy="3975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A596B52-6AF3-906C-42FD-50311811B9A2}"/>
              </a:ext>
            </a:extLst>
          </p:cNvPr>
          <p:cNvSpPr/>
          <p:nvPr/>
        </p:nvSpPr>
        <p:spPr>
          <a:xfrm>
            <a:off x="1030619" y="3031464"/>
            <a:ext cx="377949" cy="397536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D8E6F40-B2E0-6EDE-8D9F-A88F16FB6857}"/>
              </a:ext>
            </a:extLst>
          </p:cNvPr>
          <p:cNvSpPr/>
          <p:nvPr/>
        </p:nvSpPr>
        <p:spPr>
          <a:xfrm>
            <a:off x="1416733" y="3031464"/>
            <a:ext cx="377949" cy="397536"/>
          </a:xfrm>
          <a:prstGeom prst="rect">
            <a:avLst/>
          </a:prstGeom>
          <a:solidFill>
            <a:srgbClr val="0E60A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9EC2197-BD9B-2D5E-E8A6-FB8AB497AB2D}"/>
              </a:ext>
            </a:extLst>
          </p:cNvPr>
          <p:cNvSpPr/>
          <p:nvPr/>
        </p:nvSpPr>
        <p:spPr>
          <a:xfrm>
            <a:off x="1802847" y="3031464"/>
            <a:ext cx="377949" cy="397536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108FA56-F51F-92CD-FF35-FC2C9F9ECF65}"/>
              </a:ext>
            </a:extLst>
          </p:cNvPr>
          <p:cNvSpPr/>
          <p:nvPr/>
        </p:nvSpPr>
        <p:spPr>
          <a:xfrm>
            <a:off x="2180796" y="3031464"/>
            <a:ext cx="377949" cy="3975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23E3F2F-5B27-B8E8-3035-111FABB4EE18}"/>
              </a:ext>
            </a:extLst>
          </p:cNvPr>
          <p:cNvSpPr/>
          <p:nvPr/>
        </p:nvSpPr>
        <p:spPr>
          <a:xfrm>
            <a:off x="2558745" y="3031464"/>
            <a:ext cx="377949" cy="397536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CDC531D-3263-E58F-D119-F0125A312A1C}"/>
              </a:ext>
            </a:extLst>
          </p:cNvPr>
          <p:cNvSpPr txBox="1"/>
          <p:nvPr/>
        </p:nvSpPr>
        <p:spPr>
          <a:xfrm>
            <a:off x="668360" y="304556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5BAD1FC-11F8-E6E8-25DB-0E4B7B18E934}"/>
              </a:ext>
            </a:extLst>
          </p:cNvPr>
          <p:cNvSpPr txBox="1"/>
          <p:nvPr/>
        </p:nvSpPr>
        <p:spPr>
          <a:xfrm>
            <a:off x="2215025" y="307212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A92A6BC-76C3-8CE0-6663-FC64C3EA959E}"/>
              </a:ext>
            </a:extLst>
          </p:cNvPr>
          <p:cNvSpPr txBox="1"/>
          <p:nvPr/>
        </p:nvSpPr>
        <p:spPr>
          <a:xfrm>
            <a:off x="318092" y="3441453"/>
            <a:ext cx="255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55E31F7-6B5B-29C9-3567-B9687F1471B7}"/>
              </a:ext>
            </a:extLst>
          </p:cNvPr>
          <p:cNvCxnSpPr>
            <a:cxnSpLocks/>
          </p:cNvCxnSpPr>
          <p:nvPr/>
        </p:nvCxnSpPr>
        <p:spPr>
          <a:xfrm>
            <a:off x="2323961" y="6279672"/>
            <a:ext cx="2156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38CAD0F3-99E0-EA1A-6555-9420B4713E07}"/>
              </a:ext>
            </a:extLst>
          </p:cNvPr>
          <p:cNvSpPr/>
          <p:nvPr/>
        </p:nvSpPr>
        <p:spPr>
          <a:xfrm>
            <a:off x="2351511" y="5300645"/>
            <a:ext cx="2101850" cy="952472"/>
          </a:xfrm>
          <a:custGeom>
            <a:avLst/>
            <a:gdLst>
              <a:gd name="connsiteX0" fmla="*/ 0 w 2101850"/>
              <a:gd name="connsiteY0" fmla="*/ 884274 h 884274"/>
              <a:gd name="connsiteX1" fmla="*/ 349250 w 2101850"/>
              <a:gd name="connsiteY1" fmla="*/ 738224 h 884274"/>
              <a:gd name="connsiteX2" fmla="*/ 584200 w 2101850"/>
              <a:gd name="connsiteY2" fmla="*/ 369924 h 884274"/>
              <a:gd name="connsiteX3" fmla="*/ 850900 w 2101850"/>
              <a:gd name="connsiteY3" fmla="*/ 27024 h 884274"/>
              <a:gd name="connsiteX4" fmla="*/ 1276350 w 2101850"/>
              <a:gd name="connsiteY4" fmla="*/ 65124 h 884274"/>
              <a:gd name="connsiteX5" fmla="*/ 1473200 w 2101850"/>
              <a:gd name="connsiteY5" fmla="*/ 408024 h 884274"/>
              <a:gd name="connsiteX6" fmla="*/ 1714500 w 2101850"/>
              <a:gd name="connsiteY6" fmla="*/ 712824 h 884274"/>
              <a:gd name="connsiteX7" fmla="*/ 2101850 w 2101850"/>
              <a:gd name="connsiteY7" fmla="*/ 877924 h 88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1850" h="884274">
                <a:moveTo>
                  <a:pt x="0" y="884274"/>
                </a:moveTo>
                <a:cubicBezTo>
                  <a:pt x="125941" y="854111"/>
                  <a:pt x="251883" y="823949"/>
                  <a:pt x="349250" y="738224"/>
                </a:cubicBezTo>
                <a:cubicBezTo>
                  <a:pt x="446617" y="652499"/>
                  <a:pt x="500592" y="488457"/>
                  <a:pt x="584200" y="369924"/>
                </a:cubicBezTo>
                <a:cubicBezTo>
                  <a:pt x="667808" y="251391"/>
                  <a:pt x="735542" y="77824"/>
                  <a:pt x="850900" y="27024"/>
                </a:cubicBezTo>
                <a:cubicBezTo>
                  <a:pt x="966258" y="-23776"/>
                  <a:pt x="1172633" y="1624"/>
                  <a:pt x="1276350" y="65124"/>
                </a:cubicBezTo>
                <a:cubicBezTo>
                  <a:pt x="1380067" y="128624"/>
                  <a:pt x="1400175" y="300074"/>
                  <a:pt x="1473200" y="408024"/>
                </a:cubicBezTo>
                <a:cubicBezTo>
                  <a:pt x="1546225" y="515974"/>
                  <a:pt x="1609725" y="634507"/>
                  <a:pt x="1714500" y="712824"/>
                </a:cubicBezTo>
                <a:cubicBezTo>
                  <a:pt x="1819275" y="791141"/>
                  <a:pt x="1960562" y="834532"/>
                  <a:pt x="2101850" y="877924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7AA0A58-3C3A-77EC-471A-17D81A0F0161}"/>
              </a:ext>
            </a:extLst>
          </p:cNvPr>
          <p:cNvSpPr txBox="1"/>
          <p:nvPr/>
        </p:nvSpPr>
        <p:spPr>
          <a:xfrm>
            <a:off x="2096678" y="6288129"/>
            <a:ext cx="264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Distribution 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207577F-7A11-59ED-9A4C-D3A236F168D4}"/>
              </a:ext>
            </a:extLst>
          </p:cNvPr>
          <p:cNvCxnSpPr>
            <a:cxnSpLocks/>
          </p:cNvCxnSpPr>
          <p:nvPr/>
        </p:nvCxnSpPr>
        <p:spPr>
          <a:xfrm>
            <a:off x="8693000" y="6225577"/>
            <a:ext cx="2156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BE1FF19-8D85-52F7-2F24-9D52171AEC20}"/>
              </a:ext>
            </a:extLst>
          </p:cNvPr>
          <p:cNvSpPr txBox="1"/>
          <p:nvPr/>
        </p:nvSpPr>
        <p:spPr>
          <a:xfrm>
            <a:off x="8601862" y="6256707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Distribution 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31436D1-9CBF-AE14-7C27-7B45BBA7058D}"/>
              </a:ext>
            </a:extLst>
          </p:cNvPr>
          <p:cNvSpPr/>
          <p:nvPr/>
        </p:nvSpPr>
        <p:spPr>
          <a:xfrm>
            <a:off x="9638706" y="5063547"/>
            <a:ext cx="323850" cy="1162030"/>
          </a:xfrm>
          <a:prstGeom prst="rect">
            <a:avLst/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5B0F6DC-C59F-6EA3-7825-282B113E1D2C}"/>
              </a:ext>
            </a:extLst>
          </p:cNvPr>
          <p:cNvSpPr/>
          <p:nvPr/>
        </p:nvSpPr>
        <p:spPr>
          <a:xfrm>
            <a:off x="9311883" y="5298478"/>
            <a:ext cx="323850" cy="927100"/>
          </a:xfrm>
          <a:prstGeom prst="rect">
            <a:avLst/>
          </a:prstGeom>
          <a:solidFill>
            <a:srgbClr val="729C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5B37A0C-5CFE-E8CF-68E6-E3DBCE7C0344}"/>
              </a:ext>
            </a:extLst>
          </p:cNvPr>
          <p:cNvSpPr/>
          <p:nvPr/>
        </p:nvSpPr>
        <p:spPr>
          <a:xfrm>
            <a:off x="9962556" y="5379166"/>
            <a:ext cx="323850" cy="846411"/>
          </a:xfrm>
          <a:prstGeom prst="rect">
            <a:avLst/>
          </a:prstGeom>
          <a:solidFill>
            <a:srgbClr val="729C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F138D31-8415-81C9-FF3E-B56F3CA1EBCC}"/>
              </a:ext>
            </a:extLst>
          </p:cNvPr>
          <p:cNvSpPr/>
          <p:nvPr/>
        </p:nvSpPr>
        <p:spPr>
          <a:xfrm>
            <a:off x="8985060" y="5762047"/>
            <a:ext cx="323850" cy="4635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D342377-5F11-12F9-C86F-6FA5A2A5D062}"/>
              </a:ext>
            </a:extLst>
          </p:cNvPr>
          <p:cNvSpPr/>
          <p:nvPr/>
        </p:nvSpPr>
        <p:spPr>
          <a:xfrm>
            <a:off x="10286406" y="5577898"/>
            <a:ext cx="323850" cy="6476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不完整圆 82">
            <a:extLst>
              <a:ext uri="{FF2B5EF4-FFF2-40B4-BE49-F238E27FC236}">
                <a16:creationId xmlns:a16="http://schemas.microsoft.com/office/drawing/2014/main" id="{82510FA7-202F-DF5C-9D38-C8CC8C04A2CE}"/>
              </a:ext>
            </a:extLst>
          </p:cNvPr>
          <p:cNvSpPr/>
          <p:nvPr/>
        </p:nvSpPr>
        <p:spPr>
          <a:xfrm>
            <a:off x="3477908" y="137282"/>
            <a:ext cx="1271111" cy="1258095"/>
          </a:xfrm>
          <a:prstGeom prst="pie">
            <a:avLst/>
          </a:prstGeom>
          <a:solidFill>
            <a:srgbClr val="729C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BD47A91-05E9-F706-5529-48F24E9CD72F}"/>
              </a:ext>
            </a:extLst>
          </p:cNvPr>
          <p:cNvSpPr txBox="1"/>
          <p:nvPr/>
        </p:nvSpPr>
        <p:spPr>
          <a:xfrm>
            <a:off x="2823843" y="1376346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Unbalanced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6AB6FAD-9B24-6B21-43A6-3D92D30C2A6E}"/>
              </a:ext>
            </a:extLst>
          </p:cNvPr>
          <p:cNvCxnSpPr>
            <a:cxnSpLocks/>
          </p:cNvCxnSpPr>
          <p:nvPr/>
        </p:nvCxnSpPr>
        <p:spPr>
          <a:xfrm>
            <a:off x="9971050" y="4217381"/>
            <a:ext cx="2156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AE696D0C-B125-95CA-DDD3-C084733E944D}"/>
              </a:ext>
            </a:extLst>
          </p:cNvPr>
          <p:cNvSpPr/>
          <p:nvPr/>
        </p:nvSpPr>
        <p:spPr>
          <a:xfrm>
            <a:off x="10527838" y="3031464"/>
            <a:ext cx="257081" cy="646489"/>
          </a:xfrm>
          <a:prstGeom prst="rect">
            <a:avLst/>
          </a:prstGeom>
          <a:solidFill>
            <a:srgbClr val="729C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0248CB08-E555-E408-AE26-DE666CE3FF26}"/>
              </a:ext>
            </a:extLst>
          </p:cNvPr>
          <p:cNvCxnSpPr>
            <a:cxnSpLocks/>
          </p:cNvCxnSpPr>
          <p:nvPr/>
        </p:nvCxnSpPr>
        <p:spPr>
          <a:xfrm>
            <a:off x="10515723" y="2890800"/>
            <a:ext cx="2863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0891D81E-82D2-252A-D1AF-8090A0E2E25F}"/>
              </a:ext>
            </a:extLst>
          </p:cNvPr>
          <p:cNvCxnSpPr>
            <a:cxnSpLocks/>
          </p:cNvCxnSpPr>
          <p:nvPr/>
        </p:nvCxnSpPr>
        <p:spPr>
          <a:xfrm>
            <a:off x="10661188" y="2890800"/>
            <a:ext cx="0" cy="146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92752CCD-E4F2-3A9D-4183-48E07240FF00}"/>
              </a:ext>
            </a:extLst>
          </p:cNvPr>
          <p:cNvCxnSpPr>
            <a:cxnSpLocks/>
          </p:cNvCxnSpPr>
          <p:nvPr/>
        </p:nvCxnSpPr>
        <p:spPr>
          <a:xfrm>
            <a:off x="10508788" y="3786649"/>
            <a:ext cx="2863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14758FC-37D8-06FD-5C0A-1B279EF050E8}"/>
              </a:ext>
            </a:extLst>
          </p:cNvPr>
          <p:cNvCxnSpPr>
            <a:cxnSpLocks/>
          </p:cNvCxnSpPr>
          <p:nvPr/>
        </p:nvCxnSpPr>
        <p:spPr>
          <a:xfrm>
            <a:off x="10661188" y="3677953"/>
            <a:ext cx="0" cy="108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49F549A2-3774-48F7-8A00-518E57E47F87}"/>
              </a:ext>
            </a:extLst>
          </p:cNvPr>
          <p:cNvSpPr/>
          <p:nvPr/>
        </p:nvSpPr>
        <p:spPr>
          <a:xfrm>
            <a:off x="11346197" y="3109073"/>
            <a:ext cx="257081" cy="330264"/>
          </a:xfrm>
          <a:prstGeom prst="rect">
            <a:avLst/>
          </a:prstGeom>
          <a:solidFill>
            <a:srgbClr val="4472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D1FD9F0D-1F5D-C685-BC42-485DA30820C3}"/>
              </a:ext>
            </a:extLst>
          </p:cNvPr>
          <p:cNvCxnSpPr>
            <a:cxnSpLocks/>
          </p:cNvCxnSpPr>
          <p:nvPr/>
        </p:nvCxnSpPr>
        <p:spPr>
          <a:xfrm>
            <a:off x="11357268" y="3010714"/>
            <a:ext cx="217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5604A3ED-EEF9-0D52-D4AF-BC10AFDAD83C}"/>
              </a:ext>
            </a:extLst>
          </p:cNvPr>
          <p:cNvCxnSpPr>
            <a:cxnSpLocks/>
          </p:cNvCxnSpPr>
          <p:nvPr/>
        </p:nvCxnSpPr>
        <p:spPr>
          <a:xfrm>
            <a:off x="11468334" y="3010714"/>
            <a:ext cx="0" cy="11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8F37AB57-904C-790D-A5DE-B7FDF00030E1}"/>
              </a:ext>
            </a:extLst>
          </p:cNvPr>
          <p:cNvCxnSpPr>
            <a:cxnSpLocks/>
          </p:cNvCxnSpPr>
          <p:nvPr/>
        </p:nvCxnSpPr>
        <p:spPr>
          <a:xfrm>
            <a:off x="11466208" y="3429000"/>
            <a:ext cx="0" cy="108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83F20EC-42A2-548C-CC30-CEF7D5D344AA}"/>
              </a:ext>
            </a:extLst>
          </p:cNvPr>
          <p:cNvSpPr txBox="1"/>
          <p:nvPr/>
        </p:nvSpPr>
        <p:spPr>
          <a:xfrm>
            <a:off x="9926297" y="4222787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851A278-7C8F-25B4-5CAF-966E23AE537D}"/>
              </a:ext>
            </a:extLst>
          </p:cNvPr>
          <p:cNvSpPr txBox="1"/>
          <p:nvPr/>
        </p:nvSpPr>
        <p:spPr>
          <a:xfrm>
            <a:off x="10322900" y="38235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8AC903-CBCB-A648-8FCC-89CC13167E2F}"/>
              </a:ext>
            </a:extLst>
          </p:cNvPr>
          <p:cNvSpPr txBox="1"/>
          <p:nvPr/>
        </p:nvSpPr>
        <p:spPr>
          <a:xfrm>
            <a:off x="11215078" y="383580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3DE80C7-D8DE-DBF2-9D1A-3F6E4669E335}"/>
              </a:ext>
            </a:extLst>
          </p:cNvPr>
          <p:cNvCxnSpPr>
            <a:cxnSpLocks/>
          </p:cNvCxnSpPr>
          <p:nvPr/>
        </p:nvCxnSpPr>
        <p:spPr>
          <a:xfrm>
            <a:off x="11365797" y="3537696"/>
            <a:ext cx="217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C1A6C7B-3197-7FC3-1CB2-069783AD8D28}"/>
              </a:ext>
            </a:extLst>
          </p:cNvPr>
          <p:cNvSpPr txBox="1"/>
          <p:nvPr/>
        </p:nvSpPr>
        <p:spPr>
          <a:xfrm>
            <a:off x="5651471" y="2816099"/>
            <a:ext cx="1826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Baseline</a:t>
            </a:r>
            <a:endParaRPr lang="en-US" altLang="zh-CN" sz="3600" b="1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98.6%</a:t>
            </a:r>
            <a:endParaRPr lang="zh-CN" altLang="zh-CN" sz="3600" b="1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21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支持向量机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ACCCDA9-71E8-8ED7-43AC-54BC5BA519D4}"/>
              </a:ext>
            </a:extLst>
          </p:cNvPr>
          <p:cNvCxnSpPr/>
          <p:nvPr/>
        </p:nvCxnSpPr>
        <p:spPr>
          <a:xfrm>
            <a:off x="3689350" y="4521200"/>
            <a:ext cx="43624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1B07F3E-7DB5-85CE-4D2E-2BD6CAB4E86C}"/>
              </a:ext>
            </a:extLst>
          </p:cNvPr>
          <p:cNvCxnSpPr>
            <a:cxnSpLocks/>
          </p:cNvCxnSpPr>
          <p:nvPr/>
        </p:nvCxnSpPr>
        <p:spPr>
          <a:xfrm flipV="1">
            <a:off x="3689350" y="1644650"/>
            <a:ext cx="0" cy="2876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B044629-53A1-C4D0-DCD5-50E59C2F196A}"/>
              </a:ext>
            </a:extLst>
          </p:cNvPr>
          <p:cNvSpPr/>
          <p:nvPr/>
        </p:nvSpPr>
        <p:spPr>
          <a:xfrm>
            <a:off x="4324350" y="3606801"/>
            <a:ext cx="146045" cy="1333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4AEC2BB-C86D-9A02-F77C-4CF2BD77DEA4}"/>
              </a:ext>
            </a:extLst>
          </p:cNvPr>
          <p:cNvSpPr/>
          <p:nvPr/>
        </p:nvSpPr>
        <p:spPr>
          <a:xfrm>
            <a:off x="5841999" y="2387600"/>
            <a:ext cx="165098" cy="16509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9A84EFF-D02F-CB1C-0E64-1DA138A6616F}"/>
              </a:ext>
            </a:extLst>
          </p:cNvPr>
          <p:cNvSpPr/>
          <p:nvPr/>
        </p:nvSpPr>
        <p:spPr>
          <a:xfrm>
            <a:off x="4692652" y="3673476"/>
            <a:ext cx="146045" cy="1333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22C0E96-7948-7ED5-18CF-5EE443A30BF7}"/>
              </a:ext>
            </a:extLst>
          </p:cNvPr>
          <p:cNvSpPr/>
          <p:nvPr/>
        </p:nvSpPr>
        <p:spPr>
          <a:xfrm>
            <a:off x="4397372" y="3251200"/>
            <a:ext cx="146045" cy="1333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0AF441-F8DF-B8C4-F738-7E897473C70A}"/>
              </a:ext>
            </a:extLst>
          </p:cNvPr>
          <p:cNvSpPr/>
          <p:nvPr/>
        </p:nvSpPr>
        <p:spPr>
          <a:xfrm>
            <a:off x="5372100" y="3886200"/>
            <a:ext cx="146045" cy="1333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42DB798-A8F1-B66D-ADAF-274ABEBDDF17}"/>
              </a:ext>
            </a:extLst>
          </p:cNvPr>
          <p:cNvSpPr/>
          <p:nvPr/>
        </p:nvSpPr>
        <p:spPr>
          <a:xfrm>
            <a:off x="5105394" y="3606801"/>
            <a:ext cx="146045" cy="1333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6203443-E30A-2D8E-9D84-276E177559A3}"/>
              </a:ext>
            </a:extLst>
          </p:cNvPr>
          <p:cNvSpPr/>
          <p:nvPr/>
        </p:nvSpPr>
        <p:spPr>
          <a:xfrm>
            <a:off x="4838697" y="3282951"/>
            <a:ext cx="146045" cy="13335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B8B59F4-4E10-A32F-7D17-1BFE6DC76DF9}"/>
              </a:ext>
            </a:extLst>
          </p:cNvPr>
          <p:cNvSpPr/>
          <p:nvPr/>
        </p:nvSpPr>
        <p:spPr>
          <a:xfrm>
            <a:off x="4133846" y="2994028"/>
            <a:ext cx="146045" cy="1333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7872F27-168B-E2C2-0C88-ACA435639575}"/>
              </a:ext>
            </a:extLst>
          </p:cNvPr>
          <p:cNvCxnSpPr>
            <a:cxnSpLocks/>
          </p:cNvCxnSpPr>
          <p:nvPr/>
        </p:nvCxnSpPr>
        <p:spPr>
          <a:xfrm>
            <a:off x="4133846" y="2165350"/>
            <a:ext cx="2463804" cy="1854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D0D47A2-800F-E294-5F93-FEBE04FC705F}"/>
              </a:ext>
            </a:extLst>
          </p:cNvPr>
          <p:cNvSpPr/>
          <p:nvPr/>
        </p:nvSpPr>
        <p:spPr>
          <a:xfrm>
            <a:off x="5961838" y="2895606"/>
            <a:ext cx="165098" cy="165097"/>
          </a:xfrm>
          <a:prstGeom prst="ellipse">
            <a:avLst/>
          </a:prstGeom>
          <a:solidFill>
            <a:schemeClr val="bg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B0B5E8-2B7E-5920-5245-2670FB6E2586}"/>
              </a:ext>
            </a:extLst>
          </p:cNvPr>
          <p:cNvSpPr/>
          <p:nvPr/>
        </p:nvSpPr>
        <p:spPr>
          <a:xfrm>
            <a:off x="5314955" y="2282828"/>
            <a:ext cx="165098" cy="16509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ACFD86B-7770-98E8-55A9-0258BA1E8884}"/>
              </a:ext>
            </a:extLst>
          </p:cNvPr>
          <p:cNvSpPr/>
          <p:nvPr/>
        </p:nvSpPr>
        <p:spPr>
          <a:xfrm>
            <a:off x="5105394" y="1831977"/>
            <a:ext cx="165098" cy="16509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3EDEF87-192E-1077-B19A-8E6B2EE21174}"/>
              </a:ext>
            </a:extLst>
          </p:cNvPr>
          <p:cNvSpPr/>
          <p:nvPr/>
        </p:nvSpPr>
        <p:spPr>
          <a:xfrm>
            <a:off x="6251570" y="3127378"/>
            <a:ext cx="165098" cy="16509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B3C0DED-C0A3-0C96-70E0-120377B9BA2C}"/>
              </a:ext>
            </a:extLst>
          </p:cNvPr>
          <p:cNvCxnSpPr>
            <a:cxnSpLocks/>
          </p:cNvCxnSpPr>
          <p:nvPr/>
        </p:nvCxnSpPr>
        <p:spPr>
          <a:xfrm>
            <a:off x="4322949" y="2794000"/>
            <a:ext cx="1889132" cy="147637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3EDE2BA-A68F-86F9-5362-F749621FAC12}"/>
              </a:ext>
            </a:extLst>
          </p:cNvPr>
          <p:cNvCxnSpPr>
            <a:cxnSpLocks/>
          </p:cNvCxnSpPr>
          <p:nvPr/>
        </p:nvCxnSpPr>
        <p:spPr>
          <a:xfrm>
            <a:off x="4724386" y="2065337"/>
            <a:ext cx="1956308" cy="154146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2A0081E-F7D7-F019-73CB-22B96FCA3798}"/>
              </a:ext>
            </a:extLst>
          </p:cNvPr>
          <p:cNvCxnSpPr>
            <a:cxnSpLocks/>
          </p:cNvCxnSpPr>
          <p:nvPr/>
        </p:nvCxnSpPr>
        <p:spPr>
          <a:xfrm flipV="1">
            <a:off x="6388883" y="3563143"/>
            <a:ext cx="235753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D19DDE9-6642-F8C5-FBCC-F44FC83FD0DB}"/>
              </a:ext>
            </a:extLst>
          </p:cNvPr>
          <p:cNvCxnSpPr>
            <a:cxnSpLocks/>
          </p:cNvCxnSpPr>
          <p:nvPr/>
        </p:nvCxnSpPr>
        <p:spPr>
          <a:xfrm flipH="1">
            <a:off x="6126172" y="3875881"/>
            <a:ext cx="251996" cy="3055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09E006A-0B68-71EA-469C-BBF2278DDC53}"/>
                  </a:ext>
                </a:extLst>
              </p:cNvPr>
              <p:cNvSpPr txBox="1"/>
              <p:nvPr/>
            </p:nvSpPr>
            <p:spPr>
              <a:xfrm>
                <a:off x="7744217" y="3748038"/>
                <a:ext cx="479811" cy="557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09E006A-0B68-71EA-469C-BBF2278DD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217" y="3748038"/>
                <a:ext cx="479811" cy="5575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箭头: 右 37">
            <a:extLst>
              <a:ext uri="{FF2B5EF4-FFF2-40B4-BE49-F238E27FC236}">
                <a16:creationId xmlns:a16="http://schemas.microsoft.com/office/drawing/2014/main" id="{7DC4A29D-E3C6-3C7D-0035-2C972B3418E0}"/>
              </a:ext>
            </a:extLst>
          </p:cNvPr>
          <p:cNvSpPr/>
          <p:nvPr/>
        </p:nvSpPr>
        <p:spPr>
          <a:xfrm rot="9597442">
            <a:off x="6140252" y="2664465"/>
            <a:ext cx="748636" cy="249208"/>
          </a:xfrm>
          <a:prstGeom prst="rightArrow">
            <a:avLst>
              <a:gd name="adj1" fmla="val 50000"/>
              <a:gd name="adj2" fmla="val 715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10">
            <a:extLst>
              <a:ext uri="{FF2B5EF4-FFF2-40B4-BE49-F238E27FC236}">
                <a16:creationId xmlns:a16="http://schemas.microsoft.com/office/drawing/2014/main" id="{9FEE0842-859C-BF40-FBEA-40C7AD1D653E}"/>
              </a:ext>
            </a:extLst>
          </p:cNvPr>
          <p:cNvSpPr/>
          <p:nvPr/>
        </p:nvSpPr>
        <p:spPr>
          <a:xfrm flipH="1">
            <a:off x="6959663" y="2415643"/>
            <a:ext cx="1341945" cy="420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0" t="0" r="0" b="0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TextBox 18">
            <a:extLst>
              <a:ext uri="{FF2B5EF4-FFF2-40B4-BE49-F238E27FC236}">
                <a16:creationId xmlns:a16="http://schemas.microsoft.com/office/drawing/2014/main" id="{A52C0405-C45E-51A0-CB1F-8F3C7F75F5E0}"/>
              </a:ext>
            </a:extLst>
          </p:cNvPr>
          <p:cNvSpPr txBox="1"/>
          <p:nvPr/>
        </p:nvSpPr>
        <p:spPr>
          <a:xfrm>
            <a:off x="6959596" y="2436221"/>
            <a:ext cx="1210588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676B4701-C85B-5378-E785-A227CF809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50" y="4870447"/>
            <a:ext cx="4500558" cy="1400174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E257CC3D-6232-F7ED-DEAB-F6BF31F9994C}"/>
              </a:ext>
            </a:extLst>
          </p:cNvPr>
          <p:cNvSpPr txBox="1"/>
          <p:nvPr/>
        </p:nvSpPr>
        <p:spPr>
          <a:xfrm>
            <a:off x="1295785" y="4972050"/>
            <a:ext cx="271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最大化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F12976E-3EA5-F2E9-C5F2-4E5D60577D25}"/>
              </a:ext>
            </a:extLst>
          </p:cNvPr>
          <p:cNvSpPr txBox="1"/>
          <p:nvPr/>
        </p:nvSpPr>
        <p:spPr>
          <a:xfrm>
            <a:off x="4090934" y="3886994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B381DB1-2302-BBA7-F357-5DD868D3FE6F}"/>
              </a:ext>
            </a:extLst>
          </p:cNvPr>
          <p:cNvSpPr txBox="1"/>
          <p:nvPr/>
        </p:nvSpPr>
        <p:spPr>
          <a:xfrm>
            <a:off x="6137984" y="184780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8346FBF-DBD6-9D6E-7DE4-2B5AE594A11A}"/>
              </a:ext>
            </a:extLst>
          </p:cNvPr>
          <p:cNvSpPr txBox="1"/>
          <p:nvPr/>
        </p:nvSpPr>
        <p:spPr>
          <a:xfrm>
            <a:off x="609600" y="704790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Support Vector Machine</a:t>
            </a:r>
            <a:endParaRPr lang="zh-CN" altLang="en-US" sz="20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45C3727-A14F-141D-EB58-0A5FEC8E530C}"/>
              </a:ext>
            </a:extLst>
          </p:cNvPr>
          <p:cNvSpPr/>
          <p:nvPr/>
        </p:nvSpPr>
        <p:spPr>
          <a:xfrm>
            <a:off x="4090934" y="3905252"/>
            <a:ext cx="833883" cy="47942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0209D8B-5F63-C143-AFDA-1E30680783EA}"/>
              </a:ext>
            </a:extLst>
          </p:cNvPr>
          <p:cNvSpPr/>
          <p:nvPr/>
        </p:nvSpPr>
        <p:spPr>
          <a:xfrm>
            <a:off x="6056070" y="1854748"/>
            <a:ext cx="833883" cy="47942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5AD7857-D5A0-8741-25CF-4FE01046B2B4}"/>
              </a:ext>
            </a:extLst>
          </p:cNvPr>
          <p:cNvSpPr txBox="1"/>
          <p:nvPr/>
        </p:nvSpPr>
        <p:spPr>
          <a:xfrm>
            <a:off x="6581784" y="3850480"/>
            <a:ext cx="127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22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600" y="295759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长短期记忆网络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9600" y="704790"/>
            <a:ext cx="3126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L</a:t>
            </a:r>
            <a:r>
              <a:rPr lang="en-US" altLang="zh-CN" sz="2000" dirty="0"/>
              <a:t>ong </a:t>
            </a:r>
            <a:r>
              <a:rPr lang="en-US" altLang="zh-CN" sz="2000" b="1" dirty="0">
                <a:solidFill>
                  <a:schemeClr val="accent1"/>
                </a:solidFill>
              </a:rPr>
              <a:t>S</a:t>
            </a:r>
            <a:r>
              <a:rPr lang="en-US" altLang="zh-CN" sz="2000" dirty="0"/>
              <a:t>hort-</a:t>
            </a:r>
            <a:r>
              <a:rPr lang="en-US" altLang="zh-CN" sz="2000" b="1" dirty="0">
                <a:solidFill>
                  <a:schemeClr val="accent1"/>
                </a:solidFill>
              </a:rPr>
              <a:t>T</a:t>
            </a:r>
            <a:r>
              <a:rPr lang="en-US" altLang="zh-CN" sz="2000" dirty="0"/>
              <a:t>erm </a:t>
            </a:r>
            <a:r>
              <a:rPr lang="en-US" altLang="zh-CN" sz="2000" b="1" dirty="0">
                <a:solidFill>
                  <a:schemeClr val="accent1"/>
                </a:solidFill>
              </a:rPr>
              <a:t>M</a:t>
            </a:r>
            <a:r>
              <a:rPr lang="en-US" altLang="zh-CN" sz="2000" dirty="0"/>
              <a:t>emory</a:t>
            </a:r>
          </a:p>
        </p:txBody>
      </p:sp>
      <p:pic>
        <p:nvPicPr>
          <p:cNvPr id="5" name="图片 4" descr="RN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" y="3467735"/>
            <a:ext cx="10400030" cy="33801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01285" y="6390640"/>
            <a:ext cx="1743075" cy="46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015" y="1280795"/>
            <a:ext cx="7078980" cy="2186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BERT</a:t>
            </a:r>
            <a:endParaRPr lang="zh-CN" altLang="en-US" sz="24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600" y="704790"/>
            <a:ext cx="637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1"/>
                </a:solidFill>
              </a:rPr>
              <a:t>B</a:t>
            </a:r>
            <a:r>
              <a:rPr lang="en-US" altLang="zh-CN" sz="2000"/>
              <a:t>idirectional </a:t>
            </a:r>
            <a:r>
              <a:rPr lang="en-US" altLang="zh-CN" sz="2000" b="1">
                <a:solidFill>
                  <a:schemeClr val="accent1"/>
                </a:solidFill>
              </a:rPr>
              <a:t>E</a:t>
            </a:r>
            <a:r>
              <a:rPr lang="en-US" altLang="zh-CN" sz="2000"/>
              <a:t>ncoder </a:t>
            </a:r>
            <a:r>
              <a:rPr lang="en-US" altLang="zh-CN" sz="2000" b="1">
                <a:solidFill>
                  <a:schemeClr val="accent1"/>
                </a:solidFill>
              </a:rPr>
              <a:t>R</a:t>
            </a:r>
            <a:r>
              <a:rPr lang="en-US" altLang="zh-CN" sz="2000"/>
              <a:t>epresentation from </a:t>
            </a:r>
            <a:r>
              <a:rPr lang="en-US" altLang="zh-CN" sz="2000" b="1">
                <a:solidFill>
                  <a:schemeClr val="accent1"/>
                </a:solidFill>
              </a:rPr>
              <a:t>T</a:t>
            </a:r>
            <a:r>
              <a:rPr lang="en-US" altLang="zh-CN" sz="2000"/>
              <a:t>ransformer</a:t>
            </a:r>
            <a:endParaRPr lang="zh-CN" altLang="en-US" sz="2000"/>
          </a:p>
        </p:txBody>
      </p:sp>
      <p:pic>
        <p:nvPicPr>
          <p:cNvPr id="3" name="图片 2" descr="图形用户界面, 图示, 应用程序&#10;&#10;描述已自动生成">
            <a:extLst>
              <a:ext uri="{FF2B5EF4-FFF2-40B4-BE49-F238E27FC236}">
                <a16:creationId xmlns:a16="http://schemas.microsoft.com/office/drawing/2014/main" id="{55965DFE-371A-73FA-B4F1-B562C1D09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90" y="1511996"/>
            <a:ext cx="8449619" cy="35793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C3E75B-B7DE-373D-6630-11AF73E09C8D}"/>
              </a:ext>
            </a:extLst>
          </p:cNvPr>
          <p:cNvSpPr txBox="1"/>
          <p:nvPr/>
        </p:nvSpPr>
        <p:spPr>
          <a:xfrm>
            <a:off x="609600" y="526761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高维语义特征表达能力更强</a:t>
            </a:r>
            <a:endParaRPr lang="zh-CN" altLang="zh-CN" sz="2400">
              <a:effectLst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A925BD-A1A8-A6F8-4E84-98ACBD9A1DF2}"/>
              </a:ext>
            </a:extLst>
          </p:cNvPr>
          <p:cNvSpPr txBox="1"/>
          <p:nvPr/>
        </p:nvSpPr>
        <p:spPr>
          <a:xfrm>
            <a:off x="4851148" y="526761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更好的泛化能力</a:t>
            </a:r>
            <a:endParaRPr lang="zh-CN" altLang="zh-CN" sz="2400">
              <a:effectLst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D1C095-A191-EC5E-DFD4-89DD29732853}"/>
              </a:ext>
            </a:extLst>
          </p:cNvPr>
          <p:cNvSpPr txBox="1"/>
          <p:nvPr/>
        </p:nvSpPr>
        <p:spPr>
          <a:xfrm>
            <a:off x="7619456" y="5267611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同时学习特征提取和分类器</a:t>
            </a:r>
            <a:endParaRPr lang="zh-CN" altLang="zh-CN" sz="2400">
              <a:effectLst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6A8DFF-B84F-0A36-BCFB-2239F5387E6F}"/>
              </a:ext>
            </a:extLst>
          </p:cNvPr>
          <p:cNvSpPr txBox="1"/>
          <p:nvPr/>
        </p:nvSpPr>
        <p:spPr>
          <a:xfrm>
            <a:off x="4263242" y="5922377"/>
            <a:ext cx="3081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Best Accuracy: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99.2%</a:t>
            </a:r>
            <a:endParaRPr kumimoji="1" lang="zh-CN" altLang="en-US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3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DeBERTa</a:t>
            </a:r>
            <a:endParaRPr lang="zh-CN" altLang="en-US" sz="24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600" y="704790"/>
            <a:ext cx="5956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000" b="1" i="0">
                <a:solidFill>
                  <a:schemeClr val="accent1"/>
                </a:solidFill>
                <a:effectLst/>
                <a:latin typeface="-apple-system"/>
              </a:rPr>
              <a:t>De</a:t>
            </a:r>
            <a:r>
              <a:rPr lang="en" altLang="zh-CN" sz="2000" i="0">
                <a:solidFill>
                  <a:srgbClr val="191B1F"/>
                </a:solidFill>
                <a:effectLst/>
                <a:latin typeface="-apple-system"/>
              </a:rPr>
              <a:t>coding-enhanced </a:t>
            </a:r>
            <a:r>
              <a:rPr lang="en" altLang="zh-CN" sz="2000" b="1" i="0">
                <a:solidFill>
                  <a:schemeClr val="accent1"/>
                </a:solidFill>
                <a:effectLst/>
                <a:latin typeface="-apple-system"/>
              </a:rPr>
              <a:t>BERT</a:t>
            </a:r>
            <a:r>
              <a:rPr lang="en" altLang="zh-CN" sz="2000" i="0">
                <a:solidFill>
                  <a:srgbClr val="191B1F"/>
                </a:solidFill>
                <a:effectLst/>
                <a:latin typeface="-apple-system"/>
              </a:rPr>
              <a:t> with Disentangled </a:t>
            </a:r>
            <a:r>
              <a:rPr lang="en" altLang="zh-CN" sz="2000" b="1" i="0">
                <a:solidFill>
                  <a:schemeClr val="accent1"/>
                </a:solidFill>
                <a:effectLst/>
                <a:latin typeface="-apple-system"/>
              </a:rPr>
              <a:t>A</a:t>
            </a:r>
            <a:r>
              <a:rPr lang="en" altLang="zh-CN" sz="2000" i="0">
                <a:solidFill>
                  <a:srgbClr val="191B1F"/>
                </a:solidFill>
                <a:effectLst/>
                <a:latin typeface="-apple-system"/>
              </a:rPr>
              <a:t>ttention</a:t>
            </a:r>
            <a:endParaRPr lang="zh-CN" altLang="en-US" sz="20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E91CDB-3D28-90BA-F231-36D98940C0E0}"/>
              </a:ext>
            </a:extLst>
          </p:cNvPr>
          <p:cNvSpPr txBox="1"/>
          <p:nvPr/>
        </p:nvSpPr>
        <p:spPr>
          <a:xfrm>
            <a:off x="952624" y="173003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自注意力解耦机制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CFB607-2D5B-9AE8-1E52-7180FF019F78}"/>
              </a:ext>
            </a:extLst>
          </p:cNvPr>
          <p:cNvSpPr txBox="1"/>
          <p:nvPr/>
        </p:nvSpPr>
        <p:spPr>
          <a:xfrm>
            <a:off x="1339780" y="2305878"/>
            <a:ext cx="8540489" cy="96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个向量分别表示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zh-CN" altLang="en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本身的文本内容和位置。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之间的注意力权重则使用</a:t>
            </a:r>
            <a:r>
              <a:rPr lang="en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内容之间和位置之间的解耦矩阵。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1AE3AD-9C8B-3EEE-4214-62A5C1574433}"/>
              </a:ext>
            </a:extLst>
          </p:cNvPr>
          <p:cNvSpPr txBox="1"/>
          <p:nvPr/>
        </p:nvSpPr>
        <p:spPr>
          <a:xfrm>
            <a:off x="952624" y="385774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增强的掩码解码器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A084CA-1845-52E3-B37B-BC68774EB816}"/>
              </a:ext>
            </a:extLst>
          </p:cNvPr>
          <p:cNvSpPr txBox="1"/>
          <p:nvPr/>
        </p:nvSpPr>
        <p:spPr>
          <a:xfrm>
            <a:off x="1339779" y="4469793"/>
            <a:ext cx="10214912" cy="505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解耦注意机制已经考虑了上下文单词的内容和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相对位置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，但没有考虑这些单词的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绝对位置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3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>
            <a:extLst>
              <a:ext uri="{FF2B5EF4-FFF2-40B4-BE49-F238E27FC236}">
                <a16:creationId xmlns:a16="http://schemas.microsoft.com/office/drawing/2014/main" id="{D98990C1-C275-5776-967B-AC0F38BB0F22}"/>
              </a:ext>
            </a:extLst>
          </p:cNvPr>
          <p:cNvSpPr/>
          <p:nvPr/>
        </p:nvSpPr>
        <p:spPr>
          <a:xfrm>
            <a:off x="3174693" y="2525052"/>
            <a:ext cx="8729879" cy="2141291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02724903-9380-302B-9A12-004D738C5DA6}"/>
              </a:ext>
            </a:extLst>
          </p:cNvPr>
          <p:cNvSpPr/>
          <p:nvPr/>
        </p:nvSpPr>
        <p:spPr>
          <a:xfrm>
            <a:off x="3638870" y="2596755"/>
            <a:ext cx="7371638" cy="1808138"/>
          </a:xfrm>
          <a:prstGeom prst="parallelogram">
            <a:avLst/>
          </a:prstGeom>
          <a:solidFill>
            <a:srgbClr val="0E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F8AC5880-0199-5373-3D79-9E6D6FA5AD74}"/>
              </a:ext>
            </a:extLst>
          </p:cNvPr>
          <p:cNvSpPr/>
          <p:nvPr/>
        </p:nvSpPr>
        <p:spPr>
          <a:xfrm>
            <a:off x="1389922" y="2142677"/>
            <a:ext cx="2590046" cy="1530482"/>
          </a:xfrm>
          <a:prstGeom prst="parallelogram">
            <a:avLst/>
          </a:prstGeom>
          <a:solidFill>
            <a:srgbClr val="0E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713D6C2-52C2-1B16-80A7-7706EFBA549F}"/>
              </a:ext>
            </a:extLst>
          </p:cNvPr>
          <p:cNvSpPr/>
          <p:nvPr/>
        </p:nvSpPr>
        <p:spPr>
          <a:xfrm>
            <a:off x="2721413" y="2568547"/>
            <a:ext cx="1530481" cy="15304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1CED0B-ACDE-8937-52DB-E8B6DF1062CF}"/>
              </a:ext>
            </a:extLst>
          </p:cNvPr>
          <p:cNvSpPr/>
          <p:nvPr/>
        </p:nvSpPr>
        <p:spPr>
          <a:xfrm>
            <a:off x="3225176" y="2884070"/>
            <a:ext cx="986880" cy="8991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5400" b="1">
                <a:solidFill>
                  <a:srgbClr val="0E60A8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5400" b="1" dirty="0">
              <a:solidFill>
                <a:srgbClr val="0E60A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237E2B-EEE1-91CE-D6A6-16FE7C7CC28A}"/>
              </a:ext>
            </a:extLst>
          </p:cNvPr>
          <p:cNvSpPr/>
          <p:nvPr/>
        </p:nvSpPr>
        <p:spPr>
          <a:xfrm>
            <a:off x="4833035" y="2988356"/>
            <a:ext cx="5184576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具体训练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6AA4D67-593E-5779-8BBA-6EFE31DF6744}"/>
              </a:ext>
            </a:extLst>
          </p:cNvPr>
          <p:cNvCxnSpPr>
            <a:cxnSpLocks/>
          </p:cNvCxnSpPr>
          <p:nvPr/>
        </p:nvCxnSpPr>
        <p:spPr>
          <a:xfrm>
            <a:off x="4833035" y="3783230"/>
            <a:ext cx="47728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7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具体训练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600" y="704790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Training</a:t>
            </a:r>
            <a:r>
              <a:rPr lang="zh-CN" altLang="en-US" sz="2000"/>
              <a:t> </a:t>
            </a:r>
            <a:r>
              <a:rPr lang="en-US" altLang="zh-CN" sz="2000"/>
              <a:t>Design</a:t>
            </a:r>
            <a:endParaRPr lang="zh-CN" altLang="en-US" sz="2000"/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1732C3FD-0F17-F0AF-FCB6-2F31B2C50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60" y="2252971"/>
            <a:ext cx="9008822" cy="37058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63086AE-36F9-E1FF-4E4A-33BD56A8E882}"/>
              </a:ext>
            </a:extLst>
          </p:cNvPr>
          <p:cNvSpPr txBox="1"/>
          <p:nvPr/>
        </p:nvSpPr>
        <p:spPr>
          <a:xfrm>
            <a:off x="701933" y="150154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设计一个分类器头以适配下游任务</a:t>
            </a:r>
          </a:p>
        </p:txBody>
      </p:sp>
    </p:spTree>
    <p:extLst>
      <p:ext uri="{BB962C8B-B14F-4D97-AF65-F5344CB8AC3E}">
        <p14:creationId xmlns:p14="http://schemas.microsoft.com/office/powerpoint/2010/main" val="130152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具体训练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600" y="704790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Training</a:t>
            </a:r>
            <a:r>
              <a:rPr lang="zh-CN" altLang="en-US" sz="2000"/>
              <a:t> </a:t>
            </a:r>
            <a:r>
              <a:rPr lang="en-US" altLang="zh-CN" sz="2000"/>
              <a:t>Design</a:t>
            </a:r>
            <a:endParaRPr lang="zh-CN" altLang="en-US" sz="2000"/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DF362D7C-E0E8-8E64-754C-F4EDE9CC0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66" y="1246909"/>
            <a:ext cx="6761067" cy="512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具体训练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600" y="704790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Training</a:t>
            </a:r>
            <a:r>
              <a:rPr lang="zh-CN" altLang="en-US" sz="2000"/>
              <a:t> </a:t>
            </a:r>
            <a:r>
              <a:rPr lang="en-US" altLang="zh-CN" sz="2000"/>
              <a:t>Design</a:t>
            </a:r>
            <a:endParaRPr lang="zh-CN" altLang="en-US" sz="2000"/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072A4D84-CDD0-41BA-971C-C6FC58940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25" y="1261797"/>
            <a:ext cx="7772400" cy="5300444"/>
          </a:xfrm>
          <a:prstGeom prst="rect">
            <a:avLst/>
          </a:prstGeom>
        </p:spPr>
      </p:pic>
      <p:sp>
        <p:nvSpPr>
          <p:cNvPr id="10" name="圆角矩形 9">
            <a:extLst>
              <a:ext uri="{FF2B5EF4-FFF2-40B4-BE49-F238E27FC236}">
                <a16:creationId xmlns:a16="http://schemas.microsoft.com/office/drawing/2014/main" id="{967BC3FB-B054-D67C-6601-72CC0C65D703}"/>
              </a:ext>
            </a:extLst>
          </p:cNvPr>
          <p:cNvSpPr/>
          <p:nvPr/>
        </p:nvSpPr>
        <p:spPr>
          <a:xfrm>
            <a:off x="2743200" y="1460666"/>
            <a:ext cx="8277101" cy="3978234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EE9984A5-AC81-2EA8-D3A2-F9291BC17F50}"/>
              </a:ext>
            </a:extLst>
          </p:cNvPr>
          <p:cNvSpPr/>
          <p:nvPr/>
        </p:nvSpPr>
        <p:spPr>
          <a:xfrm>
            <a:off x="2788722" y="5512671"/>
            <a:ext cx="8277101" cy="908463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EA6808-F3FE-A686-7906-027D8B5748C9}"/>
              </a:ext>
            </a:extLst>
          </p:cNvPr>
          <p:cNvSpPr txBox="1"/>
          <p:nvPr/>
        </p:nvSpPr>
        <p:spPr>
          <a:xfrm>
            <a:off x="1180792" y="3198167"/>
            <a:ext cx="951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BERT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7CB863-1784-E3CE-46D3-5C0AA4178413}"/>
              </a:ext>
            </a:extLst>
          </p:cNvPr>
          <p:cNvSpPr txBox="1"/>
          <p:nvPr/>
        </p:nvSpPr>
        <p:spPr>
          <a:xfrm>
            <a:off x="975190" y="5696987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Classifier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59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成绩展示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600" y="704790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Final</a:t>
            </a:r>
            <a:r>
              <a:rPr lang="zh-CN" altLang="en-US" sz="2000"/>
              <a:t> </a:t>
            </a:r>
            <a:r>
              <a:rPr lang="en-US" altLang="zh-CN" sz="2000"/>
              <a:t>Scores</a:t>
            </a:r>
            <a:endParaRPr lang="zh-CN" altLang="en-US" sz="20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CCE9D7-EF33-6A4C-D873-625AA13AC267}"/>
              </a:ext>
            </a:extLst>
          </p:cNvPr>
          <p:cNvSpPr txBox="1"/>
          <p:nvPr/>
        </p:nvSpPr>
        <p:spPr>
          <a:xfrm>
            <a:off x="4176179" y="4651935"/>
            <a:ext cx="38396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b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Final Accuracy</a:t>
            </a:r>
            <a:r>
              <a:rPr lang="en-US" altLang="zh-CN" sz="2700" b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: </a:t>
            </a:r>
            <a:r>
              <a:rPr lang="zh-CN" altLang="en-US" sz="2700" b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7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99.65%</a:t>
            </a:r>
            <a:endParaRPr lang="zh-CN" altLang="zh-CN" sz="2700" b="1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D7C8FE-7C34-2F84-4221-CE8541A5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1" y="2028063"/>
            <a:ext cx="121443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具体训练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600" y="704790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Training</a:t>
            </a:r>
            <a:r>
              <a:rPr lang="zh-CN" altLang="en-US" sz="2000"/>
              <a:t> </a:t>
            </a:r>
            <a:r>
              <a:rPr lang="en-US" altLang="zh-CN" sz="2000"/>
              <a:t>Design</a:t>
            </a:r>
            <a:endParaRPr lang="zh-CN" altLang="en-US" sz="20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8F15D4-FDDA-4FEC-178E-08360AC2CE23}"/>
              </a:ext>
            </a:extLst>
          </p:cNvPr>
          <p:cNvSpPr txBox="1"/>
          <p:nvPr/>
        </p:nvSpPr>
        <p:spPr>
          <a:xfrm>
            <a:off x="1421113" y="1513931"/>
            <a:ext cx="252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学习器：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AdamW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395545-D0E8-A8B3-2DF0-10A758CF2372}"/>
              </a:ext>
            </a:extLst>
          </p:cNvPr>
          <p:cNvSpPr txBox="1"/>
          <p:nvPr/>
        </p:nvSpPr>
        <p:spPr>
          <a:xfrm>
            <a:off x="1412488" y="4736090"/>
            <a:ext cx="8032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试验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DropOut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：大参数更显著、小参数可以</a:t>
            </a:r>
            <a:r>
              <a:rPr lang="zh-CN" altLang="en-US" sz="2400" u="sng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缩小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甚至去除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0C139-2B45-FB16-8EA3-7C2AFA72AF7F}"/>
              </a:ext>
            </a:extLst>
          </p:cNvPr>
          <p:cNvSpPr txBox="1"/>
          <p:nvPr/>
        </p:nvSpPr>
        <p:spPr>
          <a:xfrm>
            <a:off x="1421113" y="2305400"/>
            <a:ext cx="6130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学习率：</a:t>
            </a:r>
            <a:r>
              <a:rPr lang="en-US" altLang="zh-CN" sz="2400" u="sng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1e-5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~ 5e-5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BERT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学习率不应过大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655E0B-E7E0-B90F-9370-3DE2AC85B8F6}"/>
              </a:ext>
            </a:extLst>
          </p:cNvPr>
          <p:cNvSpPr txBox="1"/>
          <p:nvPr/>
        </p:nvSpPr>
        <p:spPr>
          <a:xfrm>
            <a:off x="1412488" y="3102877"/>
            <a:ext cx="499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学习率策略：试验 </a:t>
            </a:r>
            <a:r>
              <a:rPr lang="en-US" altLang="zh-CN" sz="2400" u="sng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constant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和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cosine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778364-3E1E-050F-6774-82B9C99CFEB6}"/>
              </a:ext>
            </a:extLst>
          </p:cNvPr>
          <p:cNvSpPr txBox="1"/>
          <p:nvPr/>
        </p:nvSpPr>
        <p:spPr>
          <a:xfrm>
            <a:off x="1412488" y="3906502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Loss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：试验</a:t>
            </a:r>
            <a:r>
              <a:rPr lang="zh-CN" altLang="en-US" sz="2400" u="sng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普通交叉熵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和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Focal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Loss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D5232E-D3E2-3C88-83CF-5A594951C6D3}"/>
              </a:ext>
            </a:extLst>
          </p:cNvPr>
          <p:cNvSpPr txBox="1"/>
          <p:nvPr/>
        </p:nvSpPr>
        <p:spPr>
          <a:xfrm>
            <a:off x="1421113" y="556567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训练参数：</a:t>
            </a:r>
            <a:r>
              <a:rPr lang="zh-CN" altLang="en-US" sz="2400" u="sng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全参训练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和仅训练分类器头</a:t>
            </a:r>
          </a:p>
        </p:txBody>
      </p:sp>
    </p:spTree>
    <p:extLst>
      <p:ext uri="{BB962C8B-B14F-4D97-AF65-F5344CB8AC3E}">
        <p14:creationId xmlns:p14="http://schemas.microsoft.com/office/powerpoint/2010/main" val="380725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8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>
            <a:extLst>
              <a:ext uri="{FF2B5EF4-FFF2-40B4-BE49-F238E27FC236}">
                <a16:creationId xmlns:a16="http://schemas.microsoft.com/office/drawing/2014/main" id="{D98990C1-C275-5776-967B-AC0F38BB0F22}"/>
              </a:ext>
            </a:extLst>
          </p:cNvPr>
          <p:cNvSpPr/>
          <p:nvPr/>
        </p:nvSpPr>
        <p:spPr>
          <a:xfrm>
            <a:off x="3174693" y="2525052"/>
            <a:ext cx="8729879" cy="2141291"/>
          </a:xfrm>
          <a:prstGeom prst="parallelogram">
            <a:avLst/>
          </a:prstGeom>
          <a:solidFill>
            <a:schemeClr val="accent1">
              <a:lumMod val="40000"/>
              <a:lumOff val="6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02724903-9380-302B-9A12-004D738C5DA6}"/>
              </a:ext>
            </a:extLst>
          </p:cNvPr>
          <p:cNvSpPr/>
          <p:nvPr/>
        </p:nvSpPr>
        <p:spPr>
          <a:xfrm>
            <a:off x="3638870" y="2596755"/>
            <a:ext cx="7371638" cy="1808138"/>
          </a:xfrm>
          <a:prstGeom prst="parallelogram">
            <a:avLst/>
          </a:prstGeom>
          <a:solidFill>
            <a:srgbClr val="0E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F8AC5880-0199-5373-3D79-9E6D6FA5AD74}"/>
              </a:ext>
            </a:extLst>
          </p:cNvPr>
          <p:cNvSpPr/>
          <p:nvPr/>
        </p:nvSpPr>
        <p:spPr>
          <a:xfrm>
            <a:off x="1389922" y="2142677"/>
            <a:ext cx="2590046" cy="1530482"/>
          </a:xfrm>
          <a:prstGeom prst="parallelogram">
            <a:avLst/>
          </a:prstGeom>
          <a:solidFill>
            <a:srgbClr val="0E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713D6C2-52C2-1B16-80A7-7706EFBA549F}"/>
              </a:ext>
            </a:extLst>
          </p:cNvPr>
          <p:cNvSpPr/>
          <p:nvPr/>
        </p:nvSpPr>
        <p:spPr>
          <a:xfrm>
            <a:off x="2721413" y="2568547"/>
            <a:ext cx="1530481" cy="15304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1CED0B-ACDE-8937-52DB-E8B6DF1062CF}"/>
              </a:ext>
            </a:extLst>
          </p:cNvPr>
          <p:cNvSpPr/>
          <p:nvPr/>
        </p:nvSpPr>
        <p:spPr>
          <a:xfrm>
            <a:off x="3225176" y="2884070"/>
            <a:ext cx="986880" cy="8991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5400" b="1">
                <a:solidFill>
                  <a:srgbClr val="0E60A8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5400" b="1" dirty="0">
              <a:solidFill>
                <a:srgbClr val="0E60A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237E2B-EEE1-91CE-D6A6-16FE7C7CC28A}"/>
              </a:ext>
            </a:extLst>
          </p:cNvPr>
          <p:cNvSpPr/>
          <p:nvPr/>
        </p:nvSpPr>
        <p:spPr>
          <a:xfrm>
            <a:off x="4833035" y="2988356"/>
            <a:ext cx="5184576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调参调优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6AA4D67-593E-5779-8BBA-6EFE31DF6744}"/>
              </a:ext>
            </a:extLst>
          </p:cNvPr>
          <p:cNvCxnSpPr>
            <a:cxnSpLocks/>
          </p:cNvCxnSpPr>
          <p:nvPr/>
        </p:nvCxnSpPr>
        <p:spPr>
          <a:xfrm>
            <a:off x="4833035" y="3783230"/>
            <a:ext cx="47728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05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调参调优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600" y="704790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Optimization</a:t>
            </a:r>
            <a:endParaRPr lang="zh-CN" altLang="en-US" sz="20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8F15D4-FDDA-4FEC-178E-08360AC2CE23}"/>
              </a:ext>
            </a:extLst>
          </p:cNvPr>
          <p:cNvSpPr txBox="1"/>
          <p:nvPr/>
        </p:nvSpPr>
        <p:spPr>
          <a:xfrm>
            <a:off x="826165" y="141712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Optuna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自动调参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655DA2-2B3B-35BA-0693-127F36D48920}"/>
              </a:ext>
            </a:extLst>
          </p:cNvPr>
          <p:cNvSpPr txBox="1"/>
          <p:nvPr/>
        </p:nvSpPr>
        <p:spPr>
          <a:xfrm>
            <a:off x="3511917" y="1417128"/>
            <a:ext cx="624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自动超参数优化，比 </a:t>
            </a:r>
            <a:r>
              <a:rPr lang="en-US" altLang="zh-CN" sz="200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zh-CN" altLang="en-US" sz="200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sz="200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更高效</a:t>
            </a:r>
          </a:p>
        </p:txBody>
      </p:sp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F0D91CA1-34DC-C47F-1E5B-708E6B88E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71" y="2191021"/>
            <a:ext cx="9156055" cy="336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8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调参调优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600" y="704790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Optimization</a:t>
            </a:r>
            <a:endParaRPr lang="zh-CN" altLang="en-US" sz="200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10C9BFA1-B0B3-B1B1-D6F1-3DEE2B0EB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672" y="757424"/>
            <a:ext cx="7772400" cy="57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9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词元阈值过滤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600" y="704790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Token</a:t>
            </a:r>
            <a:r>
              <a:rPr lang="zh-CN" altLang="en-US" sz="2000" dirty="0"/>
              <a:t> </a:t>
            </a:r>
            <a:r>
              <a:rPr lang="en-US" altLang="zh-CN" sz="2000" dirty="0"/>
              <a:t>Thresholds</a:t>
            </a:r>
            <a:endParaRPr lang="zh-CN" altLang="en-US" sz="2000" dirty="0"/>
          </a:p>
        </p:txBody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E2B59B6D-2AF3-1AF0-B3CC-1515858D6B1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72474" y="1816172"/>
            <a:ext cx="4292223" cy="420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0" t="0" r="0" b="0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F5BA1E21-1EE2-055D-A637-FDEA410297C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32824" y="1813791"/>
            <a:ext cx="4031873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垃圾词占总长度比高于一定百分比</a:t>
            </a:r>
          </a:p>
        </p:txBody>
      </p:sp>
      <p:sp>
        <p:nvSpPr>
          <p:cNvPr id="46" name="Freeform 10">
            <a:extLst>
              <a:ext uri="{FF2B5EF4-FFF2-40B4-BE49-F238E27FC236}">
                <a16:creationId xmlns:a16="http://schemas.microsoft.com/office/drawing/2014/main" id="{2A105ED6-F886-5859-6021-745E3385BB3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672475" y="2639854"/>
            <a:ext cx="4292223" cy="420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0" t="0" r="0" b="0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TextBox 17">
            <a:extLst>
              <a:ext uri="{FF2B5EF4-FFF2-40B4-BE49-F238E27FC236}">
                <a16:creationId xmlns:a16="http://schemas.microsoft.com/office/drawing/2014/main" id="{ABCFA6D4-3C21-367E-9382-92D7A9EA581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423180" y="2637473"/>
            <a:ext cx="3541517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垃圾词个数高于一定绝对数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7893A8C-6602-BFBE-BD14-0FE310C581B5}"/>
              </a:ext>
            </a:extLst>
          </p:cNvPr>
          <p:cNvSpPr/>
          <p:nvPr/>
        </p:nvSpPr>
        <p:spPr>
          <a:xfrm>
            <a:off x="1545529" y="2069335"/>
            <a:ext cx="2674629" cy="91315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垃圾邮件断言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61825CE8-ADA1-7949-D157-E8ECC90F9149}"/>
              </a:ext>
            </a:extLst>
          </p:cNvPr>
          <p:cNvSpPr/>
          <p:nvPr/>
        </p:nvSpPr>
        <p:spPr>
          <a:xfrm rot="20720889">
            <a:off x="4252938" y="2090132"/>
            <a:ext cx="1468513" cy="240557"/>
          </a:xfrm>
          <a:prstGeom prst="rightArrow">
            <a:avLst/>
          </a:prstGeom>
          <a:solidFill>
            <a:srgbClr val="113E6A"/>
          </a:solidFill>
          <a:ln w="9525">
            <a:noFill/>
          </a:ln>
        </p:spPr>
        <p:txBody>
          <a:bodyPr rtlCol="0" anchor="ctr"/>
          <a:lstStyle/>
          <a:p>
            <a:pPr algn="l"/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F75620BC-FB9A-7648-079C-70C82FF56A17}"/>
              </a:ext>
            </a:extLst>
          </p:cNvPr>
          <p:cNvSpPr/>
          <p:nvPr/>
        </p:nvSpPr>
        <p:spPr>
          <a:xfrm rot="739103">
            <a:off x="4258768" y="2551002"/>
            <a:ext cx="1468513" cy="240557"/>
          </a:xfrm>
          <a:prstGeom prst="rightArrow">
            <a:avLst/>
          </a:prstGeom>
          <a:solidFill>
            <a:srgbClr val="113E6A"/>
          </a:solidFill>
          <a:ln w="9525">
            <a:noFill/>
          </a:ln>
        </p:spPr>
        <p:txBody>
          <a:bodyPr rtlCol="0" anchor="ctr"/>
          <a:lstStyle/>
          <a:p>
            <a:pPr algn="l"/>
            <a:endParaRPr lang="zh-CN" altLang="en-US" dirty="0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7140CDCF-7C89-2472-BC4E-22A2B5A936C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672474" y="4129881"/>
            <a:ext cx="4292223" cy="420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0" t="0" r="0" b="0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7A881F11-2E86-12DF-BA3F-F70CC12E995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932824" y="4127500"/>
            <a:ext cx="4031873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垃圾词占总长度比低于一定百分比</a:t>
            </a: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301710BA-1280-CF18-0FEA-ABA5609AEF4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672475" y="4953563"/>
            <a:ext cx="4292223" cy="420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0" t="0" r="0" b="0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E2714354-DA43-6544-F0B0-EEF19D242AD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23180" y="4951182"/>
            <a:ext cx="3541517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垃圾词个数低于一定绝对数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1596B0D-8BE2-FC0E-FA2A-6E3081754CF6}"/>
              </a:ext>
            </a:extLst>
          </p:cNvPr>
          <p:cNvSpPr/>
          <p:nvPr/>
        </p:nvSpPr>
        <p:spPr>
          <a:xfrm>
            <a:off x="1545529" y="4383044"/>
            <a:ext cx="2674629" cy="91315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普通邮件断言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D2FCE49-73C6-15E3-07F0-AE28FFE71669}"/>
              </a:ext>
            </a:extLst>
          </p:cNvPr>
          <p:cNvSpPr/>
          <p:nvPr/>
        </p:nvSpPr>
        <p:spPr>
          <a:xfrm rot="20720889">
            <a:off x="4323571" y="4414129"/>
            <a:ext cx="1468513" cy="240557"/>
          </a:xfrm>
          <a:prstGeom prst="rightArrow">
            <a:avLst/>
          </a:prstGeom>
          <a:solidFill>
            <a:srgbClr val="113E6A"/>
          </a:solidFill>
          <a:ln w="9525">
            <a:noFill/>
          </a:ln>
        </p:spPr>
        <p:txBody>
          <a:bodyPr rtlCol="0" anchor="ctr"/>
          <a:lstStyle/>
          <a:p>
            <a:pPr algn="l"/>
            <a:endParaRPr lang="zh-CN" altLang="en-US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4E0E3FBB-EF5F-7FCF-C05A-9CB2714629B3}"/>
              </a:ext>
            </a:extLst>
          </p:cNvPr>
          <p:cNvSpPr/>
          <p:nvPr/>
        </p:nvSpPr>
        <p:spPr>
          <a:xfrm rot="739103">
            <a:off x="4329401" y="4874999"/>
            <a:ext cx="1468513" cy="240557"/>
          </a:xfrm>
          <a:prstGeom prst="rightArrow">
            <a:avLst/>
          </a:prstGeom>
          <a:solidFill>
            <a:srgbClr val="113E6A"/>
          </a:solidFill>
          <a:ln w="9525">
            <a:noFill/>
          </a:ln>
        </p:spPr>
        <p:txBody>
          <a:bodyPr rtlCol="0" anchor="ctr"/>
          <a:lstStyle/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581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假标签法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600" y="704790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Fake</a:t>
            </a:r>
            <a:r>
              <a:rPr lang="zh-CN" altLang="en-US" sz="2000" dirty="0"/>
              <a:t> </a:t>
            </a:r>
            <a:r>
              <a:rPr lang="en-US" altLang="zh-CN" sz="2000" dirty="0"/>
              <a:t>Labels</a:t>
            </a:r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5CD925-5120-5B3B-A79F-5604E3DE846A}"/>
              </a:ext>
            </a:extLst>
          </p:cNvPr>
          <p:cNvSpPr txBox="1"/>
          <p:nvPr/>
        </p:nvSpPr>
        <p:spPr>
          <a:xfrm>
            <a:off x="1248785" y="1898049"/>
            <a:ext cx="905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对于高置信度数据（如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&gt; 0.95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），将其作为真实标签加入训练集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270A06-412E-092D-83B9-0C8AE5081CFA}"/>
              </a:ext>
            </a:extLst>
          </p:cNvPr>
          <p:cNvSpPr txBox="1"/>
          <p:nvPr/>
        </p:nvSpPr>
        <p:spPr>
          <a:xfrm>
            <a:off x="1248785" y="3152863"/>
            <a:ext cx="362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常用于训练样本数偏少时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90F72E-7E69-AE91-6A72-2C5FDF90AF58}"/>
              </a:ext>
            </a:extLst>
          </p:cNvPr>
          <p:cNvSpPr txBox="1"/>
          <p:nvPr/>
        </p:nvSpPr>
        <p:spPr>
          <a:xfrm>
            <a:off x="1248785" y="4498287"/>
            <a:ext cx="523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弥补训练集与真实集之间的特征差异</a:t>
            </a:r>
          </a:p>
        </p:txBody>
      </p:sp>
    </p:spTree>
    <p:extLst>
      <p:ext uri="{BB962C8B-B14F-4D97-AF65-F5344CB8AC3E}">
        <p14:creationId xmlns:p14="http://schemas.microsoft.com/office/powerpoint/2010/main" val="86501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A5CDEA2-4A05-43B0-9383-9F89F9650B74}"/>
              </a:ext>
            </a:extLst>
          </p:cNvPr>
          <p:cNvSpPr/>
          <p:nvPr/>
        </p:nvSpPr>
        <p:spPr>
          <a:xfrm>
            <a:off x="-14605" y="0"/>
            <a:ext cx="12205970" cy="6858000"/>
          </a:xfrm>
          <a:prstGeom prst="rect">
            <a:avLst/>
          </a:prstGeom>
          <a:gradFill>
            <a:gsLst>
              <a:gs pos="0">
                <a:srgbClr val="0E60A8">
                  <a:alpha val="36000"/>
                </a:srgbClr>
              </a:gs>
              <a:gs pos="86000">
                <a:srgbClr val="0E60A8">
                  <a:alpha val="9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002CB546-7EFB-98C9-D690-F62881CFA171}"/>
              </a:ext>
            </a:extLst>
          </p:cNvPr>
          <p:cNvSpPr/>
          <p:nvPr/>
        </p:nvSpPr>
        <p:spPr>
          <a:xfrm>
            <a:off x="1629221" y="2614921"/>
            <a:ext cx="8729879" cy="2141291"/>
          </a:xfrm>
          <a:prstGeom prst="parallelogram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6E3657-51BB-4ACD-5735-53A44F55941D}"/>
              </a:ext>
            </a:extLst>
          </p:cNvPr>
          <p:cNvSpPr/>
          <p:nvPr/>
        </p:nvSpPr>
        <p:spPr>
          <a:xfrm>
            <a:off x="4041169" y="3052561"/>
            <a:ext cx="4524346" cy="11079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 谢！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E8C0463E-E61D-15D6-53BE-537CA314F28D}"/>
              </a:ext>
            </a:extLst>
          </p:cNvPr>
          <p:cNvSpPr/>
          <p:nvPr/>
        </p:nvSpPr>
        <p:spPr>
          <a:xfrm>
            <a:off x="8571865" y="4060825"/>
            <a:ext cx="1913890" cy="885825"/>
          </a:xfrm>
          <a:prstGeom prst="parallelogram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96385B8-94B2-F095-328A-FCF4BAB870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email">
            <a:duotone>
              <a:prstClr val="black"/>
              <a:srgbClr val="3BFB7B">
                <a:tint val="45000"/>
                <a:satMod val="400000"/>
              </a:srgbClr>
            </a:duotone>
            <a:grayscl/>
          </a:blip>
          <a:srcRect b="49558"/>
          <a:stretch>
            <a:fillRect/>
          </a:stretch>
        </p:blipFill>
        <p:spPr>
          <a:xfrm>
            <a:off x="3019441" y="482148"/>
            <a:ext cx="6018748" cy="2510987"/>
          </a:xfrm>
          <a:prstGeom prst="rect">
            <a:avLst/>
          </a:prstGeom>
          <a:noFill/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FFC5A48-05A4-1518-0923-D934965E6CC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4" cstate="email">
            <a:duotone>
              <a:prstClr val="black"/>
              <a:srgbClr val="3BFB7B">
                <a:tint val="45000"/>
                <a:satMod val="400000"/>
              </a:srgbClr>
            </a:duotone>
            <a:grayscl/>
          </a:blip>
          <a:srcRect t="72787"/>
          <a:stretch>
            <a:fillRect/>
          </a:stretch>
        </p:blipFill>
        <p:spPr>
          <a:xfrm>
            <a:off x="2984979" y="4060997"/>
            <a:ext cx="6018748" cy="1354655"/>
          </a:xfrm>
          <a:prstGeom prst="rect">
            <a:avLst/>
          </a:prstGeom>
        </p:spPr>
      </p:pic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82610169-0B81-85DF-7A5D-A1A014828313}"/>
              </a:ext>
            </a:extLst>
          </p:cNvPr>
          <p:cNvSpPr/>
          <p:nvPr/>
        </p:nvSpPr>
        <p:spPr>
          <a:xfrm>
            <a:off x="1715770" y="2500630"/>
            <a:ext cx="1913890" cy="885825"/>
          </a:xfrm>
          <a:prstGeom prst="parallelogram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90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063D6ED-4740-8E6C-02D1-6A9A3683D5B3}"/>
              </a:ext>
            </a:extLst>
          </p:cNvPr>
          <p:cNvSpPr txBox="1"/>
          <p:nvPr/>
        </p:nvSpPr>
        <p:spPr>
          <a:xfrm>
            <a:off x="5093994" y="453077"/>
            <a:ext cx="1481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188817-9325-0B3A-3AD8-B9DE46013C51}"/>
              </a:ext>
            </a:extLst>
          </p:cNvPr>
          <p:cNvSpPr txBox="1"/>
          <p:nvPr/>
        </p:nvSpPr>
        <p:spPr>
          <a:xfrm>
            <a:off x="4737294" y="1222518"/>
            <a:ext cx="2194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图文框 14">
            <a:extLst>
              <a:ext uri="{FF2B5EF4-FFF2-40B4-BE49-F238E27FC236}">
                <a16:creationId xmlns:a16="http://schemas.microsoft.com/office/drawing/2014/main" id="{DDC29A5E-5F92-B8FF-E3B0-0CE061D4EF25}"/>
              </a:ext>
            </a:extLst>
          </p:cNvPr>
          <p:cNvSpPr/>
          <p:nvPr/>
        </p:nvSpPr>
        <p:spPr>
          <a:xfrm>
            <a:off x="903516" y="2651389"/>
            <a:ext cx="700920" cy="664029"/>
          </a:xfrm>
          <a:prstGeom prst="frame">
            <a:avLst>
              <a:gd name="adj1" fmla="val 74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AB3B4CD-93A8-6340-3686-B9B41DE48B09}"/>
              </a:ext>
            </a:extLst>
          </p:cNvPr>
          <p:cNvSpPr txBox="1"/>
          <p:nvPr/>
        </p:nvSpPr>
        <p:spPr>
          <a:xfrm>
            <a:off x="1817509" y="2564352"/>
            <a:ext cx="19479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数据预处理</a:t>
            </a:r>
            <a:endParaRPr lang="zh-CN" altLang="zh-CN" sz="2700" b="1">
              <a:effectLst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A74D94E-9705-C246-AB5C-AA3B80331B79}"/>
              </a:ext>
            </a:extLst>
          </p:cNvPr>
          <p:cNvSpPr txBox="1"/>
          <p:nvPr/>
        </p:nvSpPr>
        <p:spPr>
          <a:xfrm>
            <a:off x="1817509" y="3023011"/>
            <a:ext cx="2554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Data Preprocessing</a:t>
            </a:r>
            <a:endParaRPr lang="zh-CN" altLang="zh-CN" sz="20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9" name="图文框 18">
            <a:extLst>
              <a:ext uri="{FF2B5EF4-FFF2-40B4-BE49-F238E27FC236}">
                <a16:creationId xmlns:a16="http://schemas.microsoft.com/office/drawing/2014/main" id="{8CFD6C93-0331-5506-1F39-FA35FA027467}"/>
              </a:ext>
            </a:extLst>
          </p:cNvPr>
          <p:cNvSpPr/>
          <p:nvPr/>
        </p:nvSpPr>
        <p:spPr>
          <a:xfrm>
            <a:off x="6777437" y="2651389"/>
            <a:ext cx="700920" cy="664029"/>
          </a:xfrm>
          <a:prstGeom prst="frame">
            <a:avLst>
              <a:gd name="adj1" fmla="val 74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D73A2A-EBA9-09F9-E542-EB57CFEAA670}"/>
              </a:ext>
            </a:extLst>
          </p:cNvPr>
          <p:cNvSpPr txBox="1"/>
          <p:nvPr/>
        </p:nvSpPr>
        <p:spPr>
          <a:xfrm>
            <a:off x="7691430" y="2564352"/>
            <a:ext cx="159530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模型探索</a:t>
            </a:r>
            <a:endParaRPr lang="zh-CN" altLang="zh-CN" sz="2700" b="1">
              <a:effectLst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C0C68E-DB33-33EE-BF54-3809C96D3E31}"/>
              </a:ext>
            </a:extLst>
          </p:cNvPr>
          <p:cNvSpPr txBox="1"/>
          <p:nvPr/>
        </p:nvSpPr>
        <p:spPr>
          <a:xfrm>
            <a:off x="7691430" y="3023011"/>
            <a:ext cx="2444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Model</a:t>
            </a:r>
            <a:r>
              <a:rPr lang="zh-CN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Exploration</a:t>
            </a:r>
            <a:endParaRPr lang="zh-CN" altLang="zh-CN" sz="20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2" name="图文框 21">
            <a:extLst>
              <a:ext uri="{FF2B5EF4-FFF2-40B4-BE49-F238E27FC236}">
                <a16:creationId xmlns:a16="http://schemas.microsoft.com/office/drawing/2014/main" id="{AE4117DE-6B91-F18D-28C1-76B2495AB591}"/>
              </a:ext>
            </a:extLst>
          </p:cNvPr>
          <p:cNvSpPr/>
          <p:nvPr/>
        </p:nvSpPr>
        <p:spPr>
          <a:xfrm>
            <a:off x="903516" y="4357279"/>
            <a:ext cx="700920" cy="664029"/>
          </a:xfrm>
          <a:prstGeom prst="frame">
            <a:avLst>
              <a:gd name="adj1" fmla="val 74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056BDBC-E373-1471-13E7-784D95FAF956}"/>
              </a:ext>
            </a:extLst>
          </p:cNvPr>
          <p:cNvSpPr txBox="1"/>
          <p:nvPr/>
        </p:nvSpPr>
        <p:spPr>
          <a:xfrm>
            <a:off x="1817509" y="4270242"/>
            <a:ext cx="16305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具体训练</a:t>
            </a:r>
            <a:endParaRPr lang="zh-CN" altLang="zh-CN" sz="2700" b="1">
              <a:effectLst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A92393-DE01-814F-075E-52CD9F7BAC5E}"/>
              </a:ext>
            </a:extLst>
          </p:cNvPr>
          <p:cNvSpPr txBox="1"/>
          <p:nvPr/>
        </p:nvSpPr>
        <p:spPr>
          <a:xfrm>
            <a:off x="1817509" y="4728901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Training</a:t>
            </a:r>
            <a:r>
              <a:rPr lang="zh-CN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Design</a:t>
            </a:r>
            <a:endParaRPr lang="zh-CN" altLang="zh-CN" sz="20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5" name="图文框 24">
            <a:extLst>
              <a:ext uri="{FF2B5EF4-FFF2-40B4-BE49-F238E27FC236}">
                <a16:creationId xmlns:a16="http://schemas.microsoft.com/office/drawing/2014/main" id="{EAACC18A-FFB3-2D94-B7EE-974203A8587C}"/>
              </a:ext>
            </a:extLst>
          </p:cNvPr>
          <p:cNvSpPr/>
          <p:nvPr/>
        </p:nvSpPr>
        <p:spPr>
          <a:xfrm>
            <a:off x="6777437" y="4357279"/>
            <a:ext cx="700920" cy="664029"/>
          </a:xfrm>
          <a:prstGeom prst="frame">
            <a:avLst>
              <a:gd name="adj1" fmla="val 74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D0539D1-39F0-AC18-A182-1D3087F78DC8}"/>
              </a:ext>
            </a:extLst>
          </p:cNvPr>
          <p:cNvSpPr txBox="1"/>
          <p:nvPr/>
        </p:nvSpPr>
        <p:spPr>
          <a:xfrm>
            <a:off x="7691430" y="4270242"/>
            <a:ext cx="159530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调参调优</a:t>
            </a:r>
            <a:endParaRPr lang="zh-CN" altLang="zh-CN" sz="2700" b="1">
              <a:effectLst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48CD438-A608-FA6A-315D-65E33352EF2F}"/>
              </a:ext>
            </a:extLst>
          </p:cNvPr>
          <p:cNvSpPr txBox="1"/>
          <p:nvPr/>
        </p:nvSpPr>
        <p:spPr>
          <a:xfrm>
            <a:off x="7691430" y="4728901"/>
            <a:ext cx="1786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Optimization</a:t>
            </a:r>
            <a:endParaRPr lang="zh-CN" altLang="zh-CN" sz="20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66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>
            <a:extLst>
              <a:ext uri="{FF2B5EF4-FFF2-40B4-BE49-F238E27FC236}">
                <a16:creationId xmlns:a16="http://schemas.microsoft.com/office/drawing/2014/main" id="{D98990C1-C275-5776-967B-AC0F38BB0F22}"/>
              </a:ext>
            </a:extLst>
          </p:cNvPr>
          <p:cNvSpPr/>
          <p:nvPr/>
        </p:nvSpPr>
        <p:spPr>
          <a:xfrm>
            <a:off x="3174693" y="2525052"/>
            <a:ext cx="8729879" cy="2141291"/>
          </a:xfrm>
          <a:prstGeom prst="parallelogram">
            <a:avLst/>
          </a:prstGeom>
          <a:solidFill>
            <a:schemeClr val="accent1">
              <a:lumMod val="40000"/>
              <a:lumOff val="6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02724903-9380-302B-9A12-004D738C5DA6}"/>
              </a:ext>
            </a:extLst>
          </p:cNvPr>
          <p:cNvSpPr/>
          <p:nvPr/>
        </p:nvSpPr>
        <p:spPr>
          <a:xfrm>
            <a:off x="3638870" y="2596755"/>
            <a:ext cx="7371638" cy="1808138"/>
          </a:xfrm>
          <a:prstGeom prst="parallelogram">
            <a:avLst/>
          </a:prstGeom>
          <a:solidFill>
            <a:srgbClr val="0E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F8AC5880-0199-5373-3D79-9E6D6FA5AD74}"/>
              </a:ext>
            </a:extLst>
          </p:cNvPr>
          <p:cNvSpPr/>
          <p:nvPr/>
        </p:nvSpPr>
        <p:spPr>
          <a:xfrm>
            <a:off x="1389922" y="2142677"/>
            <a:ext cx="2590046" cy="1530482"/>
          </a:xfrm>
          <a:prstGeom prst="parallelogram">
            <a:avLst/>
          </a:prstGeom>
          <a:solidFill>
            <a:srgbClr val="0E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713D6C2-52C2-1B16-80A7-7706EFBA549F}"/>
              </a:ext>
            </a:extLst>
          </p:cNvPr>
          <p:cNvSpPr/>
          <p:nvPr/>
        </p:nvSpPr>
        <p:spPr>
          <a:xfrm>
            <a:off x="2721413" y="2568547"/>
            <a:ext cx="1530481" cy="15304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1CED0B-ACDE-8937-52DB-E8B6DF1062CF}"/>
              </a:ext>
            </a:extLst>
          </p:cNvPr>
          <p:cNvSpPr/>
          <p:nvPr/>
        </p:nvSpPr>
        <p:spPr>
          <a:xfrm>
            <a:off x="3225176" y="2884070"/>
            <a:ext cx="986880" cy="8991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5400" b="1" dirty="0">
                <a:solidFill>
                  <a:srgbClr val="0E60A8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237E2B-EEE1-91CE-D6A6-16FE7C7CC28A}"/>
              </a:ext>
            </a:extLst>
          </p:cNvPr>
          <p:cNvSpPr/>
          <p:nvPr/>
        </p:nvSpPr>
        <p:spPr>
          <a:xfrm>
            <a:off x="4833035" y="2988356"/>
            <a:ext cx="5184576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数据预处理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6AA4D67-593E-5779-8BBA-6EFE31DF6744}"/>
              </a:ext>
            </a:extLst>
          </p:cNvPr>
          <p:cNvCxnSpPr>
            <a:cxnSpLocks/>
          </p:cNvCxnSpPr>
          <p:nvPr/>
        </p:nvCxnSpPr>
        <p:spPr>
          <a:xfrm>
            <a:off x="4833035" y="3783230"/>
            <a:ext cx="47728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64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数据分析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600" y="704790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Data Analysis</a:t>
            </a:r>
            <a:endParaRPr lang="zh-CN" altLang="en-US" sz="2000" dirty="0"/>
          </a:p>
        </p:txBody>
      </p:sp>
      <p:pic>
        <p:nvPicPr>
          <p:cNvPr id="8" name="图片 7" descr="图表, 直方图&#10;&#10;描述已自动生成">
            <a:extLst>
              <a:ext uri="{FF2B5EF4-FFF2-40B4-BE49-F238E27FC236}">
                <a16:creationId xmlns:a16="http://schemas.microsoft.com/office/drawing/2014/main" id="{1DFE4A67-B6C0-2D53-590E-24881E41E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99" y="1568080"/>
            <a:ext cx="11378201" cy="37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6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数据分析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600" y="704790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Data Analysis</a:t>
            </a:r>
            <a:endParaRPr lang="zh-CN" altLang="en-US" sz="2000" dirty="0"/>
          </a:p>
        </p:txBody>
      </p:sp>
      <p:pic>
        <p:nvPicPr>
          <p:cNvPr id="3" name="图片 2" descr="图表, 条形图&#10;&#10;描述已自动生成">
            <a:extLst>
              <a:ext uri="{FF2B5EF4-FFF2-40B4-BE49-F238E27FC236}">
                <a16:creationId xmlns:a16="http://schemas.microsoft.com/office/drawing/2014/main" id="{8F95B4A4-C46A-961F-BF1E-ED74133AC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62" y="1744987"/>
            <a:ext cx="5362053" cy="3800787"/>
          </a:xfrm>
          <a:prstGeom prst="rect">
            <a:avLst/>
          </a:prstGeom>
        </p:spPr>
      </p:pic>
      <p:pic>
        <p:nvPicPr>
          <p:cNvPr id="5" name="图片 4" descr="图表, 饼图&#10;&#10;描述已自动生成">
            <a:extLst>
              <a:ext uri="{FF2B5EF4-FFF2-40B4-BE49-F238E27FC236}">
                <a16:creationId xmlns:a16="http://schemas.microsoft.com/office/drawing/2014/main" id="{F1A16E08-9215-6EC3-C673-3640BD471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710" y="1441930"/>
            <a:ext cx="47625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7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数据分析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600" y="704790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Data Analysis</a:t>
            </a:r>
            <a:endParaRPr lang="zh-CN" altLang="en-US" sz="2000" dirty="0"/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BC85A3BF-12C3-0FB5-EF8D-405AA0A2F17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368722" y="5507845"/>
            <a:ext cx="2060179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都有后三列杂列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!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箭头: 下 11">
            <a:extLst>
              <a:ext uri="{FF2B5EF4-FFF2-40B4-BE49-F238E27FC236}">
                <a16:creationId xmlns:a16="http://schemas.microsoft.com/office/drawing/2014/main" id="{AACECFF4-F327-20E6-2CC2-033ADDD506E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5208199" y="5200987"/>
            <a:ext cx="298450" cy="101382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351E753-0DD7-9D18-5763-F740D2CD6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325" y="1370732"/>
            <a:ext cx="3700121" cy="335413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E049753-620A-912C-D4C1-6D55700BC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5768" y="1370733"/>
            <a:ext cx="4075912" cy="3354135"/>
          </a:xfrm>
          <a:prstGeom prst="rect">
            <a:avLst/>
          </a:prstGeom>
        </p:spPr>
      </p:pic>
      <p:sp>
        <p:nvSpPr>
          <p:cNvPr id="23" name="Freeform 10">
            <a:extLst>
              <a:ext uri="{FF2B5EF4-FFF2-40B4-BE49-F238E27FC236}">
                <a16:creationId xmlns:a16="http://schemas.microsoft.com/office/drawing/2014/main" id="{E77012E0-F096-10C4-DCD0-ECF621FD992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27665" y="5487267"/>
            <a:ext cx="2346885" cy="420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0" t="0" r="0" b="0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57F63360-69BC-F51E-6F5B-713DBC8AE88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537215" y="5507845"/>
            <a:ext cx="1980029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合并并规范命名</a:t>
            </a:r>
          </a:p>
        </p:txBody>
      </p:sp>
    </p:spTree>
    <p:extLst>
      <p:ext uri="{BB962C8B-B14F-4D97-AF65-F5344CB8AC3E}">
        <p14:creationId xmlns:p14="http://schemas.microsoft.com/office/powerpoint/2010/main" val="218763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23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预处理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600" y="704790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Processing</a:t>
            </a:r>
            <a:endParaRPr lang="zh-CN" altLang="en-US" sz="20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D379AB4-CC00-796E-47FF-73DE20F8917E}"/>
              </a:ext>
            </a:extLst>
          </p:cNvPr>
          <p:cNvSpPr/>
          <p:nvPr/>
        </p:nvSpPr>
        <p:spPr>
          <a:xfrm>
            <a:off x="4678516" y="1987044"/>
            <a:ext cx="2142836" cy="172404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文本处理</a:t>
            </a:r>
          </a:p>
        </p:txBody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E2B59B6D-2AF3-1AF0-B3CC-1515858D6B1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214484" y="2546007"/>
            <a:ext cx="1655907" cy="420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0" t="0" r="0" b="0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F5BA1E21-1EE2-055D-A637-FDEA410297C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474834" y="2543626"/>
            <a:ext cx="1210588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文本清洗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004D0AAA-C911-BF1C-8A55-56A3B7F72B7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87213" y="1282804"/>
            <a:ext cx="1210588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文本清洗</a:t>
            </a:r>
          </a:p>
        </p:txBody>
      </p:sp>
      <p:sp>
        <p:nvSpPr>
          <p:cNvPr id="43" name="箭头: 上 42">
            <a:extLst>
              <a:ext uri="{FF2B5EF4-FFF2-40B4-BE49-F238E27FC236}">
                <a16:creationId xmlns:a16="http://schemas.microsoft.com/office/drawing/2014/main" id="{B6DFBF6A-4715-34A7-CA5D-C54B1B310EE4}"/>
              </a:ext>
            </a:extLst>
          </p:cNvPr>
          <p:cNvSpPr/>
          <p:nvPr/>
        </p:nvSpPr>
        <p:spPr>
          <a:xfrm>
            <a:off x="5657569" y="1169646"/>
            <a:ext cx="295564" cy="817398"/>
          </a:xfrm>
          <a:prstGeom prst="upArrow">
            <a:avLst/>
          </a:prstGeom>
          <a:solidFill>
            <a:srgbClr val="113E6A"/>
          </a:solidFill>
          <a:ln w="9525">
            <a:noFill/>
          </a:ln>
        </p:spPr>
        <p:txBody>
          <a:bodyPr rtlCol="0" anchor="ctr"/>
          <a:lstStyle/>
          <a:p>
            <a:pPr algn="l"/>
            <a:endParaRPr lang="zh-CN" altLang="en-US" dirty="0"/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50594E04-F59D-3E78-02D5-4A166D9DE80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081918" y="2546007"/>
            <a:ext cx="1210589" cy="420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0" t="0" r="0" b="0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TextBox 17">
            <a:extLst>
              <a:ext uri="{FF2B5EF4-FFF2-40B4-BE49-F238E27FC236}">
                <a16:creationId xmlns:a16="http://schemas.microsoft.com/office/drawing/2014/main" id="{8D746165-FD8D-931D-BE44-8A24308F20C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338400" y="2543626"/>
            <a:ext cx="697627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分词</a:t>
            </a:r>
          </a:p>
        </p:txBody>
      </p:sp>
      <p:sp>
        <p:nvSpPr>
          <p:cNvPr id="46" name="Freeform 10">
            <a:extLst>
              <a:ext uri="{FF2B5EF4-FFF2-40B4-BE49-F238E27FC236}">
                <a16:creationId xmlns:a16="http://schemas.microsoft.com/office/drawing/2014/main" id="{2A105ED6-F886-5859-6021-745E3385BB3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759387" y="759805"/>
            <a:ext cx="3994820" cy="420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0" t="0" r="0" b="0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TextBox 17">
            <a:extLst>
              <a:ext uri="{FF2B5EF4-FFF2-40B4-BE49-F238E27FC236}">
                <a16:creationId xmlns:a16="http://schemas.microsoft.com/office/drawing/2014/main" id="{ABCFA6D4-3C21-367E-9382-92D7A9EA581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982044" y="757424"/>
            <a:ext cx="377216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去除停用词、词干化及词形还原</a:t>
            </a:r>
          </a:p>
          <a:p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箭头: 左 49">
            <a:extLst>
              <a:ext uri="{FF2B5EF4-FFF2-40B4-BE49-F238E27FC236}">
                <a16:creationId xmlns:a16="http://schemas.microsoft.com/office/drawing/2014/main" id="{232C4897-A345-FEE3-8463-B986B793EB58}"/>
              </a:ext>
            </a:extLst>
          </p:cNvPr>
          <p:cNvSpPr/>
          <p:nvPr/>
        </p:nvSpPr>
        <p:spPr>
          <a:xfrm>
            <a:off x="3285384" y="2604286"/>
            <a:ext cx="1393132" cy="304130"/>
          </a:xfrm>
          <a:prstGeom prst="leftArrow">
            <a:avLst/>
          </a:prstGeom>
          <a:solidFill>
            <a:srgbClr val="113E6A"/>
          </a:solidFill>
          <a:ln w="9525">
            <a:noFill/>
          </a:ln>
        </p:spPr>
        <p:txBody>
          <a:bodyPr rtlCol="0" anchor="ctr"/>
          <a:lstStyle/>
          <a:p>
            <a:pPr algn="l"/>
            <a:endParaRPr lang="zh-CN" altLang="en-US" dirty="0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CCF7E50A-CB82-DF8B-C308-90A1C5F4E3CD}"/>
              </a:ext>
            </a:extLst>
          </p:cNvPr>
          <p:cNvSpPr/>
          <p:nvPr/>
        </p:nvSpPr>
        <p:spPr>
          <a:xfrm>
            <a:off x="6821351" y="2604286"/>
            <a:ext cx="1468513" cy="304130"/>
          </a:xfrm>
          <a:prstGeom prst="rightArrow">
            <a:avLst/>
          </a:prstGeom>
          <a:solidFill>
            <a:srgbClr val="113E6A"/>
          </a:solidFill>
          <a:ln w="9525">
            <a:noFill/>
          </a:ln>
        </p:spPr>
        <p:txBody>
          <a:bodyPr rtlCol="0" anchor="ctr"/>
          <a:lstStyle/>
          <a:p>
            <a:pPr algn="l"/>
            <a:endParaRPr lang="zh-CN" altLang="en-US" dirty="0"/>
          </a:p>
        </p:txBody>
      </p:sp>
      <p:sp>
        <p:nvSpPr>
          <p:cNvPr id="53" name="箭头: 下 12">
            <a:extLst>
              <a:ext uri="{FF2B5EF4-FFF2-40B4-BE49-F238E27FC236}">
                <a16:creationId xmlns:a16="http://schemas.microsoft.com/office/drawing/2014/main" id="{2D51B1C6-A5C4-6D42-F8C3-3867971D5D2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654683" y="3890120"/>
            <a:ext cx="298450" cy="88508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C540026-12CF-5085-EEAC-DFDB321E1DCD}"/>
              </a:ext>
            </a:extLst>
          </p:cNvPr>
          <p:cNvSpPr/>
          <p:nvPr/>
        </p:nvSpPr>
        <p:spPr>
          <a:xfrm>
            <a:off x="4012498" y="5110713"/>
            <a:ext cx="3582819" cy="91315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划分训练集，验证集</a:t>
            </a:r>
          </a:p>
        </p:txBody>
      </p:sp>
    </p:spTree>
    <p:extLst>
      <p:ext uri="{BB962C8B-B14F-4D97-AF65-F5344CB8AC3E}">
        <p14:creationId xmlns:p14="http://schemas.microsoft.com/office/powerpoint/2010/main" val="77362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预处理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600" y="704790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Processing</a:t>
            </a:r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74866B-9AB2-20AC-D748-CF20C07CF5D0}"/>
              </a:ext>
            </a:extLst>
          </p:cNvPr>
          <p:cNvSpPr txBox="1"/>
          <p:nvPr/>
        </p:nvSpPr>
        <p:spPr>
          <a:xfrm>
            <a:off x="1717596" y="1367902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最终处理：</a:t>
            </a:r>
            <a:endParaRPr lang="zh-CN" altLang="zh-CN" sz="2800" b="1">
              <a:effectLst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507B83-C465-F47C-82B6-2634B83C8ADD}"/>
              </a:ext>
            </a:extLst>
          </p:cNvPr>
          <p:cNvSpPr txBox="1"/>
          <p:nvPr/>
        </p:nvSpPr>
        <p:spPr>
          <a:xfrm>
            <a:off x="2556834" y="232037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去除停用词</a:t>
            </a:r>
            <a:endParaRPr lang="zh-CN" altLang="zh-CN" sz="2400">
              <a:effectLst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2F4F8A-EE8F-B505-7B83-491322697032}"/>
              </a:ext>
            </a:extLst>
          </p:cNvPr>
          <p:cNvSpPr txBox="1"/>
          <p:nvPr/>
        </p:nvSpPr>
        <p:spPr>
          <a:xfrm>
            <a:off x="2556833" y="371486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词干化、词形还原</a:t>
            </a:r>
            <a:endParaRPr lang="zh-CN" altLang="zh-CN" sz="2400">
              <a:effectLst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8A5383-6E89-C233-BEE8-8291E286C0E4}"/>
              </a:ext>
            </a:extLst>
          </p:cNvPr>
          <p:cNvSpPr txBox="1"/>
          <p:nvPr/>
        </p:nvSpPr>
        <p:spPr>
          <a:xfrm>
            <a:off x="2556833" y="300223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分布归一化</a:t>
            </a:r>
            <a:endParaRPr lang="zh-CN" altLang="zh-CN" sz="2400">
              <a:effectLst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621C31-6F32-0CB5-CEB3-C86629F20816}"/>
              </a:ext>
            </a:extLst>
          </p:cNvPr>
          <p:cNvSpPr txBox="1"/>
          <p:nvPr/>
        </p:nvSpPr>
        <p:spPr>
          <a:xfrm>
            <a:off x="2556833" y="442749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……</a:t>
            </a:r>
            <a:endParaRPr lang="zh-CN" altLang="zh-CN" sz="2400">
              <a:effectLst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C7CE2B-C01B-7853-A7E8-4F83DDEE1494}"/>
              </a:ext>
            </a:extLst>
          </p:cNvPr>
          <p:cNvSpPr txBox="1"/>
          <p:nvPr/>
        </p:nvSpPr>
        <p:spPr>
          <a:xfrm>
            <a:off x="7231315" y="278267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u="sng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均未采用</a:t>
            </a:r>
            <a:endParaRPr lang="zh-CN" altLang="zh-CN" sz="3600" u="sng">
              <a:effectLst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801F9C1-A400-413B-34F9-179B8852EA23}"/>
              </a:ext>
            </a:extLst>
          </p:cNvPr>
          <p:cNvSpPr/>
          <p:nvPr/>
        </p:nvSpPr>
        <p:spPr>
          <a:xfrm>
            <a:off x="5542093" y="2320378"/>
            <a:ext cx="427512" cy="2568777"/>
          </a:xfrm>
          <a:prstGeom prst="rightBr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13476E-D64B-12D6-1438-8CC690A5C96D}"/>
              </a:ext>
            </a:extLst>
          </p:cNvPr>
          <p:cNvSpPr txBox="1"/>
          <p:nvPr/>
        </p:nvSpPr>
        <p:spPr>
          <a:xfrm>
            <a:off x="6503604" y="3714860"/>
            <a:ext cx="395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effectLst/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损伤特征、数据集本身偏小</a:t>
            </a:r>
            <a:endParaRPr lang="zh-CN" altLang="zh-CN" sz="2400" b="1">
              <a:effectLst/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46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/>
      <p:bldP spid="10" grpId="0"/>
      <p:bldP spid="11" grpId="0" animBg="1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954.3102362204722,&quot;width&quot;:9478.343307086614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133.314960629921,&quot;width&quot;:9478.34330708661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478</Words>
  <Application>Microsoft Office PowerPoint</Application>
  <PresentationFormat>宽屏</PresentationFormat>
  <Paragraphs>134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-apple-system</vt:lpstr>
      <vt:lpstr>等线</vt:lpstr>
      <vt:lpstr>等线 Light</vt:lpstr>
      <vt:lpstr>黑体</vt:lpstr>
      <vt:lpstr>SimSun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Doxel _</dc:creator>
  <cp:lastModifiedBy>Max Zhang</cp:lastModifiedBy>
  <cp:revision>190</cp:revision>
  <dcterms:created xsi:type="dcterms:W3CDTF">2023-05-17T11:48:32Z</dcterms:created>
  <dcterms:modified xsi:type="dcterms:W3CDTF">2023-12-21T19:41:37Z</dcterms:modified>
</cp:coreProperties>
</file>