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2" r:id="rId6"/>
    <p:sldId id="263" r:id="rId7"/>
    <p:sldId id="280" r:id="rId8"/>
    <p:sldId id="265" r:id="rId9"/>
    <p:sldId id="279" r:id="rId10"/>
    <p:sldId id="267" r:id="rId11"/>
    <p:sldId id="274" r:id="rId12"/>
    <p:sldId id="268" r:id="rId13"/>
    <p:sldId id="269" r:id="rId14"/>
    <p:sldId id="275" r:id="rId15"/>
    <p:sldId id="270" r:id="rId16"/>
    <p:sldId id="271" r:id="rId17"/>
    <p:sldId id="272" r:id="rId18"/>
    <p:sldId id="281" r:id="rId19"/>
    <p:sldId id="282" r:id="rId20"/>
    <p:sldId id="283" r:id="rId21"/>
    <p:sldId id="273"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5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3B60038D-FBB2-4A4F-86A6-27B03619B3F7}"/>
              </a:ext>
            </a:extLst>
          </p:cNvPr>
          <p:cNvGraphicFramePr>
            <a:graphicFrameLocks noGrp="1"/>
          </p:cNvGraphicFramePr>
          <p:nvPr>
            <p:extLst>
              <p:ext uri="{D42A27DB-BD31-4B8C-83A1-F6EECF244321}">
                <p14:modId xmlns:p14="http://schemas.microsoft.com/office/powerpoint/2010/main" val="4148580116"/>
              </p:ext>
            </p:extLst>
          </p:nvPr>
        </p:nvGraphicFramePr>
        <p:xfrm>
          <a:off x="2954215" y="3845169"/>
          <a:ext cx="8490776" cy="2320439"/>
        </p:xfrm>
        <a:graphic>
          <a:graphicData uri="http://schemas.openxmlformats.org/drawingml/2006/table">
            <a:tbl>
              <a:tblPr firstRow="1" bandRow="1">
                <a:tableStyleId>{D7AC3CCA-C797-4891-BE02-D94E43425B78}</a:tableStyleId>
              </a:tblPr>
              <a:tblGrid>
                <a:gridCol w="1506964">
                  <a:extLst>
                    <a:ext uri="{9D8B030D-6E8A-4147-A177-3AD203B41FA5}">
                      <a16:colId xmlns:a16="http://schemas.microsoft.com/office/drawing/2014/main" val="1445492762"/>
                    </a:ext>
                  </a:extLst>
                </a:gridCol>
                <a:gridCol w="4153554">
                  <a:extLst>
                    <a:ext uri="{9D8B030D-6E8A-4147-A177-3AD203B41FA5}">
                      <a16:colId xmlns:a16="http://schemas.microsoft.com/office/drawing/2014/main" val="3257338398"/>
                    </a:ext>
                  </a:extLst>
                </a:gridCol>
                <a:gridCol w="2830258">
                  <a:extLst>
                    <a:ext uri="{9D8B030D-6E8A-4147-A177-3AD203B41FA5}">
                      <a16:colId xmlns:a16="http://schemas.microsoft.com/office/drawing/2014/main" val="1163433929"/>
                    </a:ext>
                  </a:extLst>
                </a:gridCol>
              </a:tblGrid>
              <a:tr h="534973">
                <a:tc>
                  <a:txBody>
                    <a:bodyPr/>
                    <a:lstStyle/>
                    <a:p>
                      <a:r>
                        <a:rPr lang="en-IN" sz="2400" dirty="0"/>
                        <a:t>SR.NO</a:t>
                      </a:r>
                    </a:p>
                  </a:txBody>
                  <a:tcPr/>
                </a:tc>
                <a:tc>
                  <a:txBody>
                    <a:bodyPr/>
                    <a:lstStyle/>
                    <a:p>
                      <a:r>
                        <a:rPr lang="en-IN" dirty="0"/>
                        <a:t>         </a:t>
                      </a:r>
                      <a:r>
                        <a:rPr lang="en-IN" sz="2400" dirty="0"/>
                        <a:t>NAME</a:t>
                      </a:r>
                    </a:p>
                  </a:txBody>
                  <a:tcPr/>
                </a:tc>
                <a:tc>
                  <a:txBody>
                    <a:bodyPr/>
                    <a:lstStyle/>
                    <a:p>
                      <a:r>
                        <a:rPr lang="en-IN" dirty="0"/>
                        <a:t>   </a:t>
                      </a:r>
                      <a:r>
                        <a:rPr lang="en-IN" sz="2400" dirty="0"/>
                        <a:t>ROLL NO       </a:t>
                      </a:r>
                    </a:p>
                  </a:txBody>
                  <a:tcPr/>
                </a:tc>
                <a:extLst>
                  <a:ext uri="{0D108BD9-81ED-4DB2-BD59-A6C34878D82A}">
                    <a16:rowId xmlns:a16="http://schemas.microsoft.com/office/drawing/2014/main" val="4137860413"/>
                  </a:ext>
                </a:extLst>
              </a:tr>
              <a:tr h="462898">
                <a:tc>
                  <a:txBody>
                    <a:bodyPr/>
                    <a:lstStyle/>
                    <a:p>
                      <a:r>
                        <a:rPr lang="en-IN" dirty="0"/>
                        <a:t>       </a:t>
                      </a:r>
                      <a:r>
                        <a:rPr lang="en-IN" sz="2000" dirty="0"/>
                        <a:t>1.</a:t>
                      </a:r>
                      <a:endParaRPr lang="en-IN" dirty="0"/>
                    </a:p>
                  </a:txBody>
                  <a:tcPr/>
                </a:tc>
                <a:tc>
                  <a:txBody>
                    <a:bodyPr/>
                    <a:lstStyle/>
                    <a:p>
                      <a:r>
                        <a:rPr lang="en-IN" dirty="0"/>
                        <a:t>CHATURDHAN  CHAUBEY</a:t>
                      </a:r>
                    </a:p>
                  </a:txBody>
                  <a:tcPr/>
                </a:tc>
                <a:tc>
                  <a:txBody>
                    <a:bodyPr/>
                    <a:lstStyle/>
                    <a:p>
                      <a:r>
                        <a:rPr lang="en-IN" dirty="0"/>
                        <a:t>          303</a:t>
                      </a:r>
                    </a:p>
                  </a:txBody>
                  <a:tcPr/>
                </a:tc>
                <a:extLst>
                  <a:ext uri="{0D108BD9-81ED-4DB2-BD59-A6C34878D82A}">
                    <a16:rowId xmlns:a16="http://schemas.microsoft.com/office/drawing/2014/main" val="159691579"/>
                  </a:ext>
                </a:extLst>
              </a:tr>
              <a:tr h="440856">
                <a:tc>
                  <a:txBody>
                    <a:bodyPr/>
                    <a:lstStyle/>
                    <a:p>
                      <a:r>
                        <a:rPr lang="en-IN" dirty="0"/>
                        <a:t>       2.</a:t>
                      </a:r>
                    </a:p>
                  </a:txBody>
                  <a:tcPr/>
                </a:tc>
                <a:tc>
                  <a:txBody>
                    <a:bodyPr/>
                    <a:lstStyle/>
                    <a:p>
                      <a:r>
                        <a:rPr lang="en-IN" dirty="0"/>
                        <a:t>MAHESH  GAIKWAD</a:t>
                      </a:r>
                    </a:p>
                  </a:txBody>
                  <a:tcPr/>
                </a:tc>
                <a:tc>
                  <a:txBody>
                    <a:bodyPr/>
                    <a:lstStyle/>
                    <a:p>
                      <a:r>
                        <a:rPr lang="en-IN" dirty="0"/>
                        <a:t>          309</a:t>
                      </a:r>
                    </a:p>
                  </a:txBody>
                  <a:tcPr/>
                </a:tc>
                <a:extLst>
                  <a:ext uri="{0D108BD9-81ED-4DB2-BD59-A6C34878D82A}">
                    <a16:rowId xmlns:a16="http://schemas.microsoft.com/office/drawing/2014/main" val="3032653848"/>
                  </a:ext>
                </a:extLst>
              </a:tr>
              <a:tr h="440856">
                <a:tc>
                  <a:txBody>
                    <a:bodyPr/>
                    <a:lstStyle/>
                    <a:p>
                      <a:r>
                        <a:rPr lang="en-IN" dirty="0"/>
                        <a:t>       3.</a:t>
                      </a:r>
                    </a:p>
                  </a:txBody>
                  <a:tcPr/>
                </a:tc>
                <a:tc>
                  <a:txBody>
                    <a:bodyPr/>
                    <a:lstStyle/>
                    <a:p>
                      <a:r>
                        <a:rPr lang="en-IN" dirty="0"/>
                        <a:t>VISHAL GAWALI</a:t>
                      </a:r>
                    </a:p>
                  </a:txBody>
                  <a:tcPr/>
                </a:tc>
                <a:tc>
                  <a:txBody>
                    <a:bodyPr/>
                    <a:lstStyle/>
                    <a:p>
                      <a:r>
                        <a:rPr lang="en-IN" dirty="0"/>
                        <a:t>          310</a:t>
                      </a:r>
                    </a:p>
                  </a:txBody>
                  <a:tcPr/>
                </a:tc>
                <a:extLst>
                  <a:ext uri="{0D108BD9-81ED-4DB2-BD59-A6C34878D82A}">
                    <a16:rowId xmlns:a16="http://schemas.microsoft.com/office/drawing/2014/main" val="4067555347"/>
                  </a:ext>
                </a:extLst>
              </a:tr>
              <a:tr h="440856">
                <a:tc>
                  <a:txBody>
                    <a:bodyPr/>
                    <a:lstStyle/>
                    <a:p>
                      <a:r>
                        <a:rPr lang="en-IN" dirty="0"/>
                        <a:t>       4.</a:t>
                      </a:r>
                    </a:p>
                  </a:txBody>
                  <a:tcPr/>
                </a:tc>
                <a:tc>
                  <a:txBody>
                    <a:bodyPr/>
                    <a:lstStyle/>
                    <a:p>
                      <a:r>
                        <a:rPr lang="en-IN" dirty="0"/>
                        <a:t>ANJALI GUPTA</a:t>
                      </a:r>
                    </a:p>
                  </a:txBody>
                  <a:tcPr/>
                </a:tc>
                <a:tc>
                  <a:txBody>
                    <a:bodyPr/>
                    <a:lstStyle/>
                    <a:p>
                      <a:r>
                        <a:rPr lang="en-IN" dirty="0"/>
                        <a:t>          323</a:t>
                      </a:r>
                    </a:p>
                  </a:txBody>
                  <a:tcPr/>
                </a:tc>
                <a:extLst>
                  <a:ext uri="{0D108BD9-81ED-4DB2-BD59-A6C34878D82A}">
                    <a16:rowId xmlns:a16="http://schemas.microsoft.com/office/drawing/2014/main" val="2768979929"/>
                  </a:ext>
                </a:extLst>
              </a:tr>
            </a:tbl>
          </a:graphicData>
        </a:graphic>
      </p:graphicFrame>
      <p:sp>
        <p:nvSpPr>
          <p:cNvPr id="11" name="Title 1">
            <a:extLst>
              <a:ext uri="{FF2B5EF4-FFF2-40B4-BE49-F238E27FC236}">
                <a16:creationId xmlns:a16="http://schemas.microsoft.com/office/drawing/2014/main" id="{97A4F263-15BC-45A5-876B-D05F12F010FE}"/>
              </a:ext>
            </a:extLst>
          </p:cNvPr>
          <p:cNvSpPr>
            <a:spLocks noGrp="1"/>
          </p:cNvSpPr>
          <p:nvPr>
            <p:ph type="ctrTitle"/>
          </p:nvPr>
        </p:nvSpPr>
        <p:spPr>
          <a:xfrm>
            <a:off x="1363268" y="692394"/>
            <a:ext cx="8991477" cy="1441206"/>
          </a:xfrm>
        </p:spPr>
        <p:txBody>
          <a:bodyPr>
            <a:noAutofit/>
          </a:bodyPr>
          <a:lstStyle/>
          <a:p>
            <a:br>
              <a:rPr lang="en-IN" dirty="0"/>
            </a:br>
            <a:br>
              <a:rPr lang="en-IN" dirty="0"/>
            </a:br>
            <a:r>
              <a:rPr lang="en-US" b="1" u="sng" dirty="0">
                <a:solidFill>
                  <a:schemeClr val="bg1">
                    <a:lumMod val="85000"/>
                    <a:lumOff val="15000"/>
                  </a:schemeClr>
                </a:solidFill>
              </a:rPr>
              <a:t>VIRTUAL DESKTOP ASSISTANT </a:t>
            </a:r>
            <a:br>
              <a:rPr lang="en-IN" b="1" u="sng" dirty="0">
                <a:solidFill>
                  <a:schemeClr val="bg1">
                    <a:lumMod val="85000"/>
                    <a:lumOff val="15000"/>
                  </a:schemeClr>
                </a:solidFill>
                <a:effectLst>
                  <a:outerShdw blurRad="38100" dist="38100" dir="2700000" algn="tl">
                    <a:srgbClr val="000000">
                      <a:alpha val="43137"/>
                    </a:srgbClr>
                  </a:outerShdw>
                </a:effectLst>
              </a:rPr>
            </a:br>
            <a:endParaRPr lang="en-IN" dirty="0"/>
          </a:p>
        </p:txBody>
      </p:sp>
      <p:sp>
        <p:nvSpPr>
          <p:cNvPr id="12" name="TextBox 11">
            <a:extLst>
              <a:ext uri="{FF2B5EF4-FFF2-40B4-BE49-F238E27FC236}">
                <a16:creationId xmlns:a16="http://schemas.microsoft.com/office/drawing/2014/main" id="{0D6D731F-47A6-42F1-9EF9-B4156F2B5EE6}"/>
              </a:ext>
            </a:extLst>
          </p:cNvPr>
          <p:cNvSpPr txBox="1"/>
          <p:nvPr/>
        </p:nvSpPr>
        <p:spPr>
          <a:xfrm>
            <a:off x="4406440" y="1412997"/>
            <a:ext cx="5493339" cy="954107"/>
          </a:xfrm>
          <a:prstGeom prst="rect">
            <a:avLst/>
          </a:prstGeom>
          <a:noFill/>
        </p:spPr>
        <p:txBody>
          <a:bodyPr wrap="square" rtlCol="0">
            <a:spAutoFit/>
          </a:bodyPr>
          <a:lstStyle/>
          <a:p>
            <a:pPr marL="457200" indent="-457200">
              <a:buFont typeface="Wingdings" panose="05000000000000000000" pitchFamily="2" charset="2"/>
              <a:buChar char="§"/>
            </a:pPr>
            <a:r>
              <a:rPr lang="en-IN" sz="2800" dirty="0">
                <a:solidFill>
                  <a:schemeClr val="bg1">
                    <a:lumMod val="95000"/>
                    <a:lumOff val="5000"/>
                  </a:schemeClr>
                </a:solidFill>
              </a:rPr>
              <a:t>Guided by :</a:t>
            </a:r>
            <a:r>
              <a:rPr lang="en-IN" sz="2800" b="1" u="sng" dirty="0" err="1">
                <a:solidFill>
                  <a:schemeClr val="bg1">
                    <a:lumMod val="95000"/>
                    <a:lumOff val="5000"/>
                  </a:schemeClr>
                </a:solidFill>
              </a:rPr>
              <a:t>DR.Jyoti</a:t>
            </a:r>
            <a:r>
              <a:rPr lang="en-IN" sz="2800" b="1" u="sng" dirty="0">
                <a:solidFill>
                  <a:schemeClr val="bg1">
                    <a:lumMod val="95000"/>
                    <a:lumOff val="5000"/>
                  </a:schemeClr>
                </a:solidFill>
              </a:rPr>
              <a:t> </a:t>
            </a:r>
            <a:r>
              <a:rPr lang="en-US" sz="2800" b="1" u="sng" dirty="0">
                <a:solidFill>
                  <a:schemeClr val="bg1">
                    <a:lumMod val="95000"/>
                    <a:lumOff val="5000"/>
                  </a:schemeClr>
                </a:solidFill>
              </a:rPr>
              <a:t>Deshmukh</a:t>
            </a:r>
            <a:endParaRPr lang="en-IN" sz="2800" b="1" u="sng" dirty="0">
              <a:solidFill>
                <a:schemeClr val="bg1">
                  <a:lumMod val="95000"/>
                  <a:lumOff val="5000"/>
                </a:schemeClr>
              </a:solidFill>
            </a:endParaRPr>
          </a:p>
          <a:p>
            <a:pPr marL="457200" indent="-457200">
              <a:buFont typeface="Wingdings" panose="05000000000000000000" pitchFamily="2" charset="2"/>
              <a:buChar char="§"/>
            </a:pPr>
            <a:r>
              <a:rPr lang="en-IN" sz="2800" dirty="0">
                <a:solidFill>
                  <a:schemeClr val="bg1">
                    <a:lumMod val="95000"/>
                    <a:lumOff val="5000"/>
                  </a:schemeClr>
                </a:solidFill>
              </a:rPr>
              <a:t>Group no:</a:t>
            </a:r>
            <a:r>
              <a:rPr lang="en-IN" sz="2800" b="1" u="sng" dirty="0">
                <a:solidFill>
                  <a:schemeClr val="bg1">
                    <a:lumMod val="95000"/>
                    <a:lumOff val="5000"/>
                  </a:schemeClr>
                </a:solidFill>
              </a:rPr>
              <a:t>06</a:t>
            </a:r>
            <a:r>
              <a:rPr lang="en-IN" sz="2800" dirty="0">
                <a:solidFill>
                  <a:schemeClr val="bg1">
                    <a:lumMod val="95000"/>
                    <a:lumOff val="5000"/>
                  </a:schemeClr>
                </a:solidFill>
              </a:rPr>
              <a:t>  </a:t>
            </a:r>
          </a:p>
        </p:txBody>
      </p:sp>
    </p:spTree>
    <p:extLst>
      <p:ext uri="{BB962C8B-B14F-4D97-AF65-F5344CB8AC3E}">
        <p14:creationId xmlns:p14="http://schemas.microsoft.com/office/powerpoint/2010/main" val="1137195666"/>
      </p:ext>
    </p:extLst>
  </p:cSld>
  <p:clrMapOvr>
    <a:masterClrMapping/>
  </p:clrMapOvr>
  <mc:AlternateContent xmlns:mc="http://schemas.openxmlformats.org/markup-compatibility/2006" xmlns:p14="http://schemas.microsoft.com/office/powerpoint/2010/main">
    <mc:Choice Requires="p14">
      <p:transition spd="slow" advTm="5702">
        <p14:reveal/>
      </p:transition>
    </mc:Choice>
    <mc:Fallback xmlns="">
      <p:transition spd="slow" advTm="5702">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D690-4276-4429-8FFA-EA799F1F699F}"/>
              </a:ext>
            </a:extLst>
          </p:cNvPr>
          <p:cNvSpPr>
            <a:spLocks noGrp="1"/>
          </p:cNvSpPr>
          <p:nvPr>
            <p:ph type="title"/>
          </p:nvPr>
        </p:nvSpPr>
        <p:spPr>
          <a:xfrm>
            <a:off x="1141410" y="567873"/>
            <a:ext cx="5934511" cy="1095389"/>
          </a:xfrm>
        </p:spPr>
        <p:txBody>
          <a:bodyPr>
            <a:normAutofit/>
          </a:bodyPr>
          <a:lstStyle/>
          <a:p>
            <a:pPr marL="742950" indent="-742950">
              <a:buFont typeface="+mj-lt"/>
              <a:buAutoNum type="arabicPeriod"/>
            </a:pPr>
            <a:r>
              <a:rPr lang="en-US" u="sng" dirty="0">
                <a:solidFill>
                  <a:schemeClr val="bg1">
                    <a:lumMod val="95000"/>
                    <a:lumOff val="5000"/>
                  </a:schemeClr>
                </a:solidFill>
              </a:rPr>
              <a:t>Working Principles:</a:t>
            </a:r>
            <a:endParaRPr lang="en-IN" u="sng" dirty="0">
              <a:solidFill>
                <a:schemeClr val="bg1">
                  <a:lumMod val="95000"/>
                  <a:lumOff val="5000"/>
                </a:schemeClr>
              </a:solidFill>
            </a:endParaRPr>
          </a:p>
        </p:txBody>
      </p:sp>
      <p:pic>
        <p:nvPicPr>
          <p:cNvPr id="10" name="Picture Placeholder 9">
            <a:extLst>
              <a:ext uri="{FF2B5EF4-FFF2-40B4-BE49-F238E27FC236}">
                <a16:creationId xmlns:a16="http://schemas.microsoft.com/office/drawing/2014/main" id="{BB3AEAD5-738A-4834-8E78-AB4FAC0D5D41}"/>
              </a:ext>
            </a:extLst>
          </p:cNvPr>
          <p:cNvPicPr>
            <a:picLocks noGrp="1" noChangeAspect="1"/>
          </p:cNvPicPr>
          <p:nvPr>
            <p:ph type="pic" idx="1"/>
          </p:nvPr>
        </p:nvPicPr>
        <p:blipFill>
          <a:blip r:embed="rId2"/>
          <a:srcRect t="3612" b="3612"/>
          <a:stretch>
            <a:fillRect/>
          </a:stretch>
        </p:blipFill>
        <p:spPr>
          <a:xfrm>
            <a:off x="7386638" y="1154113"/>
            <a:ext cx="3589337" cy="4637087"/>
          </a:xfrm>
        </p:spPr>
      </p:pic>
      <p:sp>
        <p:nvSpPr>
          <p:cNvPr id="4" name="Text Placeholder 3">
            <a:extLst>
              <a:ext uri="{FF2B5EF4-FFF2-40B4-BE49-F238E27FC236}">
                <a16:creationId xmlns:a16="http://schemas.microsoft.com/office/drawing/2014/main" id="{70E20F82-E218-4A66-9FEC-879FDBBB4A33}"/>
              </a:ext>
            </a:extLst>
          </p:cNvPr>
          <p:cNvSpPr>
            <a:spLocks noGrp="1"/>
          </p:cNvSpPr>
          <p:nvPr>
            <p:ph type="body" sz="half" idx="2"/>
          </p:nvPr>
        </p:nvSpPr>
        <p:spPr>
          <a:xfrm>
            <a:off x="1141410" y="1757779"/>
            <a:ext cx="5934511" cy="4033421"/>
          </a:xfrm>
        </p:spPr>
        <p:txBody>
          <a:bodyPr>
            <a:normAutofit fontScale="55000" lnSpcReduction="20000"/>
          </a:bodyPr>
          <a:lstStyle/>
          <a:p>
            <a:pPr marL="685800" indent="-685800">
              <a:buFont typeface="Wingdings" panose="05000000000000000000" pitchFamily="2" charset="2"/>
              <a:buChar char="Ø"/>
            </a:pPr>
            <a:r>
              <a:rPr lang="en-US" sz="4500" dirty="0">
                <a:solidFill>
                  <a:schemeClr val="bg1">
                    <a:lumMod val="95000"/>
                    <a:lumOff val="5000"/>
                  </a:schemeClr>
                </a:solidFill>
              </a:rPr>
              <a:t>The working of a Virtual Assistant uses the following principles: </a:t>
            </a:r>
          </a:p>
          <a:p>
            <a:pPr marL="914400" indent="-914400" algn="just">
              <a:buFont typeface="+mj-lt"/>
              <a:buAutoNum type="arabicPeriod"/>
            </a:pPr>
            <a:r>
              <a:rPr lang="en-US" sz="4500" dirty="0">
                <a:solidFill>
                  <a:schemeClr val="bg1">
                    <a:lumMod val="95000"/>
                    <a:lumOff val="5000"/>
                  </a:schemeClr>
                </a:solidFill>
              </a:rPr>
              <a:t> Natural Language Processing: Natural Language Processing (NLP) refers to an AI approach to intelligent programming using a natural language such as English.</a:t>
            </a:r>
          </a:p>
          <a:p>
            <a:pPr marL="914400" indent="-914400" algn="just">
              <a:buFont typeface="+mj-lt"/>
              <a:buAutoNum type="arabicPeriod"/>
            </a:pPr>
            <a:r>
              <a:rPr lang="en-US" sz="4500" dirty="0">
                <a:solidFill>
                  <a:schemeClr val="bg1">
                    <a:lumMod val="95000"/>
                    <a:lumOff val="5000"/>
                  </a:schemeClr>
                </a:solidFill>
              </a:rPr>
              <a:t>Five steps involved in Natural Language Processing (NLP) are:</a:t>
            </a:r>
          </a:p>
          <a:p>
            <a:endParaRPr lang="en-IN" sz="2800" dirty="0"/>
          </a:p>
        </p:txBody>
      </p:sp>
      <p:sp>
        <p:nvSpPr>
          <p:cNvPr id="6" name="TextBox 5">
            <a:extLst>
              <a:ext uri="{FF2B5EF4-FFF2-40B4-BE49-F238E27FC236}">
                <a16:creationId xmlns:a16="http://schemas.microsoft.com/office/drawing/2014/main" id="{2A48C180-0785-4323-82E2-AD320702E6D3}"/>
              </a:ext>
            </a:extLst>
          </p:cNvPr>
          <p:cNvSpPr txBox="1"/>
          <p:nvPr/>
        </p:nvSpPr>
        <p:spPr>
          <a:xfrm>
            <a:off x="1141410" y="316599"/>
            <a:ext cx="10183091"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b="1" u="sng" dirty="0">
                <a:solidFill>
                  <a:schemeClr val="bg1">
                    <a:lumMod val="95000"/>
                    <a:lumOff val="5000"/>
                  </a:schemeClr>
                </a:solidFill>
              </a:rPr>
              <a:t>SYSTEM ARCHITECTURE /BLOCK DIAGRAM </a:t>
            </a:r>
            <a:r>
              <a:rPr lang="en-IN" sz="3200" b="1" u="sng" dirty="0">
                <a:solidFill>
                  <a:schemeClr val="bg1">
                    <a:lumMod val="95000"/>
                    <a:lumOff val="5000"/>
                  </a:schemeClr>
                </a:solidFill>
              </a:rPr>
              <a:t>:</a:t>
            </a:r>
          </a:p>
        </p:txBody>
      </p:sp>
    </p:spTree>
    <p:extLst>
      <p:ext uri="{BB962C8B-B14F-4D97-AF65-F5344CB8AC3E}">
        <p14:creationId xmlns:p14="http://schemas.microsoft.com/office/powerpoint/2010/main" val="1212594375"/>
      </p:ext>
    </p:extLst>
  </p:cSld>
  <p:clrMapOvr>
    <a:masterClrMapping/>
  </p:clrMapOvr>
  <mc:AlternateContent xmlns:mc="http://schemas.openxmlformats.org/markup-compatibility/2006" xmlns:p14="http://schemas.microsoft.com/office/powerpoint/2010/main">
    <mc:Choice Requires="p14">
      <p:transition spd="slow" advTm="1526">
        <p14:reveal/>
      </p:transition>
    </mc:Choice>
    <mc:Fallback xmlns="">
      <p:transition spd="slow" advTm="152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EE4-5945-4935-B554-14D3152FF5B6}"/>
              </a:ext>
            </a:extLst>
          </p:cNvPr>
          <p:cNvSpPr>
            <a:spLocks noGrp="1"/>
          </p:cNvSpPr>
          <p:nvPr>
            <p:ph type="title"/>
          </p:nvPr>
        </p:nvSpPr>
        <p:spPr>
          <a:xfrm>
            <a:off x="1141412" y="266825"/>
            <a:ext cx="9816488" cy="799974"/>
          </a:xfrm>
        </p:spPr>
        <p:txBody>
          <a:bodyPr/>
          <a:lstStyle/>
          <a:p>
            <a:r>
              <a:rPr lang="en-IN" u="sng" dirty="0">
                <a:solidFill>
                  <a:schemeClr val="bg1">
                    <a:lumMod val="95000"/>
                    <a:lumOff val="5000"/>
                  </a:schemeClr>
                </a:solidFill>
              </a:rPr>
              <a:t>2.</a:t>
            </a:r>
            <a:r>
              <a:rPr lang="en-US" u="sng" dirty="0">
                <a:solidFill>
                  <a:schemeClr val="bg1">
                    <a:lumMod val="95000"/>
                    <a:lumOff val="5000"/>
                  </a:schemeClr>
                </a:solidFill>
              </a:rPr>
              <a:t> Automatic Speech Recognition:</a:t>
            </a:r>
            <a:endParaRPr lang="en-IN" u="sng" dirty="0">
              <a:solidFill>
                <a:schemeClr val="bg1">
                  <a:lumMod val="95000"/>
                  <a:lumOff val="5000"/>
                </a:schemeClr>
              </a:solidFill>
            </a:endParaRPr>
          </a:p>
        </p:txBody>
      </p:sp>
      <p:sp>
        <p:nvSpPr>
          <p:cNvPr id="4" name="TextBox 3">
            <a:extLst>
              <a:ext uri="{FF2B5EF4-FFF2-40B4-BE49-F238E27FC236}">
                <a16:creationId xmlns:a16="http://schemas.microsoft.com/office/drawing/2014/main" id="{7007F0F4-EBBC-47A8-88AA-8A85DAFCFA91}"/>
              </a:ext>
            </a:extLst>
          </p:cNvPr>
          <p:cNvSpPr txBox="1"/>
          <p:nvPr/>
        </p:nvSpPr>
        <p:spPr>
          <a:xfrm>
            <a:off x="1324708" y="1148862"/>
            <a:ext cx="9633192" cy="101566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solidFill>
                  <a:schemeClr val="bg1">
                    <a:lumMod val="95000"/>
                    <a:lumOff val="5000"/>
                  </a:schemeClr>
                </a:solidFill>
              </a:rPr>
              <a:t>To understand commands according to the user’s input.</a:t>
            </a:r>
            <a:endParaRPr lang="en-IN" sz="3200" dirty="0">
              <a:solidFill>
                <a:schemeClr val="bg1">
                  <a:lumMod val="95000"/>
                  <a:lumOff val="5000"/>
                </a:schemeClr>
              </a:solidFill>
            </a:endParaRPr>
          </a:p>
          <a:p>
            <a:pPr marL="457200" indent="-457200">
              <a:buFont typeface="Wingdings" panose="05000000000000000000" pitchFamily="2" charset="2"/>
              <a:buChar char="Ø"/>
            </a:pPr>
            <a:endParaRPr lang="en-IN" sz="2800" dirty="0">
              <a:solidFill>
                <a:schemeClr val="bg1">
                  <a:lumMod val="95000"/>
                  <a:lumOff val="5000"/>
                </a:schemeClr>
              </a:solidFill>
            </a:endParaRPr>
          </a:p>
        </p:txBody>
      </p:sp>
      <p:pic>
        <p:nvPicPr>
          <p:cNvPr id="8" name="Content Placeholder 7">
            <a:extLst>
              <a:ext uri="{FF2B5EF4-FFF2-40B4-BE49-F238E27FC236}">
                <a16:creationId xmlns:a16="http://schemas.microsoft.com/office/drawing/2014/main" id="{25BB8CB6-41E1-4046-8177-8758C95B3BDB}"/>
              </a:ext>
            </a:extLst>
          </p:cNvPr>
          <p:cNvPicPr>
            <a:picLocks noGrp="1" noChangeAspect="1"/>
          </p:cNvPicPr>
          <p:nvPr>
            <p:ph idx="1"/>
          </p:nvPr>
        </p:nvPicPr>
        <p:blipFill>
          <a:blip r:embed="rId2"/>
          <a:stretch>
            <a:fillRect/>
          </a:stretch>
        </p:blipFill>
        <p:spPr>
          <a:xfrm>
            <a:off x="3879542" y="1846555"/>
            <a:ext cx="3950563" cy="4403325"/>
          </a:xfrm>
        </p:spPr>
      </p:pic>
    </p:spTree>
    <p:extLst>
      <p:ext uri="{BB962C8B-B14F-4D97-AF65-F5344CB8AC3E}">
        <p14:creationId xmlns:p14="http://schemas.microsoft.com/office/powerpoint/2010/main" val="658588693"/>
      </p:ext>
    </p:extLst>
  </p:cSld>
  <p:clrMapOvr>
    <a:masterClrMapping/>
  </p:clrMapOvr>
  <mc:AlternateContent xmlns:mc="http://schemas.openxmlformats.org/markup-compatibility/2006" xmlns:p14="http://schemas.microsoft.com/office/powerpoint/2010/main">
    <mc:Choice Requires="p14">
      <p:transition spd="slow" advTm="1347">
        <p14:reveal/>
      </p:transition>
    </mc:Choice>
    <mc:Fallback xmlns="">
      <p:transition spd="slow" advTm="1347">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C0C6-FCEF-4297-856F-189DF3F1B4CF}"/>
              </a:ext>
            </a:extLst>
          </p:cNvPr>
          <p:cNvSpPr>
            <a:spLocks noGrp="1"/>
          </p:cNvSpPr>
          <p:nvPr>
            <p:ph type="title"/>
          </p:nvPr>
        </p:nvSpPr>
        <p:spPr>
          <a:xfrm>
            <a:off x="1141413" y="152400"/>
            <a:ext cx="9905998" cy="914399"/>
          </a:xfrm>
        </p:spPr>
        <p:txBody>
          <a:bodyPr>
            <a:normAutofit/>
          </a:bodyPr>
          <a:lstStyle/>
          <a:p>
            <a:r>
              <a:rPr lang="en-IN" dirty="0">
                <a:solidFill>
                  <a:schemeClr val="bg1">
                    <a:lumMod val="95000"/>
                    <a:lumOff val="5000"/>
                  </a:schemeClr>
                </a:solidFill>
              </a:rPr>
              <a:t>3</a:t>
            </a:r>
            <a:r>
              <a:rPr lang="en-IN" b="1" dirty="0">
                <a:solidFill>
                  <a:schemeClr val="bg1">
                    <a:lumMod val="95000"/>
                    <a:lumOff val="5000"/>
                  </a:schemeClr>
                </a:solidFill>
              </a:rPr>
              <a:t>.</a:t>
            </a:r>
            <a:r>
              <a:rPr lang="en-IN" u="sng" dirty="0">
                <a:solidFill>
                  <a:schemeClr val="bg1">
                    <a:lumMod val="95000"/>
                    <a:lumOff val="5000"/>
                  </a:schemeClr>
                </a:solidFill>
              </a:rPr>
              <a:t>BLOCK DIAGRAM :</a:t>
            </a:r>
            <a:endParaRPr lang="en-IN" dirty="0"/>
          </a:p>
        </p:txBody>
      </p:sp>
      <p:pic>
        <p:nvPicPr>
          <p:cNvPr id="5" name="Content Placeholder 4">
            <a:extLst>
              <a:ext uri="{FF2B5EF4-FFF2-40B4-BE49-F238E27FC236}">
                <a16:creationId xmlns:a16="http://schemas.microsoft.com/office/drawing/2014/main" id="{87284764-867B-42C7-BAB6-424C076ADC65}"/>
              </a:ext>
            </a:extLst>
          </p:cNvPr>
          <p:cNvPicPr>
            <a:picLocks noGrp="1" noChangeAspect="1"/>
          </p:cNvPicPr>
          <p:nvPr>
            <p:ph idx="1"/>
          </p:nvPr>
        </p:nvPicPr>
        <p:blipFill>
          <a:blip r:embed="rId2"/>
          <a:stretch>
            <a:fillRect/>
          </a:stretch>
        </p:blipFill>
        <p:spPr>
          <a:xfrm>
            <a:off x="1141414" y="1066799"/>
            <a:ext cx="9691428" cy="5007430"/>
          </a:xfrm>
        </p:spPr>
      </p:pic>
    </p:spTree>
    <p:extLst>
      <p:ext uri="{BB962C8B-B14F-4D97-AF65-F5344CB8AC3E}">
        <p14:creationId xmlns:p14="http://schemas.microsoft.com/office/powerpoint/2010/main" val="360231433"/>
      </p:ext>
    </p:extLst>
  </p:cSld>
  <p:clrMapOvr>
    <a:masterClrMapping/>
  </p:clrMapOvr>
  <mc:AlternateContent xmlns:mc="http://schemas.openxmlformats.org/markup-compatibility/2006" xmlns:p14="http://schemas.microsoft.com/office/powerpoint/2010/main">
    <mc:Choice Requires="p14">
      <p:transition spd="slow" advTm="1907">
        <p14:reveal/>
      </p:transition>
    </mc:Choice>
    <mc:Fallback xmlns="">
      <p:transition spd="slow" advTm="1907">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0A82F1-ECA8-422B-89B3-77093EAC6FC8}"/>
              </a:ext>
            </a:extLst>
          </p:cNvPr>
          <p:cNvSpPr txBox="1"/>
          <p:nvPr/>
        </p:nvSpPr>
        <p:spPr>
          <a:xfrm>
            <a:off x="1295601" y="422895"/>
            <a:ext cx="9641150" cy="584775"/>
          </a:xfrm>
          <a:prstGeom prst="rect">
            <a:avLst/>
          </a:prstGeom>
          <a:noFill/>
        </p:spPr>
        <p:txBody>
          <a:bodyPr wrap="square" rtlCol="0">
            <a:spAutoFit/>
          </a:bodyPr>
          <a:lstStyle/>
          <a:p>
            <a:r>
              <a:rPr lang="en-IN" sz="3200" dirty="0">
                <a:solidFill>
                  <a:schemeClr val="bg1">
                    <a:lumMod val="95000"/>
                    <a:lumOff val="5000"/>
                  </a:schemeClr>
                </a:solidFill>
              </a:rPr>
              <a:t>4.</a:t>
            </a:r>
            <a:r>
              <a:rPr lang="en-IN" sz="3200" u="sng" dirty="0">
                <a:solidFill>
                  <a:schemeClr val="bg1">
                    <a:lumMod val="95000"/>
                    <a:lumOff val="5000"/>
                  </a:schemeClr>
                </a:solidFill>
              </a:rPr>
              <a:t>HARDWARE OF SYSTEM:</a:t>
            </a:r>
          </a:p>
        </p:txBody>
      </p:sp>
      <p:sp>
        <p:nvSpPr>
          <p:cNvPr id="3" name="TextBox 2">
            <a:extLst>
              <a:ext uri="{FF2B5EF4-FFF2-40B4-BE49-F238E27FC236}">
                <a16:creationId xmlns:a16="http://schemas.microsoft.com/office/drawing/2014/main" id="{EBCCE04F-B089-41A9-B849-F4FE9531A833}"/>
              </a:ext>
            </a:extLst>
          </p:cNvPr>
          <p:cNvSpPr txBox="1"/>
          <p:nvPr/>
        </p:nvSpPr>
        <p:spPr>
          <a:xfrm>
            <a:off x="1295601" y="1129936"/>
            <a:ext cx="9641150" cy="1569660"/>
          </a:xfrm>
          <a:prstGeom prst="rect">
            <a:avLst/>
          </a:prstGeom>
          <a:noFill/>
        </p:spPr>
        <p:txBody>
          <a:bodyPr wrap="square" rtlCol="0">
            <a:spAutoFit/>
          </a:bodyPr>
          <a:lstStyle/>
          <a:p>
            <a:pPr marL="457200" indent="-457200">
              <a:buFont typeface="Wingdings" panose="05000000000000000000" pitchFamily="2" charset="2"/>
              <a:buChar char="Ø"/>
            </a:pPr>
            <a:r>
              <a:rPr lang="en-IN" sz="3200" dirty="0">
                <a:solidFill>
                  <a:schemeClr val="bg1">
                    <a:lumMod val="95000"/>
                    <a:lumOff val="5000"/>
                  </a:schemeClr>
                </a:solidFill>
              </a:rPr>
              <a:t>PROCESSOR : </a:t>
            </a:r>
            <a:r>
              <a:rPr lang="en-IN" sz="2800" dirty="0">
                <a:solidFill>
                  <a:schemeClr val="bg1">
                    <a:lumMod val="95000"/>
                    <a:lumOff val="5000"/>
                  </a:schemeClr>
                </a:solidFill>
              </a:rPr>
              <a:t>intel i5/i3 3</a:t>
            </a:r>
            <a:r>
              <a:rPr lang="en-IN" sz="2800" baseline="30000" dirty="0">
                <a:solidFill>
                  <a:schemeClr val="bg1">
                    <a:lumMod val="95000"/>
                    <a:lumOff val="5000"/>
                  </a:schemeClr>
                </a:solidFill>
              </a:rPr>
              <a:t>rd</a:t>
            </a:r>
            <a:r>
              <a:rPr lang="en-IN" sz="2800" dirty="0">
                <a:solidFill>
                  <a:schemeClr val="bg1">
                    <a:lumMod val="95000"/>
                    <a:lumOff val="5000"/>
                  </a:schemeClr>
                </a:solidFill>
              </a:rPr>
              <a:t>  generation or AMD A6</a:t>
            </a:r>
          </a:p>
          <a:p>
            <a:pPr marL="457200" indent="-457200">
              <a:buFont typeface="Wingdings" panose="05000000000000000000" pitchFamily="2" charset="2"/>
              <a:buChar char="Ø"/>
            </a:pPr>
            <a:r>
              <a:rPr lang="en-IN" sz="3200" dirty="0">
                <a:solidFill>
                  <a:schemeClr val="bg1">
                    <a:lumMod val="95000"/>
                    <a:lumOff val="5000"/>
                  </a:schemeClr>
                </a:solidFill>
              </a:rPr>
              <a:t>RAM: </a:t>
            </a:r>
            <a:r>
              <a:rPr lang="en-IN" sz="2800" dirty="0">
                <a:solidFill>
                  <a:schemeClr val="bg1">
                    <a:lumMod val="95000"/>
                    <a:lumOff val="5000"/>
                  </a:schemeClr>
                </a:solidFill>
              </a:rPr>
              <a:t>8GB OR MORE.</a:t>
            </a:r>
          </a:p>
          <a:p>
            <a:pPr marL="457200" indent="-457200">
              <a:buFont typeface="Wingdings" panose="05000000000000000000" pitchFamily="2" charset="2"/>
              <a:buChar char="Ø"/>
            </a:pPr>
            <a:r>
              <a:rPr lang="en-IN" sz="2800" dirty="0">
                <a:solidFill>
                  <a:schemeClr val="bg1">
                    <a:lumMod val="95000"/>
                    <a:lumOff val="5000"/>
                  </a:schemeClr>
                </a:solidFill>
              </a:rPr>
              <a:t> </a:t>
            </a:r>
            <a:r>
              <a:rPr lang="en-IN" sz="3200" dirty="0">
                <a:solidFill>
                  <a:schemeClr val="bg1">
                    <a:lumMod val="95000"/>
                    <a:lumOff val="5000"/>
                  </a:schemeClr>
                </a:solidFill>
              </a:rPr>
              <a:t>SYSTEM : </a:t>
            </a:r>
            <a:r>
              <a:rPr lang="en-IN" sz="2800" dirty="0">
                <a:solidFill>
                  <a:schemeClr val="bg1">
                    <a:lumMod val="95000"/>
                    <a:lumOff val="5000"/>
                  </a:schemeClr>
                </a:solidFill>
              </a:rPr>
              <a:t>Computer or laptop.</a:t>
            </a:r>
            <a:endParaRPr lang="en-IN" sz="3200" dirty="0">
              <a:solidFill>
                <a:schemeClr val="bg1">
                  <a:lumMod val="95000"/>
                  <a:lumOff val="5000"/>
                </a:schemeClr>
              </a:solidFill>
            </a:endParaRPr>
          </a:p>
        </p:txBody>
      </p:sp>
      <p:pic>
        <p:nvPicPr>
          <p:cNvPr id="5" name="Picture 4">
            <a:extLst>
              <a:ext uri="{FF2B5EF4-FFF2-40B4-BE49-F238E27FC236}">
                <a16:creationId xmlns:a16="http://schemas.microsoft.com/office/drawing/2014/main" id="{A548A8A9-574A-4F16-930F-CA00DFF36C91}"/>
              </a:ext>
            </a:extLst>
          </p:cNvPr>
          <p:cNvPicPr>
            <a:picLocks noChangeAspect="1"/>
          </p:cNvPicPr>
          <p:nvPr/>
        </p:nvPicPr>
        <p:blipFill>
          <a:blip r:embed="rId2"/>
          <a:stretch>
            <a:fillRect/>
          </a:stretch>
        </p:blipFill>
        <p:spPr>
          <a:xfrm>
            <a:off x="2664356" y="3078915"/>
            <a:ext cx="2716357" cy="2444721"/>
          </a:xfrm>
          <a:prstGeom prst="rect">
            <a:avLst/>
          </a:prstGeom>
        </p:spPr>
      </p:pic>
      <p:pic>
        <p:nvPicPr>
          <p:cNvPr id="7" name="Picture 6">
            <a:extLst>
              <a:ext uri="{FF2B5EF4-FFF2-40B4-BE49-F238E27FC236}">
                <a16:creationId xmlns:a16="http://schemas.microsoft.com/office/drawing/2014/main" id="{70721826-0E43-4250-BEF8-BBAF533E302A}"/>
              </a:ext>
            </a:extLst>
          </p:cNvPr>
          <p:cNvPicPr>
            <a:picLocks noChangeAspect="1"/>
          </p:cNvPicPr>
          <p:nvPr/>
        </p:nvPicPr>
        <p:blipFill>
          <a:blip r:embed="rId3"/>
          <a:stretch>
            <a:fillRect/>
          </a:stretch>
        </p:blipFill>
        <p:spPr>
          <a:xfrm>
            <a:off x="6407802" y="3078915"/>
            <a:ext cx="2851523" cy="2410286"/>
          </a:xfrm>
          <a:prstGeom prst="rect">
            <a:avLst/>
          </a:prstGeom>
        </p:spPr>
      </p:pic>
    </p:spTree>
    <p:extLst>
      <p:ext uri="{BB962C8B-B14F-4D97-AF65-F5344CB8AC3E}">
        <p14:creationId xmlns:p14="http://schemas.microsoft.com/office/powerpoint/2010/main" val="20120730"/>
      </p:ext>
    </p:extLst>
  </p:cSld>
  <p:clrMapOvr>
    <a:masterClrMapping/>
  </p:clrMapOvr>
  <mc:AlternateContent xmlns:mc="http://schemas.openxmlformats.org/markup-compatibility/2006" xmlns:p14="http://schemas.microsoft.com/office/powerpoint/2010/main">
    <mc:Choice Requires="p14">
      <p:transition spd="slow" advTm="1240">
        <p14:reveal/>
      </p:transition>
    </mc:Choice>
    <mc:Fallback xmlns="">
      <p:transition spd="slow" advTm="124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A03BC-B882-478D-9FF2-D9B9BD04A0CD}"/>
              </a:ext>
            </a:extLst>
          </p:cNvPr>
          <p:cNvSpPr txBox="1"/>
          <p:nvPr/>
        </p:nvSpPr>
        <p:spPr>
          <a:xfrm>
            <a:off x="1163317" y="463595"/>
            <a:ext cx="8873770" cy="2000548"/>
          </a:xfrm>
          <a:prstGeom prst="rect">
            <a:avLst/>
          </a:prstGeom>
          <a:noFill/>
        </p:spPr>
        <p:txBody>
          <a:bodyPr wrap="square" rtlCol="0">
            <a:spAutoFit/>
          </a:bodyPr>
          <a:lstStyle/>
          <a:p>
            <a:r>
              <a:rPr lang="en-IN" sz="3200" dirty="0">
                <a:solidFill>
                  <a:schemeClr val="bg1">
                    <a:lumMod val="95000"/>
                    <a:lumOff val="5000"/>
                  </a:schemeClr>
                </a:solidFill>
              </a:rPr>
              <a:t>5.</a:t>
            </a:r>
            <a:r>
              <a:rPr lang="en-IN" sz="3200" u="sng" dirty="0">
                <a:solidFill>
                  <a:schemeClr val="bg1">
                    <a:lumMod val="95000"/>
                    <a:lumOff val="5000"/>
                  </a:schemeClr>
                </a:solidFill>
              </a:rPr>
              <a:t>SOFTWARE OF SYSTEM:</a:t>
            </a:r>
          </a:p>
          <a:p>
            <a:endParaRPr lang="en-IN" u="sng" dirty="0">
              <a:solidFill>
                <a:schemeClr val="bg1">
                  <a:lumMod val="95000"/>
                  <a:lumOff val="5000"/>
                </a:schemeClr>
              </a:solidFill>
            </a:endParaRPr>
          </a:p>
          <a:p>
            <a:pPr marL="457200" indent="-457200">
              <a:buFont typeface="Wingdings" panose="05000000000000000000" pitchFamily="2" charset="2"/>
              <a:buChar char="Ø"/>
            </a:pPr>
            <a:r>
              <a:rPr lang="en-IN" sz="2800" dirty="0">
                <a:solidFill>
                  <a:schemeClr val="bg1">
                    <a:lumMod val="95000"/>
                    <a:lumOff val="5000"/>
                  </a:schemeClr>
                </a:solidFill>
              </a:rPr>
              <a:t>Operating system should be WINDOWS 10 or higher. </a:t>
            </a:r>
          </a:p>
          <a:p>
            <a:pPr marL="285750" indent="-285750">
              <a:buFont typeface="Wingdings" panose="05000000000000000000" pitchFamily="2" charset="2"/>
              <a:buChar char="Ø"/>
            </a:pPr>
            <a:r>
              <a:rPr lang="en-IN" sz="2800" dirty="0">
                <a:solidFill>
                  <a:schemeClr val="bg1">
                    <a:lumMod val="95000"/>
                    <a:lumOff val="5000"/>
                  </a:schemeClr>
                </a:solidFill>
              </a:rPr>
              <a:t> Must have python installed.</a:t>
            </a:r>
          </a:p>
          <a:p>
            <a:pPr marL="285750"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33536F88-C2C0-4453-9F2E-082E53B2AC68}"/>
              </a:ext>
            </a:extLst>
          </p:cNvPr>
          <p:cNvPicPr>
            <a:picLocks noChangeAspect="1"/>
          </p:cNvPicPr>
          <p:nvPr/>
        </p:nvPicPr>
        <p:blipFill>
          <a:blip r:embed="rId2"/>
          <a:stretch>
            <a:fillRect/>
          </a:stretch>
        </p:blipFill>
        <p:spPr>
          <a:xfrm>
            <a:off x="7113106" y="2986658"/>
            <a:ext cx="1996613" cy="1920406"/>
          </a:xfrm>
          <a:prstGeom prst="rect">
            <a:avLst/>
          </a:prstGeom>
        </p:spPr>
      </p:pic>
      <p:pic>
        <p:nvPicPr>
          <p:cNvPr id="6" name="Picture 5">
            <a:extLst>
              <a:ext uri="{FF2B5EF4-FFF2-40B4-BE49-F238E27FC236}">
                <a16:creationId xmlns:a16="http://schemas.microsoft.com/office/drawing/2014/main" id="{EA59892E-5F24-4FF4-B2D3-121CB99A581A}"/>
              </a:ext>
            </a:extLst>
          </p:cNvPr>
          <p:cNvPicPr>
            <a:picLocks noChangeAspect="1"/>
          </p:cNvPicPr>
          <p:nvPr/>
        </p:nvPicPr>
        <p:blipFill>
          <a:blip r:embed="rId3"/>
          <a:stretch>
            <a:fillRect/>
          </a:stretch>
        </p:blipFill>
        <p:spPr>
          <a:xfrm>
            <a:off x="2047087" y="2986658"/>
            <a:ext cx="3224709" cy="1937188"/>
          </a:xfrm>
          <a:prstGeom prst="rect">
            <a:avLst/>
          </a:prstGeom>
        </p:spPr>
      </p:pic>
    </p:spTree>
    <p:extLst>
      <p:ext uri="{BB962C8B-B14F-4D97-AF65-F5344CB8AC3E}">
        <p14:creationId xmlns:p14="http://schemas.microsoft.com/office/powerpoint/2010/main" val="1839197017"/>
      </p:ext>
    </p:extLst>
  </p:cSld>
  <p:clrMapOvr>
    <a:masterClrMapping/>
  </p:clrMapOvr>
  <mc:AlternateContent xmlns:mc="http://schemas.openxmlformats.org/markup-compatibility/2006" xmlns:p14="http://schemas.microsoft.com/office/powerpoint/2010/main">
    <mc:Choice Requires="p14">
      <p:transition spd="slow" advTm="1076">
        <p14:reveal/>
      </p:transition>
    </mc:Choice>
    <mc:Fallback xmlns="">
      <p:transition spd="slow" advTm="107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AF0342-EC6F-41F6-A210-D9F5D806B813}"/>
              </a:ext>
            </a:extLst>
          </p:cNvPr>
          <p:cNvSpPr txBox="1"/>
          <p:nvPr/>
        </p:nvSpPr>
        <p:spPr>
          <a:xfrm>
            <a:off x="1141046" y="257908"/>
            <a:ext cx="9909908" cy="584775"/>
          </a:xfrm>
          <a:prstGeom prst="rect">
            <a:avLst/>
          </a:prstGeom>
          <a:noFill/>
        </p:spPr>
        <p:txBody>
          <a:bodyPr wrap="square" rtlCol="0">
            <a:spAutoFit/>
          </a:bodyPr>
          <a:lstStyle/>
          <a:p>
            <a:pPr marL="457200" indent="-457200">
              <a:buFont typeface="Wingdings" panose="05000000000000000000" pitchFamily="2" charset="2"/>
              <a:buChar char="q"/>
            </a:pPr>
            <a:r>
              <a:rPr lang="en-IN" sz="3200" b="1" u="sng" dirty="0">
                <a:solidFill>
                  <a:schemeClr val="bg1">
                    <a:lumMod val="95000"/>
                    <a:lumOff val="5000"/>
                  </a:schemeClr>
                </a:solidFill>
              </a:rPr>
              <a:t>METHODOLOGY:</a:t>
            </a:r>
          </a:p>
        </p:txBody>
      </p:sp>
      <p:sp>
        <p:nvSpPr>
          <p:cNvPr id="2" name="TextBox 1">
            <a:extLst>
              <a:ext uri="{FF2B5EF4-FFF2-40B4-BE49-F238E27FC236}">
                <a16:creationId xmlns:a16="http://schemas.microsoft.com/office/drawing/2014/main" id="{A4F50FCC-3AEE-4BB0-BA44-08E9BFDAD73B}"/>
              </a:ext>
            </a:extLst>
          </p:cNvPr>
          <p:cNvSpPr txBox="1"/>
          <p:nvPr/>
        </p:nvSpPr>
        <p:spPr>
          <a:xfrm>
            <a:off x="1137138" y="1109411"/>
            <a:ext cx="9363056" cy="3108543"/>
          </a:xfrm>
          <a:prstGeom prst="rect">
            <a:avLst/>
          </a:prstGeom>
          <a:noFill/>
        </p:spPr>
        <p:txBody>
          <a:bodyPr wrap="square" rtlCol="0">
            <a:spAutoFit/>
          </a:bodyPr>
          <a:lstStyle/>
          <a:p>
            <a:pPr marL="285750" indent="-285750" algn="just">
              <a:buFont typeface="Wingdings" panose="05000000000000000000" pitchFamily="2" charset="2"/>
              <a:buChar char="Ø"/>
            </a:pPr>
            <a:endParaRPr lang="en-US" sz="2800" dirty="0">
              <a:solidFill>
                <a:schemeClr val="bg1">
                  <a:lumMod val="95000"/>
                  <a:lumOff val="5000"/>
                </a:schemeClr>
              </a:solidFill>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2800" dirty="0">
                <a:solidFill>
                  <a:schemeClr val="bg1">
                    <a:lumMod val="95000"/>
                    <a:lumOff val="5000"/>
                  </a:schemeClr>
                </a:solidFill>
                <a:latin typeface="+mj-lt"/>
                <a:ea typeface="Calibri" panose="020F0502020204030204" pitchFamily="34" charset="0"/>
              </a:rPr>
              <a:t>C</a:t>
            </a:r>
            <a:r>
              <a:rPr lang="en-US" sz="2800" dirty="0">
                <a:solidFill>
                  <a:schemeClr val="bg1">
                    <a:lumMod val="95000"/>
                    <a:lumOff val="5000"/>
                  </a:schemeClr>
                </a:solidFill>
                <a:effectLst/>
                <a:latin typeface="+mj-lt"/>
                <a:ea typeface="Calibri" panose="020F0502020204030204" pitchFamily="34" charset="0"/>
              </a:rPr>
              <a:t>onsidering overall research the voice application will be using mainly for three ways. </a:t>
            </a:r>
          </a:p>
          <a:p>
            <a:pPr algn="just"/>
            <a:r>
              <a:rPr lang="en-US" sz="2800" dirty="0">
                <a:solidFill>
                  <a:schemeClr val="bg1">
                    <a:lumMod val="95000"/>
                    <a:lumOff val="5000"/>
                  </a:schemeClr>
                </a:solidFill>
                <a:effectLst/>
                <a:latin typeface="+mj-lt"/>
                <a:ea typeface="Calibri" panose="020F0502020204030204" pitchFamily="34" charset="0"/>
              </a:rPr>
              <a:t>     1.Firstly it provides command to the computers. </a:t>
            </a:r>
          </a:p>
          <a:p>
            <a:pPr algn="just"/>
            <a:r>
              <a:rPr lang="en-US" sz="2800" dirty="0">
                <a:solidFill>
                  <a:schemeClr val="bg1">
                    <a:lumMod val="95000"/>
                    <a:lumOff val="5000"/>
                  </a:schemeClr>
                </a:solidFill>
                <a:effectLst/>
                <a:latin typeface="+mj-lt"/>
                <a:ea typeface="Calibri" panose="020F0502020204030204" pitchFamily="34" charset="0"/>
              </a:rPr>
              <a:t>     2. Secondly to input information to the computer. </a:t>
            </a:r>
          </a:p>
          <a:p>
            <a:pPr algn="just"/>
            <a:r>
              <a:rPr lang="en-US" sz="2800" dirty="0">
                <a:solidFill>
                  <a:schemeClr val="bg1">
                    <a:lumMod val="95000"/>
                    <a:lumOff val="5000"/>
                  </a:schemeClr>
                </a:solidFill>
                <a:effectLst/>
                <a:latin typeface="+mj-lt"/>
                <a:ea typeface="Calibri" panose="020F0502020204030204" pitchFamily="34" charset="0"/>
              </a:rPr>
              <a:t>     3.Finally its communication with the people and voice- application can be </a:t>
            </a:r>
            <a:r>
              <a:rPr lang="en-US" sz="2800" dirty="0">
                <a:solidFill>
                  <a:schemeClr val="bg1">
                    <a:lumMod val="95000"/>
                    <a:lumOff val="5000"/>
                  </a:schemeClr>
                </a:solidFill>
                <a:effectLst/>
                <a:latin typeface="+mj-lt"/>
                <a:ea typeface="Calibri" panose="020F0502020204030204" pitchFamily="34" charset="0"/>
                <a:cs typeface="Times New Roman" panose="02020603050405020304" pitchFamily="18" charset="0"/>
              </a:rPr>
              <a:t>divide into parts end interface</a:t>
            </a:r>
            <a:endParaRPr lang="en-IN" sz="2800" dirty="0">
              <a:latin typeface="+mj-lt"/>
            </a:endParaRPr>
          </a:p>
        </p:txBody>
      </p:sp>
      <p:sp>
        <p:nvSpPr>
          <p:cNvPr id="5" name="TextBox 4">
            <a:extLst>
              <a:ext uri="{FF2B5EF4-FFF2-40B4-BE49-F238E27FC236}">
                <a16:creationId xmlns:a16="http://schemas.microsoft.com/office/drawing/2014/main" id="{B7943657-20EB-4EAD-8E02-E7BF8796B0B3}"/>
              </a:ext>
            </a:extLst>
          </p:cNvPr>
          <p:cNvSpPr txBox="1"/>
          <p:nvPr/>
        </p:nvSpPr>
        <p:spPr>
          <a:xfrm>
            <a:off x="1137138" y="913639"/>
            <a:ext cx="9741877" cy="584775"/>
          </a:xfrm>
          <a:prstGeom prst="rect">
            <a:avLst/>
          </a:prstGeom>
          <a:noFill/>
        </p:spPr>
        <p:txBody>
          <a:bodyPr wrap="square" rtlCol="0">
            <a:spAutoFit/>
          </a:bodyPr>
          <a:lstStyle/>
          <a:p>
            <a:pPr marL="342900" indent="-342900">
              <a:buFont typeface="+mj-lt"/>
              <a:buAutoNum type="arabicPeriod"/>
            </a:pPr>
            <a:r>
              <a:rPr lang="en-IN" sz="3200" u="sng" dirty="0">
                <a:solidFill>
                  <a:schemeClr val="bg1">
                    <a:lumMod val="95000"/>
                    <a:lumOff val="5000"/>
                  </a:schemeClr>
                </a:solidFill>
              </a:rPr>
              <a:t>TECHNIQUES/METHODS:</a:t>
            </a:r>
          </a:p>
        </p:txBody>
      </p:sp>
    </p:spTree>
    <p:extLst>
      <p:ext uri="{BB962C8B-B14F-4D97-AF65-F5344CB8AC3E}">
        <p14:creationId xmlns:p14="http://schemas.microsoft.com/office/powerpoint/2010/main" val="1670205565"/>
      </p:ext>
    </p:extLst>
  </p:cSld>
  <p:clrMapOvr>
    <a:masterClrMapping/>
  </p:clrMapOvr>
  <mc:AlternateContent xmlns:mc="http://schemas.openxmlformats.org/markup-compatibility/2006" xmlns:p14="http://schemas.microsoft.com/office/powerpoint/2010/main">
    <mc:Choice Requires="p14">
      <p:transition spd="slow" advTm="1288">
        <p14:reveal/>
      </p:transition>
    </mc:Choice>
    <mc:Fallback xmlns="">
      <p:transition spd="slow" advTm="1288">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71DDA-EEAB-4D14-A0FB-C18B318406CF}"/>
              </a:ext>
            </a:extLst>
          </p:cNvPr>
          <p:cNvSpPr txBox="1"/>
          <p:nvPr/>
        </p:nvSpPr>
        <p:spPr>
          <a:xfrm>
            <a:off x="1108969" y="465338"/>
            <a:ext cx="10180320" cy="4832092"/>
          </a:xfrm>
          <a:prstGeom prst="rect">
            <a:avLst/>
          </a:prstGeom>
          <a:noFill/>
        </p:spPr>
        <p:txBody>
          <a:bodyPr wrap="square" rtlCol="0">
            <a:spAutoFit/>
          </a:bodyPr>
          <a:lstStyle/>
          <a:p>
            <a:pPr marL="285750" indent="-285750" algn="just">
              <a:buFont typeface="Wingdings" panose="05000000000000000000" pitchFamily="2" charset="2"/>
              <a:buChar char="Ø"/>
            </a:pPr>
            <a:r>
              <a:rPr lang="en-US" sz="2800" dirty="0">
                <a:solidFill>
                  <a:schemeClr val="bg1">
                    <a:lumMod val="95000"/>
                    <a:lumOff val="5000"/>
                  </a:schemeClr>
                </a:solidFill>
                <a:effectLst/>
                <a:latin typeface="+mj-lt"/>
                <a:ea typeface="Calibri" panose="020F0502020204030204" pitchFamily="34" charset="0"/>
              </a:rPr>
              <a:t>The data is collected in the form of speech and stored as an input for the next phase processing and input voice is continuously processed to converted to text using STT. 3] At the end of text to speech refers the ability of computers to read text aloud and converts written text to a phonemic representation and TTS engine with dialects and specialized vocabularies are available through the third party. </a:t>
            </a:r>
          </a:p>
          <a:p>
            <a:pPr marL="285750" indent="-285750" algn="just">
              <a:buFont typeface="Wingdings" panose="05000000000000000000" pitchFamily="2" charset="2"/>
              <a:buChar char="Ø"/>
            </a:pPr>
            <a:r>
              <a:rPr lang="en-US" sz="2800" dirty="0">
                <a:solidFill>
                  <a:schemeClr val="bg1">
                    <a:lumMod val="95000"/>
                    <a:lumOff val="5000"/>
                  </a:schemeClr>
                </a:solidFill>
                <a:effectLst/>
                <a:latin typeface="+mj-lt"/>
                <a:ea typeface="Calibri" panose="020F0502020204030204" pitchFamily="34" charset="0"/>
              </a:rPr>
              <a:t>In simulation results it will be demonstrated that our proposed PARI various branches of the services to voice recognition engine which has an ability to work without internet connection and offline voice recognition</a:t>
            </a:r>
            <a:endParaRPr lang="en-IN" sz="2800" dirty="0">
              <a:solidFill>
                <a:schemeClr val="bg1">
                  <a:lumMod val="95000"/>
                  <a:lumOff val="5000"/>
                </a:schemeClr>
              </a:solidFill>
              <a:latin typeface="+mj-lt"/>
            </a:endParaRPr>
          </a:p>
        </p:txBody>
      </p:sp>
    </p:spTree>
    <p:extLst>
      <p:ext uri="{BB962C8B-B14F-4D97-AF65-F5344CB8AC3E}">
        <p14:creationId xmlns:p14="http://schemas.microsoft.com/office/powerpoint/2010/main" val="4136548371"/>
      </p:ext>
    </p:extLst>
  </p:cSld>
  <p:clrMapOvr>
    <a:masterClrMapping/>
  </p:clrMapOvr>
  <mc:AlternateContent xmlns:mc="http://schemas.openxmlformats.org/markup-compatibility/2006" xmlns:p14="http://schemas.microsoft.com/office/powerpoint/2010/main">
    <mc:Choice Requires="p14">
      <p:transition spd="slow" advTm="1134">
        <p14:reveal/>
      </p:transition>
    </mc:Choice>
    <mc:Fallback xmlns="">
      <p:transition spd="slow" advTm="1134">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3BF24-B856-4F38-9831-2D374B69B4C6}"/>
              </a:ext>
            </a:extLst>
          </p:cNvPr>
          <p:cNvSpPr txBox="1"/>
          <p:nvPr/>
        </p:nvSpPr>
        <p:spPr>
          <a:xfrm>
            <a:off x="1113692" y="293077"/>
            <a:ext cx="9659815" cy="584775"/>
          </a:xfrm>
          <a:prstGeom prst="rect">
            <a:avLst/>
          </a:prstGeom>
          <a:noFill/>
        </p:spPr>
        <p:txBody>
          <a:bodyPr wrap="square" rtlCol="0">
            <a:spAutoFit/>
          </a:bodyPr>
          <a:lstStyle/>
          <a:p>
            <a:r>
              <a:rPr lang="en-IN" sz="3200" dirty="0">
                <a:solidFill>
                  <a:schemeClr val="bg1">
                    <a:lumMod val="95000"/>
                    <a:lumOff val="5000"/>
                  </a:schemeClr>
                </a:solidFill>
              </a:rPr>
              <a:t>2.</a:t>
            </a:r>
            <a:r>
              <a:rPr lang="en-IN" sz="3200" u="sng" dirty="0">
                <a:solidFill>
                  <a:schemeClr val="bg1">
                    <a:lumMod val="95000"/>
                    <a:lumOff val="5000"/>
                  </a:schemeClr>
                </a:solidFill>
              </a:rPr>
              <a:t>ALGORITHMS/FLOWCHARTS:</a:t>
            </a:r>
          </a:p>
        </p:txBody>
      </p:sp>
      <p:pic>
        <p:nvPicPr>
          <p:cNvPr id="4" name="Picture 3">
            <a:extLst>
              <a:ext uri="{FF2B5EF4-FFF2-40B4-BE49-F238E27FC236}">
                <a16:creationId xmlns:a16="http://schemas.microsoft.com/office/drawing/2014/main" id="{A1FF0F77-A6F8-48AA-AC9F-9A5EAE21EFAE}"/>
              </a:ext>
            </a:extLst>
          </p:cNvPr>
          <p:cNvPicPr>
            <a:picLocks noChangeAspect="1"/>
          </p:cNvPicPr>
          <p:nvPr/>
        </p:nvPicPr>
        <p:blipFill>
          <a:blip r:embed="rId2"/>
          <a:stretch>
            <a:fillRect/>
          </a:stretch>
        </p:blipFill>
        <p:spPr>
          <a:xfrm>
            <a:off x="4693298" y="1184989"/>
            <a:ext cx="6979298" cy="4786605"/>
          </a:xfrm>
          <a:prstGeom prst="rect">
            <a:avLst/>
          </a:prstGeom>
        </p:spPr>
      </p:pic>
      <p:sp>
        <p:nvSpPr>
          <p:cNvPr id="5" name="TextBox 4">
            <a:extLst>
              <a:ext uri="{FF2B5EF4-FFF2-40B4-BE49-F238E27FC236}">
                <a16:creationId xmlns:a16="http://schemas.microsoft.com/office/drawing/2014/main" id="{5A46F147-BE64-4245-98A3-FADA5768BE16}"/>
              </a:ext>
            </a:extLst>
          </p:cNvPr>
          <p:cNvSpPr txBox="1"/>
          <p:nvPr/>
        </p:nvSpPr>
        <p:spPr>
          <a:xfrm>
            <a:off x="1296955" y="1382286"/>
            <a:ext cx="3125755"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a:solidFill>
                  <a:schemeClr val="bg1">
                    <a:lumMod val="95000"/>
                    <a:lumOff val="5000"/>
                  </a:schemeClr>
                </a:solidFill>
              </a:rPr>
              <a:t>Step 1: Install the relevant modules and libraries</a:t>
            </a:r>
          </a:p>
          <a:p>
            <a:pPr marL="342900" indent="-342900">
              <a:buFont typeface="Wingdings" panose="05000000000000000000" pitchFamily="2" charset="2"/>
              <a:buChar char="Ø"/>
            </a:pPr>
            <a:r>
              <a:rPr lang="en-US" sz="2000">
                <a:solidFill>
                  <a:schemeClr val="bg1">
                    <a:lumMod val="95000"/>
                    <a:lumOff val="5000"/>
                  </a:schemeClr>
                </a:solidFill>
              </a:rPr>
              <a:t>Step 2: Import the modules and libraries</a:t>
            </a:r>
          </a:p>
          <a:p>
            <a:pPr marL="342900" indent="-342900">
              <a:buFont typeface="Wingdings" panose="05000000000000000000" pitchFamily="2" charset="2"/>
              <a:buChar char="Ø"/>
            </a:pPr>
            <a:endParaRPr lang="en-US" sz="2000">
              <a:solidFill>
                <a:schemeClr val="bg1">
                  <a:lumMod val="95000"/>
                  <a:lumOff val="5000"/>
                </a:schemeClr>
              </a:solidFill>
            </a:endParaRPr>
          </a:p>
          <a:p>
            <a:pPr marL="342900" indent="-342900">
              <a:buFont typeface="Wingdings" panose="05000000000000000000" pitchFamily="2" charset="2"/>
              <a:buChar char="Ø"/>
            </a:pPr>
            <a:r>
              <a:rPr lang="en-US" sz="2000">
                <a:solidFill>
                  <a:schemeClr val="bg1">
                    <a:lumMod val="95000"/>
                    <a:lumOff val="5000"/>
                  </a:schemeClr>
                </a:solidFill>
              </a:rPr>
              <a:t>Step 3: The “Assistant” function/pytsx3</a:t>
            </a:r>
          </a:p>
          <a:p>
            <a:pPr marL="342900" indent="-342900">
              <a:buFont typeface="Wingdings" panose="05000000000000000000" pitchFamily="2" charset="2"/>
              <a:buChar char="Ø"/>
            </a:pPr>
            <a:r>
              <a:rPr lang="en-US" sz="2000">
                <a:solidFill>
                  <a:schemeClr val="bg1">
                    <a:lumMod val="95000"/>
                    <a:lumOff val="5000"/>
                  </a:schemeClr>
                </a:solidFill>
              </a:rPr>
              <a:t>Step 4: The Greeting function</a:t>
            </a:r>
          </a:p>
          <a:p>
            <a:pPr marL="342900" indent="-342900">
              <a:buFont typeface="Wingdings" panose="05000000000000000000" pitchFamily="2" charset="2"/>
              <a:buChar char="Ø"/>
            </a:pPr>
            <a:r>
              <a:rPr lang="en-US" sz="2000">
                <a:solidFill>
                  <a:schemeClr val="bg1">
                    <a:lumMod val="95000"/>
                    <a:lumOff val="5000"/>
                  </a:schemeClr>
                </a:solidFill>
              </a:rPr>
              <a:t>Step 5: The Audio input/accepting verbal commands function</a:t>
            </a:r>
            <a:endParaRPr lang="en-IN" sz="2000" dirty="0">
              <a:solidFill>
                <a:schemeClr val="bg1">
                  <a:lumMod val="95000"/>
                  <a:lumOff val="5000"/>
                </a:schemeClr>
              </a:solidFill>
            </a:endParaRPr>
          </a:p>
        </p:txBody>
      </p:sp>
    </p:spTree>
    <p:extLst>
      <p:ext uri="{BB962C8B-B14F-4D97-AF65-F5344CB8AC3E}">
        <p14:creationId xmlns:p14="http://schemas.microsoft.com/office/powerpoint/2010/main" val="2063462846"/>
      </p:ext>
    </p:extLst>
  </p:cSld>
  <p:clrMapOvr>
    <a:masterClrMapping/>
  </p:clrMapOvr>
  <mc:AlternateContent xmlns:mc="http://schemas.openxmlformats.org/markup-compatibility/2006" xmlns:p14="http://schemas.microsoft.com/office/powerpoint/2010/main">
    <mc:Choice Requires="p14">
      <p:transition spd="slow" advTm="1236">
        <p14:reveal/>
      </p:transition>
    </mc:Choice>
    <mc:Fallback xmlns="">
      <p:transition spd="slow" advTm="123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05EAFA-18B9-4CB3-B72A-1A66593A7A81}"/>
              </a:ext>
            </a:extLst>
          </p:cNvPr>
          <p:cNvSpPr txBox="1"/>
          <p:nvPr/>
        </p:nvSpPr>
        <p:spPr>
          <a:xfrm>
            <a:off x="1269506" y="319596"/>
            <a:ext cx="9215021"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b="1" u="sng" dirty="0">
                <a:solidFill>
                  <a:schemeClr val="bg1">
                    <a:lumMod val="95000"/>
                    <a:lumOff val="5000"/>
                  </a:schemeClr>
                </a:solidFill>
                <a:highlight>
                  <a:srgbClr val="00FFFF"/>
                </a:highlight>
              </a:rPr>
              <a:t>SOURCE CODE:</a:t>
            </a:r>
          </a:p>
        </p:txBody>
      </p:sp>
      <p:pic>
        <p:nvPicPr>
          <p:cNvPr id="5" name="Picture 4">
            <a:extLst>
              <a:ext uri="{FF2B5EF4-FFF2-40B4-BE49-F238E27FC236}">
                <a16:creationId xmlns:a16="http://schemas.microsoft.com/office/drawing/2014/main" id="{A5492FC2-F258-4190-825B-53580777FD25}"/>
              </a:ext>
            </a:extLst>
          </p:cNvPr>
          <p:cNvPicPr>
            <a:picLocks noChangeAspect="1"/>
          </p:cNvPicPr>
          <p:nvPr/>
        </p:nvPicPr>
        <p:blipFill>
          <a:blip r:embed="rId2"/>
          <a:stretch>
            <a:fillRect/>
          </a:stretch>
        </p:blipFill>
        <p:spPr>
          <a:xfrm>
            <a:off x="1420427" y="965927"/>
            <a:ext cx="8833282" cy="5159110"/>
          </a:xfrm>
          <a:prstGeom prst="rect">
            <a:avLst/>
          </a:prstGeom>
        </p:spPr>
      </p:pic>
    </p:spTree>
    <p:extLst>
      <p:ext uri="{BB962C8B-B14F-4D97-AF65-F5344CB8AC3E}">
        <p14:creationId xmlns:p14="http://schemas.microsoft.com/office/powerpoint/2010/main" val="1285731959"/>
      </p:ext>
    </p:extLst>
  </p:cSld>
  <p:clrMapOvr>
    <a:masterClrMapping/>
  </p:clrMapOvr>
  <mc:AlternateContent xmlns:mc="http://schemas.openxmlformats.org/markup-compatibility/2006" xmlns:p14="http://schemas.microsoft.com/office/powerpoint/2010/main">
    <mc:Choice Requires="p14">
      <p:transition spd="slow" advTm="1288">
        <p14:reveal/>
      </p:transition>
    </mc:Choice>
    <mc:Fallback xmlns="">
      <p:transition spd="slow" advTm="1288">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4A650-BFD5-4190-8FE4-B5AECB0655F1}"/>
              </a:ext>
            </a:extLst>
          </p:cNvPr>
          <p:cNvPicPr>
            <a:picLocks noChangeAspect="1"/>
          </p:cNvPicPr>
          <p:nvPr/>
        </p:nvPicPr>
        <p:blipFill>
          <a:blip r:embed="rId2"/>
          <a:stretch>
            <a:fillRect/>
          </a:stretch>
        </p:blipFill>
        <p:spPr>
          <a:xfrm>
            <a:off x="1571348" y="589864"/>
            <a:ext cx="8655728" cy="5668892"/>
          </a:xfrm>
          <a:prstGeom prst="rect">
            <a:avLst/>
          </a:prstGeom>
        </p:spPr>
      </p:pic>
    </p:spTree>
    <p:extLst>
      <p:ext uri="{BB962C8B-B14F-4D97-AF65-F5344CB8AC3E}">
        <p14:creationId xmlns:p14="http://schemas.microsoft.com/office/powerpoint/2010/main" val="1778844165"/>
      </p:ext>
    </p:extLst>
  </p:cSld>
  <p:clrMapOvr>
    <a:masterClrMapping/>
  </p:clrMapOvr>
  <mc:AlternateContent xmlns:mc="http://schemas.openxmlformats.org/markup-compatibility/2006" xmlns:p14="http://schemas.microsoft.com/office/powerpoint/2010/main">
    <mc:Choice Requires="p14">
      <p:transition spd="slow" advTm="792">
        <p14:reveal/>
      </p:transition>
    </mc:Choice>
    <mc:Fallback xmlns="">
      <p:transition spd="slow" advTm="79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B0D3-AF2A-47D7-83D5-9C42568FF595}"/>
              </a:ext>
            </a:extLst>
          </p:cNvPr>
          <p:cNvSpPr>
            <a:spLocks noGrp="1"/>
          </p:cNvSpPr>
          <p:nvPr>
            <p:ph type="title"/>
          </p:nvPr>
        </p:nvSpPr>
        <p:spPr>
          <a:xfrm>
            <a:off x="1141456" y="249383"/>
            <a:ext cx="9905955" cy="665018"/>
          </a:xfrm>
        </p:spPr>
        <p:txBody>
          <a:bodyPr>
            <a:normAutofit/>
          </a:bodyPr>
          <a:lstStyle/>
          <a:p>
            <a:pPr marL="571500" indent="-571500">
              <a:buFont typeface="Wingdings" panose="05000000000000000000" pitchFamily="2" charset="2"/>
              <a:buChar char="q"/>
            </a:pPr>
            <a:r>
              <a:rPr lang="en-IN" b="1" u="sng" dirty="0">
                <a:solidFill>
                  <a:schemeClr val="bg1">
                    <a:lumMod val="95000"/>
                    <a:lumOff val="5000"/>
                  </a:schemeClr>
                </a:solidFill>
              </a:rPr>
              <a:t>Problem statement</a:t>
            </a:r>
            <a:r>
              <a:rPr lang="en-IN" b="1" dirty="0">
                <a:solidFill>
                  <a:schemeClr val="bg1">
                    <a:lumMod val="95000"/>
                    <a:lumOff val="5000"/>
                  </a:schemeClr>
                </a:solidFill>
              </a:rPr>
              <a:t> :</a:t>
            </a:r>
          </a:p>
        </p:txBody>
      </p:sp>
      <p:sp>
        <p:nvSpPr>
          <p:cNvPr id="3" name="Text Placeholder 2">
            <a:extLst>
              <a:ext uri="{FF2B5EF4-FFF2-40B4-BE49-F238E27FC236}">
                <a16:creationId xmlns:a16="http://schemas.microsoft.com/office/drawing/2014/main" id="{80192374-C197-46C0-BEBB-BDF6FCF1374B}"/>
              </a:ext>
            </a:extLst>
          </p:cNvPr>
          <p:cNvSpPr>
            <a:spLocks noGrp="1"/>
          </p:cNvSpPr>
          <p:nvPr>
            <p:ph type="body" sz="half" idx="2"/>
          </p:nvPr>
        </p:nvSpPr>
        <p:spPr>
          <a:xfrm>
            <a:off x="1141410" y="4257040"/>
            <a:ext cx="9904459" cy="1572260"/>
          </a:xfrm>
        </p:spPr>
        <p:txBody>
          <a:bodyPr>
            <a:noAutofit/>
          </a:bodyPr>
          <a:lstStyle/>
          <a:p>
            <a:pPr marL="457200" indent="-457200" algn="just">
              <a:buFont typeface="Wingdings" panose="05000000000000000000" pitchFamily="2" charset="2"/>
              <a:buChar char="Ø"/>
            </a:pPr>
            <a:r>
              <a:rPr lang="en-US" sz="3200" dirty="0">
                <a:solidFill>
                  <a:schemeClr val="bg1"/>
                </a:solidFill>
              </a:rPr>
              <a:t>    To reduce The problem faced is that library users require an efficient method to find a specific book or keyword(s) within a book given a continuously expanding library. Efficiency requires that the processing time should stay relatively the same even as the library contents increases.</a:t>
            </a:r>
            <a:endParaRPr lang="en-IN" sz="3200" dirty="0">
              <a:solidFill>
                <a:schemeClr val="bg1"/>
              </a:solidFill>
            </a:endParaRPr>
          </a:p>
          <a:p>
            <a:pPr marL="342900" indent="-342900" algn="just">
              <a:buFont typeface="Wingdings" panose="05000000000000000000" pitchFamily="2" charset="2"/>
              <a:buChar char="Ø"/>
            </a:pPr>
            <a:endParaRPr lang="en-IN" sz="2400" dirty="0">
              <a:solidFill>
                <a:schemeClr val="bg1">
                  <a:lumMod val="95000"/>
                  <a:lumOff val="5000"/>
                </a:schemeClr>
              </a:solidFill>
            </a:endParaRPr>
          </a:p>
          <a:p>
            <a:pPr marL="342900" indent="-342900" algn="just">
              <a:buFont typeface="Wingdings" panose="05000000000000000000" pitchFamily="2" charset="2"/>
              <a:buChar char="Ø"/>
            </a:pPr>
            <a:endParaRPr lang="en-IN" sz="2400" dirty="0">
              <a:solidFill>
                <a:schemeClr val="bg1">
                  <a:lumMod val="95000"/>
                  <a:lumOff val="5000"/>
                </a:schemeClr>
              </a:solidFill>
            </a:endParaRPr>
          </a:p>
          <a:p>
            <a:pPr algn="just"/>
            <a:endParaRPr lang="en-IN" sz="2400" dirty="0">
              <a:solidFill>
                <a:schemeClr val="bg1">
                  <a:lumMod val="95000"/>
                  <a:lumOff val="5000"/>
                </a:schemeClr>
              </a:solidFill>
            </a:endParaRPr>
          </a:p>
          <a:p>
            <a:pPr marL="342900" indent="-342900" algn="just">
              <a:buFont typeface="Wingdings" panose="05000000000000000000" pitchFamily="2" charset="2"/>
              <a:buChar char="Ø"/>
            </a:pPr>
            <a:endParaRPr lang="en-IN" sz="2400" dirty="0">
              <a:solidFill>
                <a:schemeClr val="bg1">
                  <a:lumMod val="95000"/>
                  <a:lumOff val="5000"/>
                </a:schemeClr>
              </a:solidFill>
            </a:endParaRPr>
          </a:p>
          <a:p>
            <a:pPr marL="342900" indent="-342900" algn="just">
              <a:buFont typeface="Wingdings" panose="05000000000000000000" pitchFamily="2" charset="2"/>
              <a:buChar char="Ø"/>
            </a:pPr>
            <a:endParaRPr lang="en-IN" sz="2400" dirty="0">
              <a:solidFill>
                <a:schemeClr val="bg1">
                  <a:lumMod val="95000"/>
                  <a:lumOff val="5000"/>
                </a:schemeClr>
              </a:solidFill>
            </a:endParaRPr>
          </a:p>
        </p:txBody>
      </p:sp>
      <p:sp>
        <p:nvSpPr>
          <p:cNvPr id="4" name="TextBox 3">
            <a:extLst>
              <a:ext uri="{FF2B5EF4-FFF2-40B4-BE49-F238E27FC236}">
                <a16:creationId xmlns:a16="http://schemas.microsoft.com/office/drawing/2014/main" id="{96ACFB0C-72F9-4574-99F7-72598412F32C}"/>
              </a:ext>
            </a:extLst>
          </p:cNvPr>
          <p:cNvSpPr txBox="1"/>
          <p:nvPr/>
        </p:nvSpPr>
        <p:spPr>
          <a:xfrm>
            <a:off x="690264" y="5043170"/>
            <a:ext cx="9587550" cy="232664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864288948"/>
      </p:ext>
    </p:extLst>
  </p:cSld>
  <p:clrMapOvr>
    <a:masterClrMapping/>
  </p:clrMapOvr>
  <mc:AlternateContent xmlns:mc="http://schemas.openxmlformats.org/markup-compatibility/2006" xmlns:p14="http://schemas.microsoft.com/office/powerpoint/2010/main">
    <mc:Choice Requires="p14">
      <p:transition spd="slow" advTm="1664">
        <p14:reveal/>
      </p:transition>
    </mc:Choice>
    <mc:Fallback xmlns="">
      <p:transition spd="slow" advTm="166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EBBDC1-E869-448E-B6EB-F06186A9C138}"/>
              </a:ext>
            </a:extLst>
          </p:cNvPr>
          <p:cNvPicPr>
            <a:picLocks noChangeAspect="1"/>
          </p:cNvPicPr>
          <p:nvPr/>
        </p:nvPicPr>
        <p:blipFill>
          <a:blip r:embed="rId2"/>
          <a:stretch>
            <a:fillRect/>
          </a:stretch>
        </p:blipFill>
        <p:spPr>
          <a:xfrm>
            <a:off x="1544715" y="614296"/>
            <a:ext cx="8708994" cy="5190249"/>
          </a:xfrm>
          <a:prstGeom prst="rect">
            <a:avLst/>
          </a:prstGeom>
        </p:spPr>
      </p:pic>
    </p:spTree>
    <p:extLst>
      <p:ext uri="{BB962C8B-B14F-4D97-AF65-F5344CB8AC3E}">
        <p14:creationId xmlns:p14="http://schemas.microsoft.com/office/powerpoint/2010/main" val="1221559229"/>
      </p:ext>
    </p:extLst>
  </p:cSld>
  <p:clrMapOvr>
    <a:masterClrMapping/>
  </p:clrMapOvr>
  <mc:AlternateContent xmlns:mc="http://schemas.openxmlformats.org/markup-compatibility/2006" xmlns:p14="http://schemas.microsoft.com/office/powerpoint/2010/main">
    <mc:Choice Requires="p14">
      <p:transition spd="slow" advTm="1377">
        <p14:reveal/>
      </p:transition>
    </mc:Choice>
    <mc:Fallback xmlns="">
      <p:transition spd="slow" advTm="1377">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F6739-1AC2-43B6-B78C-E549F46E424F}"/>
              </a:ext>
            </a:extLst>
          </p:cNvPr>
          <p:cNvSpPr txBox="1"/>
          <p:nvPr/>
        </p:nvSpPr>
        <p:spPr>
          <a:xfrm>
            <a:off x="1219200" y="257908"/>
            <a:ext cx="9753600" cy="646331"/>
          </a:xfrm>
          <a:prstGeom prst="rect">
            <a:avLst/>
          </a:prstGeom>
          <a:noFill/>
        </p:spPr>
        <p:txBody>
          <a:bodyPr wrap="square" rtlCol="0">
            <a:spAutoFit/>
          </a:bodyPr>
          <a:lstStyle/>
          <a:p>
            <a:pPr marL="457200" indent="-457200">
              <a:buFont typeface="Wingdings" panose="05000000000000000000" pitchFamily="2" charset="2"/>
              <a:buChar char="q"/>
            </a:pPr>
            <a:r>
              <a:rPr lang="en-IN" sz="3600" b="1" u="sng" dirty="0">
                <a:solidFill>
                  <a:schemeClr val="bg1">
                    <a:lumMod val="95000"/>
                    <a:lumOff val="5000"/>
                  </a:schemeClr>
                </a:solidFill>
              </a:rPr>
              <a:t>FUTURE</a:t>
            </a:r>
            <a:r>
              <a:rPr lang="en-IN" sz="3200" b="1" u="sng" dirty="0">
                <a:solidFill>
                  <a:schemeClr val="bg1">
                    <a:lumMod val="95000"/>
                    <a:lumOff val="5000"/>
                  </a:schemeClr>
                </a:solidFill>
              </a:rPr>
              <a:t> </a:t>
            </a:r>
            <a:r>
              <a:rPr lang="en-IN" sz="3600" b="1" u="sng" dirty="0">
                <a:solidFill>
                  <a:schemeClr val="bg1">
                    <a:lumMod val="95000"/>
                    <a:lumOff val="5000"/>
                  </a:schemeClr>
                </a:solidFill>
              </a:rPr>
              <a:t>SCOPE</a:t>
            </a:r>
            <a:r>
              <a:rPr lang="en-IN" sz="3200" b="1" u="sng" dirty="0">
                <a:solidFill>
                  <a:schemeClr val="bg1">
                    <a:lumMod val="95000"/>
                    <a:lumOff val="5000"/>
                  </a:schemeClr>
                </a:solidFill>
              </a:rPr>
              <a:t>:</a:t>
            </a:r>
          </a:p>
        </p:txBody>
      </p:sp>
      <p:sp>
        <p:nvSpPr>
          <p:cNvPr id="3" name="TextBox 2">
            <a:extLst>
              <a:ext uri="{FF2B5EF4-FFF2-40B4-BE49-F238E27FC236}">
                <a16:creationId xmlns:a16="http://schemas.microsoft.com/office/drawing/2014/main" id="{EE3FD92A-4D6C-41AA-AEDB-372E43948B86}"/>
              </a:ext>
            </a:extLst>
          </p:cNvPr>
          <p:cNvSpPr txBox="1"/>
          <p:nvPr/>
        </p:nvSpPr>
        <p:spPr>
          <a:xfrm>
            <a:off x="1359876" y="1225061"/>
            <a:ext cx="9132277" cy="3970318"/>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lumMod val="95000"/>
                    <a:lumOff val="5000"/>
                  </a:schemeClr>
                </a:solidFill>
              </a:rPr>
              <a:t>The  next  step  will  be  to  remove  as much  hardware  as  possible.  With  the ingenuity of the VA present in the clouds, being pulled in, and pushing its way into our lives with many devices in our bodies and our offices, homes, and cars. We can expect this device to be installed and permanent.</a:t>
            </a:r>
            <a:endParaRPr lang="en-IN" sz="2800" dirty="0">
              <a:solidFill>
                <a:schemeClr val="bg1">
                  <a:lumMod val="95000"/>
                  <a:lumOff val="5000"/>
                </a:schemeClr>
              </a:solidFill>
            </a:endParaRPr>
          </a:p>
          <a:p>
            <a:pPr marL="457200" indent="-457200" algn="just">
              <a:buFont typeface="Wingdings" panose="05000000000000000000" pitchFamily="2" charset="2"/>
              <a:buChar char="Ø"/>
            </a:pPr>
            <a:r>
              <a:rPr lang="en-US" sz="2800" dirty="0">
                <a:solidFill>
                  <a:schemeClr val="bg1">
                    <a:lumMod val="95000"/>
                    <a:lumOff val="5000"/>
                  </a:schemeClr>
                </a:solidFill>
                <a:effectLst/>
                <a:ea typeface="Calibri" panose="020F0502020204030204" pitchFamily="34" charset="0"/>
              </a:rPr>
              <a:t>The voice technology at unprecedented levels and business must remain up to competition or risk missing out. And the consumers are embracing voice technology. </a:t>
            </a:r>
            <a:endParaRPr lang="en-IN" sz="2800" dirty="0">
              <a:solidFill>
                <a:schemeClr val="bg1">
                  <a:lumMod val="95000"/>
                  <a:lumOff val="5000"/>
                </a:schemeClr>
              </a:solidFill>
            </a:endParaRPr>
          </a:p>
        </p:txBody>
      </p:sp>
    </p:spTree>
    <p:extLst>
      <p:ext uri="{BB962C8B-B14F-4D97-AF65-F5344CB8AC3E}">
        <p14:creationId xmlns:p14="http://schemas.microsoft.com/office/powerpoint/2010/main" val="2657649181"/>
      </p:ext>
    </p:extLst>
  </p:cSld>
  <p:clrMapOvr>
    <a:masterClrMapping/>
  </p:clrMapOvr>
  <mc:AlternateContent xmlns:mc="http://schemas.openxmlformats.org/markup-compatibility/2006" xmlns:p14="http://schemas.microsoft.com/office/powerpoint/2010/main">
    <mc:Choice Requires="p14">
      <p:transition spd="slow" advTm="853">
        <p14:reveal/>
      </p:transition>
    </mc:Choice>
    <mc:Fallback xmlns="">
      <p:transition spd="slow" advTm="853">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4A506B-EB9D-4B1D-A82F-40CE2A84183E}"/>
              </a:ext>
            </a:extLst>
          </p:cNvPr>
          <p:cNvSpPr txBox="1"/>
          <p:nvPr/>
        </p:nvSpPr>
        <p:spPr>
          <a:xfrm>
            <a:off x="1225062" y="191199"/>
            <a:ext cx="9560169" cy="1200329"/>
          </a:xfrm>
          <a:prstGeom prst="rect">
            <a:avLst/>
          </a:prstGeom>
          <a:noFill/>
        </p:spPr>
        <p:txBody>
          <a:bodyPr wrap="square" rtlCol="0">
            <a:spAutoFit/>
          </a:bodyPr>
          <a:lstStyle/>
          <a:p>
            <a:pPr marL="571500" indent="-571500" algn="just">
              <a:buFont typeface="Wingdings" panose="05000000000000000000" pitchFamily="2" charset="2"/>
              <a:buChar char="q"/>
            </a:pPr>
            <a:r>
              <a:rPr lang="en-IN" sz="3600" b="1" u="sng" dirty="0">
                <a:solidFill>
                  <a:schemeClr val="bg1">
                    <a:lumMod val="95000"/>
                    <a:lumOff val="5000"/>
                  </a:schemeClr>
                </a:solidFill>
              </a:rPr>
              <a:t>CONCLUSION:</a:t>
            </a:r>
          </a:p>
          <a:p>
            <a:pPr marL="571500" indent="-571500" algn="just">
              <a:buFont typeface="Wingdings" panose="05000000000000000000" pitchFamily="2" charset="2"/>
              <a:buChar char="q"/>
            </a:pPr>
            <a:endParaRPr lang="en-IN" sz="3600" b="1" u="sng" dirty="0">
              <a:solidFill>
                <a:schemeClr val="bg1">
                  <a:lumMod val="95000"/>
                  <a:lumOff val="5000"/>
                </a:schemeClr>
              </a:solidFill>
            </a:endParaRPr>
          </a:p>
        </p:txBody>
      </p:sp>
      <p:sp>
        <p:nvSpPr>
          <p:cNvPr id="5" name="TextBox 4">
            <a:extLst>
              <a:ext uri="{FF2B5EF4-FFF2-40B4-BE49-F238E27FC236}">
                <a16:creationId xmlns:a16="http://schemas.microsoft.com/office/drawing/2014/main" id="{E31DD951-97E5-4B97-8CD9-11DF01DFE81B}"/>
              </a:ext>
            </a:extLst>
          </p:cNvPr>
          <p:cNvSpPr txBox="1"/>
          <p:nvPr/>
        </p:nvSpPr>
        <p:spPr>
          <a:xfrm>
            <a:off x="1225062" y="963250"/>
            <a:ext cx="9261231" cy="4832092"/>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lumMod val="95000"/>
                    <a:lumOff val="5000"/>
                  </a:schemeClr>
                </a:solidFill>
              </a:rPr>
              <a:t>Virtual Personal Assistants are a very effective way to organize your program. VPAs are also more reliable than Personal Assistants because VPAs are portable and you can use them at any time. And they have more information than any assistant as they are connected to the internet. </a:t>
            </a:r>
            <a:endParaRPr lang="en-IN" sz="2800" dirty="0">
              <a:solidFill>
                <a:schemeClr val="bg1">
                  <a:lumMod val="95000"/>
                  <a:lumOff val="5000"/>
                </a:schemeClr>
              </a:solidFill>
            </a:endParaRPr>
          </a:p>
          <a:p>
            <a:pPr marL="457200" indent="-457200" algn="just">
              <a:buFont typeface="Wingdings" panose="05000000000000000000" pitchFamily="2" charset="2"/>
              <a:buChar char="Ø"/>
            </a:pPr>
            <a:r>
              <a:rPr lang="en-US" sz="2800" dirty="0">
                <a:solidFill>
                  <a:schemeClr val="bg1">
                    <a:lumMod val="95000"/>
                    <a:lumOff val="5000"/>
                  </a:schemeClr>
                </a:solidFill>
                <a:effectLst/>
                <a:ea typeface="Calibri" panose="020F0502020204030204" pitchFamily="34" charset="0"/>
              </a:rPr>
              <a:t>The main aim of this  project study was to review and analyzes real-world voice technology application to spot their attainable security and accuracy and this devices solve the real world problem.</a:t>
            </a:r>
          </a:p>
          <a:p>
            <a:pPr marL="457200" indent="-457200" algn="just">
              <a:buFont typeface="Wingdings" panose="05000000000000000000" pitchFamily="2" charset="2"/>
              <a:buChar char="Ø"/>
            </a:pPr>
            <a:r>
              <a:rPr lang="en-US" sz="2800" dirty="0">
                <a:solidFill>
                  <a:schemeClr val="bg1">
                    <a:lumMod val="95000"/>
                    <a:lumOff val="5000"/>
                  </a:schemeClr>
                </a:solidFill>
                <a:effectLst/>
                <a:ea typeface="Calibri" panose="020F0502020204030204" pitchFamily="34" charset="0"/>
                <a:cs typeface="Times New Roman" panose="02020603050405020304" pitchFamily="18" charset="0"/>
              </a:rPr>
              <a:t>The devices can also be designed to interact with the other intelligent voice-controlled devices.</a:t>
            </a:r>
            <a:endParaRPr lang="en-IN" sz="2800" dirty="0">
              <a:solidFill>
                <a:schemeClr val="bg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2949822241"/>
      </p:ext>
    </p:extLst>
  </p:cSld>
  <p:clrMapOvr>
    <a:masterClrMapping/>
  </p:clrMapOvr>
  <mc:AlternateContent xmlns:mc="http://schemas.openxmlformats.org/markup-compatibility/2006" xmlns:p14="http://schemas.microsoft.com/office/powerpoint/2010/main">
    <mc:Choice Requires="p14">
      <p:transition spd="slow" advTm="1965">
        <p14:reveal/>
      </p:transition>
    </mc:Choice>
    <mc:Fallback xmlns="">
      <p:transition spd="slow" advTm="1965">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453F3-080B-4389-8DF2-E1C9ACC093EF}"/>
              </a:ext>
            </a:extLst>
          </p:cNvPr>
          <p:cNvSpPr txBox="1"/>
          <p:nvPr/>
        </p:nvSpPr>
        <p:spPr>
          <a:xfrm>
            <a:off x="1101969" y="351692"/>
            <a:ext cx="9870831" cy="1200329"/>
          </a:xfrm>
          <a:prstGeom prst="rect">
            <a:avLst/>
          </a:prstGeom>
          <a:noFill/>
        </p:spPr>
        <p:txBody>
          <a:bodyPr wrap="square" rtlCol="0">
            <a:spAutoFit/>
          </a:bodyPr>
          <a:lstStyle/>
          <a:p>
            <a:pPr marL="571500" indent="-571500" algn="just">
              <a:buFont typeface="Wingdings" panose="05000000000000000000" pitchFamily="2" charset="2"/>
              <a:buChar char="q"/>
            </a:pPr>
            <a:r>
              <a:rPr lang="en-IN" sz="3600" b="1" u="sng" dirty="0">
                <a:solidFill>
                  <a:schemeClr val="bg1">
                    <a:lumMod val="95000"/>
                    <a:lumOff val="5000"/>
                  </a:schemeClr>
                </a:solidFill>
              </a:rPr>
              <a:t>REFERNCES:</a:t>
            </a:r>
          </a:p>
          <a:p>
            <a:pPr algn="just"/>
            <a:endParaRPr lang="en-IN" sz="3600" b="1" u="sng" dirty="0">
              <a:solidFill>
                <a:schemeClr val="bg1">
                  <a:lumMod val="95000"/>
                  <a:lumOff val="5000"/>
                </a:schemeClr>
              </a:solidFill>
            </a:endParaRPr>
          </a:p>
        </p:txBody>
      </p:sp>
      <p:sp>
        <p:nvSpPr>
          <p:cNvPr id="3" name="TextBox 2">
            <a:extLst>
              <a:ext uri="{FF2B5EF4-FFF2-40B4-BE49-F238E27FC236}">
                <a16:creationId xmlns:a16="http://schemas.microsoft.com/office/drawing/2014/main" id="{7D3D1F0D-AD83-4FF8-8501-AC1A90D50B90}"/>
              </a:ext>
            </a:extLst>
          </p:cNvPr>
          <p:cNvSpPr txBox="1"/>
          <p:nvPr/>
        </p:nvSpPr>
        <p:spPr>
          <a:xfrm>
            <a:off x="1488831" y="1289538"/>
            <a:ext cx="9401907" cy="3970318"/>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solidFill>
                  <a:schemeClr val="bg1">
                    <a:lumMod val="95000"/>
                    <a:lumOff val="5000"/>
                  </a:schemeClr>
                </a:solidFill>
              </a:rPr>
              <a:t>Websites referred </a:t>
            </a:r>
          </a:p>
          <a:p>
            <a:pPr marL="457200" indent="-457200">
              <a:buFont typeface="Wingdings" panose="05000000000000000000" pitchFamily="2" charset="2"/>
              <a:buChar char="Ø"/>
            </a:pPr>
            <a:r>
              <a:rPr lang="en-IN" sz="2800" dirty="0">
                <a:solidFill>
                  <a:schemeClr val="bg1">
                    <a:lumMod val="95000"/>
                    <a:lumOff val="5000"/>
                  </a:schemeClr>
                </a:solidFill>
              </a:rPr>
              <a:t>www.stackoverflow.com  www.pythonprogramming.net www.tutorialspoint.com </a:t>
            </a:r>
          </a:p>
          <a:p>
            <a:pPr marL="457200" indent="-457200">
              <a:buFont typeface="Wingdings" panose="05000000000000000000" pitchFamily="2" charset="2"/>
              <a:buChar char="Ø"/>
            </a:pPr>
            <a:r>
              <a:rPr lang="en-IN" sz="2800" dirty="0">
                <a:solidFill>
                  <a:schemeClr val="bg1">
                    <a:lumMod val="95000"/>
                    <a:lumOff val="5000"/>
                  </a:schemeClr>
                </a:solidFill>
              </a:rPr>
              <a:t>YouTube channels </a:t>
            </a:r>
          </a:p>
          <a:p>
            <a:pPr marL="457200" indent="-457200">
              <a:buFont typeface="Wingdings" panose="05000000000000000000" pitchFamily="2" charset="2"/>
              <a:buChar char="Ø"/>
            </a:pPr>
            <a:r>
              <a:rPr lang="en-IN" sz="2800" dirty="0" err="1">
                <a:solidFill>
                  <a:schemeClr val="bg1">
                    <a:lumMod val="95000"/>
                    <a:lumOff val="5000"/>
                  </a:schemeClr>
                </a:solidFill>
              </a:rPr>
              <a:t>Codewithharry</a:t>
            </a:r>
            <a:r>
              <a:rPr lang="en-IN" sz="2800" dirty="0">
                <a:solidFill>
                  <a:schemeClr val="bg1">
                    <a:lumMod val="95000"/>
                    <a:lumOff val="5000"/>
                  </a:schemeClr>
                </a:solidFill>
              </a:rPr>
              <a:t> </a:t>
            </a:r>
          </a:p>
          <a:p>
            <a:pPr marL="457200" indent="-457200">
              <a:buFont typeface="Wingdings" panose="05000000000000000000" pitchFamily="2" charset="2"/>
              <a:buChar char="Ø"/>
            </a:pPr>
            <a:r>
              <a:rPr lang="en-IN" sz="2800" dirty="0">
                <a:solidFill>
                  <a:schemeClr val="bg1">
                    <a:lumMod val="95000"/>
                    <a:lumOff val="5000"/>
                  </a:schemeClr>
                </a:solidFill>
              </a:rPr>
              <a:t>CS dojo </a:t>
            </a:r>
          </a:p>
          <a:p>
            <a:pPr marL="457200" indent="-457200">
              <a:buFont typeface="Wingdings" panose="05000000000000000000" pitchFamily="2" charset="2"/>
              <a:buChar char="Ø"/>
            </a:pPr>
            <a:r>
              <a:rPr lang="en-IN" sz="2800" dirty="0" err="1">
                <a:solidFill>
                  <a:schemeClr val="bg1">
                    <a:lumMod val="95000"/>
                    <a:lumOff val="5000"/>
                  </a:schemeClr>
                </a:solidFill>
              </a:rPr>
              <a:t>Edureka</a:t>
            </a:r>
            <a:r>
              <a:rPr lang="en-IN" sz="2800" dirty="0">
                <a:solidFill>
                  <a:schemeClr val="bg1">
                    <a:lumMod val="95000"/>
                    <a:lumOff val="5000"/>
                  </a:schemeClr>
                </a:solidFill>
              </a:rPr>
              <a:t>! </a:t>
            </a:r>
          </a:p>
          <a:p>
            <a:pPr marL="457200" indent="-457200">
              <a:buFont typeface="Wingdings" panose="05000000000000000000" pitchFamily="2" charset="2"/>
              <a:buChar char="Ø"/>
            </a:pPr>
            <a:endParaRPr lang="en-IN" sz="2800" dirty="0">
              <a:solidFill>
                <a:schemeClr val="bg1">
                  <a:lumMod val="95000"/>
                  <a:lumOff val="5000"/>
                </a:schemeClr>
              </a:solidFill>
            </a:endParaRPr>
          </a:p>
          <a:p>
            <a:endParaRPr lang="en-IN" sz="2800" dirty="0"/>
          </a:p>
        </p:txBody>
      </p:sp>
    </p:spTree>
    <p:extLst>
      <p:ext uri="{BB962C8B-B14F-4D97-AF65-F5344CB8AC3E}">
        <p14:creationId xmlns:p14="http://schemas.microsoft.com/office/powerpoint/2010/main" val="2924169783"/>
      </p:ext>
    </p:extLst>
  </p:cSld>
  <p:clrMapOvr>
    <a:masterClrMapping/>
  </p:clrMapOvr>
  <mc:AlternateContent xmlns:mc="http://schemas.openxmlformats.org/markup-compatibility/2006" xmlns:p14="http://schemas.microsoft.com/office/powerpoint/2010/main">
    <mc:Choice Requires="p14">
      <p:transition spd="slow" advTm="937">
        <p14:reveal/>
      </p:transition>
    </mc:Choice>
    <mc:Fallback xmlns="">
      <p:transition spd="slow" advTm="937">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FF1B-CB39-4CF0-BBD3-BDB7A3D6FF7B}"/>
              </a:ext>
            </a:extLst>
          </p:cNvPr>
          <p:cNvSpPr>
            <a:spLocks noGrp="1"/>
          </p:cNvSpPr>
          <p:nvPr>
            <p:ph type="ctrTitle"/>
          </p:nvPr>
        </p:nvSpPr>
        <p:spPr>
          <a:xfrm>
            <a:off x="2650866" y="1392951"/>
            <a:ext cx="8791575" cy="2387600"/>
          </a:xfrm>
        </p:spPr>
        <p:txBody>
          <a:bodyPr>
            <a:normAutofit/>
          </a:bodyPr>
          <a:lstStyle/>
          <a:p>
            <a:r>
              <a:rPr lang="en-IN" sz="6600" b="1" dirty="0">
                <a:solidFill>
                  <a:schemeClr val="bg1">
                    <a:lumMod val="95000"/>
                    <a:lumOff val="5000"/>
                  </a:schemeClr>
                </a:solidFill>
              </a:rPr>
              <a:t>😃</a:t>
            </a:r>
            <a:r>
              <a:rPr lang="en-IN" sz="8000" b="1" dirty="0">
                <a:solidFill>
                  <a:schemeClr val="bg1">
                    <a:lumMod val="95000"/>
                    <a:lumOff val="5000"/>
                  </a:schemeClr>
                </a:solidFill>
              </a:rPr>
              <a:t>T</a:t>
            </a:r>
            <a:r>
              <a:rPr lang="en-IN" sz="6000" dirty="0">
                <a:solidFill>
                  <a:schemeClr val="bg1">
                    <a:lumMod val="95000"/>
                    <a:lumOff val="5000"/>
                  </a:schemeClr>
                </a:solidFill>
              </a:rPr>
              <a:t>hank </a:t>
            </a:r>
            <a:r>
              <a:rPr lang="en-IN" sz="8000" b="1" dirty="0">
                <a:solidFill>
                  <a:schemeClr val="bg1">
                    <a:lumMod val="95000"/>
                    <a:lumOff val="5000"/>
                  </a:schemeClr>
                </a:solidFill>
              </a:rPr>
              <a:t>y</a:t>
            </a:r>
            <a:r>
              <a:rPr lang="en-IN" sz="6000" dirty="0">
                <a:solidFill>
                  <a:schemeClr val="bg1">
                    <a:lumMod val="95000"/>
                    <a:lumOff val="5000"/>
                  </a:schemeClr>
                </a:solidFill>
              </a:rPr>
              <a:t>ou.</a:t>
            </a:r>
            <a:r>
              <a:rPr lang="en-IN" sz="6600" dirty="0">
                <a:solidFill>
                  <a:schemeClr val="bg1">
                    <a:lumMod val="95000"/>
                    <a:lumOff val="5000"/>
                  </a:schemeClr>
                </a:solidFill>
              </a:rPr>
              <a:t>🤗</a:t>
            </a:r>
          </a:p>
        </p:txBody>
      </p:sp>
    </p:spTree>
    <p:extLst>
      <p:ext uri="{BB962C8B-B14F-4D97-AF65-F5344CB8AC3E}">
        <p14:creationId xmlns:p14="http://schemas.microsoft.com/office/powerpoint/2010/main" val="1375321703"/>
      </p:ext>
    </p:extLst>
  </p:cSld>
  <p:clrMapOvr>
    <a:masterClrMapping/>
  </p:clrMapOvr>
  <mc:AlternateContent xmlns:mc="http://schemas.openxmlformats.org/markup-compatibility/2006" xmlns:p14="http://schemas.microsoft.com/office/powerpoint/2010/main">
    <mc:Choice Requires="p14">
      <p:transition spd="slow" advTm="3889">
        <p14:reveal/>
      </p:transition>
    </mc:Choice>
    <mc:Fallback xmlns="">
      <p:transition spd="slow" advTm="388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7CA3CE-5FC1-4EC0-8D91-C829859F9AE6}"/>
              </a:ext>
            </a:extLst>
          </p:cNvPr>
          <p:cNvSpPr txBox="1"/>
          <p:nvPr/>
        </p:nvSpPr>
        <p:spPr>
          <a:xfrm>
            <a:off x="862444" y="207818"/>
            <a:ext cx="10931236" cy="707886"/>
          </a:xfrm>
          <a:prstGeom prst="rect">
            <a:avLst/>
          </a:prstGeom>
          <a:noFill/>
        </p:spPr>
        <p:txBody>
          <a:bodyPr wrap="square" rtlCol="0">
            <a:spAutoFit/>
          </a:bodyPr>
          <a:lstStyle/>
          <a:p>
            <a:pPr marL="742950" lvl="1" indent="-285750">
              <a:buFont typeface="Wingdings" panose="05000000000000000000" pitchFamily="2" charset="2"/>
              <a:buChar char="q"/>
            </a:pPr>
            <a:r>
              <a:rPr lang="en-IN" sz="4000" b="1" u="sng" dirty="0">
                <a:solidFill>
                  <a:schemeClr val="bg1">
                    <a:lumMod val="95000"/>
                    <a:lumOff val="5000"/>
                  </a:schemeClr>
                </a:solidFill>
              </a:rPr>
              <a:t>  ABSTRACT :</a:t>
            </a:r>
          </a:p>
        </p:txBody>
      </p:sp>
      <p:sp>
        <p:nvSpPr>
          <p:cNvPr id="2" name="TextBox 1">
            <a:extLst>
              <a:ext uri="{FF2B5EF4-FFF2-40B4-BE49-F238E27FC236}">
                <a16:creationId xmlns:a16="http://schemas.microsoft.com/office/drawing/2014/main" id="{9C70F4E9-7FEF-4E6F-BA63-6EA2E0D71B02}"/>
              </a:ext>
            </a:extLst>
          </p:cNvPr>
          <p:cNvSpPr txBox="1"/>
          <p:nvPr/>
        </p:nvSpPr>
        <p:spPr>
          <a:xfrm>
            <a:off x="1288702" y="1197451"/>
            <a:ext cx="10078720" cy="3785652"/>
          </a:xfrm>
          <a:prstGeom prst="rect">
            <a:avLst/>
          </a:prstGeom>
          <a:noFill/>
        </p:spPr>
        <p:txBody>
          <a:bodyPr wrap="square" rtlCol="0">
            <a:spAutoFit/>
          </a:bodyPr>
          <a:lstStyle/>
          <a:p>
            <a:pPr marL="571500" indent="-571500">
              <a:buFont typeface="Wingdings" panose="05000000000000000000" pitchFamily="2" charset="2"/>
              <a:buChar char="Ø"/>
            </a:pPr>
            <a:r>
              <a:rPr lang="en-IN" sz="4000" dirty="0">
                <a:solidFill>
                  <a:schemeClr val="bg1"/>
                </a:solidFill>
              </a:rPr>
              <a:t>The library management system acts as a tool to transform traditional libraries into digital libraries .the student /user has to search for books which are hassle process  and there is no proper maintenance of database about issues/fines</a:t>
            </a:r>
            <a:r>
              <a:rPr lang="en-IN" sz="2800" dirty="0">
                <a:solidFill>
                  <a:schemeClr val="bg1"/>
                </a:solidFill>
              </a:rPr>
              <a:t>.</a:t>
            </a:r>
          </a:p>
        </p:txBody>
      </p:sp>
    </p:spTree>
    <p:extLst>
      <p:ext uri="{BB962C8B-B14F-4D97-AF65-F5344CB8AC3E}">
        <p14:creationId xmlns:p14="http://schemas.microsoft.com/office/powerpoint/2010/main" val="3139901146"/>
      </p:ext>
    </p:extLst>
  </p:cSld>
  <p:clrMapOvr>
    <a:masterClrMapping/>
  </p:clrMapOvr>
  <mc:AlternateContent xmlns:mc="http://schemas.openxmlformats.org/markup-compatibility/2006" xmlns:p14="http://schemas.microsoft.com/office/powerpoint/2010/main">
    <mc:Choice Requires="p14">
      <p:transition spd="slow" advTm="993">
        <p14:reveal/>
      </p:transition>
    </mc:Choice>
    <mc:Fallback xmlns="">
      <p:transition spd="slow" advTm="99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1B0F5-BD26-4C8E-9B28-7BD304024A61}"/>
              </a:ext>
            </a:extLst>
          </p:cNvPr>
          <p:cNvSpPr txBox="1"/>
          <p:nvPr/>
        </p:nvSpPr>
        <p:spPr>
          <a:xfrm>
            <a:off x="1174172" y="290946"/>
            <a:ext cx="10661073"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b="1" u="sng" dirty="0">
                <a:solidFill>
                  <a:schemeClr val="bg1">
                    <a:lumMod val="85000"/>
                    <a:lumOff val="15000"/>
                  </a:schemeClr>
                </a:solidFill>
              </a:rPr>
              <a:t>INTRODUCTION :</a:t>
            </a:r>
          </a:p>
        </p:txBody>
      </p:sp>
      <p:sp>
        <p:nvSpPr>
          <p:cNvPr id="3" name="TextBox 2">
            <a:extLst>
              <a:ext uri="{FF2B5EF4-FFF2-40B4-BE49-F238E27FC236}">
                <a16:creationId xmlns:a16="http://schemas.microsoft.com/office/drawing/2014/main" id="{59E47769-24F3-4A68-8A4A-79B50B01E94D}"/>
              </a:ext>
            </a:extLst>
          </p:cNvPr>
          <p:cNvSpPr txBox="1"/>
          <p:nvPr/>
        </p:nvSpPr>
        <p:spPr>
          <a:xfrm>
            <a:off x="1260325" y="995665"/>
            <a:ext cx="10048010" cy="584775"/>
          </a:xfrm>
          <a:prstGeom prst="rect">
            <a:avLst/>
          </a:prstGeom>
          <a:noFill/>
        </p:spPr>
        <p:txBody>
          <a:bodyPr wrap="square" rtlCol="0">
            <a:spAutoFit/>
          </a:bodyPr>
          <a:lstStyle/>
          <a:p>
            <a:pPr marL="514350" indent="-514350">
              <a:buFont typeface="+mj-lt"/>
              <a:buAutoNum type="arabicPeriod"/>
            </a:pPr>
            <a:r>
              <a:rPr lang="en-IN" sz="3200" u="sng" dirty="0">
                <a:solidFill>
                  <a:schemeClr val="bg1">
                    <a:lumMod val="95000"/>
                    <a:lumOff val="5000"/>
                  </a:schemeClr>
                </a:solidFill>
              </a:rPr>
              <a:t>AT A GLANCE :</a:t>
            </a:r>
          </a:p>
        </p:txBody>
      </p:sp>
      <p:sp>
        <p:nvSpPr>
          <p:cNvPr id="4" name="TextBox 3">
            <a:extLst>
              <a:ext uri="{FF2B5EF4-FFF2-40B4-BE49-F238E27FC236}">
                <a16:creationId xmlns:a16="http://schemas.microsoft.com/office/drawing/2014/main" id="{CB4577C6-1278-4088-A630-EF09D4525CD6}"/>
              </a:ext>
            </a:extLst>
          </p:cNvPr>
          <p:cNvSpPr txBox="1"/>
          <p:nvPr/>
        </p:nvSpPr>
        <p:spPr>
          <a:xfrm>
            <a:off x="1331650" y="1686757"/>
            <a:ext cx="8806649" cy="461665"/>
          </a:xfrm>
          <a:prstGeom prst="rect">
            <a:avLst/>
          </a:prstGeom>
          <a:noFill/>
        </p:spPr>
        <p:txBody>
          <a:bodyPr wrap="square" rtlCol="0">
            <a:spAutoFit/>
          </a:bodyPr>
          <a:lstStyle/>
          <a:p>
            <a:pPr marL="342900" indent="-342900" algn="just">
              <a:buFont typeface="Wingdings" panose="05000000000000000000" pitchFamily="2" charset="2"/>
              <a:buChar char="Ø"/>
            </a:pPr>
            <a:endParaRPr lang="en-IN" sz="2400" dirty="0">
              <a:solidFill>
                <a:schemeClr val="bg1">
                  <a:lumMod val="95000"/>
                  <a:lumOff val="5000"/>
                </a:schemeClr>
              </a:solidFill>
            </a:endParaRPr>
          </a:p>
        </p:txBody>
      </p:sp>
    </p:spTree>
    <p:extLst>
      <p:ext uri="{BB962C8B-B14F-4D97-AF65-F5344CB8AC3E}">
        <p14:creationId xmlns:p14="http://schemas.microsoft.com/office/powerpoint/2010/main" val="1201358750"/>
      </p:ext>
    </p:extLst>
  </p:cSld>
  <p:clrMapOvr>
    <a:masterClrMapping/>
  </p:clrMapOvr>
  <mc:AlternateContent xmlns:mc="http://schemas.openxmlformats.org/markup-compatibility/2006" xmlns:p14="http://schemas.microsoft.com/office/powerpoint/2010/main">
    <mc:Choice Requires="p14">
      <p:transition spd="slow" advTm="1066">
        <p14:reveal/>
      </p:transition>
    </mc:Choice>
    <mc:Fallback xmlns="">
      <p:transition spd="slow" advTm="106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8AD6EF-E3F3-4D17-8AC3-C865C29D8E4F}"/>
              </a:ext>
            </a:extLst>
          </p:cNvPr>
          <p:cNvSpPr txBox="1"/>
          <p:nvPr/>
        </p:nvSpPr>
        <p:spPr>
          <a:xfrm>
            <a:off x="968474" y="255116"/>
            <a:ext cx="10411691" cy="584775"/>
          </a:xfrm>
          <a:prstGeom prst="rect">
            <a:avLst/>
          </a:prstGeom>
          <a:noFill/>
        </p:spPr>
        <p:txBody>
          <a:bodyPr wrap="square" rtlCol="0">
            <a:spAutoFit/>
          </a:bodyPr>
          <a:lstStyle/>
          <a:p>
            <a:r>
              <a:rPr lang="en-IN" sz="2800" dirty="0">
                <a:solidFill>
                  <a:schemeClr val="bg1">
                    <a:lumMod val="95000"/>
                    <a:lumOff val="5000"/>
                  </a:schemeClr>
                </a:solidFill>
              </a:rPr>
              <a:t>  </a:t>
            </a:r>
            <a:r>
              <a:rPr lang="en-IN" sz="3200" dirty="0">
                <a:solidFill>
                  <a:schemeClr val="bg1">
                    <a:lumMod val="95000"/>
                    <a:lumOff val="5000"/>
                  </a:schemeClr>
                </a:solidFill>
              </a:rPr>
              <a:t>2</a:t>
            </a:r>
            <a:r>
              <a:rPr lang="en-IN" sz="2800" dirty="0">
                <a:solidFill>
                  <a:schemeClr val="bg1">
                    <a:lumMod val="95000"/>
                    <a:lumOff val="5000"/>
                  </a:schemeClr>
                </a:solidFill>
              </a:rPr>
              <a:t> . </a:t>
            </a:r>
            <a:r>
              <a:rPr lang="en-IN" sz="3200" u="sng" dirty="0">
                <a:solidFill>
                  <a:schemeClr val="bg1">
                    <a:lumMod val="95000"/>
                    <a:lumOff val="5000"/>
                  </a:schemeClr>
                </a:solidFill>
              </a:rPr>
              <a:t>AT A GENRAL :</a:t>
            </a:r>
          </a:p>
        </p:txBody>
      </p:sp>
      <p:sp>
        <p:nvSpPr>
          <p:cNvPr id="3" name="TextBox 2">
            <a:extLst>
              <a:ext uri="{FF2B5EF4-FFF2-40B4-BE49-F238E27FC236}">
                <a16:creationId xmlns:a16="http://schemas.microsoft.com/office/drawing/2014/main" id="{5BFC1818-6636-4D5D-9B9B-E83120748772}"/>
              </a:ext>
            </a:extLst>
          </p:cNvPr>
          <p:cNvSpPr txBox="1"/>
          <p:nvPr/>
        </p:nvSpPr>
        <p:spPr>
          <a:xfrm>
            <a:off x="1180730" y="839891"/>
            <a:ext cx="10411691" cy="8402300"/>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bg1">
                    <a:lumMod val="95000"/>
                    <a:lumOff val="5000"/>
                  </a:schemeClr>
                </a:solidFill>
              </a:rPr>
              <a:t>A task is a personal or related task that you want to  pursue  until you complete it Frequent tasks are added one at a time to the task list. When you mark one activity event completed, the next event appears in the List.</a:t>
            </a:r>
          </a:p>
          <a:p>
            <a:pPr marL="342900" indent="-342900" algn="just">
              <a:buFont typeface="Wingdings" panose="05000000000000000000" pitchFamily="2" charset="2"/>
              <a:buChar char="Ø"/>
            </a:pPr>
            <a:r>
              <a:rPr lang="en-US" sz="2400" dirty="0">
                <a:solidFill>
                  <a:schemeClr val="bg1">
                    <a:lumMod val="95000"/>
                    <a:lumOff val="5000"/>
                  </a:schemeClr>
                </a:solidFill>
              </a:rPr>
              <a:t>Here are some of the basic chores that can be accomplished with the help of a virtual assistant:</a:t>
            </a:r>
          </a:p>
          <a:p>
            <a:pPr marL="457200" indent="-457200" algn="just">
              <a:buFont typeface="+mj-lt"/>
              <a:buAutoNum type="arabicPeriod"/>
            </a:pPr>
            <a:r>
              <a:rPr lang="en-US" sz="2400" dirty="0">
                <a:solidFill>
                  <a:schemeClr val="bg1">
                    <a:lumMod val="95000"/>
                    <a:lumOff val="5000"/>
                  </a:schemeClr>
                </a:solidFill>
              </a:rPr>
              <a:t>Conducting an online search, reading Wikipedia or Create a website.</a:t>
            </a:r>
          </a:p>
          <a:p>
            <a:pPr marL="457200" indent="-457200" algn="just">
              <a:buFont typeface="+mj-lt"/>
              <a:buAutoNum type="arabicPeriod"/>
            </a:pPr>
            <a:endParaRPr lang="en-US" sz="2400" dirty="0">
              <a:solidFill>
                <a:schemeClr val="bg1">
                  <a:lumMod val="95000"/>
                  <a:lumOff val="5000"/>
                </a:schemeClr>
              </a:solidFill>
            </a:endParaRPr>
          </a:p>
          <a:p>
            <a:pPr marL="457200" indent="-457200" algn="just">
              <a:buFont typeface="+mj-lt"/>
              <a:buAutoNum type="arabicPeriod"/>
            </a:pPr>
            <a:r>
              <a:rPr lang="en-US" sz="2400" dirty="0">
                <a:solidFill>
                  <a:schemeClr val="bg1">
                    <a:lumMod val="95000"/>
                    <a:lumOff val="5000"/>
                  </a:schemeClr>
                </a:solidFill>
              </a:rPr>
              <a:t>Applications that are open , or send electronic mail and with (VAs)also play music from a folder on your computer and any other devices.</a:t>
            </a:r>
          </a:p>
          <a:p>
            <a:pPr marL="457200" indent="-457200" algn="just">
              <a:buFont typeface="+mj-lt"/>
              <a:buAutoNum type="arabicPeriod"/>
            </a:pPr>
            <a:endParaRPr lang="en-US" sz="2400" dirty="0">
              <a:solidFill>
                <a:schemeClr val="bg1">
                  <a:lumMod val="95000"/>
                  <a:lumOff val="5000"/>
                </a:schemeClr>
              </a:solidFill>
            </a:endParaRPr>
          </a:p>
          <a:p>
            <a:pPr marL="457200" indent="-457200" algn="just">
              <a:buFont typeface="+mj-lt"/>
              <a:buAutoNum type="arabicPeriod"/>
            </a:pPr>
            <a:r>
              <a:rPr lang="en-US" sz="2400" dirty="0">
                <a:solidFill>
                  <a:schemeClr val="bg1">
                    <a:lumMod val="95000"/>
                    <a:lumOff val="5000"/>
                  </a:schemeClr>
                </a:solidFill>
              </a:rPr>
              <a:t>Listen to music via YouTube, Obtain the current date and time.</a:t>
            </a:r>
          </a:p>
          <a:p>
            <a:pPr marL="457200" indent="-457200">
              <a:buFont typeface="+mj-lt"/>
              <a:buAutoNum type="arabicPeriod"/>
            </a:pPr>
            <a:endParaRPr lang="en-US" sz="2400" dirty="0">
              <a:solidFill>
                <a:schemeClr val="bg1">
                  <a:lumMod val="95000"/>
                  <a:lumOff val="5000"/>
                </a:schemeClr>
              </a:solidFill>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err="1"/>
              <a:t>sdfdf</a:t>
            </a:r>
            <a:endParaRPr lang="en-IN" dirty="0"/>
          </a:p>
        </p:txBody>
      </p:sp>
    </p:spTree>
    <p:extLst>
      <p:ext uri="{BB962C8B-B14F-4D97-AF65-F5344CB8AC3E}">
        <p14:creationId xmlns:p14="http://schemas.microsoft.com/office/powerpoint/2010/main" val="2589624504"/>
      </p:ext>
    </p:extLst>
  </p:cSld>
  <p:clrMapOvr>
    <a:masterClrMapping/>
  </p:clrMapOvr>
  <mc:AlternateContent xmlns:mc="http://schemas.openxmlformats.org/markup-compatibility/2006" xmlns:p14="http://schemas.microsoft.com/office/powerpoint/2010/main">
    <mc:Choice Requires="p14">
      <p:transition spd="slow" advTm="968">
        <p14:reveal/>
      </p:transition>
    </mc:Choice>
    <mc:Fallback xmlns="">
      <p:transition spd="slow" advTm="96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F85C6-85C0-4458-9FB0-E32BBA3C709E}"/>
              </a:ext>
            </a:extLst>
          </p:cNvPr>
          <p:cNvSpPr txBox="1"/>
          <p:nvPr/>
        </p:nvSpPr>
        <p:spPr>
          <a:xfrm>
            <a:off x="1257300" y="384464"/>
            <a:ext cx="10307782" cy="646331"/>
          </a:xfrm>
          <a:prstGeom prst="rect">
            <a:avLst/>
          </a:prstGeom>
          <a:noFill/>
        </p:spPr>
        <p:txBody>
          <a:bodyPr wrap="square" rtlCol="0">
            <a:spAutoFit/>
          </a:bodyPr>
          <a:lstStyle/>
          <a:p>
            <a:pPr marL="571500" indent="-571500">
              <a:buFont typeface="Wingdings" panose="05000000000000000000" pitchFamily="2" charset="2"/>
              <a:buChar char="q"/>
            </a:pPr>
            <a:r>
              <a:rPr lang="en-IN" sz="3600" b="1" u="sng" dirty="0">
                <a:solidFill>
                  <a:schemeClr val="bg1">
                    <a:lumMod val="95000"/>
                    <a:lumOff val="5000"/>
                  </a:schemeClr>
                </a:solidFill>
              </a:rPr>
              <a:t>LITERATURE REVIEWS AND SUREY:</a:t>
            </a:r>
          </a:p>
        </p:txBody>
      </p:sp>
      <p:sp>
        <p:nvSpPr>
          <p:cNvPr id="5" name="TextBox 4">
            <a:extLst>
              <a:ext uri="{FF2B5EF4-FFF2-40B4-BE49-F238E27FC236}">
                <a16:creationId xmlns:a16="http://schemas.microsoft.com/office/drawing/2014/main" id="{F64C3BA5-D56F-43FF-BAC3-66165C73F689}"/>
              </a:ext>
            </a:extLst>
          </p:cNvPr>
          <p:cNvSpPr txBox="1"/>
          <p:nvPr/>
        </p:nvSpPr>
        <p:spPr>
          <a:xfrm>
            <a:off x="1349407" y="914401"/>
            <a:ext cx="9550658" cy="4524315"/>
          </a:xfrm>
          <a:prstGeom prst="rect">
            <a:avLst/>
          </a:prstGeom>
          <a:noFill/>
        </p:spPr>
        <p:txBody>
          <a:bodyPr wrap="square" rtlCol="0">
            <a:spAutoFit/>
          </a:bodyPr>
          <a:lstStyle/>
          <a:p>
            <a:endParaRPr lang="en-IN" dirty="0"/>
          </a:p>
          <a:p>
            <a:pPr marL="457200" indent="-457200">
              <a:buFont typeface="Wingdings" panose="05000000000000000000" pitchFamily="2" charset="2"/>
              <a:buChar char="Ø"/>
            </a:pPr>
            <a:r>
              <a:rPr lang="en-US" sz="2800" dirty="0">
                <a:solidFill>
                  <a:schemeClr val="bg1">
                    <a:lumMod val="95000"/>
                    <a:lumOff val="5000"/>
                  </a:schemeClr>
                </a:solidFill>
              </a:rPr>
              <a:t>Each  developer  of  a  smart  assistant company  uses  specific  methods  and techniques  to  improve  the  system,  in  a sequence that influences the system. One facilitator  can  combine  the  sentences correctly,  another  can  add  freely  and without  additional  explanations  and guidelines  to  perform  tasks,  and  others can  respond,  but  want  to  respond.  Of course, no universal helper can do all the work in the same way. The set of qualities the assistant relies entirely on is where the developer  has  placed  the  most  attention.</a:t>
            </a:r>
            <a:endParaRPr lang="en-IN" sz="2800" dirty="0">
              <a:solidFill>
                <a:schemeClr val="bg1">
                  <a:lumMod val="95000"/>
                  <a:lumOff val="5000"/>
                </a:schemeClr>
              </a:solidFill>
            </a:endParaRPr>
          </a:p>
          <a:p>
            <a:endParaRPr lang="en-IN" dirty="0"/>
          </a:p>
        </p:txBody>
      </p:sp>
    </p:spTree>
    <p:extLst>
      <p:ext uri="{BB962C8B-B14F-4D97-AF65-F5344CB8AC3E}">
        <p14:creationId xmlns:p14="http://schemas.microsoft.com/office/powerpoint/2010/main" val="2505309554"/>
      </p:ext>
    </p:extLst>
  </p:cSld>
  <p:clrMapOvr>
    <a:masterClrMapping/>
  </p:clrMapOvr>
  <mc:AlternateContent xmlns:mc="http://schemas.openxmlformats.org/markup-compatibility/2006" xmlns:p14="http://schemas.microsoft.com/office/powerpoint/2010/main">
    <mc:Choice Requires="p14">
      <p:transition spd="slow" advTm="1148">
        <p14:reveal/>
      </p:transition>
    </mc:Choice>
    <mc:Fallback xmlns="">
      <p:transition spd="slow" advTm="1148">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F4FF789-E368-47B1-8BBE-51A1FD0D88CD}"/>
              </a:ext>
            </a:extLst>
          </p:cNvPr>
          <p:cNvGraphicFramePr>
            <a:graphicFrameLocks noGrp="1"/>
          </p:cNvGraphicFramePr>
          <p:nvPr>
            <p:extLst>
              <p:ext uri="{D42A27DB-BD31-4B8C-83A1-F6EECF244321}">
                <p14:modId xmlns:p14="http://schemas.microsoft.com/office/powerpoint/2010/main" val="2158506851"/>
              </p:ext>
            </p:extLst>
          </p:nvPr>
        </p:nvGraphicFramePr>
        <p:xfrm>
          <a:off x="1302058" y="114374"/>
          <a:ext cx="9410330" cy="6309360"/>
        </p:xfrm>
        <a:graphic>
          <a:graphicData uri="http://schemas.openxmlformats.org/drawingml/2006/table">
            <a:tbl>
              <a:tblPr firstRow="1" bandRow="1">
                <a:tableStyleId>{D7AC3CCA-C797-4891-BE02-D94E43425B78}</a:tableStyleId>
              </a:tblPr>
              <a:tblGrid>
                <a:gridCol w="1387876">
                  <a:extLst>
                    <a:ext uri="{9D8B030D-6E8A-4147-A177-3AD203B41FA5}">
                      <a16:colId xmlns:a16="http://schemas.microsoft.com/office/drawing/2014/main" val="932952056"/>
                    </a:ext>
                  </a:extLst>
                </a:gridCol>
                <a:gridCol w="816745">
                  <a:extLst>
                    <a:ext uri="{9D8B030D-6E8A-4147-A177-3AD203B41FA5}">
                      <a16:colId xmlns:a16="http://schemas.microsoft.com/office/drawing/2014/main" val="3780223267"/>
                    </a:ext>
                  </a:extLst>
                </a:gridCol>
                <a:gridCol w="1229035">
                  <a:extLst>
                    <a:ext uri="{9D8B030D-6E8A-4147-A177-3AD203B41FA5}">
                      <a16:colId xmlns:a16="http://schemas.microsoft.com/office/drawing/2014/main" val="3259447865"/>
                    </a:ext>
                  </a:extLst>
                </a:gridCol>
                <a:gridCol w="2499587">
                  <a:extLst>
                    <a:ext uri="{9D8B030D-6E8A-4147-A177-3AD203B41FA5}">
                      <a16:colId xmlns:a16="http://schemas.microsoft.com/office/drawing/2014/main" val="741253680"/>
                    </a:ext>
                  </a:extLst>
                </a:gridCol>
                <a:gridCol w="1325174">
                  <a:extLst>
                    <a:ext uri="{9D8B030D-6E8A-4147-A177-3AD203B41FA5}">
                      <a16:colId xmlns:a16="http://schemas.microsoft.com/office/drawing/2014/main" val="1844178308"/>
                    </a:ext>
                  </a:extLst>
                </a:gridCol>
                <a:gridCol w="2151913">
                  <a:extLst>
                    <a:ext uri="{9D8B030D-6E8A-4147-A177-3AD203B41FA5}">
                      <a16:colId xmlns:a16="http://schemas.microsoft.com/office/drawing/2014/main" val="1418433617"/>
                    </a:ext>
                  </a:extLst>
                </a:gridCol>
              </a:tblGrid>
              <a:tr h="897638">
                <a:tc>
                  <a:txBody>
                    <a:bodyPr/>
                    <a:lstStyle/>
                    <a:p>
                      <a:endParaRPr lang="en-IN" dirty="0"/>
                    </a:p>
                    <a:p>
                      <a:r>
                        <a:rPr lang="en-IN" sz="2000" dirty="0"/>
                        <a:t>AUTHOR</a:t>
                      </a:r>
                    </a:p>
                    <a:p>
                      <a:endParaRPr lang="en-IN" u="sng" dirty="0">
                        <a:effectLst>
                          <a:outerShdw blurRad="38100" dist="38100" dir="2700000" algn="tl">
                            <a:srgbClr val="000000">
                              <a:alpha val="43137"/>
                            </a:srgbClr>
                          </a:outerShdw>
                        </a:effectLst>
                      </a:endParaRPr>
                    </a:p>
                  </a:txBody>
                  <a:tcPr/>
                </a:tc>
                <a:tc>
                  <a:txBody>
                    <a:bodyPr/>
                    <a:lstStyle/>
                    <a:p>
                      <a:endParaRPr lang="en-IN" dirty="0"/>
                    </a:p>
                    <a:p>
                      <a:r>
                        <a:rPr lang="en-IN" sz="2000" dirty="0"/>
                        <a:t>YEAR</a:t>
                      </a:r>
                    </a:p>
                  </a:txBody>
                  <a:tcPr/>
                </a:tc>
                <a:tc>
                  <a:txBody>
                    <a:bodyPr/>
                    <a:lstStyle/>
                    <a:p>
                      <a:endParaRPr lang="en-IN" dirty="0"/>
                    </a:p>
                    <a:p>
                      <a:r>
                        <a:rPr lang="en-IN" dirty="0"/>
                        <a:t>   </a:t>
                      </a:r>
                      <a:r>
                        <a:rPr lang="en-IN" sz="2000" dirty="0"/>
                        <a:t>TOPIC</a:t>
                      </a:r>
                    </a:p>
                    <a:p>
                      <a:endParaRPr lang="en-IN" dirty="0"/>
                    </a:p>
                  </a:txBody>
                  <a:tcPr/>
                </a:tc>
                <a:tc>
                  <a:txBody>
                    <a:bodyPr/>
                    <a:lstStyle/>
                    <a:p>
                      <a:endParaRPr lang="en-IN" dirty="0"/>
                    </a:p>
                    <a:p>
                      <a:r>
                        <a:rPr lang="en-IN" sz="2000" dirty="0"/>
                        <a:t>OBJECTIEVE</a:t>
                      </a:r>
                    </a:p>
                  </a:txBody>
                  <a:tcPr/>
                </a:tc>
                <a:tc>
                  <a:txBody>
                    <a:bodyPr/>
                    <a:lstStyle/>
                    <a:p>
                      <a:endParaRPr lang="en-IN" sz="2000" dirty="0"/>
                    </a:p>
                    <a:p>
                      <a:r>
                        <a:rPr lang="en-IN" sz="2000" dirty="0"/>
                        <a:t>RESEARCH GROUP</a:t>
                      </a:r>
                    </a:p>
                  </a:txBody>
                  <a:tcPr/>
                </a:tc>
                <a:tc>
                  <a:txBody>
                    <a:bodyPr/>
                    <a:lstStyle/>
                    <a:p>
                      <a:endParaRPr lang="en-IN" dirty="0"/>
                    </a:p>
                    <a:p>
                      <a:r>
                        <a:rPr lang="en-IN" sz="2000" dirty="0"/>
                        <a:t>     RESULT</a:t>
                      </a:r>
                    </a:p>
                  </a:txBody>
                  <a:tcPr/>
                </a:tc>
                <a:extLst>
                  <a:ext uri="{0D108BD9-81ED-4DB2-BD59-A6C34878D82A}">
                    <a16:rowId xmlns:a16="http://schemas.microsoft.com/office/drawing/2014/main" val="36347801"/>
                  </a:ext>
                </a:extLst>
              </a:tr>
              <a:tr h="5038358">
                <a:tc>
                  <a:txBody>
                    <a:bodyPr/>
                    <a:lstStyle/>
                    <a:p>
                      <a:endParaRPr lang="en-IN" dirty="0"/>
                    </a:p>
                    <a:p>
                      <a:endParaRPr lang="en-IN" dirty="0"/>
                    </a:p>
                    <a:p>
                      <a:endParaRPr lang="en-IN" sz="2000" dirty="0"/>
                    </a:p>
                    <a:p>
                      <a:r>
                        <a:rPr lang="en-IN" sz="2000" dirty="0"/>
                        <a:t>DR. Vivek Vishal Singh</a:t>
                      </a:r>
                    </a:p>
                  </a:txBody>
                  <a:tcPr/>
                </a:tc>
                <a:tc>
                  <a:txBody>
                    <a:bodyPr/>
                    <a:lstStyle/>
                    <a:p>
                      <a:endParaRPr lang="en-IN" dirty="0"/>
                    </a:p>
                    <a:p>
                      <a:endParaRPr lang="en-IN" dirty="0"/>
                    </a:p>
                    <a:p>
                      <a:endParaRPr lang="en-IN" dirty="0"/>
                    </a:p>
                    <a:p>
                      <a:r>
                        <a:rPr lang="en-IN" sz="2000" dirty="0"/>
                        <a:t>2022</a:t>
                      </a:r>
                    </a:p>
                  </a:txBody>
                  <a:tcPr/>
                </a:tc>
                <a:tc>
                  <a:txBody>
                    <a:bodyPr/>
                    <a:lstStyle/>
                    <a:p>
                      <a:endParaRPr lang="en-IN" sz="2400" dirty="0"/>
                    </a:p>
                    <a:p>
                      <a:endParaRPr lang="en-IN" sz="2400" dirty="0"/>
                    </a:p>
                    <a:p>
                      <a:r>
                        <a:rPr lang="en-IN" sz="2000" dirty="0"/>
                        <a:t>Virtual Desktop Assistance</a:t>
                      </a:r>
                    </a:p>
                  </a:txBody>
                  <a:tcPr/>
                </a:tc>
                <a:tc>
                  <a:txBody>
                    <a:bodyPr/>
                    <a:lstStyle/>
                    <a:p>
                      <a:pPr algn="just"/>
                      <a:r>
                        <a:rPr lang="en-US" sz="1800" dirty="0"/>
                        <a:t>The objective is to remove as much hardware as possible With the ingenuity of the VA present in the clouds, being pulled in, and pushing its way into our lives with many devices in our bodies and our offices, homes, and cars. Your VA will always tell you about suggestions and take orders, and you will know more about yourself than you know yourself. </a:t>
                      </a:r>
                    </a:p>
                    <a:p>
                      <a:pPr algn="just"/>
                      <a:r>
                        <a:rPr lang="en-US" sz="1800" dirty="0"/>
                        <a:t>We can expect this device to be installed and permanent.</a:t>
                      </a:r>
                      <a:endParaRPr lang="en-IN" sz="1800" dirty="0"/>
                    </a:p>
                  </a:txBody>
                  <a:tcPr/>
                </a:tc>
                <a:tc>
                  <a:txBody>
                    <a:bodyPr/>
                    <a:lstStyle/>
                    <a:p>
                      <a:r>
                        <a:rPr lang="en-US" dirty="0"/>
                        <a:t>we are trying to not only stick on English language for Assistance. we are trying to come up with regional and local languages </a:t>
                      </a:r>
                      <a:r>
                        <a:rPr lang="en-US" dirty="0" err="1"/>
                        <a:t>forassistance</a:t>
                      </a:r>
                      <a:r>
                        <a:rPr lang="en-US" dirty="0"/>
                        <a:t> to remove the barrier of </a:t>
                      </a:r>
                      <a:r>
                        <a:rPr lang="en-US" dirty="0" err="1"/>
                        <a:t>english</a:t>
                      </a:r>
                      <a:r>
                        <a:rPr lang="en-US" dirty="0"/>
                        <a:t> language</a:t>
                      </a:r>
                      <a:endParaRPr lang="en-IN" dirty="0"/>
                    </a:p>
                  </a:txBody>
                  <a:tcPr/>
                </a:tc>
                <a:tc>
                  <a:txBody>
                    <a:bodyPr/>
                    <a:lstStyle/>
                    <a:p>
                      <a:r>
                        <a:rPr lang="en-US" dirty="0"/>
                        <a:t>Virtual Personal Assistants are a very effective way to organize your program. </a:t>
                      </a:r>
                    </a:p>
                    <a:p>
                      <a:r>
                        <a:rPr lang="en-US" dirty="0"/>
                        <a:t>There are now many Smart Personal Digital Assistant apps available on the </a:t>
                      </a:r>
                    </a:p>
                    <a:p>
                      <a:r>
                        <a:rPr lang="en-US" dirty="0"/>
                        <a:t>market for various device platforms. </a:t>
                      </a:r>
                    </a:p>
                    <a:p>
                      <a:r>
                        <a:rPr lang="en-US" dirty="0"/>
                        <a:t>These new Software apps work much </a:t>
                      </a:r>
                    </a:p>
                    <a:p>
                      <a:r>
                        <a:rPr lang="en-US" dirty="0"/>
                        <a:t>better than PDA devices as they provide all the features of your smartphone. </a:t>
                      </a:r>
                      <a:endParaRPr lang="en-IN" dirty="0"/>
                    </a:p>
                  </a:txBody>
                  <a:tcPr/>
                </a:tc>
                <a:extLst>
                  <a:ext uri="{0D108BD9-81ED-4DB2-BD59-A6C34878D82A}">
                    <a16:rowId xmlns:a16="http://schemas.microsoft.com/office/drawing/2014/main" val="1478062436"/>
                  </a:ext>
                </a:extLst>
              </a:tr>
            </a:tbl>
          </a:graphicData>
        </a:graphic>
      </p:graphicFrame>
    </p:spTree>
    <p:extLst>
      <p:ext uri="{BB962C8B-B14F-4D97-AF65-F5344CB8AC3E}">
        <p14:creationId xmlns:p14="http://schemas.microsoft.com/office/powerpoint/2010/main" val="968876013"/>
      </p:ext>
    </p:extLst>
  </p:cSld>
  <p:clrMapOvr>
    <a:masterClrMapping/>
  </p:clrMapOvr>
  <mc:AlternateContent xmlns:mc="http://schemas.openxmlformats.org/markup-compatibility/2006" xmlns:p14="http://schemas.microsoft.com/office/powerpoint/2010/main">
    <mc:Choice Requires="p14">
      <p:transition spd="slow" advTm="1059">
        <p14:reveal/>
      </p:transition>
    </mc:Choice>
    <mc:Fallback xmlns="">
      <p:transition spd="slow" advTm="105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1B03D-4E2B-402E-B9A1-D68288FD10C5}"/>
              </a:ext>
            </a:extLst>
          </p:cNvPr>
          <p:cNvSpPr txBox="1"/>
          <p:nvPr/>
        </p:nvSpPr>
        <p:spPr>
          <a:xfrm>
            <a:off x="1194955" y="457200"/>
            <a:ext cx="10681854" cy="665018"/>
          </a:xfrm>
          <a:prstGeom prst="rect">
            <a:avLst/>
          </a:prstGeom>
          <a:noFill/>
        </p:spPr>
        <p:txBody>
          <a:bodyPr wrap="square" rtlCol="0">
            <a:spAutoFit/>
          </a:bodyPr>
          <a:lstStyle/>
          <a:p>
            <a:pPr marL="571500" indent="-571500">
              <a:buFont typeface="Wingdings" panose="05000000000000000000" pitchFamily="2" charset="2"/>
              <a:buChar char="q"/>
            </a:pPr>
            <a:r>
              <a:rPr lang="en-IN" sz="3600" b="1" u="sng" dirty="0">
                <a:solidFill>
                  <a:schemeClr val="bg1">
                    <a:lumMod val="95000"/>
                    <a:lumOff val="5000"/>
                  </a:schemeClr>
                </a:solidFill>
              </a:rPr>
              <a:t>SYSTEM  INFORMETION :</a:t>
            </a:r>
          </a:p>
        </p:txBody>
      </p:sp>
      <p:sp>
        <p:nvSpPr>
          <p:cNvPr id="5" name="TextBox 4">
            <a:extLst>
              <a:ext uri="{FF2B5EF4-FFF2-40B4-BE49-F238E27FC236}">
                <a16:creationId xmlns:a16="http://schemas.microsoft.com/office/drawing/2014/main" id="{423CBB2A-0253-445C-B0D6-1897A2C01C6A}"/>
              </a:ext>
            </a:extLst>
          </p:cNvPr>
          <p:cNvSpPr txBox="1"/>
          <p:nvPr/>
        </p:nvSpPr>
        <p:spPr>
          <a:xfrm>
            <a:off x="1209751" y="1122218"/>
            <a:ext cx="9827581" cy="584775"/>
          </a:xfrm>
          <a:prstGeom prst="rect">
            <a:avLst/>
          </a:prstGeom>
          <a:noFill/>
        </p:spPr>
        <p:txBody>
          <a:bodyPr wrap="square" rtlCol="0">
            <a:spAutoFit/>
          </a:bodyPr>
          <a:lstStyle/>
          <a:p>
            <a:pPr marL="514350" indent="-514350">
              <a:buFont typeface="+mj-lt"/>
              <a:buAutoNum type="arabicPeriod"/>
            </a:pPr>
            <a:r>
              <a:rPr lang="en-US" sz="3200" u="sng" dirty="0">
                <a:solidFill>
                  <a:schemeClr val="bg1">
                    <a:lumMod val="95000"/>
                    <a:lumOff val="5000"/>
                  </a:schemeClr>
                </a:solidFill>
              </a:rPr>
              <a:t>INTERNET APPLICATION :</a:t>
            </a:r>
            <a:endParaRPr lang="en-IN" sz="3200" u="sng" dirty="0">
              <a:solidFill>
                <a:schemeClr val="bg1">
                  <a:lumMod val="95000"/>
                  <a:lumOff val="5000"/>
                </a:schemeClr>
              </a:solidFill>
            </a:endParaRPr>
          </a:p>
        </p:txBody>
      </p:sp>
      <p:sp>
        <p:nvSpPr>
          <p:cNvPr id="6" name="TextBox 5">
            <a:extLst>
              <a:ext uri="{FF2B5EF4-FFF2-40B4-BE49-F238E27FC236}">
                <a16:creationId xmlns:a16="http://schemas.microsoft.com/office/drawing/2014/main" id="{653FA471-6732-4B08-950D-B3210242E3CC}"/>
              </a:ext>
            </a:extLst>
          </p:cNvPr>
          <p:cNvSpPr txBox="1"/>
          <p:nvPr/>
        </p:nvSpPr>
        <p:spPr>
          <a:xfrm>
            <a:off x="1340527" y="1760259"/>
            <a:ext cx="9460065" cy="4678204"/>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chemeClr val="bg1">
                    <a:lumMod val="95000"/>
                    <a:lumOff val="5000"/>
                  </a:schemeClr>
                </a:solidFill>
              </a:rPr>
              <a:t>VPA  allows  employees  to  access, customize, and use the Internet  to help them  access  information  from  the weather,  directions,  and  schedules,  to stock  performance,  competitive  data, and news. </a:t>
            </a:r>
          </a:p>
          <a:p>
            <a:pPr marL="457200" indent="-457200" algn="just">
              <a:buFont typeface="Wingdings" panose="05000000000000000000" pitchFamily="2" charset="2"/>
              <a:buChar char="Ø"/>
            </a:pPr>
            <a:r>
              <a:rPr lang="en-US" sz="2800" dirty="0">
                <a:solidFill>
                  <a:schemeClr val="bg1">
                    <a:lumMod val="95000"/>
                    <a:lumOff val="5000"/>
                  </a:schemeClr>
                </a:solidFill>
              </a:rPr>
              <a:t>The existing system’s understanding has to be greatly improved. Virtual assistants using Artificial Intelligence, such as Machine Learning, Neural Networks, python  and IoT, will be the future of these helpers. By adopting this technology, we will be able to achieve new heights. Virtual assistants have the potential to achieve far more than you requirement .</a:t>
            </a:r>
            <a:endParaRPr lang="en-IN" sz="2800" dirty="0">
              <a:solidFill>
                <a:schemeClr val="bg1">
                  <a:lumMod val="95000"/>
                  <a:lumOff val="5000"/>
                </a:schemeClr>
              </a:solidFill>
            </a:endParaRPr>
          </a:p>
          <a:p>
            <a:pPr marL="285750" indent="-285750">
              <a:buFont typeface="Wingdings" panose="05000000000000000000" pitchFamily="2" charset="2"/>
              <a:buChar char="Ø"/>
            </a:pPr>
            <a:endParaRPr lang="en-IN" dirty="0">
              <a:solidFill>
                <a:schemeClr val="bg1">
                  <a:lumMod val="95000"/>
                  <a:lumOff val="5000"/>
                </a:schemeClr>
              </a:solidFill>
            </a:endParaRPr>
          </a:p>
        </p:txBody>
      </p:sp>
    </p:spTree>
    <p:extLst>
      <p:ext uri="{BB962C8B-B14F-4D97-AF65-F5344CB8AC3E}">
        <p14:creationId xmlns:p14="http://schemas.microsoft.com/office/powerpoint/2010/main" val="3385209013"/>
      </p:ext>
    </p:extLst>
  </p:cSld>
  <p:clrMapOvr>
    <a:masterClrMapping/>
  </p:clrMapOvr>
  <mc:AlternateContent xmlns:mc="http://schemas.openxmlformats.org/markup-compatibility/2006" xmlns:p14="http://schemas.microsoft.com/office/powerpoint/2010/main">
    <mc:Choice Requires="p14">
      <p:transition spd="slow" advTm="939">
        <p14:reveal/>
      </p:transition>
    </mc:Choice>
    <mc:Fallback xmlns="">
      <p:transition spd="slow" advTm="939">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90980-9C59-4FDF-AF4E-2DDAF0D3D46C}"/>
              </a:ext>
            </a:extLst>
          </p:cNvPr>
          <p:cNvSpPr txBox="1"/>
          <p:nvPr/>
        </p:nvSpPr>
        <p:spPr>
          <a:xfrm>
            <a:off x="1233996" y="985421"/>
            <a:ext cx="9827581" cy="4985980"/>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b="0" i="0" dirty="0">
                <a:solidFill>
                  <a:srgbClr val="273239"/>
                </a:solidFill>
                <a:effectLst/>
                <a:latin typeface="+mj-lt"/>
              </a:rPr>
              <a:t> Python offers a good major library so that we can use it for making a virtual assistant. Windows has Sapi5 and Linux has Speak which can help us in having the voice from our machine. </a:t>
            </a:r>
            <a:endParaRPr lang="en-IN" sz="2800" dirty="0">
              <a:solidFill>
                <a:schemeClr val="bg1">
                  <a:lumMod val="95000"/>
                  <a:lumOff val="5000"/>
                </a:schemeClr>
              </a:solidFill>
              <a:latin typeface="+mj-lt"/>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JN</a:t>
            </a:r>
          </a:p>
        </p:txBody>
      </p:sp>
      <p:sp>
        <p:nvSpPr>
          <p:cNvPr id="4" name="TextBox 3">
            <a:extLst>
              <a:ext uri="{FF2B5EF4-FFF2-40B4-BE49-F238E27FC236}">
                <a16:creationId xmlns:a16="http://schemas.microsoft.com/office/drawing/2014/main" id="{4D41107C-5504-4AC2-B553-6E8E794D8D2A}"/>
              </a:ext>
            </a:extLst>
          </p:cNvPr>
          <p:cNvSpPr txBox="1"/>
          <p:nvPr/>
        </p:nvSpPr>
        <p:spPr>
          <a:xfrm>
            <a:off x="1233996" y="310718"/>
            <a:ext cx="7368466" cy="584775"/>
          </a:xfrm>
          <a:prstGeom prst="rect">
            <a:avLst/>
          </a:prstGeom>
          <a:noFill/>
        </p:spPr>
        <p:txBody>
          <a:bodyPr wrap="square" rtlCol="0">
            <a:spAutoFit/>
          </a:bodyPr>
          <a:lstStyle/>
          <a:p>
            <a:r>
              <a:rPr lang="en-IN" sz="3200" dirty="0">
                <a:solidFill>
                  <a:schemeClr val="bg1">
                    <a:lumMod val="95000"/>
                    <a:lumOff val="5000"/>
                  </a:schemeClr>
                </a:solidFill>
              </a:rPr>
              <a:t>2.</a:t>
            </a:r>
            <a:r>
              <a:rPr lang="en-IN" sz="3200" u="sng" dirty="0">
                <a:solidFill>
                  <a:schemeClr val="bg1">
                    <a:lumMod val="95000"/>
                    <a:lumOff val="5000"/>
                  </a:schemeClr>
                </a:solidFill>
              </a:rPr>
              <a:t>PYTHON LANGUAGE: </a:t>
            </a:r>
          </a:p>
        </p:txBody>
      </p:sp>
      <p:pic>
        <p:nvPicPr>
          <p:cNvPr id="5" name="Picture 4">
            <a:extLst>
              <a:ext uri="{FF2B5EF4-FFF2-40B4-BE49-F238E27FC236}">
                <a16:creationId xmlns:a16="http://schemas.microsoft.com/office/drawing/2014/main" id="{860CC1B0-A972-4025-BC1F-B8224D8AE601}"/>
              </a:ext>
            </a:extLst>
          </p:cNvPr>
          <p:cNvPicPr>
            <a:picLocks noChangeAspect="1"/>
          </p:cNvPicPr>
          <p:nvPr/>
        </p:nvPicPr>
        <p:blipFill>
          <a:blip r:embed="rId2"/>
          <a:stretch>
            <a:fillRect/>
          </a:stretch>
        </p:blipFill>
        <p:spPr>
          <a:xfrm>
            <a:off x="3370650" y="2487607"/>
            <a:ext cx="5450700" cy="3014900"/>
          </a:xfrm>
          <a:prstGeom prst="rect">
            <a:avLst/>
          </a:prstGeom>
        </p:spPr>
      </p:pic>
    </p:spTree>
    <p:extLst>
      <p:ext uri="{BB962C8B-B14F-4D97-AF65-F5344CB8AC3E}">
        <p14:creationId xmlns:p14="http://schemas.microsoft.com/office/powerpoint/2010/main" val="1289730749"/>
      </p:ext>
    </p:extLst>
  </p:cSld>
  <p:clrMapOvr>
    <a:masterClrMapping/>
  </p:clrMapOvr>
  <mc:AlternateContent xmlns:mc="http://schemas.openxmlformats.org/markup-compatibility/2006" xmlns:p14="http://schemas.microsoft.com/office/powerpoint/2010/main">
    <mc:Choice Requires="p14">
      <p:transition spd="slow" advTm="965">
        <p14:reveal/>
      </p:transition>
    </mc:Choice>
    <mc:Fallback xmlns="">
      <p:transition spd="slow" advTm="965">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Integral</Template>
  <TotalTime>622</TotalTime>
  <Words>1282</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Tw Cen MT</vt:lpstr>
      <vt:lpstr>Wingdings</vt:lpstr>
      <vt:lpstr>Circuit</vt:lpstr>
      <vt:lpstr>  VIRTUAL DESKTOP ASSISTANT  </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Principles:</vt:lpstr>
      <vt:lpstr>2. Automatic Speech Recognition:</vt:lpstr>
      <vt:lpstr>3.BLOCK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Surajbhan Chaubey</dc:creator>
  <cp:lastModifiedBy>Surajbhan Chaubey</cp:lastModifiedBy>
  <cp:revision>57</cp:revision>
  <dcterms:created xsi:type="dcterms:W3CDTF">2022-08-19T09:58:47Z</dcterms:created>
  <dcterms:modified xsi:type="dcterms:W3CDTF">2025-04-26T06:13:00Z</dcterms:modified>
</cp:coreProperties>
</file>