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1"/>
  </p:notesMasterIdLst>
  <p:sldIdLst>
    <p:sldId id="256" r:id="rId2"/>
    <p:sldId id="257" r:id="rId3"/>
    <p:sldId id="258" r:id="rId4"/>
    <p:sldId id="259" r:id="rId5"/>
    <p:sldId id="261" r:id="rId6"/>
    <p:sldId id="260" r:id="rId7"/>
    <p:sldId id="262" r:id="rId8"/>
    <p:sldId id="263" r:id="rId9"/>
    <p:sldId id="264" r:id="rId10"/>
    <p:sldId id="265" r:id="rId11"/>
    <p:sldId id="274" r:id="rId12"/>
    <p:sldId id="275" r:id="rId13"/>
    <p:sldId id="276" r:id="rId14"/>
    <p:sldId id="270" r:id="rId15"/>
    <p:sldId id="273" r:id="rId16"/>
    <p:sldId id="272" r:id="rId17"/>
    <p:sldId id="277" r:id="rId18"/>
    <p:sldId id="268" r:id="rId19"/>
    <p:sldId id="267"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612" autoAdjust="0"/>
    <p:restoredTop sz="95861" autoAdjust="0"/>
  </p:normalViewPr>
  <p:slideViewPr>
    <p:cSldViewPr snapToGrid="0">
      <p:cViewPr varScale="1">
        <p:scale>
          <a:sx n="99" d="100"/>
          <a:sy n="99" d="100"/>
        </p:scale>
        <p:origin x="417" y="4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1C596C-0FAC-4E37-A715-577CF7AF2A4C}" type="datetimeFigureOut">
              <a:rPr lang="en-IN" smtClean="0"/>
              <a:t>06-02-2025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3C09571-AEC8-4E6E-B8C9-7819F4E1195E}" type="slidenum">
              <a:rPr lang="en-IN" smtClean="0"/>
              <a:t>‹#›</a:t>
            </a:fld>
            <a:endParaRPr lang="en-IN"/>
          </a:p>
        </p:txBody>
      </p:sp>
    </p:spTree>
    <p:extLst>
      <p:ext uri="{BB962C8B-B14F-4D97-AF65-F5344CB8AC3E}">
        <p14:creationId xmlns:p14="http://schemas.microsoft.com/office/powerpoint/2010/main" val="23292959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3C09571-AEC8-4E6E-B8C9-7819F4E1195E}" type="slidenum">
              <a:rPr lang="en-IN" smtClean="0"/>
              <a:t>3</a:t>
            </a:fld>
            <a:endParaRPr lang="en-IN"/>
          </a:p>
        </p:txBody>
      </p:sp>
    </p:spTree>
    <p:extLst>
      <p:ext uri="{BB962C8B-B14F-4D97-AF65-F5344CB8AC3E}">
        <p14:creationId xmlns:p14="http://schemas.microsoft.com/office/powerpoint/2010/main" val="5799326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3C09571-AEC8-4E6E-B8C9-7819F4E1195E}" type="slidenum">
              <a:rPr lang="en-IN" smtClean="0"/>
              <a:t>4</a:t>
            </a:fld>
            <a:endParaRPr lang="en-IN"/>
          </a:p>
        </p:txBody>
      </p:sp>
    </p:spTree>
    <p:extLst>
      <p:ext uri="{BB962C8B-B14F-4D97-AF65-F5344CB8AC3E}">
        <p14:creationId xmlns:p14="http://schemas.microsoft.com/office/powerpoint/2010/main" val="34983997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B1A2E80-7F05-4818-9698-FF24F4D3192D}" type="datetimeFigureOut">
              <a:rPr lang="en-IN" smtClean="0"/>
              <a:t>06-02-2025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C1471E3-DF50-40C8-B56F-7A9D90CBAC69}" type="slidenum">
              <a:rPr lang="en-IN" smtClean="0"/>
              <a:t>‹#›</a:t>
            </a:fld>
            <a:endParaRPr lang="en-IN"/>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078660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AB1A2E80-7F05-4818-9698-FF24F4D3192D}" type="datetimeFigureOut">
              <a:rPr lang="en-IN" smtClean="0"/>
              <a:t>06-02-2025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C1471E3-DF50-40C8-B56F-7A9D90CBAC69}" type="slidenum">
              <a:rPr lang="en-IN" smtClean="0"/>
              <a:t>‹#›</a:t>
            </a:fld>
            <a:endParaRPr lang="en-IN"/>
          </a:p>
        </p:txBody>
      </p:sp>
    </p:spTree>
    <p:extLst>
      <p:ext uri="{BB962C8B-B14F-4D97-AF65-F5344CB8AC3E}">
        <p14:creationId xmlns:p14="http://schemas.microsoft.com/office/powerpoint/2010/main" val="15304131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B1A2E80-7F05-4818-9698-FF24F4D3192D}" type="datetimeFigureOut">
              <a:rPr lang="en-IN" smtClean="0"/>
              <a:t>06-02-2025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C1471E3-DF50-40C8-B56F-7A9D90CBAC69}" type="slidenum">
              <a:rPr lang="en-IN" smtClean="0"/>
              <a:t>‹#›</a:t>
            </a:fld>
            <a:endParaRPr lang="en-IN"/>
          </a:p>
        </p:txBody>
      </p:sp>
    </p:spTree>
    <p:extLst>
      <p:ext uri="{BB962C8B-B14F-4D97-AF65-F5344CB8AC3E}">
        <p14:creationId xmlns:p14="http://schemas.microsoft.com/office/powerpoint/2010/main" val="13296056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B1A2E80-7F05-4818-9698-FF24F4D3192D}" type="datetimeFigureOut">
              <a:rPr lang="en-IN" smtClean="0"/>
              <a:t>06-02-2025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C1471E3-DF50-40C8-B56F-7A9D90CBAC69}" type="slidenum">
              <a:rPr lang="en-IN" smtClean="0"/>
              <a:t>‹#›</a:t>
            </a:fld>
            <a:endParaRPr lang="en-IN"/>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6592896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B1A2E80-7F05-4818-9698-FF24F4D3192D}" type="datetimeFigureOut">
              <a:rPr lang="en-IN" smtClean="0"/>
              <a:t>06-02-2025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C1471E3-DF50-40C8-B56F-7A9D90CBAC69}" type="slidenum">
              <a:rPr lang="en-IN" smtClean="0"/>
              <a:t>‹#›</a:t>
            </a:fld>
            <a:endParaRPr lang="en-IN"/>
          </a:p>
        </p:txBody>
      </p:sp>
    </p:spTree>
    <p:extLst>
      <p:ext uri="{BB962C8B-B14F-4D97-AF65-F5344CB8AC3E}">
        <p14:creationId xmlns:p14="http://schemas.microsoft.com/office/powerpoint/2010/main" val="23390890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B1A2E80-7F05-4818-9698-FF24F4D3192D}" type="datetimeFigureOut">
              <a:rPr lang="en-IN" smtClean="0"/>
              <a:t>06-02-2025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C1471E3-DF50-40C8-B56F-7A9D90CBAC69}" type="slidenum">
              <a:rPr lang="en-IN" smtClean="0"/>
              <a:t>‹#›</a:t>
            </a:fld>
            <a:endParaRPr lang="en-IN"/>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9113814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B1A2E80-7F05-4818-9698-FF24F4D3192D}" type="datetimeFigureOut">
              <a:rPr lang="en-IN" smtClean="0"/>
              <a:t>06-02-2025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C1471E3-DF50-40C8-B56F-7A9D90CBAC69}" type="slidenum">
              <a:rPr lang="en-IN" smtClean="0"/>
              <a:t>‹#›</a:t>
            </a:fld>
            <a:endParaRPr lang="en-IN"/>
          </a:p>
        </p:txBody>
      </p:sp>
    </p:spTree>
    <p:extLst>
      <p:ext uri="{BB962C8B-B14F-4D97-AF65-F5344CB8AC3E}">
        <p14:creationId xmlns:p14="http://schemas.microsoft.com/office/powerpoint/2010/main" val="9884598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B1A2E80-7F05-4818-9698-FF24F4D3192D}" type="datetimeFigureOut">
              <a:rPr lang="en-IN" smtClean="0"/>
              <a:t>06-02-2025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C1471E3-DF50-40C8-B56F-7A9D90CBAC69}" type="slidenum">
              <a:rPr lang="en-IN" smtClean="0"/>
              <a:t>‹#›</a:t>
            </a:fld>
            <a:endParaRPr lang="en-IN"/>
          </a:p>
        </p:txBody>
      </p:sp>
    </p:spTree>
    <p:extLst>
      <p:ext uri="{BB962C8B-B14F-4D97-AF65-F5344CB8AC3E}">
        <p14:creationId xmlns:p14="http://schemas.microsoft.com/office/powerpoint/2010/main" val="12979503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B1A2E80-7F05-4818-9698-FF24F4D3192D}" type="datetimeFigureOut">
              <a:rPr lang="en-IN" smtClean="0"/>
              <a:t>06-02-2025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C1471E3-DF50-40C8-B56F-7A9D90CBAC69}" type="slidenum">
              <a:rPr lang="en-IN" smtClean="0"/>
              <a:t>‹#›</a:t>
            </a:fld>
            <a:endParaRPr lang="en-IN"/>
          </a:p>
        </p:txBody>
      </p:sp>
    </p:spTree>
    <p:extLst>
      <p:ext uri="{BB962C8B-B14F-4D97-AF65-F5344CB8AC3E}">
        <p14:creationId xmlns:p14="http://schemas.microsoft.com/office/powerpoint/2010/main" val="21624265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B1A2E80-7F05-4818-9698-FF24F4D3192D}" type="datetimeFigureOut">
              <a:rPr lang="en-IN" smtClean="0"/>
              <a:t>06-02-2025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C1471E3-DF50-40C8-B56F-7A9D90CBAC69}" type="slidenum">
              <a:rPr lang="en-IN" smtClean="0"/>
              <a:t>‹#›</a:t>
            </a:fld>
            <a:endParaRPr lang="en-IN"/>
          </a:p>
        </p:txBody>
      </p:sp>
    </p:spTree>
    <p:extLst>
      <p:ext uri="{BB962C8B-B14F-4D97-AF65-F5344CB8AC3E}">
        <p14:creationId xmlns:p14="http://schemas.microsoft.com/office/powerpoint/2010/main" val="4909023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B1A2E80-7F05-4818-9698-FF24F4D3192D}" type="datetimeFigureOut">
              <a:rPr lang="en-IN" smtClean="0"/>
              <a:t>06-02-2025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C1471E3-DF50-40C8-B56F-7A9D90CBAC69}" type="slidenum">
              <a:rPr lang="en-IN" smtClean="0"/>
              <a:t>‹#›</a:t>
            </a:fld>
            <a:endParaRPr lang="en-IN"/>
          </a:p>
        </p:txBody>
      </p:sp>
    </p:spTree>
    <p:extLst>
      <p:ext uri="{BB962C8B-B14F-4D97-AF65-F5344CB8AC3E}">
        <p14:creationId xmlns:p14="http://schemas.microsoft.com/office/powerpoint/2010/main" val="29006954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B1A2E80-7F05-4818-9698-FF24F4D3192D}" type="datetimeFigureOut">
              <a:rPr lang="en-IN" smtClean="0"/>
              <a:t>06-02-2025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C1471E3-DF50-40C8-B56F-7A9D90CBAC69}" type="slidenum">
              <a:rPr lang="en-IN" smtClean="0"/>
              <a:t>‹#›</a:t>
            </a:fld>
            <a:endParaRPr lang="en-IN"/>
          </a:p>
        </p:txBody>
      </p:sp>
    </p:spTree>
    <p:extLst>
      <p:ext uri="{BB962C8B-B14F-4D97-AF65-F5344CB8AC3E}">
        <p14:creationId xmlns:p14="http://schemas.microsoft.com/office/powerpoint/2010/main" val="31883527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B1A2E80-7F05-4818-9698-FF24F4D3192D}" type="datetimeFigureOut">
              <a:rPr lang="en-IN" smtClean="0"/>
              <a:t>06-02-2025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C1471E3-DF50-40C8-B56F-7A9D90CBAC69}" type="slidenum">
              <a:rPr lang="en-IN" smtClean="0"/>
              <a:t>‹#›</a:t>
            </a:fld>
            <a:endParaRPr lang="en-IN"/>
          </a:p>
        </p:txBody>
      </p:sp>
    </p:spTree>
    <p:extLst>
      <p:ext uri="{BB962C8B-B14F-4D97-AF65-F5344CB8AC3E}">
        <p14:creationId xmlns:p14="http://schemas.microsoft.com/office/powerpoint/2010/main" val="22376159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B1A2E80-7F05-4818-9698-FF24F4D3192D}" type="datetimeFigureOut">
              <a:rPr lang="en-IN" smtClean="0"/>
              <a:t>06-02-2025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C1471E3-DF50-40C8-B56F-7A9D90CBAC69}" type="slidenum">
              <a:rPr lang="en-IN" smtClean="0"/>
              <a:t>‹#›</a:t>
            </a:fld>
            <a:endParaRPr lang="en-IN"/>
          </a:p>
        </p:txBody>
      </p:sp>
    </p:spTree>
    <p:extLst>
      <p:ext uri="{BB962C8B-B14F-4D97-AF65-F5344CB8AC3E}">
        <p14:creationId xmlns:p14="http://schemas.microsoft.com/office/powerpoint/2010/main" val="5140199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B1A2E80-7F05-4818-9698-FF24F4D3192D}" type="datetimeFigureOut">
              <a:rPr lang="en-IN" smtClean="0"/>
              <a:t>06-02-2025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C1471E3-DF50-40C8-B56F-7A9D90CBAC69}" type="slidenum">
              <a:rPr lang="en-IN" smtClean="0"/>
              <a:t>‹#›</a:t>
            </a:fld>
            <a:endParaRPr lang="en-IN"/>
          </a:p>
        </p:txBody>
      </p:sp>
    </p:spTree>
    <p:extLst>
      <p:ext uri="{BB962C8B-B14F-4D97-AF65-F5344CB8AC3E}">
        <p14:creationId xmlns:p14="http://schemas.microsoft.com/office/powerpoint/2010/main" val="18360915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B1A2E80-7F05-4818-9698-FF24F4D3192D}" type="datetimeFigureOut">
              <a:rPr lang="en-IN" smtClean="0"/>
              <a:t>06-02-2025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C1471E3-DF50-40C8-B56F-7A9D90CBAC69}" type="slidenum">
              <a:rPr lang="en-IN" smtClean="0"/>
              <a:t>‹#›</a:t>
            </a:fld>
            <a:endParaRPr lang="en-IN"/>
          </a:p>
        </p:txBody>
      </p:sp>
    </p:spTree>
    <p:extLst>
      <p:ext uri="{BB962C8B-B14F-4D97-AF65-F5344CB8AC3E}">
        <p14:creationId xmlns:p14="http://schemas.microsoft.com/office/powerpoint/2010/main" val="30904510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B1A2E80-7F05-4818-9698-FF24F4D3192D}" type="datetimeFigureOut">
              <a:rPr lang="en-IN" smtClean="0"/>
              <a:t>06-02-2025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C1471E3-DF50-40C8-B56F-7A9D90CBAC69}" type="slidenum">
              <a:rPr lang="en-IN" smtClean="0"/>
              <a:t>‹#›</a:t>
            </a:fld>
            <a:endParaRPr lang="en-IN"/>
          </a:p>
        </p:txBody>
      </p:sp>
    </p:spTree>
    <p:extLst>
      <p:ext uri="{BB962C8B-B14F-4D97-AF65-F5344CB8AC3E}">
        <p14:creationId xmlns:p14="http://schemas.microsoft.com/office/powerpoint/2010/main" val="8631684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AB1A2E80-7F05-4818-9698-FF24F4D3192D}" type="datetimeFigureOut">
              <a:rPr lang="en-IN" smtClean="0"/>
              <a:t>06-02-2025</a:t>
            </a:fld>
            <a:endParaRPr lang="en-IN"/>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IN"/>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CC1471E3-DF50-40C8-B56F-7A9D90CBAC69}" type="slidenum">
              <a:rPr lang="en-IN" smtClean="0"/>
              <a:t>‹#›</a:t>
            </a:fld>
            <a:endParaRPr lang="en-IN"/>
          </a:p>
        </p:txBody>
      </p:sp>
    </p:spTree>
    <p:extLst>
      <p:ext uri="{BB962C8B-B14F-4D97-AF65-F5344CB8AC3E}">
        <p14:creationId xmlns:p14="http://schemas.microsoft.com/office/powerpoint/2010/main" val="55914168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56C2A3-4AC9-133B-BF80-E0F7254AAF0E}"/>
              </a:ext>
            </a:extLst>
          </p:cNvPr>
          <p:cNvSpPr>
            <a:spLocks noGrp="1"/>
          </p:cNvSpPr>
          <p:nvPr>
            <p:ph type="ctrTitle"/>
          </p:nvPr>
        </p:nvSpPr>
        <p:spPr>
          <a:xfrm>
            <a:off x="1524000" y="844067"/>
            <a:ext cx="9144000" cy="1844467"/>
          </a:xfrm>
        </p:spPr>
        <p:txBody>
          <a:bodyPr/>
          <a:lstStyle/>
          <a:p>
            <a:pPr algn="ctr"/>
            <a:r>
              <a:rPr lang="en-GB" dirty="0">
                <a:latin typeface="Times New Roman" panose="02020603050405020304" pitchFamily="18" charset="0"/>
                <a:cs typeface="Times New Roman" panose="02020603050405020304" pitchFamily="18" charset="0"/>
              </a:rPr>
              <a:t>Detecting AI Generated Fake-Media</a:t>
            </a:r>
            <a:endParaRPr lang="en-IN"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A73C91DD-B6BD-6528-36A2-375EAE021F95}"/>
              </a:ext>
            </a:extLst>
          </p:cNvPr>
          <p:cNvSpPr>
            <a:spLocks noGrp="1"/>
          </p:cNvSpPr>
          <p:nvPr>
            <p:ph type="subTitle" idx="1"/>
          </p:nvPr>
        </p:nvSpPr>
        <p:spPr>
          <a:xfrm>
            <a:off x="1524000" y="3035955"/>
            <a:ext cx="9144000" cy="492884"/>
          </a:xfrm>
        </p:spPr>
        <p:txBody>
          <a:bodyPr/>
          <a:lstStyle/>
          <a:p>
            <a:pPr algn="ctr"/>
            <a:r>
              <a:rPr lang="en-IN" sz="2000" dirty="0">
                <a:solidFill>
                  <a:schemeClr val="tx1"/>
                </a:solidFill>
                <a:latin typeface="Times New Roman" panose="02020603050405020304" pitchFamily="18" charset="0"/>
                <a:cs typeface="Times New Roman" panose="02020603050405020304" pitchFamily="18" charset="0"/>
              </a:rPr>
              <a:t>Under the Guidance of : Dr. Nilesh Bhelkar</a:t>
            </a:r>
          </a:p>
        </p:txBody>
      </p:sp>
      <p:sp>
        <p:nvSpPr>
          <p:cNvPr id="4" name="TextBox 3">
            <a:extLst>
              <a:ext uri="{FF2B5EF4-FFF2-40B4-BE49-F238E27FC236}">
                <a16:creationId xmlns:a16="http://schemas.microsoft.com/office/drawing/2014/main" id="{844CF78A-A3FA-E721-B7A1-86ECA1350543}"/>
              </a:ext>
            </a:extLst>
          </p:cNvPr>
          <p:cNvSpPr txBox="1"/>
          <p:nvPr/>
        </p:nvSpPr>
        <p:spPr>
          <a:xfrm>
            <a:off x="2519570" y="3876261"/>
            <a:ext cx="7345017" cy="1477328"/>
          </a:xfrm>
          <a:prstGeom prst="rect">
            <a:avLst/>
          </a:prstGeom>
          <a:noFill/>
        </p:spPr>
        <p:txBody>
          <a:bodyPr wrap="square" rtlCol="0">
            <a:spAutoFit/>
          </a:bodyPr>
          <a:lstStyle/>
          <a:p>
            <a:pPr algn="ctr"/>
            <a:r>
              <a:rPr lang="en-IN" dirty="0">
                <a:latin typeface="Times New Roman" panose="02020603050405020304" pitchFamily="18" charset="0"/>
                <a:cs typeface="Times New Roman" panose="02020603050405020304" pitchFamily="18" charset="0"/>
              </a:rPr>
              <a:t>Prepared by: </a:t>
            </a:r>
          </a:p>
          <a:p>
            <a:pPr algn="ctr"/>
            <a:r>
              <a:rPr lang="en-IN" dirty="0">
                <a:latin typeface="Times New Roman" panose="02020603050405020304" pitchFamily="18" charset="0"/>
                <a:cs typeface="Times New Roman" panose="02020603050405020304" pitchFamily="18" charset="0"/>
              </a:rPr>
              <a:t>Chaturdhan Chaubey (802)</a:t>
            </a:r>
          </a:p>
          <a:p>
            <a:pPr algn="ctr"/>
            <a:r>
              <a:rPr lang="en-IN" dirty="0">
                <a:latin typeface="Times New Roman" panose="02020603050405020304" pitchFamily="18" charset="0"/>
                <a:cs typeface="Times New Roman" panose="02020603050405020304" pitchFamily="18" charset="0"/>
              </a:rPr>
              <a:t>Mahesh Gaikwad (809)</a:t>
            </a:r>
          </a:p>
          <a:p>
            <a:pPr algn="ctr"/>
            <a:r>
              <a:rPr lang="en-IN" dirty="0">
                <a:latin typeface="Times New Roman" panose="02020603050405020304" pitchFamily="18" charset="0"/>
                <a:cs typeface="Times New Roman" panose="02020603050405020304" pitchFamily="18" charset="0"/>
              </a:rPr>
              <a:t>Vishal Gawali (832)</a:t>
            </a:r>
          </a:p>
          <a:p>
            <a:pPr algn="ctr"/>
            <a:r>
              <a:rPr lang="en-IN" dirty="0">
                <a:latin typeface="Times New Roman" panose="02020603050405020304" pitchFamily="18" charset="0"/>
                <a:cs typeface="Times New Roman" panose="02020603050405020304" pitchFamily="18" charset="0"/>
              </a:rPr>
              <a:t>Akash Gidde (842)</a:t>
            </a:r>
          </a:p>
        </p:txBody>
      </p:sp>
    </p:spTree>
    <p:extLst>
      <p:ext uri="{BB962C8B-B14F-4D97-AF65-F5344CB8AC3E}">
        <p14:creationId xmlns:p14="http://schemas.microsoft.com/office/powerpoint/2010/main" val="28694731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7E596D-016F-1C02-C402-0550291426E8}"/>
              </a:ext>
            </a:extLst>
          </p:cNvPr>
          <p:cNvSpPr>
            <a:spLocks noGrp="1"/>
          </p:cNvSpPr>
          <p:nvPr>
            <p:ph type="title"/>
          </p:nvPr>
        </p:nvSpPr>
        <p:spPr>
          <a:xfrm>
            <a:off x="849779" y="502334"/>
            <a:ext cx="8534400" cy="835929"/>
          </a:xfrm>
        </p:spPr>
        <p:txBody>
          <a:bodyPr/>
          <a:lstStyle/>
          <a:p>
            <a:r>
              <a:rPr lang="en-IN" dirty="0"/>
              <a:t>System Architecture</a:t>
            </a:r>
          </a:p>
        </p:txBody>
      </p:sp>
      <p:pic>
        <p:nvPicPr>
          <p:cNvPr id="1028" name="Picture 4">
            <a:extLst>
              <a:ext uri="{FF2B5EF4-FFF2-40B4-BE49-F238E27FC236}">
                <a16:creationId xmlns:a16="http://schemas.microsoft.com/office/drawing/2014/main" id="{0212E253-C206-04B8-5CD0-37608727A9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3937" y="1338263"/>
            <a:ext cx="10220325" cy="51958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42207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727796-2327-2B89-C580-6A172FFC335C}"/>
              </a:ext>
            </a:extLst>
          </p:cNvPr>
          <p:cNvSpPr>
            <a:spLocks noGrp="1"/>
          </p:cNvSpPr>
          <p:nvPr>
            <p:ph type="title"/>
          </p:nvPr>
        </p:nvSpPr>
        <p:spPr>
          <a:xfrm>
            <a:off x="803274" y="453495"/>
            <a:ext cx="8534400" cy="1146706"/>
          </a:xfrm>
        </p:spPr>
        <p:txBody>
          <a:bodyPr/>
          <a:lstStyle/>
          <a:p>
            <a:r>
              <a:rPr lang="en-IN" dirty="0"/>
              <a:t>List of algorithms</a:t>
            </a:r>
          </a:p>
        </p:txBody>
      </p:sp>
      <p:sp>
        <p:nvSpPr>
          <p:cNvPr id="5" name="Rectangle 2">
            <a:extLst>
              <a:ext uri="{FF2B5EF4-FFF2-40B4-BE49-F238E27FC236}">
                <a16:creationId xmlns:a16="http://schemas.microsoft.com/office/drawing/2014/main" id="{91B46EC0-8745-A732-8D77-EF2E68E97484}"/>
              </a:ext>
            </a:extLst>
          </p:cNvPr>
          <p:cNvSpPr>
            <a:spLocks noGrp="1" noChangeArrowheads="1"/>
          </p:cNvSpPr>
          <p:nvPr>
            <p:ph idx="1"/>
          </p:nvPr>
        </p:nvSpPr>
        <p:spPr bwMode="auto">
          <a:xfrm>
            <a:off x="869950" y="1688723"/>
            <a:ext cx="10936288" cy="4247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1" i="0" u="none" strike="noStrike" cap="none" normalizeH="0" baseline="0" dirty="0">
                <a:ln>
                  <a:noFill/>
                </a:ln>
                <a:solidFill>
                  <a:schemeClr val="tx1"/>
                </a:solidFill>
                <a:effectLst/>
                <a:latin typeface="Arial" panose="020B0604020202020204" pitchFamily="34" charset="0"/>
              </a:rPr>
              <a:t>XceptionNet</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R="0" lvl="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Stands for "Extreme Inception."</a:t>
            </a:r>
          </a:p>
          <a:p>
            <a:pPr marR="0" lvl="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Uses depth wise separable convolutions for efficient computation.</a:t>
            </a:r>
          </a:p>
          <a:p>
            <a:pPr marR="0" lvl="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Specializes in capturing complex spatial features.</a:t>
            </a:r>
          </a:p>
          <a:p>
            <a:pPr marR="0" lvl="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mj-lt"/>
              <a:buAutoNum type="arabicPeriod" startAt="2"/>
              <a:tabLst/>
            </a:pPr>
            <a:r>
              <a:rPr kumimoji="0" lang="en-US" altLang="en-US" sz="1800" b="1" i="0" u="none" strike="noStrike" cap="none" normalizeH="0" baseline="0" dirty="0">
                <a:ln>
                  <a:noFill/>
                </a:ln>
                <a:solidFill>
                  <a:schemeClr val="tx1"/>
                </a:solidFill>
                <a:effectLst/>
                <a:latin typeface="Arial" panose="020B0604020202020204" pitchFamily="34" charset="0"/>
              </a:rPr>
              <a:t>ResNet (Residual Networks)</a:t>
            </a:r>
            <a:r>
              <a:rPr kumimoji="0" lang="en-US" altLang="en-US" sz="1800" b="0" i="0" u="none" strike="noStrike" cap="none" normalizeH="0" baseline="0" dirty="0">
                <a:ln>
                  <a:noFill/>
                </a:ln>
                <a:solidFill>
                  <a:schemeClr val="tx1"/>
                </a:solidFill>
                <a:effectLst/>
                <a:latin typeface="Arial" panose="020B0604020202020204" pitchFamily="34" charset="0"/>
              </a:rPr>
              <a:t>:</a:t>
            </a:r>
          </a:p>
          <a:p>
            <a:pPr defTabSz="914400" eaLnBrk="0" fontAlgn="base" hangingPunct="0">
              <a:spcBef>
                <a:spcPct val="0"/>
              </a:spcBef>
              <a:spcAft>
                <a:spcPct val="0"/>
              </a:spcAft>
              <a:buClrTx/>
              <a:buSzTx/>
              <a:buFont typeface="Arial" panose="020B0604020202020204" pitchFamily="34" charset="0"/>
              <a:buChar char="•"/>
            </a:pPr>
            <a:r>
              <a:rPr kumimoji="0" lang="en-US" altLang="en-US" sz="1800" b="0" i="0" u="none" strike="noStrike" cap="none" normalizeH="0" baseline="0" dirty="0">
                <a:ln>
                  <a:noFill/>
                </a:ln>
                <a:solidFill>
                  <a:schemeClr val="tx1"/>
                </a:solidFill>
                <a:effectLst/>
                <a:latin typeface="Arial" panose="020B0604020202020204" pitchFamily="34" charset="0"/>
              </a:rPr>
              <a:t>Introduced the concept of </a:t>
            </a:r>
            <a:r>
              <a:rPr kumimoji="0" lang="en-US" altLang="en-US" sz="1800" b="1" i="0" u="none" strike="noStrike" cap="none" normalizeH="0" baseline="0" dirty="0">
                <a:ln>
                  <a:noFill/>
                </a:ln>
                <a:solidFill>
                  <a:schemeClr val="tx1"/>
                </a:solidFill>
                <a:effectLst/>
                <a:latin typeface="Arial" panose="020B0604020202020204" pitchFamily="34" charset="0"/>
              </a:rPr>
              <a:t>residual learning</a:t>
            </a:r>
            <a:r>
              <a:rPr kumimoji="0" lang="en-US" altLang="en-US" sz="1800" b="0" i="0" u="none" strike="noStrike" cap="none" normalizeH="0" baseline="0" dirty="0">
                <a:ln>
                  <a:noFill/>
                </a:ln>
                <a:solidFill>
                  <a:schemeClr val="tx1"/>
                </a:solidFill>
                <a:effectLst/>
                <a:latin typeface="Arial" panose="020B0604020202020204" pitchFamily="34" charset="0"/>
              </a:rPr>
              <a:t> to solve the vanishing gradient problem.</a:t>
            </a:r>
          </a:p>
          <a:p>
            <a:pPr defTabSz="914400" eaLnBrk="0" fontAlgn="base" hangingPunct="0">
              <a:spcBef>
                <a:spcPct val="0"/>
              </a:spcBef>
              <a:spcAft>
                <a:spcPct val="0"/>
              </a:spcAft>
              <a:buClrTx/>
              <a:buSzTx/>
              <a:buFont typeface="Arial" panose="020B0604020202020204" pitchFamily="34" charset="0"/>
              <a:buChar char="•"/>
            </a:pPr>
            <a:r>
              <a:rPr kumimoji="0" lang="en-US" altLang="en-US" sz="1800" b="0" i="0" u="none" strike="noStrike" cap="none" normalizeH="0" baseline="0" dirty="0">
                <a:ln>
                  <a:noFill/>
                </a:ln>
                <a:solidFill>
                  <a:schemeClr val="tx1"/>
                </a:solidFill>
                <a:effectLst/>
                <a:latin typeface="Arial" panose="020B0604020202020204" pitchFamily="34" charset="0"/>
              </a:rPr>
              <a:t>Enables the training of very deep networks.</a:t>
            </a:r>
          </a:p>
          <a:p>
            <a:pPr defTabSz="914400" eaLnBrk="0" fontAlgn="base" hangingPunct="0">
              <a:spcBef>
                <a:spcPct val="0"/>
              </a:spcBef>
              <a:spcAft>
                <a:spcPct val="0"/>
              </a:spcAft>
              <a:buClrTx/>
              <a:buSzTx/>
              <a:buFont typeface="Arial" panose="020B0604020202020204" pitchFamily="34" charset="0"/>
              <a:buChar char="•"/>
            </a:pPr>
            <a:r>
              <a:rPr kumimoji="0" lang="en-US" altLang="en-US" sz="1800" b="0" i="0" u="none" strike="noStrike" cap="none" normalizeH="0" baseline="0" dirty="0">
                <a:ln>
                  <a:noFill/>
                </a:ln>
                <a:solidFill>
                  <a:schemeClr val="tx1"/>
                </a:solidFill>
                <a:effectLst/>
                <a:latin typeface="Arial" panose="020B0604020202020204" pitchFamily="34" charset="0"/>
              </a:rPr>
              <a:t>Known for its skip connections that improve performance and convergence.</a:t>
            </a:r>
          </a:p>
          <a:p>
            <a:pPr defTabSz="914400" eaLnBrk="0" fontAlgn="base" hangingPunct="0">
              <a:spcBef>
                <a:spcPct val="0"/>
              </a:spcBef>
              <a:spcAft>
                <a:spcPct val="0"/>
              </a:spcAft>
              <a:buClrTx/>
              <a:buSzTx/>
              <a:buFont typeface="Arial" panose="020B0604020202020204" pitchFamily="34" charset="0"/>
              <a:buChar char="•"/>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mj-lt"/>
              <a:buAutoNum type="arabicPeriod" startAt="3"/>
              <a:tabLst/>
            </a:pPr>
            <a:r>
              <a:rPr kumimoji="0" lang="en-US" altLang="en-US" sz="1800" b="1" i="0" u="none" strike="noStrike" cap="none" normalizeH="0" baseline="0" dirty="0">
                <a:ln>
                  <a:noFill/>
                </a:ln>
                <a:solidFill>
                  <a:schemeClr val="tx1"/>
                </a:solidFill>
                <a:effectLst/>
                <a:latin typeface="Arial" panose="020B0604020202020204" pitchFamily="34" charset="0"/>
              </a:rPr>
              <a:t>InceptionResNet</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R="0" lvl="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Combines the strengths of </a:t>
            </a:r>
            <a:r>
              <a:rPr kumimoji="0" lang="en-US" altLang="en-US" sz="1800" b="1" i="0" u="none" strike="noStrike" cap="none" normalizeH="0" baseline="0" dirty="0">
                <a:ln>
                  <a:noFill/>
                </a:ln>
                <a:solidFill>
                  <a:schemeClr val="tx1"/>
                </a:solidFill>
                <a:effectLst/>
                <a:latin typeface="Arial" panose="020B0604020202020204" pitchFamily="34" charset="0"/>
              </a:rPr>
              <a:t>Inception architecture</a:t>
            </a:r>
            <a:r>
              <a:rPr kumimoji="0" lang="en-US" altLang="en-US" sz="1800" b="0" i="0" u="none" strike="noStrike" cap="none" normalizeH="0" baseline="0" dirty="0">
                <a:ln>
                  <a:noFill/>
                </a:ln>
                <a:solidFill>
                  <a:schemeClr val="tx1"/>
                </a:solidFill>
                <a:effectLst/>
                <a:latin typeface="Arial" panose="020B0604020202020204" pitchFamily="34" charset="0"/>
              </a:rPr>
              <a:t> with </a:t>
            </a:r>
            <a:r>
              <a:rPr kumimoji="0" lang="en-US" altLang="en-US" sz="1800" b="1" i="0" u="none" strike="noStrike" cap="none" normalizeH="0" baseline="0" dirty="0">
                <a:ln>
                  <a:noFill/>
                </a:ln>
                <a:solidFill>
                  <a:schemeClr val="tx1"/>
                </a:solidFill>
                <a:effectLst/>
                <a:latin typeface="Arial" panose="020B0604020202020204" pitchFamily="34" charset="0"/>
              </a:rPr>
              <a:t>ResNet’s skip connections</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R="0" lvl="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Offers efficient feature extraction with enhanced accuracy.</a:t>
            </a:r>
          </a:p>
          <a:p>
            <a:pPr marR="0" lvl="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Balances depth and computational efficiency.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53426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8C05A9-797F-15F8-EB6B-0F97425BDC5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4C8DE20-2DB9-6BB7-3D64-9EE7E0C0DD19}"/>
              </a:ext>
            </a:extLst>
          </p:cNvPr>
          <p:cNvSpPr>
            <a:spLocks noGrp="1"/>
          </p:cNvSpPr>
          <p:nvPr>
            <p:ph type="title"/>
          </p:nvPr>
        </p:nvSpPr>
        <p:spPr>
          <a:xfrm>
            <a:off x="803274" y="453495"/>
            <a:ext cx="8534400" cy="1146706"/>
          </a:xfrm>
        </p:spPr>
        <p:txBody>
          <a:bodyPr/>
          <a:lstStyle/>
          <a:p>
            <a:r>
              <a:rPr lang="en-IN" dirty="0"/>
              <a:t>List of algorithms</a:t>
            </a:r>
          </a:p>
        </p:txBody>
      </p:sp>
      <p:sp>
        <p:nvSpPr>
          <p:cNvPr id="6" name="Rectangle 3">
            <a:extLst>
              <a:ext uri="{FF2B5EF4-FFF2-40B4-BE49-F238E27FC236}">
                <a16:creationId xmlns:a16="http://schemas.microsoft.com/office/drawing/2014/main" id="{51BDAC92-D1FE-B0E5-30E3-B2BE705317DF}"/>
              </a:ext>
            </a:extLst>
          </p:cNvPr>
          <p:cNvSpPr>
            <a:spLocks noGrp="1" noChangeArrowheads="1"/>
          </p:cNvSpPr>
          <p:nvPr>
            <p:ph idx="1"/>
          </p:nvPr>
        </p:nvSpPr>
        <p:spPr bwMode="auto">
          <a:xfrm>
            <a:off x="855663" y="1674435"/>
            <a:ext cx="9250363" cy="4247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l" defTabSz="914400" rtl="0" eaLnBrk="0" fontAlgn="base" latinLnBrk="0" hangingPunct="0">
              <a:lnSpc>
                <a:spcPct val="100000"/>
              </a:lnSpc>
              <a:spcBef>
                <a:spcPct val="0"/>
              </a:spcBef>
              <a:spcAft>
                <a:spcPct val="0"/>
              </a:spcAft>
              <a:buClrTx/>
              <a:buSzTx/>
              <a:buFont typeface="+mj-lt"/>
              <a:buAutoNum type="arabicPeriod" startAt="4"/>
              <a:tabLst/>
            </a:pPr>
            <a:r>
              <a:rPr kumimoji="0" lang="en-US" altLang="en-US" sz="1800" b="1" i="0" u="none" strike="noStrike" cap="none" normalizeH="0" baseline="0" dirty="0">
                <a:ln>
                  <a:noFill/>
                </a:ln>
                <a:solidFill>
                  <a:schemeClr val="tx1"/>
                </a:solidFill>
                <a:effectLst/>
                <a:latin typeface="Arial" panose="020B0604020202020204" pitchFamily="34" charset="0"/>
              </a:rPr>
              <a:t>MobileNet</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R="0" lvl="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Designed for lightweight applications and mobile devices.</a:t>
            </a:r>
          </a:p>
          <a:p>
            <a:pPr marR="0" lvl="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Utilizes </a:t>
            </a:r>
            <a:r>
              <a:rPr kumimoji="0" lang="en-US" altLang="en-US" sz="1800" b="1" i="0" u="none" strike="noStrike" cap="none" normalizeH="0" baseline="0" dirty="0">
                <a:ln>
                  <a:noFill/>
                </a:ln>
                <a:solidFill>
                  <a:schemeClr val="tx1"/>
                </a:solidFill>
                <a:effectLst/>
                <a:latin typeface="Arial" panose="020B0604020202020204" pitchFamily="34" charset="0"/>
              </a:rPr>
              <a:t>depth wise separable convolutions</a:t>
            </a:r>
            <a:r>
              <a:rPr kumimoji="0" lang="en-US" altLang="en-US" sz="1800" b="0" i="0" u="none" strike="noStrike" cap="none" normalizeH="0" baseline="0" dirty="0">
                <a:ln>
                  <a:noFill/>
                </a:ln>
                <a:solidFill>
                  <a:schemeClr val="tx1"/>
                </a:solidFill>
                <a:effectLst/>
                <a:latin typeface="Arial" panose="020B0604020202020204" pitchFamily="34" charset="0"/>
              </a:rPr>
              <a:t> to reduce computational costs.</a:t>
            </a:r>
          </a:p>
          <a:p>
            <a:pPr marR="0" lvl="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Excellent for edge-device applications requiring low latency.</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mj-lt"/>
              <a:buAutoNum type="arabicPeriod" startAt="5"/>
              <a:tabLst/>
            </a:pPr>
            <a:r>
              <a:rPr kumimoji="0" lang="en-US" altLang="en-US" sz="1800" b="1" i="0" u="none" strike="noStrike" cap="none" normalizeH="0" baseline="0" dirty="0">
                <a:ln>
                  <a:noFill/>
                </a:ln>
                <a:solidFill>
                  <a:schemeClr val="tx1"/>
                </a:solidFill>
                <a:effectLst/>
                <a:latin typeface="Arial" panose="020B0604020202020204" pitchFamily="34" charset="0"/>
              </a:rPr>
              <a:t>Inception</a:t>
            </a:r>
            <a:r>
              <a:rPr kumimoji="0" lang="en-US" altLang="en-US" sz="1800" b="0" i="0" u="none" strike="noStrike" cap="none" normalizeH="0" baseline="0" dirty="0">
                <a:ln>
                  <a:noFill/>
                </a:ln>
                <a:solidFill>
                  <a:schemeClr val="tx1"/>
                </a:solidFill>
                <a:effectLst/>
                <a:latin typeface="Arial" panose="020B0604020202020204" pitchFamily="34" charset="0"/>
              </a:rPr>
              <a:t>:</a:t>
            </a:r>
          </a:p>
          <a:p>
            <a:pPr defTabSz="914400" eaLnBrk="0" fontAlgn="base" hangingPunct="0">
              <a:spcBef>
                <a:spcPct val="0"/>
              </a:spcBef>
              <a:spcAft>
                <a:spcPct val="0"/>
              </a:spcAft>
              <a:buClrTx/>
              <a:buSzTx/>
              <a:buFont typeface="Arial" panose="020B0604020202020204" pitchFamily="34" charset="0"/>
              <a:buChar char="•"/>
            </a:pPr>
            <a:r>
              <a:rPr kumimoji="0" lang="en-US" altLang="en-US" sz="1800" b="0" i="0" u="none" strike="noStrike" cap="none" normalizeH="0" baseline="0" dirty="0">
                <a:ln>
                  <a:noFill/>
                </a:ln>
                <a:solidFill>
                  <a:schemeClr val="tx1"/>
                </a:solidFill>
                <a:effectLst/>
                <a:latin typeface="Arial" panose="020B0604020202020204" pitchFamily="34" charset="0"/>
              </a:rPr>
              <a:t>Employs </a:t>
            </a:r>
            <a:r>
              <a:rPr kumimoji="0" lang="en-US" altLang="en-US" sz="1800" b="1" i="0" u="none" strike="noStrike" cap="none" normalizeH="0" baseline="0" dirty="0">
                <a:ln>
                  <a:noFill/>
                </a:ln>
                <a:solidFill>
                  <a:schemeClr val="tx1"/>
                </a:solidFill>
                <a:effectLst/>
                <a:latin typeface="Arial" panose="020B0604020202020204" pitchFamily="34" charset="0"/>
              </a:rPr>
              <a:t>multi-scale feature extraction</a:t>
            </a:r>
            <a:r>
              <a:rPr kumimoji="0" lang="en-US" altLang="en-US" sz="1800" b="0" i="0" u="none" strike="noStrike" cap="none" normalizeH="0" baseline="0" dirty="0">
                <a:ln>
                  <a:noFill/>
                </a:ln>
                <a:solidFill>
                  <a:schemeClr val="tx1"/>
                </a:solidFill>
                <a:effectLst/>
                <a:latin typeface="Arial" panose="020B0604020202020204" pitchFamily="34" charset="0"/>
              </a:rPr>
              <a:t> by using inception modules.</a:t>
            </a:r>
          </a:p>
          <a:p>
            <a:pPr defTabSz="914400" eaLnBrk="0" fontAlgn="base" hangingPunct="0">
              <a:spcBef>
                <a:spcPct val="0"/>
              </a:spcBef>
              <a:spcAft>
                <a:spcPct val="0"/>
              </a:spcAft>
              <a:buClrTx/>
              <a:buSzTx/>
              <a:buFont typeface="Arial" panose="020B0604020202020204" pitchFamily="34" charset="0"/>
              <a:buChar char="•"/>
            </a:pPr>
            <a:r>
              <a:rPr kumimoji="0" lang="en-US" altLang="en-US" sz="1800" b="0" i="0" u="none" strike="noStrike" cap="none" normalizeH="0" baseline="0" dirty="0">
                <a:ln>
                  <a:noFill/>
                </a:ln>
                <a:solidFill>
                  <a:schemeClr val="tx1"/>
                </a:solidFill>
                <a:effectLst/>
                <a:latin typeface="Arial" panose="020B0604020202020204" pitchFamily="34" charset="0"/>
              </a:rPr>
              <a:t>Extracts diverse spatial features at multiple scales simultaneously.</a:t>
            </a:r>
          </a:p>
          <a:p>
            <a:pPr defTabSz="914400" eaLnBrk="0" fontAlgn="base" hangingPunct="0">
              <a:spcBef>
                <a:spcPct val="0"/>
              </a:spcBef>
              <a:spcAft>
                <a:spcPct val="0"/>
              </a:spcAft>
              <a:buClrTx/>
              <a:buSzTx/>
              <a:buFont typeface="Arial" panose="020B0604020202020204" pitchFamily="34" charset="0"/>
              <a:buChar char="•"/>
            </a:pPr>
            <a:r>
              <a:rPr kumimoji="0" lang="en-US" altLang="en-US" sz="1800" b="0" i="0" u="none" strike="noStrike" cap="none" normalizeH="0" baseline="0" dirty="0">
                <a:ln>
                  <a:noFill/>
                </a:ln>
                <a:solidFill>
                  <a:schemeClr val="tx1"/>
                </a:solidFill>
                <a:effectLst/>
                <a:latin typeface="Arial" panose="020B0604020202020204" pitchFamily="34" charset="0"/>
              </a:rPr>
              <a:t>Optimized for both performance and efficiency.</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mj-lt"/>
              <a:buAutoNum type="arabicPeriod" startAt="6"/>
              <a:tabLst/>
            </a:pPr>
            <a:r>
              <a:rPr kumimoji="0" lang="en-US" altLang="en-US" sz="1800" b="1" i="0" u="none" strike="noStrike" cap="none" normalizeH="0" baseline="0" dirty="0">
                <a:ln>
                  <a:noFill/>
                </a:ln>
                <a:solidFill>
                  <a:schemeClr val="tx1"/>
                </a:solidFill>
                <a:effectLst/>
                <a:latin typeface="Arial" panose="020B0604020202020204" pitchFamily="34" charset="0"/>
              </a:rPr>
              <a:t>DenseNet (Densely Connected Convolutional Networks)</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R="0" lvl="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Ensures direct connections between each layer and all subsequent layers.</a:t>
            </a:r>
          </a:p>
          <a:p>
            <a:pPr marR="0" lvl="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Promotes feature reuse, reducing the number of parameters.</a:t>
            </a:r>
          </a:p>
          <a:p>
            <a:pPr marR="0" lvl="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Achieves state-of-the-art performance in deep learning tasks.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605175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A29B92-EB24-5579-CE36-EF6A7C1E8A65}"/>
              </a:ext>
            </a:extLst>
          </p:cNvPr>
          <p:cNvSpPr>
            <a:spLocks noGrp="1"/>
          </p:cNvSpPr>
          <p:nvPr>
            <p:ph type="title"/>
          </p:nvPr>
        </p:nvSpPr>
        <p:spPr>
          <a:xfrm>
            <a:off x="998537" y="829732"/>
            <a:ext cx="5911851" cy="799043"/>
          </a:xfrm>
        </p:spPr>
        <p:txBody>
          <a:bodyPr/>
          <a:lstStyle/>
          <a:p>
            <a:r>
              <a:rPr lang="en-IN" dirty="0"/>
              <a:t>Finalised algorithms</a:t>
            </a:r>
          </a:p>
        </p:txBody>
      </p:sp>
      <p:sp>
        <p:nvSpPr>
          <p:cNvPr id="4" name="Rectangle 1">
            <a:extLst>
              <a:ext uri="{FF2B5EF4-FFF2-40B4-BE49-F238E27FC236}">
                <a16:creationId xmlns:a16="http://schemas.microsoft.com/office/drawing/2014/main" id="{70571AF2-5316-04F1-A04E-AD972EADA102}"/>
              </a:ext>
            </a:extLst>
          </p:cNvPr>
          <p:cNvSpPr>
            <a:spLocks noGrp="1" noChangeArrowheads="1"/>
          </p:cNvSpPr>
          <p:nvPr>
            <p:ph idx="1"/>
          </p:nvPr>
        </p:nvSpPr>
        <p:spPr bwMode="auto">
          <a:xfrm>
            <a:off x="998537" y="1886220"/>
            <a:ext cx="10529887"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altLang="en-US" b="1" i="0" u="none" strike="noStrike" cap="none" normalizeH="0" baseline="0" dirty="0">
                <a:ln>
                  <a:noFill/>
                </a:ln>
                <a:solidFill>
                  <a:schemeClr val="tx1"/>
                </a:solidFill>
                <a:effectLst/>
                <a:latin typeface="Arial" panose="020B0604020202020204" pitchFamily="34" charset="0"/>
              </a:rPr>
              <a:t>Inception</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457200" lvl="1" indent="0" algn="just" defTabSz="914400" eaLnBrk="0" fontAlgn="base" hangingPunct="0">
              <a:spcBef>
                <a:spcPct val="0"/>
              </a:spcBef>
              <a:spcAft>
                <a:spcPct val="0"/>
              </a:spcAft>
              <a:buClrTx/>
              <a:buSzTx/>
              <a:buNone/>
            </a:pPr>
            <a:r>
              <a:rPr kumimoji="0" lang="en-US" altLang="en-US" b="0" i="0" u="none" strike="noStrike" cap="none" normalizeH="0" baseline="0" dirty="0">
                <a:ln>
                  <a:noFill/>
                </a:ln>
                <a:solidFill>
                  <a:schemeClr val="tx1"/>
                </a:solidFill>
                <a:effectLst/>
                <a:latin typeface="Arial" panose="020B0604020202020204" pitchFamily="34" charset="0"/>
              </a:rPr>
              <a:t>Effective for extracting detailed spatial features from complex datasets like deepfake images.</a:t>
            </a:r>
          </a:p>
          <a:p>
            <a:pPr marL="457200" lvl="1" indent="0" algn="just" defTabSz="914400" eaLnBrk="0" fontAlgn="base" hangingPunct="0">
              <a:spcBef>
                <a:spcPct val="0"/>
              </a:spcBef>
              <a:spcAft>
                <a:spcPct val="0"/>
              </a:spcAft>
              <a:buClrTx/>
              <a:buSzTx/>
              <a:buNone/>
            </a:pPr>
            <a:r>
              <a:rPr kumimoji="0" lang="en-US" altLang="en-US" b="0" i="0" u="none" strike="noStrike" cap="none" normalizeH="0" baseline="0" dirty="0">
                <a:ln>
                  <a:noFill/>
                </a:ln>
                <a:solidFill>
                  <a:schemeClr val="tx1"/>
                </a:solidFill>
                <a:effectLst/>
                <a:latin typeface="Arial" panose="020B0604020202020204" pitchFamily="34" charset="0"/>
              </a:rPr>
              <a:t>Balances computational efficiency with high accuracy.</a:t>
            </a:r>
          </a:p>
          <a:p>
            <a:pPr marL="914400" lvl="2" indent="0" algn="just" defTabSz="914400" eaLnBrk="0" fontAlgn="base" hangingPunct="0">
              <a:spcBef>
                <a:spcPct val="0"/>
              </a:spcBef>
              <a:spcAft>
                <a:spcPct val="0"/>
              </a:spcAft>
              <a:buClrTx/>
              <a:buSzTx/>
              <a:buFontTx/>
              <a:buChar char="•"/>
            </a:pPr>
            <a:endParaRPr kumimoji="0" lang="en-US" altLang="en-US" b="0" i="0" u="none" strike="noStrike" cap="none" normalizeH="0" baseline="0" dirty="0">
              <a:ln>
                <a:noFill/>
              </a:ln>
              <a:solidFill>
                <a:schemeClr val="tx1"/>
              </a:solidFill>
              <a:effectLst/>
              <a:latin typeface="Arial" panose="020B0604020202020204" pitchFamily="34" charset="0"/>
            </a:endParaRP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startAt="2"/>
              <a:tabLst/>
            </a:pPr>
            <a:r>
              <a:rPr kumimoji="0" lang="en-US" altLang="en-US" b="1" i="0" u="none" strike="noStrike" cap="none" normalizeH="0" baseline="0" dirty="0">
                <a:ln>
                  <a:noFill/>
                </a:ln>
                <a:solidFill>
                  <a:schemeClr val="tx1"/>
                </a:solidFill>
                <a:effectLst/>
                <a:latin typeface="Arial" panose="020B0604020202020204" pitchFamily="34" charset="0"/>
              </a:rPr>
              <a:t>MobileNet</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just" defTabSz="914400" rtl="0" eaLnBrk="0" fontAlgn="base" latinLnBrk="0" hangingPunct="0">
              <a:lnSpc>
                <a:spcPct val="100000"/>
              </a:lnSpc>
              <a:spcBef>
                <a:spcPct val="0"/>
              </a:spcBef>
              <a:spcAft>
                <a:spcPct val="0"/>
              </a:spcAft>
              <a:buClrTx/>
              <a:buSzTx/>
              <a:buNone/>
              <a:tabLst>
                <a:tab pos="357188" algn="l"/>
              </a:tabLst>
            </a:pPr>
            <a:r>
              <a:rPr kumimoji="0" lang="en-US" altLang="en-US" sz="1800" b="0" i="0" u="none" strike="noStrike" cap="none" normalizeH="0" baseline="0" dirty="0">
                <a:ln>
                  <a:noFill/>
                </a:ln>
                <a:solidFill>
                  <a:schemeClr val="tx1"/>
                </a:solidFill>
                <a:effectLst/>
                <a:latin typeface="Arial" panose="020B0604020202020204" pitchFamily="34" charset="0"/>
              </a:rPr>
              <a:t>	Optimized for </a:t>
            </a:r>
            <a:r>
              <a:rPr kumimoji="0" lang="en-US" altLang="en-US" sz="1800" b="1" i="0" u="none" strike="noStrike" cap="none" normalizeH="0" baseline="0" dirty="0">
                <a:ln>
                  <a:noFill/>
                </a:ln>
                <a:solidFill>
                  <a:schemeClr val="tx1"/>
                </a:solidFill>
                <a:effectLst/>
                <a:latin typeface="Arial" panose="020B0604020202020204" pitchFamily="34" charset="0"/>
              </a:rPr>
              <a:t>lightweight computation</a:t>
            </a:r>
            <a:r>
              <a:rPr kumimoji="0" lang="en-US" altLang="en-US" sz="1800" b="0" i="0" u="none" strike="noStrike" cap="none" normalizeH="0" baseline="0" dirty="0">
                <a:ln>
                  <a:noFill/>
                </a:ln>
                <a:solidFill>
                  <a:schemeClr val="tx1"/>
                </a:solidFill>
                <a:effectLst/>
                <a:latin typeface="Arial" panose="020B0604020202020204" pitchFamily="34" charset="0"/>
              </a:rPr>
              <a:t> using </a:t>
            </a:r>
            <a:r>
              <a:rPr kumimoji="0" lang="en-US" altLang="en-US" sz="1800" b="0" i="0" u="none" strike="noStrike" cap="none" normalizeH="0" baseline="0" dirty="0" err="1">
                <a:ln>
                  <a:noFill/>
                </a:ln>
                <a:solidFill>
                  <a:schemeClr val="tx1"/>
                </a:solidFill>
                <a:effectLst/>
                <a:latin typeface="Arial" panose="020B0604020202020204" pitchFamily="34" charset="0"/>
              </a:rPr>
              <a:t>depthwise</a:t>
            </a:r>
            <a:r>
              <a:rPr kumimoji="0" lang="en-US" altLang="en-US" sz="1800" b="0" i="0" u="none" strike="noStrike" cap="none" normalizeH="0" baseline="0" dirty="0">
                <a:ln>
                  <a:noFill/>
                </a:ln>
                <a:solidFill>
                  <a:schemeClr val="tx1"/>
                </a:solidFill>
                <a:effectLst/>
                <a:latin typeface="Arial" panose="020B0604020202020204" pitchFamily="34" charset="0"/>
              </a:rPr>
              <a:t> separable convolutions.</a:t>
            </a:r>
          </a:p>
          <a:p>
            <a:pPr marL="357188" marR="0" lvl="0" indent="0" algn="just"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Significantly reduces the number of parameters and computation. Ensures fast inference while maintaining reliable accuracy, making it practical for real-time deepfake detection.</a:t>
            </a:r>
            <a:endParaRPr lang="en-US" altLang="en-US" sz="1800" dirty="0">
              <a:solidFill>
                <a:schemeClr val="tx1"/>
              </a:solidFill>
              <a:latin typeface="Arial" panose="020B0604020202020204" pitchFamily="34" charset="0"/>
            </a:endParaRPr>
          </a:p>
          <a:p>
            <a:pPr marL="914400" lvl="2" indent="0" algn="just" defTabSz="914400" eaLnBrk="0" fontAlgn="base" hangingPunct="0">
              <a:spcBef>
                <a:spcPct val="0"/>
              </a:spcBef>
              <a:spcAft>
                <a:spcPct val="0"/>
              </a:spcAft>
              <a:buClrTx/>
              <a:buSzTx/>
              <a:buNone/>
            </a:pPr>
            <a:endParaRPr kumimoji="0" lang="en-US" altLang="en-US" b="0" i="0" u="none" strike="noStrike" cap="none" normalizeH="0" baseline="0" dirty="0">
              <a:ln>
                <a:noFill/>
              </a:ln>
              <a:solidFill>
                <a:schemeClr val="tx1"/>
              </a:solidFill>
              <a:effectLst/>
              <a:latin typeface="Arial" panose="020B0604020202020204" pitchFamily="34" charset="0"/>
            </a:endParaRP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startAt="3"/>
              <a:tabLst/>
            </a:pPr>
            <a:r>
              <a:rPr kumimoji="0" lang="en-US" altLang="en-US" sz="1800" b="1" i="0" u="none" strike="noStrike" cap="none" normalizeH="0" baseline="0" dirty="0">
                <a:ln>
                  <a:noFill/>
                </a:ln>
                <a:solidFill>
                  <a:schemeClr val="tx1"/>
                </a:solidFill>
                <a:effectLst/>
                <a:latin typeface="Arial" panose="020B0604020202020204" pitchFamily="34" charset="0"/>
              </a:rPr>
              <a:t>CNN</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357188" marR="0" lvl="0" indent="0" algn="just" defTabSz="914400" rtl="0" eaLnBrk="0" fontAlgn="base" latinLnBrk="0" hangingPunct="0">
              <a:lnSpc>
                <a:spcPct val="100000"/>
              </a:lnSpc>
              <a:spcBef>
                <a:spcPct val="0"/>
              </a:spcBef>
              <a:spcAft>
                <a:spcPct val="0"/>
              </a:spcAft>
              <a:buClrTx/>
              <a:buSzTx/>
              <a:buNone/>
              <a:tabLst/>
            </a:pPr>
            <a:r>
              <a:rPr lang="en-GB" altLang="en-US" sz="1800" dirty="0">
                <a:solidFill>
                  <a:schemeClr val="tx1"/>
                </a:solidFill>
                <a:latin typeface="Arial" panose="020B0604020202020204" pitchFamily="34" charset="0"/>
              </a:rPr>
              <a:t>CNNs excel at learning complex patterns and relationships in high-dimensional feature spaces.</a:t>
            </a:r>
          </a:p>
          <a:p>
            <a:pPr marL="357188" marR="0" lvl="0" indent="0" algn="just" defTabSz="914400" rtl="0" eaLnBrk="0" fontAlgn="base" latinLnBrk="0" hangingPunct="0">
              <a:lnSpc>
                <a:spcPct val="100000"/>
              </a:lnSpc>
              <a:spcBef>
                <a:spcPct val="0"/>
              </a:spcBef>
              <a:spcAft>
                <a:spcPct val="0"/>
              </a:spcAft>
              <a:buClrTx/>
              <a:buSzTx/>
              <a:buNone/>
              <a:tabLst/>
            </a:pPr>
            <a:r>
              <a:rPr lang="en-GB" altLang="en-US" sz="1800" dirty="0">
                <a:solidFill>
                  <a:schemeClr val="tx1"/>
                </a:solidFill>
                <a:latin typeface="Arial" panose="020B0604020202020204" pitchFamily="34" charset="0"/>
              </a:rPr>
              <a:t>Aggregates and processes features extracted by base learners (Inception and MobileNet).</a:t>
            </a:r>
          </a:p>
          <a:p>
            <a:pPr marL="357188" marR="0" lvl="0" indent="0" algn="just" defTabSz="914400" rtl="0" eaLnBrk="0" fontAlgn="base" latinLnBrk="0" hangingPunct="0">
              <a:lnSpc>
                <a:spcPct val="100000"/>
              </a:lnSpc>
              <a:spcBef>
                <a:spcPct val="0"/>
              </a:spcBef>
              <a:spcAft>
                <a:spcPct val="0"/>
              </a:spcAft>
              <a:buClrTx/>
              <a:buSzTx/>
              <a:buNone/>
              <a:tabLst/>
            </a:pPr>
            <a:r>
              <a:rPr lang="en-GB" altLang="en-US" sz="1800" dirty="0">
                <a:solidFill>
                  <a:schemeClr val="tx1"/>
                </a:solidFill>
                <a:latin typeface="Arial" panose="020B0604020202020204" pitchFamily="34" charset="0"/>
              </a:rPr>
              <a:t>Enhances the overall model’s ability to generalize and detect subtle patterns in deepfake datasets.</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434629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E202D3-6162-7E96-C67E-910612B17DBB}"/>
              </a:ext>
            </a:extLst>
          </p:cNvPr>
          <p:cNvSpPr>
            <a:spLocks noGrp="1"/>
          </p:cNvSpPr>
          <p:nvPr>
            <p:ph type="title"/>
          </p:nvPr>
        </p:nvSpPr>
        <p:spPr>
          <a:xfrm>
            <a:off x="850466" y="292482"/>
            <a:ext cx="8368145" cy="1507067"/>
          </a:xfrm>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cap="none" dirty="0">
                <a:ln>
                  <a:noFill/>
                </a:ln>
                <a:solidFill>
                  <a:prstClr val="white"/>
                </a:solidFill>
                <a:latin typeface="Century Gothic" panose="020B0502020202020204"/>
                <a:ea typeface="+mn-ea"/>
                <a:cs typeface="+mn-cs"/>
              </a:rPr>
              <a:t>METHODOLOGY</a:t>
            </a:r>
            <a:endParaRPr kumimoji="0" lang="en-IN" sz="36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sp>
        <p:nvSpPr>
          <p:cNvPr id="3" name="Content Placeholder 2">
            <a:extLst>
              <a:ext uri="{FF2B5EF4-FFF2-40B4-BE49-F238E27FC236}">
                <a16:creationId xmlns:a16="http://schemas.microsoft.com/office/drawing/2014/main" id="{0869C5AB-EAF2-9511-1B5A-5EB032E1A3FA}"/>
              </a:ext>
            </a:extLst>
          </p:cNvPr>
          <p:cNvSpPr>
            <a:spLocks noGrp="1"/>
          </p:cNvSpPr>
          <p:nvPr>
            <p:ph idx="1"/>
          </p:nvPr>
        </p:nvSpPr>
        <p:spPr>
          <a:xfrm>
            <a:off x="850467" y="1527809"/>
            <a:ext cx="10491067" cy="4672966"/>
          </a:xfrm>
        </p:spPr>
        <p:txBody>
          <a:bodyPr>
            <a:normAutofit lnSpcReduction="10000"/>
          </a:bodyPr>
          <a:lstStyle/>
          <a:p>
            <a:pPr marL="342900" indent="-342900" algn="just">
              <a:buFont typeface="+mj-lt"/>
              <a:buAutoNum type="arabicPeriod"/>
            </a:pPr>
            <a:r>
              <a:rPr lang="en-US" sz="1600" dirty="0">
                <a:solidFill>
                  <a:schemeClr val="tx1"/>
                </a:solidFill>
                <a:latin typeface="Times New Roman" panose="02020603050405020304" pitchFamily="18" charset="0"/>
                <a:cs typeface="Times New Roman" panose="02020603050405020304" pitchFamily="18" charset="0"/>
              </a:rPr>
              <a:t>Data Collection: We are gathering  the Fake-Vs-Real-Faces (Hard) Dataset from Kaggle.</a:t>
            </a:r>
          </a:p>
          <a:p>
            <a:pPr marL="342900" indent="-342900" algn="just">
              <a:buFont typeface="+mj-lt"/>
              <a:buAutoNum type="arabicPeriod"/>
            </a:pPr>
            <a:endParaRPr lang="en-US" sz="1600" dirty="0">
              <a:solidFill>
                <a:schemeClr val="tx1"/>
              </a:solidFill>
              <a:latin typeface="Times New Roman" panose="02020603050405020304" pitchFamily="18" charset="0"/>
              <a:cs typeface="Times New Roman" panose="02020603050405020304" pitchFamily="18" charset="0"/>
            </a:endParaRPr>
          </a:p>
          <a:p>
            <a:pPr marL="342900" indent="-342900" algn="just">
              <a:buFont typeface="+mj-lt"/>
              <a:buAutoNum type="arabicPeriod"/>
            </a:pPr>
            <a:r>
              <a:rPr lang="en-US" sz="1600" dirty="0">
                <a:solidFill>
                  <a:schemeClr val="tx1"/>
                </a:solidFill>
                <a:latin typeface="Times New Roman" panose="02020603050405020304" pitchFamily="18" charset="0"/>
                <a:cs typeface="Times New Roman" panose="02020603050405020304" pitchFamily="18" charset="0"/>
              </a:rPr>
              <a:t>Data Preprocessing: </a:t>
            </a:r>
            <a:r>
              <a:rPr lang="en-GB" sz="1600" dirty="0">
                <a:solidFill>
                  <a:schemeClr val="tx1"/>
                </a:solidFill>
                <a:latin typeface="Times New Roman" panose="02020603050405020304" pitchFamily="18" charset="0"/>
                <a:cs typeface="Times New Roman" panose="02020603050405020304" pitchFamily="18" charset="0"/>
              </a:rPr>
              <a:t>Detected and cropped faces from input images using tools like MTCNN to focus only on facial regions. Converted the data into tensors and normalized pixel values to a range of [0, 1].</a:t>
            </a:r>
          </a:p>
          <a:p>
            <a:pPr marL="342900" indent="-342900" algn="just">
              <a:buFont typeface="+mj-lt"/>
              <a:buAutoNum type="arabicPeriod"/>
            </a:pPr>
            <a:endParaRPr lang="en-US" sz="1600" dirty="0">
              <a:solidFill>
                <a:schemeClr val="tx1"/>
              </a:solidFill>
              <a:latin typeface="Times New Roman" panose="02020603050405020304" pitchFamily="18" charset="0"/>
              <a:cs typeface="Times New Roman" panose="02020603050405020304" pitchFamily="18" charset="0"/>
            </a:endParaRPr>
          </a:p>
          <a:p>
            <a:pPr marL="342900" indent="-342900" algn="just">
              <a:buFont typeface="+mj-lt"/>
              <a:buAutoNum type="arabicPeriod"/>
            </a:pPr>
            <a:r>
              <a:rPr lang="en-US" sz="1600" dirty="0">
                <a:solidFill>
                  <a:schemeClr val="tx1"/>
                </a:solidFill>
                <a:latin typeface="Times New Roman" panose="02020603050405020304" pitchFamily="18" charset="0"/>
                <a:cs typeface="Times New Roman" panose="02020603050405020304" pitchFamily="18" charset="0"/>
              </a:rPr>
              <a:t>Base Learner Creation: Created multiple deep learning models known as base learners using different algorithms or techniques. These models are trained independently on the same data to learn various aspects of the data.</a:t>
            </a:r>
          </a:p>
          <a:p>
            <a:pPr marL="0" indent="0" algn="just">
              <a:buNone/>
            </a:pPr>
            <a:r>
              <a:rPr lang="en-GB" sz="1600" dirty="0">
                <a:solidFill>
                  <a:schemeClr val="tx1"/>
                </a:solidFill>
                <a:latin typeface="Times New Roman" panose="02020603050405020304" pitchFamily="18" charset="0"/>
                <a:cs typeface="Times New Roman" panose="02020603050405020304" pitchFamily="18" charset="0"/>
              </a:rPr>
              <a:t>	InceptionV3: Leveraged its capability to extract hierarchical spatial features.</a:t>
            </a:r>
          </a:p>
          <a:p>
            <a:pPr marL="0" indent="0" algn="just">
              <a:buNone/>
            </a:pPr>
            <a:r>
              <a:rPr lang="en-GB" sz="1600" dirty="0">
                <a:solidFill>
                  <a:schemeClr val="tx1"/>
                </a:solidFill>
                <a:latin typeface="Times New Roman" panose="02020603050405020304" pitchFamily="18" charset="0"/>
                <a:cs typeface="Times New Roman" panose="02020603050405020304" pitchFamily="18" charset="0"/>
              </a:rPr>
              <a:t>	MobileNet: Chosen for its lightweight architecture and efficiency in computationally constrained environments.</a:t>
            </a:r>
          </a:p>
          <a:p>
            <a:pPr marL="0" indent="0" algn="just">
              <a:buNone/>
            </a:pPr>
            <a:endParaRPr lang="en-GB" sz="1600" dirty="0">
              <a:solidFill>
                <a:schemeClr val="tx1"/>
              </a:solidFill>
              <a:latin typeface="Times New Roman" panose="02020603050405020304" pitchFamily="18" charset="0"/>
              <a:cs typeface="Times New Roman" panose="02020603050405020304" pitchFamily="18" charset="0"/>
            </a:endParaRPr>
          </a:p>
          <a:p>
            <a:pPr marL="342900" indent="-342900" algn="just">
              <a:buFont typeface="+mj-lt"/>
              <a:buAutoNum type="arabicPeriod" startAt="4"/>
            </a:pPr>
            <a:r>
              <a:rPr lang="en-US" sz="1600" dirty="0">
                <a:solidFill>
                  <a:schemeClr val="tx1"/>
                </a:solidFill>
                <a:latin typeface="Times New Roman" panose="02020603050405020304" pitchFamily="18" charset="0"/>
                <a:cs typeface="Times New Roman" panose="02020603050405020304" pitchFamily="18" charset="0"/>
              </a:rPr>
              <a:t>Meta Learner Creation :</a:t>
            </a:r>
          </a:p>
          <a:p>
            <a:pPr marL="0" indent="0" algn="just">
              <a:buNone/>
            </a:pPr>
            <a:r>
              <a:rPr lang="en-GB" sz="1600" dirty="0">
                <a:solidFill>
                  <a:schemeClr val="tx1"/>
                </a:solidFill>
                <a:latin typeface="Times New Roman" panose="02020603050405020304" pitchFamily="18" charset="0"/>
                <a:cs typeface="Times New Roman" panose="02020603050405020304" pitchFamily="18" charset="0"/>
              </a:rPr>
              <a:t>	Stack Generalization Approach: Outputs of InceptionV3 and MobileNet were combined as inputs to the meta-learner.</a:t>
            </a:r>
          </a:p>
          <a:p>
            <a:pPr marL="0" indent="0" algn="just">
              <a:buNone/>
            </a:pPr>
            <a:r>
              <a:rPr lang="en-GB" sz="1600" dirty="0">
                <a:solidFill>
                  <a:schemeClr val="tx1"/>
                </a:solidFill>
                <a:latin typeface="Times New Roman" panose="02020603050405020304" pitchFamily="18" charset="0"/>
                <a:cs typeface="Times New Roman" panose="02020603050405020304" pitchFamily="18" charset="0"/>
              </a:rPr>
              <a:t>	Meta-Learner Model : Implemented a CNN to weigh and aggregate predictions from the base learners.</a:t>
            </a:r>
          </a:p>
          <a:p>
            <a:pPr marL="0" indent="0" algn="just">
              <a:buNone/>
            </a:pPr>
            <a:r>
              <a:rPr lang="en-GB" sz="1600" dirty="0">
                <a:solidFill>
                  <a:schemeClr val="tx1"/>
                </a:solidFill>
                <a:latin typeface="Times New Roman" panose="02020603050405020304" pitchFamily="18" charset="0"/>
                <a:cs typeface="Times New Roman" panose="02020603050405020304" pitchFamily="18" charset="0"/>
              </a:rPr>
              <a:t>	Stacking Framework : Used a two-layer stacking ensemble to increase robustness and reduce overfitting.</a:t>
            </a:r>
            <a:endParaRPr lang="en-US" sz="16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952067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41C6BB-E9B0-C326-C989-5EE4F8AD5710}"/>
              </a:ext>
            </a:extLst>
          </p:cNvPr>
          <p:cNvSpPr>
            <a:spLocks noGrp="1"/>
          </p:cNvSpPr>
          <p:nvPr>
            <p:ph type="title"/>
          </p:nvPr>
        </p:nvSpPr>
        <p:spPr>
          <a:xfrm>
            <a:off x="798512" y="677332"/>
            <a:ext cx="8534400" cy="841905"/>
          </a:xfrm>
        </p:spPr>
        <p:txBody>
          <a:bodyPr/>
          <a:lstStyle/>
          <a:p>
            <a:r>
              <a:rPr lang="en-IN" cap="none" dirty="0">
                <a:ln>
                  <a:noFill/>
                </a:ln>
                <a:solidFill>
                  <a:prstClr val="white"/>
                </a:solidFill>
                <a:latin typeface="Century Gothic" panose="020B0502020202020204"/>
                <a:ea typeface="+mn-ea"/>
                <a:cs typeface="+mn-cs"/>
              </a:rPr>
              <a:t>METHODOLOGY</a:t>
            </a:r>
            <a:endParaRPr lang="en-IN" dirty="0"/>
          </a:p>
        </p:txBody>
      </p:sp>
      <p:sp>
        <p:nvSpPr>
          <p:cNvPr id="3" name="Content Placeholder 2">
            <a:extLst>
              <a:ext uri="{FF2B5EF4-FFF2-40B4-BE49-F238E27FC236}">
                <a16:creationId xmlns:a16="http://schemas.microsoft.com/office/drawing/2014/main" id="{864090E4-D515-5110-86D5-0F1742243B58}"/>
              </a:ext>
            </a:extLst>
          </p:cNvPr>
          <p:cNvSpPr>
            <a:spLocks noGrp="1"/>
          </p:cNvSpPr>
          <p:nvPr>
            <p:ph idx="1"/>
          </p:nvPr>
        </p:nvSpPr>
        <p:spPr>
          <a:xfrm>
            <a:off x="798512" y="1676399"/>
            <a:ext cx="10410825" cy="4762501"/>
          </a:xfrm>
        </p:spPr>
        <p:txBody>
          <a:bodyPr>
            <a:normAutofit fontScale="77500" lnSpcReduction="20000"/>
          </a:bodyPr>
          <a:lstStyle/>
          <a:p>
            <a:pPr marL="457200" indent="-457200" algn="just">
              <a:buFont typeface="+mj-lt"/>
              <a:buAutoNum type="arabicPeriod" startAt="5"/>
            </a:pPr>
            <a:r>
              <a:rPr lang="en-US" sz="2000" dirty="0">
                <a:solidFill>
                  <a:schemeClr val="tx1"/>
                </a:solidFill>
                <a:latin typeface="Times New Roman" panose="02020603050405020304" pitchFamily="18" charset="0"/>
                <a:cs typeface="Times New Roman" panose="02020603050405020304" pitchFamily="18" charset="0"/>
              </a:rPr>
              <a:t>Evaluation: Assess the performance of the ensemble model using metrics. </a:t>
            </a:r>
          </a:p>
          <a:p>
            <a:pPr marL="0" indent="0" algn="just">
              <a:buNone/>
            </a:pPr>
            <a:r>
              <a:rPr lang="en-US" sz="2000" dirty="0">
                <a:solidFill>
                  <a:schemeClr val="tx1"/>
                </a:solidFill>
                <a:latin typeface="Times New Roman" panose="02020603050405020304" pitchFamily="18" charset="0"/>
                <a:cs typeface="Times New Roman" panose="02020603050405020304" pitchFamily="18" charset="0"/>
              </a:rPr>
              <a:t>	</a:t>
            </a:r>
            <a:r>
              <a:rPr lang="en-GB" sz="2000" dirty="0">
                <a:solidFill>
                  <a:schemeClr val="tx1"/>
                </a:solidFill>
                <a:latin typeface="Times New Roman" panose="02020603050405020304" pitchFamily="18" charset="0"/>
                <a:cs typeface="Times New Roman" panose="02020603050405020304" pitchFamily="18" charset="0"/>
              </a:rPr>
              <a:t>Metrics Used:</a:t>
            </a:r>
          </a:p>
          <a:p>
            <a:pPr marL="0" indent="0" algn="just">
              <a:buNone/>
            </a:pPr>
            <a:r>
              <a:rPr lang="en-GB" sz="2000" dirty="0">
                <a:solidFill>
                  <a:schemeClr val="tx1"/>
                </a:solidFill>
                <a:latin typeface="Times New Roman" panose="02020603050405020304" pitchFamily="18" charset="0"/>
                <a:cs typeface="Times New Roman" panose="02020603050405020304" pitchFamily="18" charset="0"/>
              </a:rPr>
              <a:t>		Accuracy: Percentage of correct predictions.</a:t>
            </a:r>
          </a:p>
          <a:p>
            <a:pPr marL="0" indent="0" algn="just">
              <a:buNone/>
            </a:pPr>
            <a:r>
              <a:rPr lang="en-GB" sz="2000" dirty="0">
                <a:solidFill>
                  <a:schemeClr val="tx1"/>
                </a:solidFill>
                <a:latin typeface="Times New Roman" panose="02020603050405020304" pitchFamily="18" charset="0"/>
                <a:cs typeface="Times New Roman" panose="02020603050405020304" pitchFamily="18" charset="0"/>
              </a:rPr>
              <a:t>		AUROC: Evaluated the model's performance at distinguishing between classes.</a:t>
            </a:r>
          </a:p>
          <a:p>
            <a:pPr marL="0" indent="0" algn="just">
              <a:buNone/>
            </a:pPr>
            <a:r>
              <a:rPr lang="en-GB" sz="2000" dirty="0">
                <a:solidFill>
                  <a:schemeClr val="tx1"/>
                </a:solidFill>
                <a:latin typeface="Times New Roman" panose="02020603050405020304" pitchFamily="18" charset="0"/>
                <a:cs typeface="Times New Roman" panose="02020603050405020304" pitchFamily="18" charset="0"/>
              </a:rPr>
              <a:t>		Precision: Fraction of true positives among predicted positives.</a:t>
            </a:r>
          </a:p>
          <a:p>
            <a:pPr marL="0" indent="0" algn="just">
              <a:buNone/>
            </a:pPr>
            <a:r>
              <a:rPr lang="en-GB" sz="2000" dirty="0">
                <a:solidFill>
                  <a:schemeClr val="tx1"/>
                </a:solidFill>
                <a:latin typeface="Times New Roman" panose="02020603050405020304" pitchFamily="18" charset="0"/>
                <a:cs typeface="Times New Roman" panose="02020603050405020304" pitchFamily="18" charset="0"/>
              </a:rPr>
              <a:t>		Recall: Fraction of true positives detected by the model.</a:t>
            </a:r>
          </a:p>
          <a:p>
            <a:pPr marL="0" indent="0" algn="just">
              <a:buNone/>
            </a:pPr>
            <a:r>
              <a:rPr lang="en-GB" sz="2000" dirty="0">
                <a:solidFill>
                  <a:schemeClr val="tx1"/>
                </a:solidFill>
                <a:latin typeface="Times New Roman" panose="02020603050405020304" pitchFamily="18" charset="0"/>
                <a:cs typeface="Times New Roman" panose="02020603050405020304" pitchFamily="18" charset="0"/>
              </a:rPr>
              <a:t>		F1-Score: Harmonic mean of precision and recall.</a:t>
            </a:r>
          </a:p>
          <a:p>
            <a:pPr marL="0" indent="0" algn="just">
              <a:buNone/>
            </a:pPr>
            <a:r>
              <a:rPr lang="en-GB" sz="2000" dirty="0">
                <a:solidFill>
                  <a:schemeClr val="tx1"/>
                </a:solidFill>
                <a:latin typeface="Times New Roman" panose="02020603050405020304" pitchFamily="18" charset="0"/>
                <a:cs typeface="Times New Roman" panose="02020603050405020304" pitchFamily="18" charset="0"/>
              </a:rPr>
              <a:t>	Performance Analysis: Achieved a high AUROC score and F1-Score indicating strong detection capabilities across 	both classes.</a:t>
            </a:r>
          </a:p>
          <a:p>
            <a:pPr marL="0" indent="0" algn="just">
              <a:buNone/>
            </a:pPr>
            <a:r>
              <a:rPr lang="en-GB" sz="2000" dirty="0">
                <a:solidFill>
                  <a:schemeClr val="tx1"/>
                </a:solidFill>
                <a:latin typeface="Times New Roman" panose="02020603050405020304" pitchFamily="18" charset="0"/>
                <a:cs typeface="Times New Roman" panose="02020603050405020304" pitchFamily="18" charset="0"/>
              </a:rPr>
              <a:t>	Validation: Validated the model on unseen test data and conducted a cross-validation process to ensure consistency.</a:t>
            </a:r>
          </a:p>
          <a:p>
            <a:pPr marL="0" indent="0" algn="just">
              <a:buNone/>
            </a:pPr>
            <a:endParaRPr lang="en-US" sz="2000" dirty="0">
              <a:solidFill>
                <a:schemeClr val="tx1"/>
              </a:solidFill>
              <a:latin typeface="Times New Roman" panose="02020603050405020304" pitchFamily="18" charset="0"/>
              <a:cs typeface="Times New Roman" panose="02020603050405020304" pitchFamily="18" charset="0"/>
            </a:endParaRPr>
          </a:p>
          <a:p>
            <a:pPr marL="457200" indent="-457200" algn="just">
              <a:buFont typeface="+mj-lt"/>
              <a:buAutoNum type="arabicPeriod" startAt="6"/>
            </a:pPr>
            <a:r>
              <a:rPr lang="en-US" sz="2000" dirty="0">
                <a:solidFill>
                  <a:schemeClr val="tx1"/>
                </a:solidFill>
                <a:latin typeface="Times New Roman" panose="02020603050405020304" pitchFamily="18" charset="0"/>
                <a:cs typeface="Times New Roman" panose="02020603050405020304" pitchFamily="18" charset="0"/>
              </a:rPr>
              <a:t>Deployment:	</a:t>
            </a:r>
          </a:p>
          <a:p>
            <a:pPr marL="0" indent="0" algn="just">
              <a:buNone/>
            </a:pPr>
            <a:r>
              <a:rPr lang="en-GB" sz="2000" dirty="0">
                <a:solidFill>
                  <a:schemeClr val="tx1"/>
                </a:solidFill>
                <a:latin typeface="Times New Roman" panose="02020603050405020304" pitchFamily="18" charset="0"/>
                <a:cs typeface="Times New Roman" panose="02020603050405020304" pitchFamily="18" charset="0"/>
              </a:rPr>
              <a:t>	Frontend Integration: Integrated the API with a Gradio web application for user-friendly interaction.</a:t>
            </a:r>
          </a:p>
          <a:p>
            <a:pPr marL="0" indent="0" algn="just">
              <a:buNone/>
            </a:pPr>
            <a:r>
              <a:rPr lang="en-GB" sz="2000" dirty="0">
                <a:solidFill>
                  <a:schemeClr val="tx1"/>
                </a:solidFill>
                <a:latin typeface="Times New Roman" panose="02020603050405020304" pitchFamily="18" charset="0"/>
                <a:cs typeface="Times New Roman" panose="02020603050405020304" pitchFamily="18" charset="0"/>
              </a:rPr>
              <a:t>	Input Format: Accepted user-uploaded images files for prediction.</a:t>
            </a:r>
          </a:p>
          <a:p>
            <a:pPr marL="0" indent="0" algn="just">
              <a:buNone/>
            </a:pPr>
            <a:r>
              <a:rPr lang="en-GB" dirty="0">
                <a:solidFill>
                  <a:schemeClr val="tx1"/>
                </a:solidFill>
                <a:latin typeface="Times New Roman" panose="02020603050405020304" pitchFamily="18" charset="0"/>
                <a:cs typeface="Times New Roman" panose="02020603050405020304" pitchFamily="18" charset="0"/>
              </a:rPr>
              <a:t>	</a:t>
            </a:r>
            <a:r>
              <a:rPr lang="en-GB" sz="2000" dirty="0">
                <a:solidFill>
                  <a:schemeClr val="tx1"/>
                </a:solidFill>
                <a:latin typeface="Times New Roman" panose="02020603050405020304" pitchFamily="18" charset="0"/>
                <a:cs typeface="Times New Roman" panose="02020603050405020304" pitchFamily="18" charset="0"/>
              </a:rPr>
              <a:t>Output: Displayed a clear classification of "real" or "fake" with associated probabilities.</a:t>
            </a:r>
            <a:endParaRPr lang="en-US" sz="2000" dirty="0">
              <a:solidFill>
                <a:schemeClr val="tx1"/>
              </a:solidFill>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4768048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52964-9624-AF29-9734-ABC3020AD480}"/>
              </a:ext>
            </a:extLst>
          </p:cNvPr>
          <p:cNvSpPr>
            <a:spLocks noGrp="1"/>
          </p:cNvSpPr>
          <p:nvPr>
            <p:ph type="title"/>
          </p:nvPr>
        </p:nvSpPr>
        <p:spPr>
          <a:xfrm>
            <a:off x="1006659" y="680987"/>
            <a:ext cx="8534400" cy="887931"/>
          </a:xfrm>
        </p:spPr>
        <p:txBody>
          <a:bodyPr/>
          <a:lstStyle/>
          <a:p>
            <a:r>
              <a:rPr lang="en-IN" dirty="0"/>
              <a:t>Result</a:t>
            </a:r>
          </a:p>
        </p:txBody>
      </p:sp>
      <p:pic>
        <p:nvPicPr>
          <p:cNvPr id="4" name="Picture 3">
            <a:extLst>
              <a:ext uri="{FF2B5EF4-FFF2-40B4-BE49-F238E27FC236}">
                <a16:creationId xmlns:a16="http://schemas.microsoft.com/office/drawing/2014/main" id="{1A495778-9410-7BB3-FE62-EF92A994F8C1}"/>
              </a:ext>
            </a:extLst>
          </p:cNvPr>
          <p:cNvPicPr>
            <a:picLocks noChangeAspect="1"/>
          </p:cNvPicPr>
          <p:nvPr/>
        </p:nvPicPr>
        <p:blipFill>
          <a:blip r:embed="rId2"/>
          <a:stretch>
            <a:fillRect/>
          </a:stretch>
        </p:blipFill>
        <p:spPr>
          <a:xfrm>
            <a:off x="1386038" y="1935412"/>
            <a:ext cx="9225815" cy="4513513"/>
          </a:xfrm>
          <a:prstGeom prst="rect">
            <a:avLst/>
          </a:prstGeom>
          <a:ln>
            <a:solidFill>
              <a:schemeClr val="tx1"/>
            </a:solidFill>
          </a:ln>
        </p:spPr>
      </p:pic>
      <p:pic>
        <p:nvPicPr>
          <p:cNvPr id="3" name="Picture 2">
            <a:extLst>
              <a:ext uri="{FF2B5EF4-FFF2-40B4-BE49-F238E27FC236}">
                <a16:creationId xmlns:a16="http://schemas.microsoft.com/office/drawing/2014/main" id="{1821A955-4258-5822-1989-BF4E18586EA2}"/>
              </a:ext>
            </a:extLst>
          </p:cNvPr>
          <p:cNvPicPr>
            <a:picLocks noChangeAspect="1"/>
          </p:cNvPicPr>
          <p:nvPr/>
        </p:nvPicPr>
        <p:blipFill>
          <a:blip r:embed="rId3"/>
          <a:stretch>
            <a:fillRect/>
          </a:stretch>
        </p:blipFill>
        <p:spPr>
          <a:xfrm>
            <a:off x="1386038" y="1935412"/>
            <a:ext cx="9225815" cy="4513513"/>
          </a:xfrm>
          <a:prstGeom prst="rect">
            <a:avLst/>
          </a:prstGeom>
        </p:spPr>
      </p:pic>
    </p:spTree>
    <p:extLst>
      <p:ext uri="{BB962C8B-B14F-4D97-AF65-F5344CB8AC3E}">
        <p14:creationId xmlns:p14="http://schemas.microsoft.com/office/powerpoint/2010/main" val="1424395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2D408C-8BB6-01A7-48D7-55629C0B5CA4}"/>
              </a:ext>
            </a:extLst>
          </p:cNvPr>
          <p:cNvSpPr>
            <a:spLocks noGrp="1"/>
          </p:cNvSpPr>
          <p:nvPr>
            <p:ph type="title"/>
          </p:nvPr>
        </p:nvSpPr>
        <p:spPr>
          <a:xfrm>
            <a:off x="972770" y="834043"/>
            <a:ext cx="8534400" cy="710811"/>
          </a:xfrm>
        </p:spPr>
        <p:txBody>
          <a:bodyPr/>
          <a:lstStyle/>
          <a:p>
            <a:r>
              <a:rPr lang="en-IN" dirty="0"/>
              <a:t>System Requirements</a:t>
            </a:r>
          </a:p>
        </p:txBody>
      </p:sp>
      <p:sp>
        <p:nvSpPr>
          <p:cNvPr id="4" name="Rectangle 1">
            <a:extLst>
              <a:ext uri="{FF2B5EF4-FFF2-40B4-BE49-F238E27FC236}">
                <a16:creationId xmlns:a16="http://schemas.microsoft.com/office/drawing/2014/main" id="{525EA346-364E-0055-566D-7B542EB33623}"/>
              </a:ext>
            </a:extLst>
          </p:cNvPr>
          <p:cNvSpPr>
            <a:spLocks noGrp="1" noChangeArrowheads="1"/>
          </p:cNvSpPr>
          <p:nvPr>
            <p:ph idx="1"/>
          </p:nvPr>
        </p:nvSpPr>
        <p:spPr bwMode="auto">
          <a:xfrm>
            <a:off x="1264084" y="1874592"/>
            <a:ext cx="9663831" cy="369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1800" b="1" i="0" u="none" strike="noStrike" cap="none" normalizeH="0" baseline="0" dirty="0">
                <a:ln>
                  <a:noFill/>
                </a:ln>
                <a:solidFill>
                  <a:schemeClr val="tx1"/>
                </a:solidFill>
                <a:effectLst/>
                <a:latin typeface="Arial" panose="020B0604020202020204" pitchFamily="34" charset="0"/>
              </a:rPr>
              <a:t>Hardware Requirements: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911225" marR="0" lvl="0" algn="l" defTabSz="447675"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CPU: Quad-core processor.</a:t>
            </a:r>
          </a:p>
          <a:p>
            <a:pPr marL="911225" lvl="0" defTabSz="447675" eaLnBrk="0" fontAlgn="base" hangingPunct="0">
              <a:spcBef>
                <a:spcPct val="0"/>
              </a:spcBef>
              <a:spcAft>
                <a:spcPct val="0"/>
              </a:spcAft>
              <a:buClrTx/>
              <a:buSzTx/>
              <a:buFont typeface="Arial" panose="020B0604020202020204" pitchFamily="34" charset="0"/>
              <a:buChar char="•"/>
            </a:pPr>
            <a:r>
              <a:rPr lang="en-US" altLang="en-US" sz="1800" dirty="0">
                <a:solidFill>
                  <a:schemeClr val="tx1"/>
                </a:solidFill>
                <a:latin typeface="Arial" panose="020B0604020202020204" pitchFamily="34" charset="0"/>
              </a:rPr>
              <a:t>GPU: RTX 1050 or at least Intel IrisXe.</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911225" marR="0" lvl="0" algn="l" defTabSz="447675"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RAM: Minimum 16 GB recommended.</a:t>
            </a:r>
          </a:p>
          <a:p>
            <a:pPr marL="911225" marR="0" lvl="0" algn="l" defTabSz="447675"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Storage: SSD with at least 50 GB free.</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defTabSz="914400" eaLnBrk="0" fontAlgn="base" hangingPunct="0">
              <a:spcBef>
                <a:spcPct val="0"/>
              </a:spcBef>
              <a:spcAft>
                <a:spcPct val="0"/>
              </a:spcAft>
              <a:buClrTx/>
              <a:buSzTx/>
              <a:buFont typeface="Wingdings" panose="05000000000000000000" pitchFamily="2" charset="2"/>
              <a:buChar char="v"/>
            </a:pPr>
            <a:r>
              <a:rPr kumimoji="0" lang="en-US" altLang="en-US" sz="1800" b="1" i="0" u="none" strike="noStrike" cap="none" normalizeH="0" baseline="0" dirty="0">
                <a:ln>
                  <a:noFill/>
                </a:ln>
                <a:solidFill>
                  <a:schemeClr val="tx1"/>
                </a:solidFill>
                <a:effectLst/>
                <a:latin typeface="Arial" panose="020B0604020202020204" pitchFamily="34" charset="0"/>
              </a:rPr>
              <a:t>Software Requirements: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911225" marR="0" lvl="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Operating System: Windows 10/Linux/macOS.</a:t>
            </a:r>
          </a:p>
          <a:p>
            <a:pPr marL="911225" marR="0" lvl="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Programming Language: Python 3.7+.</a:t>
            </a:r>
          </a:p>
          <a:p>
            <a:pPr marL="911225" marR="0" lvl="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Libraries: TensorFlow, Keras, scikit-learn, joblib, matplotlib, </a:t>
            </a:r>
            <a:r>
              <a:rPr lang="en-US" altLang="en-US" sz="1800" dirty="0">
                <a:solidFill>
                  <a:schemeClr val="tx1"/>
                </a:solidFill>
                <a:latin typeface="Arial" panose="020B0604020202020204" pitchFamily="34" charset="0"/>
              </a:rPr>
              <a:t>Numpy, seaborn, Pandas</a:t>
            </a:r>
            <a:r>
              <a:rPr kumimoji="0" lang="en-US" altLang="en-US" sz="1800" b="0" i="0" u="none" strike="noStrike" cap="none" normalizeH="0" baseline="0" dirty="0">
                <a:ln>
                  <a:noFill/>
                </a:ln>
                <a:solidFill>
                  <a:schemeClr val="tx1"/>
                </a:solidFill>
                <a:effectLst/>
                <a:latin typeface="Arial" panose="020B0604020202020204" pitchFamily="34" charset="0"/>
              </a:rPr>
              <a:t> etc.</a:t>
            </a:r>
          </a:p>
          <a:p>
            <a:pPr marL="911225" marR="0" lvl="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IDE: Jupyter Notebook/VSCode/PyCharm.</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402263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E202D3-6162-7E96-C67E-910612B17DBB}"/>
              </a:ext>
            </a:extLst>
          </p:cNvPr>
          <p:cNvSpPr>
            <a:spLocks noGrp="1"/>
          </p:cNvSpPr>
          <p:nvPr>
            <p:ph type="title"/>
          </p:nvPr>
        </p:nvSpPr>
        <p:spPr>
          <a:xfrm>
            <a:off x="850466" y="292482"/>
            <a:ext cx="8368146" cy="1507067"/>
          </a:xfrm>
        </p:spPr>
        <p:txBody>
          <a:bodyPr/>
          <a:lstStyle/>
          <a:p>
            <a:r>
              <a:rPr lang="en-IN" dirty="0"/>
              <a:t>References</a:t>
            </a:r>
          </a:p>
        </p:txBody>
      </p:sp>
      <p:sp>
        <p:nvSpPr>
          <p:cNvPr id="3" name="Content Placeholder 2">
            <a:extLst>
              <a:ext uri="{FF2B5EF4-FFF2-40B4-BE49-F238E27FC236}">
                <a16:creationId xmlns:a16="http://schemas.microsoft.com/office/drawing/2014/main" id="{0869C5AB-EAF2-9511-1B5A-5EB032E1A3FA}"/>
              </a:ext>
            </a:extLst>
          </p:cNvPr>
          <p:cNvSpPr>
            <a:spLocks noGrp="1"/>
          </p:cNvSpPr>
          <p:nvPr>
            <p:ph idx="1"/>
          </p:nvPr>
        </p:nvSpPr>
        <p:spPr>
          <a:xfrm>
            <a:off x="850466" y="1163782"/>
            <a:ext cx="10377828" cy="5401735"/>
          </a:xfrm>
        </p:spPr>
        <p:txBody>
          <a:bodyPr>
            <a:normAutofit/>
          </a:bodyPr>
          <a:lstStyle/>
          <a:p>
            <a:pPr marL="0" indent="0">
              <a:buNone/>
            </a:pPr>
            <a:endParaRPr lang="en-US" dirty="0">
              <a:solidFill>
                <a:schemeClr val="tx1"/>
              </a:solidFill>
              <a:latin typeface="Times New Roman" panose="02020603050405020304" pitchFamily="18" charset="0"/>
              <a:cs typeface="Times New Roman" panose="02020603050405020304" pitchFamily="18" charset="0"/>
            </a:endParaRPr>
          </a:p>
          <a:p>
            <a:pPr algn="just"/>
            <a:r>
              <a:rPr lang="en-IN" sz="1700" dirty="0">
                <a:solidFill>
                  <a:schemeClr val="tx1"/>
                </a:solidFill>
                <a:latin typeface="Times New Roman" panose="02020603050405020304" pitchFamily="18" charset="0"/>
                <a:cs typeface="Times New Roman" panose="02020603050405020304" pitchFamily="18" charset="0"/>
              </a:rPr>
              <a:t>F. Matern, C. Riess, and M. Stamminger, ‘‘Exploiting visual artifacts to expose deepfakes and face manipulations,’’ in Proc. IEEE Winter Appl. Comput. Vis. Workshops (WACVW), Waikoloa Village, HI, USA, Jan. 2019, pp. 83–92, doi: 10.1109/WACVW.2019.00020.</a:t>
            </a:r>
          </a:p>
          <a:p>
            <a:pPr algn="just"/>
            <a:r>
              <a:rPr lang="en-IN" sz="1700" dirty="0">
                <a:solidFill>
                  <a:schemeClr val="tx1"/>
                </a:solidFill>
                <a:latin typeface="Times New Roman" panose="02020603050405020304" pitchFamily="18" charset="0"/>
                <a:cs typeface="Times New Roman" panose="02020603050405020304" pitchFamily="18" charset="0"/>
              </a:rPr>
              <a:t>X. Yang, Y. Li, and S. Lyu, ‘‘Exposing deep fakes using inconsistent head poses,’’ in Proc. IEEE Int. Conf. Acoust., Speech Signal Process. (ICASSP), Brighton, U.K., May 2019, pp. 8261–8265, doi: 10.1109/ICASSP.2019.8683164.</a:t>
            </a:r>
          </a:p>
          <a:p>
            <a:pPr algn="just"/>
            <a:r>
              <a:rPr lang="en-IN" sz="1700" dirty="0">
                <a:solidFill>
                  <a:schemeClr val="tx1"/>
                </a:solidFill>
                <a:latin typeface="Times New Roman" panose="02020603050405020304" pitchFamily="18" charset="0"/>
                <a:cs typeface="Times New Roman" panose="02020603050405020304" pitchFamily="18" charset="0"/>
              </a:rPr>
              <a:t>G. Huang, Z. Liu, L. Van Der Maaten, and K. Q. Weinberger, ‘‘Densely connected convolutional networks,’’ in Proc. IEEE Conf. Comput. Vis. Pattern Recognit. (CVPR), Honolulu, HI, USA, Jul. 2019, pp. 2261–2269, doi: 10.1109/CVPR.2017.243</a:t>
            </a:r>
          </a:p>
          <a:p>
            <a:pPr algn="just"/>
            <a:r>
              <a:rPr lang="en-IN" sz="1700" dirty="0">
                <a:solidFill>
                  <a:schemeClr val="tx1"/>
                </a:solidFill>
                <a:latin typeface="Times New Roman" panose="02020603050405020304" pitchFamily="18" charset="0"/>
                <a:cs typeface="Times New Roman" panose="02020603050405020304" pitchFamily="18" charset="0"/>
              </a:rPr>
              <a:t>M. S. Rana and A. H. Sung, ‘‘DeepfakeStack: A deep ensemble-based learning technique for deepfake detection,’’ in Proc. 7th IEEE Int. Conf. Cyber Secur. Cloud Comput. (CSCloud)/6th IEEE Int. Conf. Edge Comput. Scalable Cloud (EdgeCom), New York, NY, USA, Aug. 2020, pp. 70–75, doi: 10.1109/CSCloud-EdgeCom49738.2020.00021</a:t>
            </a:r>
          </a:p>
          <a:p>
            <a:pPr algn="just"/>
            <a:r>
              <a:rPr lang="en-IN" sz="1700" dirty="0">
                <a:solidFill>
                  <a:schemeClr val="tx1"/>
                </a:solidFill>
                <a:latin typeface="Times New Roman" panose="02020603050405020304" pitchFamily="18" charset="0"/>
                <a:cs typeface="Times New Roman" panose="02020603050405020304" pitchFamily="18" charset="0"/>
              </a:rPr>
              <a:t>H. Dang, F. Liu, J. Stehouwer, X. Liu, and A. K. Jain, ‘‘On the detection of digital face manipulation,’’ in Proc. IEEE/CVF Conf. Comput. Vis. Pattern Recognit. (CVPR), Seattle, WA, USA, Jun. 2020, pp. 5780–5789, doi: 10.1109/CVPR42600.2020.00582. </a:t>
            </a:r>
            <a:endParaRPr lang="en-US" sz="17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926802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DFF7C5-8719-3421-3965-4DE4E2A21730}"/>
              </a:ext>
            </a:extLst>
          </p:cNvPr>
          <p:cNvSpPr>
            <a:spLocks noGrp="1"/>
          </p:cNvSpPr>
          <p:nvPr>
            <p:ph type="title"/>
          </p:nvPr>
        </p:nvSpPr>
        <p:spPr>
          <a:xfrm>
            <a:off x="1790870" y="2358421"/>
            <a:ext cx="8534400" cy="1507067"/>
          </a:xfrm>
        </p:spPr>
        <p:txBody>
          <a:bodyPr/>
          <a:lstStyle/>
          <a:p>
            <a:pPr algn="ctr"/>
            <a:r>
              <a:rPr lang="en-IN" dirty="0"/>
              <a:t>Thank You</a:t>
            </a:r>
          </a:p>
        </p:txBody>
      </p:sp>
    </p:spTree>
    <p:extLst>
      <p:ext uri="{BB962C8B-B14F-4D97-AF65-F5344CB8AC3E}">
        <p14:creationId xmlns:p14="http://schemas.microsoft.com/office/powerpoint/2010/main" val="17384680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635D36-706A-5E32-F2D8-124F0E19A40E}"/>
              </a:ext>
            </a:extLst>
          </p:cNvPr>
          <p:cNvSpPr>
            <a:spLocks noGrp="1"/>
          </p:cNvSpPr>
          <p:nvPr>
            <p:ph type="title"/>
          </p:nvPr>
        </p:nvSpPr>
        <p:spPr>
          <a:xfrm>
            <a:off x="833508" y="493895"/>
            <a:ext cx="8534400" cy="1057319"/>
          </a:xfrm>
        </p:spPr>
        <p:txBody>
          <a:bodyPr>
            <a:normAutofit/>
          </a:bodyPr>
          <a:lstStyle/>
          <a:p>
            <a:r>
              <a:rPr lang="en-GB" dirty="0">
                <a:latin typeface="Times New Roman" panose="02020603050405020304" pitchFamily="18" charset="0"/>
                <a:cs typeface="Times New Roman" panose="02020603050405020304" pitchFamily="18" charset="0"/>
              </a:rPr>
              <a:t>A</a:t>
            </a:r>
            <a:r>
              <a:rPr lang="en-GB" cap="none" dirty="0">
                <a:latin typeface="Times New Roman" panose="02020603050405020304" pitchFamily="18" charset="0"/>
                <a:cs typeface="Times New Roman" panose="02020603050405020304" pitchFamily="18" charset="0"/>
              </a:rPr>
              <a:t>bstract</a:t>
            </a:r>
            <a:endParaRPr lang="en-IN" dirty="0">
              <a:latin typeface="Times New Roman" panose="02020603050405020304" pitchFamily="18" charset="0"/>
              <a:cs typeface="Times New Roman" panose="02020603050405020304" pitchFamily="18" charset="0"/>
            </a:endParaRPr>
          </a:p>
        </p:txBody>
      </p:sp>
      <p:sp>
        <p:nvSpPr>
          <p:cNvPr id="17" name="TextBox 16">
            <a:extLst>
              <a:ext uri="{FF2B5EF4-FFF2-40B4-BE49-F238E27FC236}">
                <a16:creationId xmlns:a16="http://schemas.microsoft.com/office/drawing/2014/main" id="{C2EBA515-8315-A69B-5D19-763ABFE8EC6A}"/>
              </a:ext>
            </a:extLst>
          </p:cNvPr>
          <p:cNvSpPr txBox="1"/>
          <p:nvPr/>
        </p:nvSpPr>
        <p:spPr>
          <a:xfrm>
            <a:off x="816804" y="1762065"/>
            <a:ext cx="10457552" cy="3693319"/>
          </a:xfrm>
          <a:prstGeom prst="rect">
            <a:avLst/>
          </a:prstGeom>
          <a:noFill/>
        </p:spPr>
        <p:txBody>
          <a:bodyPr wrap="square" rtlCol="0">
            <a:spAutoFit/>
          </a:bodyPr>
          <a:lstStyle/>
          <a:p>
            <a:pPr algn="just"/>
            <a:r>
              <a:rPr lang="en-GB" dirty="0">
                <a:solidFill>
                  <a:schemeClr val="tx1"/>
                </a:solidFill>
                <a:latin typeface="Times New Roman" panose="02020603050405020304" pitchFamily="18" charset="0"/>
                <a:cs typeface="Times New Roman" panose="02020603050405020304" pitchFamily="18" charset="0"/>
              </a:rPr>
              <a:t>The rapid growth of AI-generated images, particularly through techniques like Generative Adversarial Networks (GANs), has made it increasingly difficult to distinguish between authentic and synthetic content. This challenge is critical in maintaining the integrity of visual media, where traditional methods often fall short.</a:t>
            </a:r>
          </a:p>
          <a:p>
            <a:pPr algn="just"/>
            <a:endParaRPr lang="en-GB" dirty="0">
              <a:solidFill>
                <a:schemeClr val="tx1"/>
              </a:solidFill>
              <a:latin typeface="Times New Roman" panose="02020603050405020304" pitchFamily="18" charset="0"/>
              <a:cs typeface="Times New Roman" panose="02020603050405020304" pitchFamily="18" charset="0"/>
            </a:endParaRPr>
          </a:p>
          <a:p>
            <a:pPr algn="just"/>
            <a:r>
              <a:rPr lang="en-GB" dirty="0">
                <a:solidFill>
                  <a:schemeClr val="tx1"/>
                </a:solidFill>
                <a:latin typeface="Times New Roman" panose="02020603050405020304" pitchFamily="18" charset="0"/>
                <a:cs typeface="Times New Roman" panose="02020603050405020304" pitchFamily="18" charset="0"/>
              </a:rPr>
              <a:t>The detection techniques, focusing on machine learning models and deep learning-based model such as convolutional neural networks (CNNs). The methods are designed to uncover subtle artifacts and inconsistencies in images, such as anomalies in pixel distribution and lighting, which are key indicators of AI generation.</a:t>
            </a:r>
          </a:p>
          <a:p>
            <a:pPr algn="just"/>
            <a:endParaRPr lang="en-GB" dirty="0">
              <a:solidFill>
                <a:schemeClr val="tx1"/>
              </a:solidFill>
              <a:latin typeface="Times New Roman" panose="02020603050405020304" pitchFamily="18" charset="0"/>
              <a:cs typeface="Times New Roman" panose="02020603050405020304" pitchFamily="18" charset="0"/>
            </a:endParaRPr>
          </a:p>
          <a:p>
            <a:pPr algn="just"/>
            <a:r>
              <a:rPr lang="en-GB" dirty="0">
                <a:solidFill>
                  <a:schemeClr val="tx1"/>
                </a:solidFill>
                <a:latin typeface="Times New Roman" panose="02020603050405020304" pitchFamily="18" charset="0"/>
                <a:cs typeface="Times New Roman" panose="02020603050405020304" pitchFamily="18" charset="0"/>
              </a:rPr>
              <a:t>The study highlights the need for continuous innovation in detection technologies to keep pace with rapidly advancing AI capabilities. Ensuring the accuracy and reliability of these detection methods is essential for safeguarding against misinformation and preserving trust in digital content. Hence we are proposing this Deepfake </a:t>
            </a:r>
            <a:r>
              <a:rPr lang="en-GB" dirty="0">
                <a:latin typeface="Times New Roman" panose="02020603050405020304" pitchFamily="18" charset="0"/>
                <a:cs typeface="Times New Roman" panose="02020603050405020304" pitchFamily="18" charset="0"/>
              </a:rPr>
              <a:t>detection </a:t>
            </a:r>
            <a:r>
              <a:rPr lang="en-GB" dirty="0">
                <a:solidFill>
                  <a:schemeClr val="tx1"/>
                </a:solidFill>
                <a:latin typeface="Times New Roman" panose="02020603050405020304" pitchFamily="18" charset="0"/>
                <a:cs typeface="Times New Roman" panose="02020603050405020304" pitchFamily="18" charset="0"/>
              </a:rPr>
              <a:t>system.</a:t>
            </a:r>
            <a:endParaRPr lang="en-IN"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386697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659DAD-045A-2A66-3C44-16EB954C8B35}"/>
              </a:ext>
            </a:extLst>
          </p:cNvPr>
          <p:cNvSpPr>
            <a:spLocks noGrp="1"/>
          </p:cNvSpPr>
          <p:nvPr>
            <p:ph type="title"/>
          </p:nvPr>
        </p:nvSpPr>
        <p:spPr>
          <a:xfrm>
            <a:off x="684211" y="561975"/>
            <a:ext cx="8534400" cy="1039837"/>
          </a:xfrm>
        </p:spPr>
        <p:txBody>
          <a:bodyPr/>
          <a:lstStyle/>
          <a:p>
            <a:r>
              <a:rPr lang="en-GB" dirty="0">
                <a:latin typeface="Times New Roman" panose="02020603050405020304" pitchFamily="18" charset="0"/>
                <a:cs typeface="Times New Roman" panose="02020603050405020304" pitchFamily="18" charset="0"/>
              </a:rPr>
              <a:t>I</a:t>
            </a:r>
            <a:r>
              <a:rPr lang="en-GB" cap="none" dirty="0">
                <a:latin typeface="Times New Roman" panose="02020603050405020304" pitchFamily="18" charset="0"/>
                <a:cs typeface="Times New Roman" panose="02020603050405020304" pitchFamily="18" charset="0"/>
              </a:rPr>
              <a:t>ntroduction</a:t>
            </a:r>
            <a:r>
              <a:rPr lang="en-GB" dirty="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40D4018-AB86-07F7-2D33-53F0971C573C}"/>
              </a:ext>
            </a:extLst>
          </p:cNvPr>
          <p:cNvSpPr>
            <a:spLocks noGrp="1"/>
          </p:cNvSpPr>
          <p:nvPr>
            <p:ph idx="1"/>
          </p:nvPr>
        </p:nvSpPr>
        <p:spPr>
          <a:xfrm>
            <a:off x="684211" y="1520850"/>
            <a:ext cx="10740819" cy="4367049"/>
          </a:xfrm>
        </p:spPr>
        <p:txBody>
          <a:bodyPr>
            <a:normAutofit/>
          </a:bodyPr>
          <a:lstStyle/>
          <a:p>
            <a:pPr marL="0" indent="0" algn="just">
              <a:buNone/>
            </a:pPr>
            <a:r>
              <a:rPr lang="en-US" sz="1800" dirty="0">
                <a:solidFill>
                  <a:schemeClr val="tx1"/>
                </a:solidFill>
                <a:latin typeface="Times New Roman" panose="02020603050405020304" pitchFamily="18" charset="0"/>
                <a:cs typeface="Times New Roman" panose="02020603050405020304" pitchFamily="18" charset="0"/>
              </a:rPr>
              <a:t>The advancement of artificial intelligence has led to amazing developments, but it has also enabled the creation of fake media, such as deepfakes and synthetic images, that are so realistic they can easily fool people. This makes it increasingly difficult to distinguish between what’s real and what’s fake, which can cause serious issues like spreading misinformation, deceiving the public, and manipulating opinions</a:t>
            </a:r>
          </a:p>
          <a:p>
            <a:pPr marL="0" indent="0" algn="just">
              <a:buNone/>
            </a:pPr>
            <a:r>
              <a:rPr lang="en-GB" sz="1800" dirty="0">
                <a:solidFill>
                  <a:schemeClr val="tx1"/>
                </a:solidFill>
                <a:latin typeface="Times New Roman" panose="02020603050405020304" pitchFamily="18" charset="0"/>
                <a:cs typeface="Times New Roman" panose="02020603050405020304" pitchFamily="18" charset="0"/>
              </a:rPr>
              <a:t>Convolutional Neural Networks (CNNs) are fundamental to image recognition tasks, evolving from simple models like LeNet5 to more sophisticated ones like ResNets and DenseNets, which address challenges like vanishing gradients through improved information flow and reduced overfitting.</a:t>
            </a:r>
          </a:p>
          <a:p>
            <a:pPr marL="0" indent="0" algn="just">
              <a:buNone/>
            </a:pPr>
            <a:r>
              <a:rPr lang="en-GB" sz="1800" dirty="0">
                <a:solidFill>
                  <a:schemeClr val="tx1"/>
                </a:solidFill>
                <a:latin typeface="Times New Roman" panose="02020603050405020304" pitchFamily="18" charset="0"/>
                <a:cs typeface="Times New Roman" panose="02020603050405020304" pitchFamily="18" charset="0"/>
              </a:rPr>
              <a:t>The rise of image manipulation techniques, such as Deepfakes, has resulted in hyper-realistic fake images, raising significant concerns about misinformation. In response, current research is focused on detecting these AI-generated fakes by identifying inconsistencies or using machine learning and deep learning models to differentiate between real and fake images. </a:t>
            </a:r>
          </a:p>
        </p:txBody>
      </p:sp>
    </p:spTree>
    <p:extLst>
      <p:ext uri="{BB962C8B-B14F-4D97-AF65-F5344CB8AC3E}">
        <p14:creationId xmlns:p14="http://schemas.microsoft.com/office/powerpoint/2010/main" val="21032439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E804F5-FE02-BD63-99E0-D353FB23A0A2}"/>
              </a:ext>
            </a:extLst>
          </p:cNvPr>
          <p:cNvSpPr>
            <a:spLocks noGrp="1"/>
          </p:cNvSpPr>
          <p:nvPr>
            <p:ph type="title"/>
          </p:nvPr>
        </p:nvSpPr>
        <p:spPr>
          <a:xfrm>
            <a:off x="681384" y="167195"/>
            <a:ext cx="8534400" cy="739724"/>
          </a:xfrm>
        </p:spPr>
        <p:txBody>
          <a:bodyPr>
            <a:normAutofit/>
          </a:bodyPr>
          <a:lstStyle/>
          <a:p>
            <a:r>
              <a:rPr lang="en-IN" dirty="0">
                <a:latin typeface="Times New Roman" panose="02020603050405020304" pitchFamily="18" charset="0"/>
                <a:cs typeface="Times New Roman" panose="02020603050405020304" pitchFamily="18" charset="0"/>
              </a:rPr>
              <a:t>L</a:t>
            </a:r>
            <a:r>
              <a:rPr lang="en-IN" cap="none" dirty="0">
                <a:latin typeface="Times New Roman" panose="02020603050405020304" pitchFamily="18" charset="0"/>
                <a:cs typeface="Times New Roman" panose="02020603050405020304" pitchFamily="18" charset="0"/>
              </a:rPr>
              <a:t>iterature survey</a:t>
            </a:r>
          </a:p>
        </p:txBody>
      </p:sp>
      <p:graphicFrame>
        <p:nvGraphicFramePr>
          <p:cNvPr id="5" name="Table 4">
            <a:extLst>
              <a:ext uri="{FF2B5EF4-FFF2-40B4-BE49-F238E27FC236}">
                <a16:creationId xmlns:a16="http://schemas.microsoft.com/office/drawing/2014/main" id="{F8232CEF-8099-43F0-00D7-2C79FE3F0885}"/>
              </a:ext>
            </a:extLst>
          </p:cNvPr>
          <p:cNvGraphicFramePr>
            <a:graphicFrameLocks noGrp="1"/>
          </p:cNvGraphicFramePr>
          <p:nvPr>
            <p:extLst>
              <p:ext uri="{D42A27DB-BD31-4B8C-83A1-F6EECF244321}">
                <p14:modId xmlns:p14="http://schemas.microsoft.com/office/powerpoint/2010/main" val="338688235"/>
              </p:ext>
            </p:extLst>
          </p:nvPr>
        </p:nvGraphicFramePr>
        <p:xfrm>
          <a:off x="0" y="906919"/>
          <a:ext cx="12192000" cy="5803888"/>
        </p:xfrm>
        <a:graphic>
          <a:graphicData uri="http://schemas.openxmlformats.org/drawingml/2006/table">
            <a:tbl>
              <a:tblPr firstRow="1" bandRow="1">
                <a:tableStyleId>{5C22544A-7EE6-4342-B048-85BDC9FD1C3A}</a:tableStyleId>
              </a:tblPr>
              <a:tblGrid>
                <a:gridCol w="1787588">
                  <a:extLst>
                    <a:ext uri="{9D8B030D-6E8A-4147-A177-3AD203B41FA5}">
                      <a16:colId xmlns:a16="http://schemas.microsoft.com/office/drawing/2014/main" val="3470980129"/>
                    </a:ext>
                  </a:extLst>
                </a:gridCol>
                <a:gridCol w="836556">
                  <a:extLst>
                    <a:ext uri="{9D8B030D-6E8A-4147-A177-3AD203B41FA5}">
                      <a16:colId xmlns:a16="http://schemas.microsoft.com/office/drawing/2014/main" val="1653782630"/>
                    </a:ext>
                  </a:extLst>
                </a:gridCol>
                <a:gridCol w="2377582">
                  <a:extLst>
                    <a:ext uri="{9D8B030D-6E8A-4147-A177-3AD203B41FA5}">
                      <a16:colId xmlns:a16="http://schemas.microsoft.com/office/drawing/2014/main" val="2109584361"/>
                    </a:ext>
                  </a:extLst>
                </a:gridCol>
                <a:gridCol w="3736618">
                  <a:extLst>
                    <a:ext uri="{9D8B030D-6E8A-4147-A177-3AD203B41FA5}">
                      <a16:colId xmlns:a16="http://schemas.microsoft.com/office/drawing/2014/main" val="2640669982"/>
                    </a:ext>
                  </a:extLst>
                </a:gridCol>
                <a:gridCol w="3453656">
                  <a:extLst>
                    <a:ext uri="{9D8B030D-6E8A-4147-A177-3AD203B41FA5}">
                      <a16:colId xmlns:a16="http://schemas.microsoft.com/office/drawing/2014/main" val="1708045610"/>
                    </a:ext>
                  </a:extLst>
                </a:gridCol>
              </a:tblGrid>
              <a:tr h="492331">
                <a:tc>
                  <a:txBody>
                    <a:bodyPr/>
                    <a:lstStyle/>
                    <a:p>
                      <a:r>
                        <a:rPr lang="en-IN" sz="1600" dirty="0">
                          <a:latin typeface="Times New Roman" panose="02020603050405020304" pitchFamily="18" charset="0"/>
                          <a:cs typeface="Times New Roman" panose="02020603050405020304" pitchFamily="18" charset="0"/>
                        </a:rPr>
                        <a:t>AUTHOR </a:t>
                      </a:r>
                    </a:p>
                  </a:txBody>
                  <a:tcPr>
                    <a:solidFill>
                      <a:schemeClr val="bg2"/>
                    </a:solidFill>
                  </a:tcPr>
                </a:tc>
                <a:tc>
                  <a:txBody>
                    <a:bodyPr/>
                    <a:lstStyle/>
                    <a:p>
                      <a:r>
                        <a:rPr lang="en-IN" sz="1600" dirty="0">
                          <a:latin typeface="Times New Roman" panose="02020603050405020304" pitchFamily="18" charset="0"/>
                          <a:cs typeface="Times New Roman" panose="02020603050405020304" pitchFamily="18" charset="0"/>
                        </a:rPr>
                        <a:t>YEAR</a:t>
                      </a:r>
                    </a:p>
                  </a:txBody>
                  <a:tcPr>
                    <a:solidFill>
                      <a:schemeClr val="bg2"/>
                    </a:solidFill>
                  </a:tcPr>
                </a:tc>
                <a:tc>
                  <a:txBody>
                    <a:bodyPr/>
                    <a:lstStyle/>
                    <a:p>
                      <a:r>
                        <a:rPr lang="en-IN" sz="1600" dirty="0">
                          <a:latin typeface="Times New Roman" panose="02020603050405020304" pitchFamily="18" charset="0"/>
                          <a:cs typeface="Times New Roman" panose="02020603050405020304" pitchFamily="18" charset="0"/>
                        </a:rPr>
                        <a:t>TOPIC</a:t>
                      </a:r>
                    </a:p>
                  </a:txBody>
                  <a:tcPr>
                    <a:solidFill>
                      <a:schemeClr val="bg2"/>
                    </a:solidFill>
                  </a:tcPr>
                </a:tc>
                <a:tc>
                  <a:txBody>
                    <a:bodyPr/>
                    <a:lstStyle/>
                    <a:p>
                      <a:r>
                        <a:rPr lang="en-IN" sz="1600" dirty="0">
                          <a:latin typeface="Times New Roman" panose="02020603050405020304" pitchFamily="18" charset="0"/>
                          <a:cs typeface="Times New Roman" panose="02020603050405020304" pitchFamily="18" charset="0"/>
                        </a:rPr>
                        <a:t>RESULT</a:t>
                      </a:r>
                    </a:p>
                  </a:txBody>
                  <a:tcPr>
                    <a:solidFill>
                      <a:schemeClr val="bg2"/>
                    </a:solidFill>
                  </a:tcPr>
                </a:tc>
                <a:tc>
                  <a:txBody>
                    <a:bodyPr/>
                    <a:lstStyle/>
                    <a:p>
                      <a:pPr algn="just"/>
                      <a:r>
                        <a:rPr lang="en-IN" sz="1600" dirty="0">
                          <a:latin typeface="Times New Roman" panose="02020603050405020304" pitchFamily="18" charset="0"/>
                          <a:cs typeface="Times New Roman" panose="02020603050405020304" pitchFamily="18" charset="0"/>
                        </a:rPr>
                        <a:t>RESEARCH GAP</a:t>
                      </a:r>
                    </a:p>
                  </a:txBody>
                  <a:tcPr>
                    <a:solidFill>
                      <a:schemeClr val="bg2"/>
                    </a:solidFill>
                  </a:tcPr>
                </a:tc>
                <a:extLst>
                  <a:ext uri="{0D108BD9-81ED-4DB2-BD59-A6C34878D82A}">
                    <a16:rowId xmlns:a16="http://schemas.microsoft.com/office/drawing/2014/main" val="1089124799"/>
                  </a:ext>
                </a:extLst>
              </a:tr>
              <a:tr h="2781717">
                <a:tc>
                  <a:txBody>
                    <a:bodyPr/>
                    <a:lstStyle/>
                    <a:p>
                      <a:r>
                        <a:rPr lang="en-IN" sz="1600" dirty="0">
                          <a:latin typeface="Times New Roman" panose="02020603050405020304" pitchFamily="18" charset="0"/>
                          <a:cs typeface="Times New Roman" panose="02020603050405020304" pitchFamily="18" charset="0"/>
                        </a:rPr>
                        <a:t>Xin Yang , Yuezun Li and Siwei Lyu</a:t>
                      </a:r>
                    </a:p>
                  </a:txBody>
                  <a:tcPr/>
                </a:tc>
                <a:tc>
                  <a:txBody>
                    <a:bodyPr/>
                    <a:lstStyle/>
                    <a:p>
                      <a:r>
                        <a:rPr lang="en-IN" sz="1600" dirty="0">
                          <a:latin typeface="Times New Roman" panose="02020603050405020304" pitchFamily="18" charset="0"/>
                          <a:cs typeface="Times New Roman" panose="02020603050405020304" pitchFamily="18" charset="0"/>
                        </a:rPr>
                        <a:t>2019</a:t>
                      </a:r>
                    </a:p>
                  </a:txBody>
                  <a:tcPr/>
                </a:tc>
                <a:tc>
                  <a:txBody>
                    <a:bodyPr/>
                    <a:lstStyle/>
                    <a:p>
                      <a:pPr algn="just"/>
                      <a:r>
                        <a:rPr lang="en-IN" sz="1600" dirty="0">
                          <a:latin typeface="Times New Roman" panose="02020603050405020304" pitchFamily="18" charset="0"/>
                          <a:cs typeface="Times New Roman" panose="02020603050405020304" pitchFamily="18" charset="0"/>
                        </a:rPr>
                        <a:t>Exposing Deepfakes Using Inconsistent Head Poses</a:t>
                      </a:r>
                    </a:p>
                  </a:txBody>
                  <a:tcPr/>
                </a:tc>
                <a:tc>
                  <a:txBody>
                    <a:bodyPr/>
                    <a:lstStyle/>
                    <a:p>
                      <a:pPr algn="just"/>
                      <a:r>
                        <a:rPr lang="en-US" sz="1600" b="1" dirty="0">
                          <a:latin typeface="Times New Roman" panose="02020603050405020304" pitchFamily="18" charset="0"/>
                          <a:cs typeface="Times New Roman" panose="02020603050405020304" pitchFamily="18" charset="0"/>
                        </a:rPr>
                        <a:t>High AUROC Scores</a:t>
                      </a:r>
                      <a:r>
                        <a:rPr lang="en-US" sz="1600" dirty="0">
                          <a:latin typeface="Times New Roman" panose="02020603050405020304" pitchFamily="18" charset="0"/>
                          <a:cs typeface="Times New Roman" panose="02020603050405020304" pitchFamily="18" charset="0"/>
                        </a:rPr>
                        <a:t>: The models report high Area Under the Receiver Operating Characteristic (AUROC) scores, reflecting strong classification performance.</a:t>
                      </a:r>
                    </a:p>
                    <a:p>
                      <a:pPr algn="just"/>
                      <a:r>
                        <a:rPr lang="en-US" sz="1600" b="1" dirty="0">
                          <a:latin typeface="Times New Roman" panose="02020603050405020304" pitchFamily="18" charset="0"/>
                          <a:cs typeface="Times New Roman" panose="02020603050405020304" pitchFamily="18" charset="0"/>
                        </a:rPr>
                        <a:t>Significance of Head Pose Differences</a:t>
                      </a:r>
                      <a:r>
                        <a:rPr lang="en-US" sz="1600" dirty="0">
                          <a:latin typeface="Times New Roman" panose="02020603050405020304" pitchFamily="18" charset="0"/>
                          <a:cs typeface="Times New Roman" panose="02020603050405020304" pitchFamily="18" charset="0"/>
                        </a:rPr>
                        <a:t>: The findings suggest that differences in head poses estimated from the central region of the face, compared to the whole face, are significant features for identifying deepfakes.</a:t>
                      </a:r>
                    </a:p>
                  </a:txBody>
                  <a:tcPr/>
                </a:tc>
                <a:tc>
                  <a:txBody>
                    <a:bodyPr/>
                    <a:lstStyle/>
                    <a:p>
                      <a:pPr algn="just"/>
                      <a:r>
                        <a:rPr lang="en-US" sz="1600" b="1" dirty="0">
                          <a:latin typeface="Times New Roman" panose="02020603050405020304" pitchFamily="18" charset="0"/>
                          <a:cs typeface="Times New Roman" panose="02020603050405020304" pitchFamily="18" charset="0"/>
                        </a:rPr>
                        <a:t>Handling Low-Quality Images</a:t>
                      </a:r>
                      <a:r>
                        <a:rPr lang="en-US" sz="1600" dirty="0">
                          <a:latin typeface="Times New Roman" panose="02020603050405020304" pitchFamily="18" charset="0"/>
                          <a:cs typeface="Times New Roman" panose="02020603050405020304" pitchFamily="18" charset="0"/>
                        </a:rPr>
                        <a:t>: There is a need for improved techniques to handle low-quality images, as current methods struggle with such data.</a:t>
                      </a:r>
                    </a:p>
                    <a:p>
                      <a:pPr algn="just"/>
                      <a:r>
                        <a:rPr lang="en-US" sz="1600" b="1" dirty="0">
                          <a:latin typeface="Times New Roman" panose="02020603050405020304" pitchFamily="18" charset="0"/>
                          <a:cs typeface="Times New Roman" panose="02020603050405020304" pitchFamily="18" charset="0"/>
                        </a:rPr>
                        <a:t>Generalization of Detection Methods</a:t>
                      </a:r>
                      <a:r>
                        <a:rPr lang="en-US" sz="1600" dirty="0">
                          <a:latin typeface="Times New Roman" panose="02020603050405020304" pitchFamily="18" charset="0"/>
                          <a:cs typeface="Times New Roman" panose="02020603050405020304" pitchFamily="18" charset="0"/>
                        </a:rPr>
                        <a:t>: There is a lack of understanding of how well existing detection methods generalize across different datasets and types of deepfakes, highlighting the need for more robust and adaptable approaches.</a:t>
                      </a:r>
                    </a:p>
                  </a:txBody>
                  <a:tcPr/>
                </a:tc>
                <a:extLst>
                  <a:ext uri="{0D108BD9-81ED-4DB2-BD59-A6C34878D82A}">
                    <a16:rowId xmlns:a16="http://schemas.microsoft.com/office/drawing/2014/main" val="812375287"/>
                  </a:ext>
                </a:extLst>
              </a:tr>
              <a:tr h="1772500">
                <a:tc>
                  <a:txBody>
                    <a:bodyPr/>
                    <a:lstStyle/>
                    <a:p>
                      <a:r>
                        <a:rPr lang="en-IN" sz="1600" dirty="0">
                          <a:latin typeface="Times New Roman" panose="02020603050405020304" pitchFamily="18" charset="0"/>
                          <a:cs typeface="Times New Roman" panose="02020603050405020304" pitchFamily="18" charset="0"/>
                        </a:rPr>
                        <a:t>Hao Dan FengLiu Joel Stehouwer Xiaoming Liu Anil Jain</a:t>
                      </a:r>
                    </a:p>
                  </a:txBody>
                  <a:tcPr/>
                </a:tc>
                <a:tc>
                  <a:txBody>
                    <a:bodyPr/>
                    <a:lstStyle/>
                    <a:p>
                      <a:r>
                        <a:rPr lang="en-IN" sz="1600" dirty="0">
                          <a:latin typeface="Times New Roman" panose="02020603050405020304" pitchFamily="18" charset="0"/>
                          <a:cs typeface="Times New Roman" panose="02020603050405020304" pitchFamily="18" charset="0"/>
                        </a:rPr>
                        <a:t>2020</a:t>
                      </a:r>
                    </a:p>
                  </a:txBody>
                  <a:tcPr/>
                </a:tc>
                <a:tc>
                  <a:txBody>
                    <a:bodyPr/>
                    <a:lstStyle/>
                    <a:p>
                      <a:pPr algn="just"/>
                      <a:r>
                        <a:rPr lang="en-GB" sz="1600" b="0" i="0" kern="1200" dirty="0">
                          <a:solidFill>
                            <a:schemeClr val="dk1"/>
                          </a:solidFill>
                          <a:effectLst/>
                          <a:latin typeface="Times New Roman" panose="02020603050405020304" pitchFamily="18" charset="0"/>
                          <a:ea typeface="+mn-ea"/>
                          <a:cs typeface="Times New Roman" panose="02020603050405020304" pitchFamily="18" charset="0"/>
                        </a:rPr>
                        <a:t>On the Detection of Digital Face Manipulation</a:t>
                      </a:r>
                      <a:endParaRPr lang="en-IN" sz="1600" dirty="0">
                        <a:latin typeface="Times New Roman" panose="02020603050405020304" pitchFamily="18" charset="0"/>
                        <a:cs typeface="Times New Roman" panose="02020603050405020304" pitchFamily="18" charset="0"/>
                      </a:endParaRPr>
                    </a:p>
                  </a:txBody>
                  <a:tcPr/>
                </a:tc>
                <a:tc>
                  <a:txBody>
                    <a:bodyPr/>
                    <a:lstStyle/>
                    <a:p>
                      <a:pPr algn="just"/>
                      <a:r>
                        <a:rPr lang="en-US" sz="1600" b="1" dirty="0">
                          <a:latin typeface="Times New Roman" panose="02020603050405020304" pitchFamily="18" charset="0"/>
                          <a:cs typeface="Times New Roman" panose="02020603050405020304" pitchFamily="18" charset="0"/>
                        </a:rPr>
                        <a:t>Use of Attention Mechanism</a:t>
                      </a:r>
                      <a:r>
                        <a:rPr lang="en-US" sz="1600" dirty="0">
                          <a:latin typeface="Times New Roman" panose="02020603050405020304" pitchFamily="18" charset="0"/>
                          <a:cs typeface="Times New Roman" panose="02020603050405020304" pitchFamily="18" charset="0"/>
                        </a:rPr>
                        <a:t>: The proposed method incorporates an attention mechanism to enhance detection and localization of manipulated facial images.</a:t>
                      </a:r>
                    </a:p>
                    <a:p>
                      <a:pPr algn="just"/>
                      <a:r>
                        <a:rPr lang="en-US" sz="1600" b="1" dirty="0">
                          <a:latin typeface="Times New Roman" panose="02020603050405020304" pitchFamily="18" charset="0"/>
                          <a:cs typeface="Times New Roman" panose="02020603050405020304" pitchFamily="18" charset="0"/>
                        </a:rPr>
                        <a:t>Low False Detection Rate</a:t>
                      </a:r>
                      <a:r>
                        <a:rPr lang="en-US" sz="1600" dirty="0">
                          <a:latin typeface="Times New Roman" panose="02020603050405020304" pitchFamily="18" charset="0"/>
                          <a:cs typeface="Times New Roman" panose="02020603050405020304" pitchFamily="18" charset="0"/>
                        </a:rPr>
                        <a:t>: It particularly excels in scenarios with low false detection rates.</a:t>
                      </a:r>
                    </a:p>
                  </a:txBody>
                  <a:tcPr/>
                </a:tc>
                <a:tc>
                  <a:txBody>
                    <a:bodyPr/>
                    <a:lstStyle/>
                    <a:p>
                      <a:pPr marL="0" marR="0" lvl="0" indent="0" algn="just" defTabSz="457200" rtl="0" eaLnBrk="1" fontAlgn="auto" latinLnBrk="0" hangingPunct="1">
                        <a:lnSpc>
                          <a:spcPct val="100000"/>
                        </a:lnSpc>
                        <a:spcBef>
                          <a:spcPts val="0"/>
                        </a:spcBef>
                        <a:spcAft>
                          <a:spcPts val="0"/>
                        </a:spcAft>
                        <a:buClrTx/>
                        <a:buSzTx/>
                        <a:buFontTx/>
                        <a:buNone/>
                        <a:tabLst/>
                        <a:defRPr/>
                      </a:pPr>
                      <a:r>
                        <a:rPr lang="en-US" sz="1600" b="1" dirty="0">
                          <a:latin typeface="Times New Roman" panose="02020603050405020304" pitchFamily="18" charset="0"/>
                          <a:cs typeface="Times New Roman" panose="02020603050405020304" pitchFamily="18" charset="0"/>
                        </a:rPr>
                        <a:t>Diverse Datasets Requirement</a:t>
                      </a:r>
                      <a:r>
                        <a:rPr lang="en-US" sz="1600" dirty="0">
                          <a:latin typeface="Times New Roman" panose="02020603050405020304" pitchFamily="18" charset="0"/>
                          <a:cs typeface="Times New Roman" panose="02020603050405020304" pitchFamily="18" charset="0"/>
                        </a:rPr>
                        <a:t>: More diverse datasets are required to better address the challenges posed by different types of face manipulation</a:t>
                      </a:r>
                    </a:p>
                    <a:p>
                      <a:pPr algn="just"/>
                      <a:r>
                        <a:rPr lang="en-US" sz="1600" b="1" dirty="0">
                          <a:latin typeface="Times New Roman" panose="02020603050405020304" pitchFamily="18" charset="0"/>
                          <a:cs typeface="Times New Roman" panose="02020603050405020304" pitchFamily="18" charset="0"/>
                        </a:rPr>
                        <a:t>Need for Robust Evaluation Metrics</a:t>
                      </a:r>
                      <a:r>
                        <a:rPr lang="en-US" sz="1600" dirty="0">
                          <a:latin typeface="Times New Roman" panose="02020603050405020304" pitchFamily="18" charset="0"/>
                          <a:cs typeface="Times New Roman" panose="02020603050405020304" pitchFamily="18" charset="0"/>
                        </a:rPr>
                        <a:t>: There is a need for more robust evaluation metrics to effectively assess the performance of detection models against various face manipulation attacks.</a:t>
                      </a:r>
                    </a:p>
                  </a:txBody>
                  <a:tcPr/>
                </a:tc>
                <a:extLst>
                  <a:ext uri="{0D108BD9-81ED-4DB2-BD59-A6C34878D82A}">
                    <a16:rowId xmlns:a16="http://schemas.microsoft.com/office/drawing/2014/main" val="3871229767"/>
                  </a:ext>
                </a:extLst>
              </a:tr>
            </a:tbl>
          </a:graphicData>
        </a:graphic>
      </p:graphicFrame>
    </p:spTree>
    <p:extLst>
      <p:ext uri="{BB962C8B-B14F-4D97-AF65-F5344CB8AC3E}">
        <p14:creationId xmlns:p14="http://schemas.microsoft.com/office/powerpoint/2010/main" val="297808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EBFF0887-E62A-7C3F-4E5C-283291536AC8}"/>
              </a:ext>
            </a:extLst>
          </p:cNvPr>
          <p:cNvGraphicFramePr>
            <a:graphicFrameLocks noGrp="1"/>
          </p:cNvGraphicFramePr>
          <p:nvPr>
            <p:extLst>
              <p:ext uri="{D42A27DB-BD31-4B8C-83A1-F6EECF244321}">
                <p14:modId xmlns:p14="http://schemas.microsoft.com/office/powerpoint/2010/main" val="1806985908"/>
              </p:ext>
            </p:extLst>
          </p:nvPr>
        </p:nvGraphicFramePr>
        <p:xfrm>
          <a:off x="-1" y="0"/>
          <a:ext cx="12192001" cy="6858000"/>
        </p:xfrm>
        <a:graphic>
          <a:graphicData uri="http://schemas.openxmlformats.org/drawingml/2006/table">
            <a:tbl>
              <a:tblPr firstRow="1" bandRow="1"/>
              <a:tblGrid>
                <a:gridCol w="1784836">
                  <a:extLst>
                    <a:ext uri="{9D8B030D-6E8A-4147-A177-3AD203B41FA5}">
                      <a16:colId xmlns:a16="http://schemas.microsoft.com/office/drawing/2014/main" val="2308923931"/>
                    </a:ext>
                  </a:extLst>
                </a:gridCol>
                <a:gridCol w="835270">
                  <a:extLst>
                    <a:ext uri="{9D8B030D-6E8A-4147-A177-3AD203B41FA5}">
                      <a16:colId xmlns:a16="http://schemas.microsoft.com/office/drawing/2014/main" val="3728517760"/>
                    </a:ext>
                  </a:extLst>
                </a:gridCol>
                <a:gridCol w="2373923">
                  <a:extLst>
                    <a:ext uri="{9D8B030D-6E8A-4147-A177-3AD203B41FA5}">
                      <a16:colId xmlns:a16="http://schemas.microsoft.com/office/drawing/2014/main" val="839291604"/>
                    </a:ext>
                  </a:extLst>
                </a:gridCol>
                <a:gridCol w="3730871">
                  <a:extLst>
                    <a:ext uri="{9D8B030D-6E8A-4147-A177-3AD203B41FA5}">
                      <a16:colId xmlns:a16="http://schemas.microsoft.com/office/drawing/2014/main" val="1721735479"/>
                    </a:ext>
                  </a:extLst>
                </a:gridCol>
                <a:gridCol w="3467101">
                  <a:extLst>
                    <a:ext uri="{9D8B030D-6E8A-4147-A177-3AD203B41FA5}">
                      <a16:colId xmlns:a16="http://schemas.microsoft.com/office/drawing/2014/main" val="3081826244"/>
                    </a:ext>
                  </a:extLst>
                </a:gridCol>
              </a:tblGrid>
              <a:tr h="297150">
                <a:tc>
                  <a:txBody>
                    <a:bodyPr/>
                    <a:lstStyle>
                      <a:lvl1pPr marL="0" algn="l" defTabSz="457200" rtl="0" eaLnBrk="1" latinLnBrk="0" hangingPunct="1">
                        <a:defRPr sz="1800" b="1" kern="1200">
                          <a:solidFill>
                            <a:schemeClr val="lt1"/>
                          </a:solidFill>
                          <a:latin typeface="Calibri" panose="020F0502020204030204"/>
                        </a:defRPr>
                      </a:lvl1pPr>
                      <a:lvl2pPr marL="457200" algn="l" defTabSz="457200" rtl="0" eaLnBrk="1" latinLnBrk="0" hangingPunct="1">
                        <a:defRPr sz="1800" b="1" kern="1200">
                          <a:solidFill>
                            <a:schemeClr val="lt1"/>
                          </a:solidFill>
                          <a:latin typeface="Calibri" panose="020F0502020204030204"/>
                        </a:defRPr>
                      </a:lvl2pPr>
                      <a:lvl3pPr marL="914400" algn="l" defTabSz="457200" rtl="0" eaLnBrk="1" latinLnBrk="0" hangingPunct="1">
                        <a:defRPr sz="1800" b="1" kern="1200">
                          <a:solidFill>
                            <a:schemeClr val="lt1"/>
                          </a:solidFill>
                          <a:latin typeface="Calibri" panose="020F0502020204030204"/>
                        </a:defRPr>
                      </a:lvl3pPr>
                      <a:lvl4pPr marL="1371600" algn="l" defTabSz="457200" rtl="0" eaLnBrk="1" latinLnBrk="0" hangingPunct="1">
                        <a:defRPr sz="1800" b="1" kern="1200">
                          <a:solidFill>
                            <a:schemeClr val="lt1"/>
                          </a:solidFill>
                          <a:latin typeface="Calibri" panose="020F0502020204030204"/>
                        </a:defRPr>
                      </a:lvl4pPr>
                      <a:lvl5pPr marL="1828800" algn="l" defTabSz="457200" rtl="0" eaLnBrk="1" latinLnBrk="0" hangingPunct="1">
                        <a:defRPr sz="1800" b="1" kern="1200">
                          <a:solidFill>
                            <a:schemeClr val="lt1"/>
                          </a:solidFill>
                          <a:latin typeface="Calibri" panose="020F0502020204030204"/>
                        </a:defRPr>
                      </a:lvl5pPr>
                      <a:lvl6pPr marL="2286000" algn="l" defTabSz="457200" rtl="0" eaLnBrk="1" latinLnBrk="0" hangingPunct="1">
                        <a:defRPr sz="1800" b="1" kern="1200">
                          <a:solidFill>
                            <a:schemeClr val="lt1"/>
                          </a:solidFill>
                          <a:latin typeface="Calibri" panose="020F0502020204030204"/>
                        </a:defRPr>
                      </a:lvl6pPr>
                      <a:lvl7pPr marL="2743200" algn="l" defTabSz="457200" rtl="0" eaLnBrk="1" latinLnBrk="0" hangingPunct="1">
                        <a:defRPr sz="1800" b="1" kern="1200">
                          <a:solidFill>
                            <a:schemeClr val="lt1"/>
                          </a:solidFill>
                          <a:latin typeface="Calibri" panose="020F0502020204030204"/>
                        </a:defRPr>
                      </a:lvl7pPr>
                      <a:lvl8pPr marL="3200400" algn="l" defTabSz="457200" rtl="0" eaLnBrk="1" latinLnBrk="0" hangingPunct="1">
                        <a:defRPr sz="1800" b="1" kern="1200">
                          <a:solidFill>
                            <a:schemeClr val="lt1"/>
                          </a:solidFill>
                          <a:latin typeface="Calibri" panose="020F0502020204030204"/>
                        </a:defRPr>
                      </a:lvl8pPr>
                      <a:lvl9pPr marL="3657600" algn="l" defTabSz="457200" rtl="0" eaLnBrk="1" latinLnBrk="0" hangingPunct="1">
                        <a:defRPr sz="1800" b="1" kern="1200">
                          <a:solidFill>
                            <a:schemeClr val="lt1"/>
                          </a:solidFill>
                          <a:latin typeface="Calibri" panose="020F0502020204030204"/>
                        </a:defRPr>
                      </a:lvl9pPr>
                    </a:lstStyle>
                    <a:p>
                      <a:r>
                        <a:rPr lang="en-IN" sz="1600" dirty="0">
                          <a:latin typeface="Times New Roman" panose="02020603050405020304" pitchFamily="18" charset="0"/>
                          <a:cs typeface="Times New Roman" panose="02020603050405020304" pitchFamily="18" charset="0"/>
                        </a:rPr>
                        <a:t>AUTHOR </a:t>
                      </a: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472C4"/>
                    </a:solidFill>
                  </a:tcPr>
                </a:tc>
                <a:tc>
                  <a:txBody>
                    <a:bodyPr/>
                    <a:lstStyle>
                      <a:lvl1pPr marL="0" algn="l" defTabSz="457200" rtl="0" eaLnBrk="1" latinLnBrk="0" hangingPunct="1">
                        <a:defRPr sz="1800" b="1" kern="1200">
                          <a:solidFill>
                            <a:schemeClr val="lt1"/>
                          </a:solidFill>
                          <a:latin typeface="Calibri" panose="020F0502020204030204"/>
                        </a:defRPr>
                      </a:lvl1pPr>
                      <a:lvl2pPr marL="457200" algn="l" defTabSz="457200" rtl="0" eaLnBrk="1" latinLnBrk="0" hangingPunct="1">
                        <a:defRPr sz="1800" b="1" kern="1200">
                          <a:solidFill>
                            <a:schemeClr val="lt1"/>
                          </a:solidFill>
                          <a:latin typeface="Calibri" panose="020F0502020204030204"/>
                        </a:defRPr>
                      </a:lvl2pPr>
                      <a:lvl3pPr marL="914400" algn="l" defTabSz="457200" rtl="0" eaLnBrk="1" latinLnBrk="0" hangingPunct="1">
                        <a:defRPr sz="1800" b="1" kern="1200">
                          <a:solidFill>
                            <a:schemeClr val="lt1"/>
                          </a:solidFill>
                          <a:latin typeface="Calibri" panose="020F0502020204030204"/>
                        </a:defRPr>
                      </a:lvl3pPr>
                      <a:lvl4pPr marL="1371600" algn="l" defTabSz="457200" rtl="0" eaLnBrk="1" latinLnBrk="0" hangingPunct="1">
                        <a:defRPr sz="1800" b="1" kern="1200">
                          <a:solidFill>
                            <a:schemeClr val="lt1"/>
                          </a:solidFill>
                          <a:latin typeface="Calibri" panose="020F0502020204030204"/>
                        </a:defRPr>
                      </a:lvl4pPr>
                      <a:lvl5pPr marL="1828800" algn="l" defTabSz="457200" rtl="0" eaLnBrk="1" latinLnBrk="0" hangingPunct="1">
                        <a:defRPr sz="1800" b="1" kern="1200">
                          <a:solidFill>
                            <a:schemeClr val="lt1"/>
                          </a:solidFill>
                          <a:latin typeface="Calibri" panose="020F0502020204030204"/>
                        </a:defRPr>
                      </a:lvl5pPr>
                      <a:lvl6pPr marL="2286000" algn="l" defTabSz="457200" rtl="0" eaLnBrk="1" latinLnBrk="0" hangingPunct="1">
                        <a:defRPr sz="1800" b="1" kern="1200">
                          <a:solidFill>
                            <a:schemeClr val="lt1"/>
                          </a:solidFill>
                          <a:latin typeface="Calibri" panose="020F0502020204030204"/>
                        </a:defRPr>
                      </a:lvl6pPr>
                      <a:lvl7pPr marL="2743200" algn="l" defTabSz="457200" rtl="0" eaLnBrk="1" latinLnBrk="0" hangingPunct="1">
                        <a:defRPr sz="1800" b="1" kern="1200">
                          <a:solidFill>
                            <a:schemeClr val="lt1"/>
                          </a:solidFill>
                          <a:latin typeface="Calibri" panose="020F0502020204030204"/>
                        </a:defRPr>
                      </a:lvl7pPr>
                      <a:lvl8pPr marL="3200400" algn="l" defTabSz="457200" rtl="0" eaLnBrk="1" latinLnBrk="0" hangingPunct="1">
                        <a:defRPr sz="1800" b="1" kern="1200">
                          <a:solidFill>
                            <a:schemeClr val="lt1"/>
                          </a:solidFill>
                          <a:latin typeface="Calibri" panose="020F0502020204030204"/>
                        </a:defRPr>
                      </a:lvl8pPr>
                      <a:lvl9pPr marL="3657600" algn="l" defTabSz="457200" rtl="0" eaLnBrk="1" latinLnBrk="0" hangingPunct="1">
                        <a:defRPr sz="1800" b="1" kern="1200">
                          <a:solidFill>
                            <a:schemeClr val="lt1"/>
                          </a:solidFill>
                          <a:latin typeface="Calibri" panose="020F0502020204030204"/>
                        </a:defRPr>
                      </a:lvl9pPr>
                    </a:lstStyle>
                    <a:p>
                      <a:r>
                        <a:rPr lang="en-IN" sz="1600" dirty="0">
                          <a:latin typeface="Times New Roman" panose="02020603050405020304" pitchFamily="18" charset="0"/>
                          <a:cs typeface="Times New Roman" panose="02020603050405020304" pitchFamily="18" charset="0"/>
                        </a:rPr>
                        <a:t>YEAR</a:t>
                      </a: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472C4"/>
                    </a:solidFill>
                  </a:tcPr>
                </a:tc>
                <a:tc>
                  <a:txBody>
                    <a:bodyPr/>
                    <a:lstStyle>
                      <a:lvl1pPr marL="0" algn="l" defTabSz="457200" rtl="0" eaLnBrk="1" latinLnBrk="0" hangingPunct="1">
                        <a:defRPr sz="1800" b="1" kern="1200">
                          <a:solidFill>
                            <a:schemeClr val="lt1"/>
                          </a:solidFill>
                          <a:latin typeface="Calibri" panose="020F0502020204030204"/>
                        </a:defRPr>
                      </a:lvl1pPr>
                      <a:lvl2pPr marL="457200" algn="l" defTabSz="457200" rtl="0" eaLnBrk="1" latinLnBrk="0" hangingPunct="1">
                        <a:defRPr sz="1800" b="1" kern="1200">
                          <a:solidFill>
                            <a:schemeClr val="lt1"/>
                          </a:solidFill>
                          <a:latin typeface="Calibri" panose="020F0502020204030204"/>
                        </a:defRPr>
                      </a:lvl2pPr>
                      <a:lvl3pPr marL="914400" algn="l" defTabSz="457200" rtl="0" eaLnBrk="1" latinLnBrk="0" hangingPunct="1">
                        <a:defRPr sz="1800" b="1" kern="1200">
                          <a:solidFill>
                            <a:schemeClr val="lt1"/>
                          </a:solidFill>
                          <a:latin typeface="Calibri" panose="020F0502020204030204"/>
                        </a:defRPr>
                      </a:lvl3pPr>
                      <a:lvl4pPr marL="1371600" algn="l" defTabSz="457200" rtl="0" eaLnBrk="1" latinLnBrk="0" hangingPunct="1">
                        <a:defRPr sz="1800" b="1" kern="1200">
                          <a:solidFill>
                            <a:schemeClr val="lt1"/>
                          </a:solidFill>
                          <a:latin typeface="Calibri" panose="020F0502020204030204"/>
                        </a:defRPr>
                      </a:lvl4pPr>
                      <a:lvl5pPr marL="1828800" algn="l" defTabSz="457200" rtl="0" eaLnBrk="1" latinLnBrk="0" hangingPunct="1">
                        <a:defRPr sz="1800" b="1" kern="1200">
                          <a:solidFill>
                            <a:schemeClr val="lt1"/>
                          </a:solidFill>
                          <a:latin typeface="Calibri" panose="020F0502020204030204"/>
                        </a:defRPr>
                      </a:lvl5pPr>
                      <a:lvl6pPr marL="2286000" algn="l" defTabSz="457200" rtl="0" eaLnBrk="1" latinLnBrk="0" hangingPunct="1">
                        <a:defRPr sz="1800" b="1" kern="1200">
                          <a:solidFill>
                            <a:schemeClr val="lt1"/>
                          </a:solidFill>
                          <a:latin typeface="Calibri" panose="020F0502020204030204"/>
                        </a:defRPr>
                      </a:lvl6pPr>
                      <a:lvl7pPr marL="2743200" algn="l" defTabSz="457200" rtl="0" eaLnBrk="1" latinLnBrk="0" hangingPunct="1">
                        <a:defRPr sz="1800" b="1" kern="1200">
                          <a:solidFill>
                            <a:schemeClr val="lt1"/>
                          </a:solidFill>
                          <a:latin typeface="Calibri" panose="020F0502020204030204"/>
                        </a:defRPr>
                      </a:lvl7pPr>
                      <a:lvl8pPr marL="3200400" algn="l" defTabSz="457200" rtl="0" eaLnBrk="1" latinLnBrk="0" hangingPunct="1">
                        <a:defRPr sz="1800" b="1" kern="1200">
                          <a:solidFill>
                            <a:schemeClr val="lt1"/>
                          </a:solidFill>
                          <a:latin typeface="Calibri" panose="020F0502020204030204"/>
                        </a:defRPr>
                      </a:lvl8pPr>
                      <a:lvl9pPr marL="3657600" algn="l" defTabSz="457200" rtl="0" eaLnBrk="1" latinLnBrk="0" hangingPunct="1">
                        <a:defRPr sz="1800" b="1" kern="1200">
                          <a:solidFill>
                            <a:schemeClr val="lt1"/>
                          </a:solidFill>
                          <a:latin typeface="Calibri" panose="020F0502020204030204"/>
                        </a:defRPr>
                      </a:lvl9pPr>
                    </a:lstStyle>
                    <a:p>
                      <a:r>
                        <a:rPr lang="en-IN" sz="1600" dirty="0">
                          <a:latin typeface="Times New Roman" panose="02020603050405020304" pitchFamily="18" charset="0"/>
                          <a:cs typeface="Times New Roman" panose="02020603050405020304" pitchFamily="18" charset="0"/>
                        </a:rPr>
                        <a:t>TOPIC</a:t>
                      </a: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472C4"/>
                    </a:solidFill>
                  </a:tcPr>
                </a:tc>
                <a:tc>
                  <a:txBody>
                    <a:bodyPr/>
                    <a:lstStyle>
                      <a:lvl1pPr marL="0" algn="l" defTabSz="457200" rtl="0" eaLnBrk="1" latinLnBrk="0" hangingPunct="1">
                        <a:defRPr sz="1800" b="1" kern="1200">
                          <a:solidFill>
                            <a:schemeClr val="lt1"/>
                          </a:solidFill>
                          <a:latin typeface="Calibri" panose="020F0502020204030204"/>
                        </a:defRPr>
                      </a:lvl1pPr>
                      <a:lvl2pPr marL="457200" algn="l" defTabSz="457200" rtl="0" eaLnBrk="1" latinLnBrk="0" hangingPunct="1">
                        <a:defRPr sz="1800" b="1" kern="1200">
                          <a:solidFill>
                            <a:schemeClr val="lt1"/>
                          </a:solidFill>
                          <a:latin typeface="Calibri" panose="020F0502020204030204"/>
                        </a:defRPr>
                      </a:lvl2pPr>
                      <a:lvl3pPr marL="914400" algn="l" defTabSz="457200" rtl="0" eaLnBrk="1" latinLnBrk="0" hangingPunct="1">
                        <a:defRPr sz="1800" b="1" kern="1200">
                          <a:solidFill>
                            <a:schemeClr val="lt1"/>
                          </a:solidFill>
                          <a:latin typeface="Calibri" panose="020F0502020204030204"/>
                        </a:defRPr>
                      </a:lvl3pPr>
                      <a:lvl4pPr marL="1371600" algn="l" defTabSz="457200" rtl="0" eaLnBrk="1" latinLnBrk="0" hangingPunct="1">
                        <a:defRPr sz="1800" b="1" kern="1200">
                          <a:solidFill>
                            <a:schemeClr val="lt1"/>
                          </a:solidFill>
                          <a:latin typeface="Calibri" panose="020F0502020204030204"/>
                        </a:defRPr>
                      </a:lvl4pPr>
                      <a:lvl5pPr marL="1828800" algn="l" defTabSz="457200" rtl="0" eaLnBrk="1" latinLnBrk="0" hangingPunct="1">
                        <a:defRPr sz="1800" b="1" kern="1200">
                          <a:solidFill>
                            <a:schemeClr val="lt1"/>
                          </a:solidFill>
                          <a:latin typeface="Calibri" panose="020F0502020204030204"/>
                        </a:defRPr>
                      </a:lvl5pPr>
                      <a:lvl6pPr marL="2286000" algn="l" defTabSz="457200" rtl="0" eaLnBrk="1" latinLnBrk="0" hangingPunct="1">
                        <a:defRPr sz="1800" b="1" kern="1200">
                          <a:solidFill>
                            <a:schemeClr val="lt1"/>
                          </a:solidFill>
                          <a:latin typeface="Calibri" panose="020F0502020204030204"/>
                        </a:defRPr>
                      </a:lvl6pPr>
                      <a:lvl7pPr marL="2743200" algn="l" defTabSz="457200" rtl="0" eaLnBrk="1" latinLnBrk="0" hangingPunct="1">
                        <a:defRPr sz="1800" b="1" kern="1200">
                          <a:solidFill>
                            <a:schemeClr val="lt1"/>
                          </a:solidFill>
                          <a:latin typeface="Calibri" panose="020F0502020204030204"/>
                        </a:defRPr>
                      </a:lvl7pPr>
                      <a:lvl8pPr marL="3200400" algn="l" defTabSz="457200" rtl="0" eaLnBrk="1" latinLnBrk="0" hangingPunct="1">
                        <a:defRPr sz="1800" b="1" kern="1200">
                          <a:solidFill>
                            <a:schemeClr val="lt1"/>
                          </a:solidFill>
                          <a:latin typeface="Calibri" panose="020F0502020204030204"/>
                        </a:defRPr>
                      </a:lvl8pPr>
                      <a:lvl9pPr marL="3657600" algn="l" defTabSz="457200" rtl="0" eaLnBrk="1" latinLnBrk="0" hangingPunct="1">
                        <a:defRPr sz="1800" b="1" kern="1200">
                          <a:solidFill>
                            <a:schemeClr val="lt1"/>
                          </a:solidFill>
                          <a:latin typeface="Calibri" panose="020F0502020204030204"/>
                        </a:defRPr>
                      </a:lvl9pPr>
                    </a:lstStyle>
                    <a:p>
                      <a:r>
                        <a:rPr lang="en-IN" sz="1600" dirty="0">
                          <a:latin typeface="Times New Roman" panose="02020603050405020304" pitchFamily="18" charset="0"/>
                          <a:cs typeface="Times New Roman" panose="02020603050405020304" pitchFamily="18" charset="0"/>
                        </a:rPr>
                        <a:t>RESULT</a:t>
                      </a: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472C4"/>
                    </a:solidFill>
                  </a:tcPr>
                </a:tc>
                <a:tc>
                  <a:txBody>
                    <a:bodyPr/>
                    <a:lstStyle>
                      <a:lvl1pPr marL="0" algn="l" defTabSz="457200" rtl="0" eaLnBrk="1" latinLnBrk="0" hangingPunct="1">
                        <a:defRPr sz="1800" b="1" kern="1200">
                          <a:solidFill>
                            <a:schemeClr val="lt1"/>
                          </a:solidFill>
                          <a:latin typeface="Calibri" panose="020F0502020204030204"/>
                        </a:defRPr>
                      </a:lvl1pPr>
                      <a:lvl2pPr marL="457200" algn="l" defTabSz="457200" rtl="0" eaLnBrk="1" latinLnBrk="0" hangingPunct="1">
                        <a:defRPr sz="1800" b="1" kern="1200">
                          <a:solidFill>
                            <a:schemeClr val="lt1"/>
                          </a:solidFill>
                          <a:latin typeface="Calibri" panose="020F0502020204030204"/>
                        </a:defRPr>
                      </a:lvl2pPr>
                      <a:lvl3pPr marL="914400" algn="l" defTabSz="457200" rtl="0" eaLnBrk="1" latinLnBrk="0" hangingPunct="1">
                        <a:defRPr sz="1800" b="1" kern="1200">
                          <a:solidFill>
                            <a:schemeClr val="lt1"/>
                          </a:solidFill>
                          <a:latin typeface="Calibri" panose="020F0502020204030204"/>
                        </a:defRPr>
                      </a:lvl3pPr>
                      <a:lvl4pPr marL="1371600" algn="l" defTabSz="457200" rtl="0" eaLnBrk="1" latinLnBrk="0" hangingPunct="1">
                        <a:defRPr sz="1800" b="1" kern="1200">
                          <a:solidFill>
                            <a:schemeClr val="lt1"/>
                          </a:solidFill>
                          <a:latin typeface="Calibri" panose="020F0502020204030204"/>
                        </a:defRPr>
                      </a:lvl4pPr>
                      <a:lvl5pPr marL="1828800" algn="l" defTabSz="457200" rtl="0" eaLnBrk="1" latinLnBrk="0" hangingPunct="1">
                        <a:defRPr sz="1800" b="1" kern="1200">
                          <a:solidFill>
                            <a:schemeClr val="lt1"/>
                          </a:solidFill>
                          <a:latin typeface="Calibri" panose="020F0502020204030204"/>
                        </a:defRPr>
                      </a:lvl5pPr>
                      <a:lvl6pPr marL="2286000" algn="l" defTabSz="457200" rtl="0" eaLnBrk="1" latinLnBrk="0" hangingPunct="1">
                        <a:defRPr sz="1800" b="1" kern="1200">
                          <a:solidFill>
                            <a:schemeClr val="lt1"/>
                          </a:solidFill>
                          <a:latin typeface="Calibri" panose="020F0502020204030204"/>
                        </a:defRPr>
                      </a:lvl6pPr>
                      <a:lvl7pPr marL="2743200" algn="l" defTabSz="457200" rtl="0" eaLnBrk="1" latinLnBrk="0" hangingPunct="1">
                        <a:defRPr sz="1800" b="1" kern="1200">
                          <a:solidFill>
                            <a:schemeClr val="lt1"/>
                          </a:solidFill>
                          <a:latin typeface="Calibri" panose="020F0502020204030204"/>
                        </a:defRPr>
                      </a:lvl7pPr>
                      <a:lvl8pPr marL="3200400" algn="l" defTabSz="457200" rtl="0" eaLnBrk="1" latinLnBrk="0" hangingPunct="1">
                        <a:defRPr sz="1800" b="1" kern="1200">
                          <a:solidFill>
                            <a:schemeClr val="lt1"/>
                          </a:solidFill>
                          <a:latin typeface="Calibri" panose="020F0502020204030204"/>
                        </a:defRPr>
                      </a:lvl8pPr>
                      <a:lvl9pPr marL="3657600" algn="l" defTabSz="457200" rtl="0" eaLnBrk="1" latinLnBrk="0" hangingPunct="1">
                        <a:defRPr sz="1800" b="1" kern="1200">
                          <a:solidFill>
                            <a:schemeClr val="lt1"/>
                          </a:solidFill>
                          <a:latin typeface="Calibri" panose="020F0502020204030204"/>
                        </a:defRPr>
                      </a:lvl9pPr>
                    </a:lstStyle>
                    <a:p>
                      <a:pPr algn="just"/>
                      <a:r>
                        <a:rPr lang="en-IN" sz="1600" dirty="0">
                          <a:latin typeface="Times New Roman" panose="02020603050405020304" pitchFamily="18" charset="0"/>
                          <a:cs typeface="Times New Roman" panose="02020603050405020304" pitchFamily="18" charset="0"/>
                        </a:rPr>
                        <a:t>RESEARCH GAP</a:t>
                      </a: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472C4"/>
                    </a:solidFill>
                  </a:tcPr>
                </a:tc>
                <a:extLst>
                  <a:ext uri="{0D108BD9-81ED-4DB2-BD59-A6C34878D82A}">
                    <a16:rowId xmlns:a16="http://schemas.microsoft.com/office/drawing/2014/main" val="2556364648"/>
                  </a:ext>
                </a:extLst>
              </a:tr>
              <a:tr h="2890460">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r>
                        <a:rPr lang="en-IN" sz="1600" dirty="0">
                          <a:latin typeface="Times New Roman" panose="02020603050405020304" pitchFamily="18" charset="0"/>
                          <a:cs typeface="Times New Roman" panose="02020603050405020304" pitchFamily="18" charset="0"/>
                        </a:rPr>
                        <a:t>Falko Matern Christian Riess Marc Stamminger</a:t>
                      </a: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r>
                        <a:rPr lang="en-IN" sz="1600" dirty="0">
                          <a:latin typeface="Times New Roman" panose="02020603050405020304" pitchFamily="18" charset="0"/>
                          <a:cs typeface="Times New Roman" panose="02020603050405020304" pitchFamily="18" charset="0"/>
                        </a:rPr>
                        <a:t>2019</a:t>
                      </a: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just"/>
                      <a:r>
                        <a:rPr lang="en-GB" sz="1600" dirty="0">
                          <a:latin typeface="Times New Roman" panose="02020603050405020304" pitchFamily="18" charset="0"/>
                          <a:cs typeface="Times New Roman" panose="02020603050405020304" pitchFamily="18" charset="0"/>
                        </a:rPr>
                        <a:t>Exploiting Visual Artifacts to Expose Deepfakes and Face Manipulations</a:t>
                      </a:r>
                      <a:r>
                        <a:rPr lang="en-US" sz="1600" dirty="0">
                          <a:latin typeface="Times New Roman" panose="02020603050405020304" pitchFamily="18" charset="0"/>
                          <a:cs typeface="Times New Roman" panose="02020603050405020304" pitchFamily="18" charset="0"/>
                        </a:rPr>
                        <a:t>.</a:t>
                      </a:r>
                      <a:endParaRPr lang="en-IN" sz="1600" dirty="0">
                        <a:latin typeface="Times New Roman" panose="02020603050405020304" pitchFamily="18" charset="0"/>
                        <a:cs typeface="Times New Roman" panose="02020603050405020304" pitchFamily="18" charset="0"/>
                      </a:endParaRP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just"/>
                      <a:r>
                        <a:rPr lang="en-US" sz="1600" b="1" dirty="0">
                          <a:latin typeface="Times New Roman" panose="02020603050405020304" pitchFamily="18" charset="0"/>
                          <a:cs typeface="Times New Roman" panose="02020603050405020304" pitchFamily="18" charset="0"/>
                        </a:rPr>
                        <a:t>k-NN Classifier Performance</a:t>
                      </a:r>
                      <a:r>
                        <a:rPr lang="en-US" sz="1600" dirty="0">
                          <a:latin typeface="Times New Roman" panose="02020603050405020304" pitchFamily="18" charset="0"/>
                          <a:cs typeface="Times New Roman" panose="02020603050405020304" pitchFamily="18" charset="0"/>
                        </a:rPr>
                        <a:t>: The k-NN classifiers achieved an AUC of 0.852 on GAN data with good segmentation.</a:t>
                      </a:r>
                    </a:p>
                    <a:p>
                      <a:pPr algn="just"/>
                      <a:r>
                        <a:rPr lang="en-US" sz="1600" b="1" dirty="0">
                          <a:latin typeface="Times New Roman" panose="02020603050405020304" pitchFamily="18" charset="0"/>
                          <a:cs typeface="Times New Roman" panose="02020603050405020304" pitchFamily="18" charset="0"/>
                        </a:rPr>
                        <a:t>Logistic Regression on Face2Face</a:t>
                      </a:r>
                      <a:r>
                        <a:rPr lang="en-US" sz="1600" dirty="0">
                          <a:latin typeface="Times New Roman" panose="02020603050405020304" pitchFamily="18" charset="0"/>
                          <a:cs typeface="Times New Roman" panose="02020603050405020304" pitchFamily="18" charset="0"/>
                        </a:rPr>
                        <a:t>: Logistic regression performed well on the Face2Face dataset, indicating that simpler models can be effective.</a:t>
                      </a: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just"/>
                      <a:r>
                        <a:rPr lang="en-US" sz="1600" b="1" dirty="0">
                          <a:latin typeface="Times New Roman" panose="02020603050405020304" pitchFamily="18" charset="0"/>
                          <a:cs typeface="Times New Roman" panose="02020603050405020304" pitchFamily="18" charset="0"/>
                        </a:rPr>
                        <a:t>Enhanced Iris Segmentation</a:t>
                      </a:r>
                      <a:r>
                        <a:rPr lang="en-US" sz="1600" dirty="0">
                          <a:latin typeface="Times New Roman" panose="02020603050405020304" pitchFamily="18" charset="0"/>
                          <a:cs typeface="Times New Roman" panose="02020603050405020304" pitchFamily="18" charset="0"/>
                        </a:rPr>
                        <a:t>: There is a need to develop advanced methods for detecting subtle visual manipulations.</a:t>
                      </a:r>
                    </a:p>
                    <a:p>
                      <a:pPr algn="just"/>
                      <a:r>
                        <a:rPr lang="en-US" sz="1600" b="1" dirty="0">
                          <a:latin typeface="Times New Roman" panose="02020603050405020304" pitchFamily="18" charset="0"/>
                          <a:cs typeface="Times New Roman" panose="02020603050405020304" pitchFamily="18" charset="0"/>
                        </a:rPr>
                        <a:t>Improvement of Face2Face Datasets</a:t>
                      </a:r>
                      <a:r>
                        <a:rPr lang="en-US" sz="1600" dirty="0">
                          <a:latin typeface="Times New Roman" panose="02020603050405020304" pitchFamily="18" charset="0"/>
                          <a:cs typeface="Times New Roman" panose="02020603050405020304" pitchFamily="18" charset="0"/>
                        </a:rPr>
                        <a:t>: Further investigation is required into the use of more complex models and the employment of larger dataset.</a:t>
                      </a:r>
                    </a:p>
                    <a:p>
                      <a:pPr algn="just"/>
                      <a:r>
                        <a:rPr lang="en-US" sz="1600" b="1" dirty="0">
                          <a:latin typeface="Times New Roman" panose="02020603050405020304" pitchFamily="18" charset="0"/>
                          <a:cs typeface="Times New Roman" panose="02020603050405020304" pitchFamily="18" charset="0"/>
                        </a:rPr>
                        <a:t>Advanced Deepfake Classification</a:t>
                      </a:r>
                      <a:r>
                        <a:rPr lang="en-US" sz="1600" dirty="0">
                          <a:latin typeface="Times New Roman" panose="02020603050405020304" pitchFamily="18" charset="0"/>
                          <a:cs typeface="Times New Roman" panose="02020603050405020304" pitchFamily="18" charset="0"/>
                        </a:rPr>
                        <a:t>: There is a critical need to explore and develop new classification techniques and algorithms that can adapt to the rapidly evolving methods used in Deepfake manipulations.</a:t>
                      </a: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extLst>
                  <a:ext uri="{0D108BD9-81ED-4DB2-BD59-A6C34878D82A}">
                    <a16:rowId xmlns:a16="http://schemas.microsoft.com/office/drawing/2014/main" val="1598564271"/>
                  </a:ext>
                </a:extLst>
              </a:tr>
              <a:tr h="2890460">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r>
                        <a:rPr lang="en-IN" sz="1600" dirty="0">
                          <a:latin typeface="Times New Roman" panose="02020603050405020304" pitchFamily="18" charset="0"/>
                          <a:cs typeface="Times New Roman" panose="02020603050405020304" pitchFamily="18" charset="0"/>
                        </a:rPr>
                        <a:t>Laurens van der Maaten, Zhuang Liu, Gao Huang</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r>
                        <a:rPr lang="en-US" sz="1600" dirty="0">
                          <a:latin typeface="Times New Roman" panose="02020603050405020304" pitchFamily="18" charset="0"/>
                          <a:cs typeface="Times New Roman" panose="02020603050405020304" pitchFamily="18" charset="0"/>
                        </a:rPr>
                        <a:t>2019</a:t>
                      </a:r>
                      <a:endParaRPr lang="en-IN" sz="1600" dirty="0">
                        <a:latin typeface="Times New Roman" panose="02020603050405020304" pitchFamily="18" charset="0"/>
                        <a:cs typeface="Times New Roman" panose="02020603050405020304" pitchFamily="18" charset="0"/>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just"/>
                      <a:r>
                        <a:rPr lang="en-IN" sz="1600" dirty="0">
                          <a:latin typeface="Times New Roman" panose="02020603050405020304" pitchFamily="18" charset="0"/>
                          <a:cs typeface="Times New Roman" panose="02020603050405020304" pitchFamily="18" charset="0"/>
                        </a:rPr>
                        <a:t>Densely Connected Convolutional Networks</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just"/>
                      <a:r>
                        <a:rPr lang="en-US" sz="1600" b="1" dirty="0">
                          <a:latin typeface="Times New Roman" panose="02020603050405020304" pitchFamily="18" charset="0"/>
                          <a:cs typeface="Times New Roman" panose="02020603050405020304" pitchFamily="18" charset="0"/>
                        </a:rPr>
                        <a:t>DenseNets Efficiency in Parameters</a:t>
                      </a:r>
                      <a:r>
                        <a:rPr lang="en-US" sz="1600" dirty="0">
                          <a:latin typeface="Times New Roman" panose="02020603050405020304" pitchFamily="18" charset="0"/>
                          <a:cs typeface="Times New Roman" panose="02020603050405020304" pitchFamily="18" charset="0"/>
                        </a:rPr>
                        <a:t>: DenseNets, with their dense connectivity patterns, require significantly fewer parameters than traditional convolutional networks like ResNets.</a:t>
                      </a:r>
                    </a:p>
                    <a:p>
                      <a:pPr algn="just"/>
                      <a:r>
                        <a:rPr lang="en-US" sz="1600" b="1" dirty="0">
                          <a:latin typeface="Times New Roman" panose="02020603050405020304" pitchFamily="18" charset="0"/>
                          <a:cs typeface="Times New Roman" panose="02020603050405020304" pitchFamily="18" charset="0"/>
                        </a:rPr>
                        <a:t>Comparable Performance</a:t>
                      </a:r>
                      <a:r>
                        <a:rPr lang="en-US" sz="1600" dirty="0">
                          <a:latin typeface="Times New Roman" panose="02020603050405020304" pitchFamily="18" charset="0"/>
                          <a:cs typeface="Times New Roman" panose="02020603050405020304" pitchFamily="18" charset="0"/>
                        </a:rPr>
                        <a:t>: Despite using fewer parameters, DenseNets achieve performance comparable to ResNets.</a:t>
                      </a:r>
                    </a:p>
                    <a:p>
                      <a:pPr algn="just"/>
                      <a:r>
                        <a:rPr lang="en-US" sz="1600" b="1" dirty="0">
                          <a:latin typeface="Times New Roman" panose="02020603050405020304" pitchFamily="18" charset="0"/>
                          <a:cs typeface="Times New Roman" panose="02020603050405020304" pitchFamily="18" charset="0"/>
                        </a:rPr>
                        <a:t>Efficiency in Computation</a:t>
                      </a:r>
                      <a:r>
                        <a:rPr lang="en-US" sz="1600" dirty="0">
                          <a:latin typeface="Times New Roman" panose="02020603050405020304" pitchFamily="18" charset="0"/>
                          <a:cs typeface="Times New Roman" panose="02020603050405020304" pitchFamily="18" charset="0"/>
                        </a:rPr>
                        <a:t>: A DenseNet with the same computational requirements as a ResNet-50 performs on par with a ResNet-101, which requires twice the computation.</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just"/>
                      <a:r>
                        <a:rPr lang="en-US" sz="1600" b="1" dirty="0">
                          <a:latin typeface="Times New Roman" panose="02020603050405020304" pitchFamily="18" charset="0"/>
                          <a:cs typeface="Times New Roman" panose="02020603050405020304" pitchFamily="18" charset="0"/>
                        </a:rPr>
                        <a:t>Scalability of DenseNets</a:t>
                      </a:r>
                      <a:r>
                        <a:rPr lang="en-US" sz="1600" dirty="0">
                          <a:latin typeface="Times New Roman" panose="02020603050405020304" pitchFamily="18" charset="0"/>
                          <a:cs typeface="Times New Roman" panose="02020603050405020304" pitchFamily="18" charset="0"/>
                        </a:rPr>
                        <a:t>: Current research lacks comprehensive analysis of   DenseNet’s scalability. </a:t>
                      </a:r>
                    </a:p>
                    <a:p>
                      <a:pPr algn="just"/>
                      <a:r>
                        <a:rPr lang="en-US" sz="1600" b="1" dirty="0">
                          <a:latin typeface="Times New Roman" panose="02020603050405020304" pitchFamily="18" charset="0"/>
                          <a:cs typeface="Times New Roman" panose="02020603050405020304" pitchFamily="18" charset="0"/>
                        </a:rPr>
                        <a:t>Impact of Architectural Variations</a:t>
                      </a:r>
                      <a:r>
                        <a:rPr lang="en-US" sz="1600" dirty="0">
                          <a:latin typeface="Times New Roman" panose="02020603050405020304" pitchFamily="18" charset="0"/>
                          <a:cs typeface="Times New Roman" panose="02020603050405020304" pitchFamily="18" charset="0"/>
                        </a:rPr>
                        <a:t>: There is insufficient exploration of how different architectural variations within DenseNet models affect their performance. </a:t>
                      </a:r>
                    </a:p>
                    <a:p>
                      <a:pPr algn="just"/>
                      <a:r>
                        <a:rPr lang="en-US" sz="1600" b="1" dirty="0">
                          <a:latin typeface="Times New Roman" panose="02020603050405020304" pitchFamily="18" charset="0"/>
                          <a:cs typeface="Times New Roman" panose="02020603050405020304" pitchFamily="18" charset="0"/>
                        </a:rPr>
                        <a:t>Hyperparameter Settings</a:t>
                      </a:r>
                      <a:r>
                        <a:rPr lang="en-US" sz="1600" dirty="0">
                          <a:latin typeface="Times New Roman" panose="02020603050405020304" pitchFamily="18" charset="0"/>
                          <a:cs typeface="Times New Roman" panose="02020603050405020304" pitchFamily="18" charset="0"/>
                        </a:rPr>
                        <a:t>: The effects of different hyperparameter configurations on DenseNets' performance are not well-understood. </a:t>
                      </a:r>
                      <a:endParaRPr lang="en-GB" sz="1600" b="0" i="0" kern="1200" dirty="0">
                        <a:solidFill>
                          <a:schemeClr val="dk1"/>
                        </a:solidFill>
                        <a:effectLst/>
                        <a:latin typeface="Times New Roman" panose="02020603050405020304" pitchFamily="18" charset="0"/>
                        <a:ea typeface="+mn-ea"/>
                        <a:cs typeface="Times New Roman" panose="02020603050405020304" pitchFamily="18" charset="0"/>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extLst>
                  <a:ext uri="{0D108BD9-81ED-4DB2-BD59-A6C34878D82A}">
                    <a16:rowId xmlns:a16="http://schemas.microsoft.com/office/drawing/2014/main" val="3960696445"/>
                  </a:ext>
                </a:extLst>
              </a:tr>
            </a:tbl>
          </a:graphicData>
        </a:graphic>
      </p:graphicFrame>
    </p:spTree>
    <p:extLst>
      <p:ext uri="{BB962C8B-B14F-4D97-AF65-F5344CB8AC3E}">
        <p14:creationId xmlns:p14="http://schemas.microsoft.com/office/powerpoint/2010/main" val="23174348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a:extLst>
              <a:ext uri="{FF2B5EF4-FFF2-40B4-BE49-F238E27FC236}">
                <a16:creationId xmlns:a16="http://schemas.microsoft.com/office/drawing/2014/main" id="{FFF8E665-633F-A578-03B7-58157D2BF24F}"/>
              </a:ext>
            </a:extLst>
          </p:cNvPr>
          <p:cNvGraphicFramePr>
            <a:graphicFrameLocks noGrp="1"/>
          </p:cNvGraphicFramePr>
          <p:nvPr>
            <p:extLst>
              <p:ext uri="{D42A27DB-BD31-4B8C-83A1-F6EECF244321}">
                <p14:modId xmlns:p14="http://schemas.microsoft.com/office/powerpoint/2010/main" val="3383219155"/>
              </p:ext>
            </p:extLst>
          </p:nvPr>
        </p:nvGraphicFramePr>
        <p:xfrm>
          <a:off x="-1" y="852958"/>
          <a:ext cx="12192001" cy="3108960"/>
        </p:xfrm>
        <a:graphic>
          <a:graphicData uri="http://schemas.openxmlformats.org/drawingml/2006/table">
            <a:tbl>
              <a:tblPr firstRow="1" bandRow="1"/>
              <a:tblGrid>
                <a:gridCol w="1784837">
                  <a:extLst>
                    <a:ext uri="{9D8B030D-6E8A-4147-A177-3AD203B41FA5}">
                      <a16:colId xmlns:a16="http://schemas.microsoft.com/office/drawing/2014/main" val="2308923931"/>
                    </a:ext>
                  </a:extLst>
                </a:gridCol>
                <a:gridCol w="850787">
                  <a:extLst>
                    <a:ext uri="{9D8B030D-6E8A-4147-A177-3AD203B41FA5}">
                      <a16:colId xmlns:a16="http://schemas.microsoft.com/office/drawing/2014/main" val="3728517760"/>
                    </a:ext>
                  </a:extLst>
                </a:gridCol>
                <a:gridCol w="2358406">
                  <a:extLst>
                    <a:ext uri="{9D8B030D-6E8A-4147-A177-3AD203B41FA5}">
                      <a16:colId xmlns:a16="http://schemas.microsoft.com/office/drawing/2014/main" val="839291604"/>
                    </a:ext>
                  </a:extLst>
                </a:gridCol>
                <a:gridCol w="3730870">
                  <a:extLst>
                    <a:ext uri="{9D8B030D-6E8A-4147-A177-3AD203B41FA5}">
                      <a16:colId xmlns:a16="http://schemas.microsoft.com/office/drawing/2014/main" val="1721735479"/>
                    </a:ext>
                  </a:extLst>
                </a:gridCol>
                <a:gridCol w="3467101">
                  <a:extLst>
                    <a:ext uri="{9D8B030D-6E8A-4147-A177-3AD203B41FA5}">
                      <a16:colId xmlns:a16="http://schemas.microsoft.com/office/drawing/2014/main" val="3081826244"/>
                    </a:ext>
                  </a:extLst>
                </a:gridCol>
              </a:tblGrid>
              <a:tr h="289203">
                <a:tc>
                  <a:txBody>
                    <a:bodyPr/>
                    <a:lstStyle>
                      <a:lvl1pPr marL="0" algn="l" defTabSz="457200" rtl="0" eaLnBrk="1" latinLnBrk="0" hangingPunct="1">
                        <a:defRPr sz="1800" b="1" kern="1200">
                          <a:solidFill>
                            <a:schemeClr val="lt1"/>
                          </a:solidFill>
                          <a:latin typeface="Calibri" panose="020F0502020204030204"/>
                        </a:defRPr>
                      </a:lvl1pPr>
                      <a:lvl2pPr marL="457200" algn="l" defTabSz="457200" rtl="0" eaLnBrk="1" latinLnBrk="0" hangingPunct="1">
                        <a:defRPr sz="1800" b="1" kern="1200">
                          <a:solidFill>
                            <a:schemeClr val="lt1"/>
                          </a:solidFill>
                          <a:latin typeface="Calibri" panose="020F0502020204030204"/>
                        </a:defRPr>
                      </a:lvl2pPr>
                      <a:lvl3pPr marL="914400" algn="l" defTabSz="457200" rtl="0" eaLnBrk="1" latinLnBrk="0" hangingPunct="1">
                        <a:defRPr sz="1800" b="1" kern="1200">
                          <a:solidFill>
                            <a:schemeClr val="lt1"/>
                          </a:solidFill>
                          <a:latin typeface="Calibri" panose="020F0502020204030204"/>
                        </a:defRPr>
                      </a:lvl3pPr>
                      <a:lvl4pPr marL="1371600" algn="l" defTabSz="457200" rtl="0" eaLnBrk="1" latinLnBrk="0" hangingPunct="1">
                        <a:defRPr sz="1800" b="1" kern="1200">
                          <a:solidFill>
                            <a:schemeClr val="lt1"/>
                          </a:solidFill>
                          <a:latin typeface="Calibri" panose="020F0502020204030204"/>
                        </a:defRPr>
                      </a:lvl4pPr>
                      <a:lvl5pPr marL="1828800" algn="l" defTabSz="457200" rtl="0" eaLnBrk="1" latinLnBrk="0" hangingPunct="1">
                        <a:defRPr sz="1800" b="1" kern="1200">
                          <a:solidFill>
                            <a:schemeClr val="lt1"/>
                          </a:solidFill>
                          <a:latin typeface="Calibri" panose="020F0502020204030204"/>
                        </a:defRPr>
                      </a:lvl5pPr>
                      <a:lvl6pPr marL="2286000" algn="l" defTabSz="457200" rtl="0" eaLnBrk="1" latinLnBrk="0" hangingPunct="1">
                        <a:defRPr sz="1800" b="1" kern="1200">
                          <a:solidFill>
                            <a:schemeClr val="lt1"/>
                          </a:solidFill>
                          <a:latin typeface="Calibri" panose="020F0502020204030204"/>
                        </a:defRPr>
                      </a:lvl6pPr>
                      <a:lvl7pPr marL="2743200" algn="l" defTabSz="457200" rtl="0" eaLnBrk="1" latinLnBrk="0" hangingPunct="1">
                        <a:defRPr sz="1800" b="1" kern="1200">
                          <a:solidFill>
                            <a:schemeClr val="lt1"/>
                          </a:solidFill>
                          <a:latin typeface="Calibri" panose="020F0502020204030204"/>
                        </a:defRPr>
                      </a:lvl7pPr>
                      <a:lvl8pPr marL="3200400" algn="l" defTabSz="457200" rtl="0" eaLnBrk="1" latinLnBrk="0" hangingPunct="1">
                        <a:defRPr sz="1800" b="1" kern="1200">
                          <a:solidFill>
                            <a:schemeClr val="lt1"/>
                          </a:solidFill>
                          <a:latin typeface="Calibri" panose="020F0502020204030204"/>
                        </a:defRPr>
                      </a:lvl8pPr>
                      <a:lvl9pPr marL="3657600" algn="l" defTabSz="457200" rtl="0" eaLnBrk="1" latinLnBrk="0" hangingPunct="1">
                        <a:defRPr sz="1800" b="1" kern="1200">
                          <a:solidFill>
                            <a:schemeClr val="lt1"/>
                          </a:solidFill>
                          <a:latin typeface="Calibri" panose="020F0502020204030204"/>
                        </a:defRPr>
                      </a:lvl9pPr>
                    </a:lstStyle>
                    <a:p>
                      <a:r>
                        <a:rPr lang="en-IN" sz="1600" dirty="0">
                          <a:latin typeface="Times New Roman" panose="02020603050405020304" pitchFamily="18" charset="0"/>
                          <a:cs typeface="Times New Roman" panose="02020603050405020304" pitchFamily="18" charset="0"/>
                        </a:rPr>
                        <a:t>AUTHOR </a:t>
                      </a: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472C4"/>
                    </a:solidFill>
                  </a:tcPr>
                </a:tc>
                <a:tc>
                  <a:txBody>
                    <a:bodyPr/>
                    <a:lstStyle>
                      <a:lvl1pPr marL="0" algn="l" defTabSz="457200" rtl="0" eaLnBrk="1" latinLnBrk="0" hangingPunct="1">
                        <a:defRPr sz="1800" b="1" kern="1200">
                          <a:solidFill>
                            <a:schemeClr val="lt1"/>
                          </a:solidFill>
                          <a:latin typeface="Calibri" panose="020F0502020204030204"/>
                        </a:defRPr>
                      </a:lvl1pPr>
                      <a:lvl2pPr marL="457200" algn="l" defTabSz="457200" rtl="0" eaLnBrk="1" latinLnBrk="0" hangingPunct="1">
                        <a:defRPr sz="1800" b="1" kern="1200">
                          <a:solidFill>
                            <a:schemeClr val="lt1"/>
                          </a:solidFill>
                          <a:latin typeface="Calibri" panose="020F0502020204030204"/>
                        </a:defRPr>
                      </a:lvl2pPr>
                      <a:lvl3pPr marL="914400" algn="l" defTabSz="457200" rtl="0" eaLnBrk="1" latinLnBrk="0" hangingPunct="1">
                        <a:defRPr sz="1800" b="1" kern="1200">
                          <a:solidFill>
                            <a:schemeClr val="lt1"/>
                          </a:solidFill>
                          <a:latin typeface="Calibri" panose="020F0502020204030204"/>
                        </a:defRPr>
                      </a:lvl3pPr>
                      <a:lvl4pPr marL="1371600" algn="l" defTabSz="457200" rtl="0" eaLnBrk="1" latinLnBrk="0" hangingPunct="1">
                        <a:defRPr sz="1800" b="1" kern="1200">
                          <a:solidFill>
                            <a:schemeClr val="lt1"/>
                          </a:solidFill>
                          <a:latin typeface="Calibri" panose="020F0502020204030204"/>
                        </a:defRPr>
                      </a:lvl4pPr>
                      <a:lvl5pPr marL="1828800" algn="l" defTabSz="457200" rtl="0" eaLnBrk="1" latinLnBrk="0" hangingPunct="1">
                        <a:defRPr sz="1800" b="1" kern="1200">
                          <a:solidFill>
                            <a:schemeClr val="lt1"/>
                          </a:solidFill>
                          <a:latin typeface="Calibri" panose="020F0502020204030204"/>
                        </a:defRPr>
                      </a:lvl5pPr>
                      <a:lvl6pPr marL="2286000" algn="l" defTabSz="457200" rtl="0" eaLnBrk="1" latinLnBrk="0" hangingPunct="1">
                        <a:defRPr sz="1800" b="1" kern="1200">
                          <a:solidFill>
                            <a:schemeClr val="lt1"/>
                          </a:solidFill>
                          <a:latin typeface="Calibri" panose="020F0502020204030204"/>
                        </a:defRPr>
                      </a:lvl6pPr>
                      <a:lvl7pPr marL="2743200" algn="l" defTabSz="457200" rtl="0" eaLnBrk="1" latinLnBrk="0" hangingPunct="1">
                        <a:defRPr sz="1800" b="1" kern="1200">
                          <a:solidFill>
                            <a:schemeClr val="lt1"/>
                          </a:solidFill>
                          <a:latin typeface="Calibri" panose="020F0502020204030204"/>
                        </a:defRPr>
                      </a:lvl7pPr>
                      <a:lvl8pPr marL="3200400" algn="l" defTabSz="457200" rtl="0" eaLnBrk="1" latinLnBrk="0" hangingPunct="1">
                        <a:defRPr sz="1800" b="1" kern="1200">
                          <a:solidFill>
                            <a:schemeClr val="lt1"/>
                          </a:solidFill>
                          <a:latin typeface="Calibri" panose="020F0502020204030204"/>
                        </a:defRPr>
                      </a:lvl8pPr>
                      <a:lvl9pPr marL="3657600" algn="l" defTabSz="457200" rtl="0" eaLnBrk="1" latinLnBrk="0" hangingPunct="1">
                        <a:defRPr sz="1800" b="1" kern="1200">
                          <a:solidFill>
                            <a:schemeClr val="lt1"/>
                          </a:solidFill>
                          <a:latin typeface="Calibri" panose="020F0502020204030204"/>
                        </a:defRPr>
                      </a:lvl9pPr>
                    </a:lstStyle>
                    <a:p>
                      <a:r>
                        <a:rPr lang="en-IN" sz="1600" dirty="0">
                          <a:latin typeface="Times New Roman" panose="02020603050405020304" pitchFamily="18" charset="0"/>
                          <a:cs typeface="Times New Roman" panose="02020603050405020304" pitchFamily="18" charset="0"/>
                        </a:rPr>
                        <a:t>YEAR</a:t>
                      </a: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472C4"/>
                    </a:solidFill>
                  </a:tcPr>
                </a:tc>
                <a:tc>
                  <a:txBody>
                    <a:bodyPr/>
                    <a:lstStyle>
                      <a:lvl1pPr marL="0" algn="l" defTabSz="457200" rtl="0" eaLnBrk="1" latinLnBrk="0" hangingPunct="1">
                        <a:defRPr sz="1800" b="1" kern="1200">
                          <a:solidFill>
                            <a:schemeClr val="lt1"/>
                          </a:solidFill>
                          <a:latin typeface="Calibri" panose="020F0502020204030204"/>
                        </a:defRPr>
                      </a:lvl1pPr>
                      <a:lvl2pPr marL="457200" algn="l" defTabSz="457200" rtl="0" eaLnBrk="1" latinLnBrk="0" hangingPunct="1">
                        <a:defRPr sz="1800" b="1" kern="1200">
                          <a:solidFill>
                            <a:schemeClr val="lt1"/>
                          </a:solidFill>
                          <a:latin typeface="Calibri" panose="020F0502020204030204"/>
                        </a:defRPr>
                      </a:lvl2pPr>
                      <a:lvl3pPr marL="914400" algn="l" defTabSz="457200" rtl="0" eaLnBrk="1" latinLnBrk="0" hangingPunct="1">
                        <a:defRPr sz="1800" b="1" kern="1200">
                          <a:solidFill>
                            <a:schemeClr val="lt1"/>
                          </a:solidFill>
                          <a:latin typeface="Calibri" panose="020F0502020204030204"/>
                        </a:defRPr>
                      </a:lvl3pPr>
                      <a:lvl4pPr marL="1371600" algn="l" defTabSz="457200" rtl="0" eaLnBrk="1" latinLnBrk="0" hangingPunct="1">
                        <a:defRPr sz="1800" b="1" kern="1200">
                          <a:solidFill>
                            <a:schemeClr val="lt1"/>
                          </a:solidFill>
                          <a:latin typeface="Calibri" panose="020F0502020204030204"/>
                        </a:defRPr>
                      </a:lvl4pPr>
                      <a:lvl5pPr marL="1828800" algn="l" defTabSz="457200" rtl="0" eaLnBrk="1" latinLnBrk="0" hangingPunct="1">
                        <a:defRPr sz="1800" b="1" kern="1200">
                          <a:solidFill>
                            <a:schemeClr val="lt1"/>
                          </a:solidFill>
                          <a:latin typeface="Calibri" panose="020F0502020204030204"/>
                        </a:defRPr>
                      </a:lvl5pPr>
                      <a:lvl6pPr marL="2286000" algn="l" defTabSz="457200" rtl="0" eaLnBrk="1" latinLnBrk="0" hangingPunct="1">
                        <a:defRPr sz="1800" b="1" kern="1200">
                          <a:solidFill>
                            <a:schemeClr val="lt1"/>
                          </a:solidFill>
                          <a:latin typeface="Calibri" panose="020F0502020204030204"/>
                        </a:defRPr>
                      </a:lvl6pPr>
                      <a:lvl7pPr marL="2743200" algn="l" defTabSz="457200" rtl="0" eaLnBrk="1" latinLnBrk="0" hangingPunct="1">
                        <a:defRPr sz="1800" b="1" kern="1200">
                          <a:solidFill>
                            <a:schemeClr val="lt1"/>
                          </a:solidFill>
                          <a:latin typeface="Calibri" panose="020F0502020204030204"/>
                        </a:defRPr>
                      </a:lvl7pPr>
                      <a:lvl8pPr marL="3200400" algn="l" defTabSz="457200" rtl="0" eaLnBrk="1" latinLnBrk="0" hangingPunct="1">
                        <a:defRPr sz="1800" b="1" kern="1200">
                          <a:solidFill>
                            <a:schemeClr val="lt1"/>
                          </a:solidFill>
                          <a:latin typeface="Calibri" panose="020F0502020204030204"/>
                        </a:defRPr>
                      </a:lvl8pPr>
                      <a:lvl9pPr marL="3657600" algn="l" defTabSz="457200" rtl="0" eaLnBrk="1" latinLnBrk="0" hangingPunct="1">
                        <a:defRPr sz="1800" b="1" kern="1200">
                          <a:solidFill>
                            <a:schemeClr val="lt1"/>
                          </a:solidFill>
                          <a:latin typeface="Calibri" panose="020F0502020204030204"/>
                        </a:defRPr>
                      </a:lvl9pPr>
                    </a:lstStyle>
                    <a:p>
                      <a:r>
                        <a:rPr lang="en-IN" sz="1600" dirty="0">
                          <a:latin typeface="Times New Roman" panose="02020603050405020304" pitchFamily="18" charset="0"/>
                          <a:cs typeface="Times New Roman" panose="02020603050405020304" pitchFamily="18" charset="0"/>
                        </a:rPr>
                        <a:t>TOPIC</a:t>
                      </a: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472C4"/>
                    </a:solidFill>
                  </a:tcPr>
                </a:tc>
                <a:tc>
                  <a:txBody>
                    <a:bodyPr/>
                    <a:lstStyle>
                      <a:lvl1pPr marL="0" algn="l" defTabSz="457200" rtl="0" eaLnBrk="1" latinLnBrk="0" hangingPunct="1">
                        <a:defRPr sz="1800" b="1" kern="1200">
                          <a:solidFill>
                            <a:schemeClr val="lt1"/>
                          </a:solidFill>
                          <a:latin typeface="Calibri" panose="020F0502020204030204"/>
                        </a:defRPr>
                      </a:lvl1pPr>
                      <a:lvl2pPr marL="457200" algn="l" defTabSz="457200" rtl="0" eaLnBrk="1" latinLnBrk="0" hangingPunct="1">
                        <a:defRPr sz="1800" b="1" kern="1200">
                          <a:solidFill>
                            <a:schemeClr val="lt1"/>
                          </a:solidFill>
                          <a:latin typeface="Calibri" panose="020F0502020204030204"/>
                        </a:defRPr>
                      </a:lvl2pPr>
                      <a:lvl3pPr marL="914400" algn="l" defTabSz="457200" rtl="0" eaLnBrk="1" latinLnBrk="0" hangingPunct="1">
                        <a:defRPr sz="1800" b="1" kern="1200">
                          <a:solidFill>
                            <a:schemeClr val="lt1"/>
                          </a:solidFill>
                          <a:latin typeface="Calibri" panose="020F0502020204030204"/>
                        </a:defRPr>
                      </a:lvl3pPr>
                      <a:lvl4pPr marL="1371600" algn="l" defTabSz="457200" rtl="0" eaLnBrk="1" latinLnBrk="0" hangingPunct="1">
                        <a:defRPr sz="1800" b="1" kern="1200">
                          <a:solidFill>
                            <a:schemeClr val="lt1"/>
                          </a:solidFill>
                          <a:latin typeface="Calibri" panose="020F0502020204030204"/>
                        </a:defRPr>
                      </a:lvl4pPr>
                      <a:lvl5pPr marL="1828800" algn="l" defTabSz="457200" rtl="0" eaLnBrk="1" latinLnBrk="0" hangingPunct="1">
                        <a:defRPr sz="1800" b="1" kern="1200">
                          <a:solidFill>
                            <a:schemeClr val="lt1"/>
                          </a:solidFill>
                          <a:latin typeface="Calibri" panose="020F0502020204030204"/>
                        </a:defRPr>
                      </a:lvl5pPr>
                      <a:lvl6pPr marL="2286000" algn="l" defTabSz="457200" rtl="0" eaLnBrk="1" latinLnBrk="0" hangingPunct="1">
                        <a:defRPr sz="1800" b="1" kern="1200">
                          <a:solidFill>
                            <a:schemeClr val="lt1"/>
                          </a:solidFill>
                          <a:latin typeface="Calibri" panose="020F0502020204030204"/>
                        </a:defRPr>
                      </a:lvl6pPr>
                      <a:lvl7pPr marL="2743200" algn="l" defTabSz="457200" rtl="0" eaLnBrk="1" latinLnBrk="0" hangingPunct="1">
                        <a:defRPr sz="1800" b="1" kern="1200">
                          <a:solidFill>
                            <a:schemeClr val="lt1"/>
                          </a:solidFill>
                          <a:latin typeface="Calibri" panose="020F0502020204030204"/>
                        </a:defRPr>
                      </a:lvl7pPr>
                      <a:lvl8pPr marL="3200400" algn="l" defTabSz="457200" rtl="0" eaLnBrk="1" latinLnBrk="0" hangingPunct="1">
                        <a:defRPr sz="1800" b="1" kern="1200">
                          <a:solidFill>
                            <a:schemeClr val="lt1"/>
                          </a:solidFill>
                          <a:latin typeface="Calibri" panose="020F0502020204030204"/>
                        </a:defRPr>
                      </a:lvl8pPr>
                      <a:lvl9pPr marL="3657600" algn="l" defTabSz="457200" rtl="0" eaLnBrk="1" latinLnBrk="0" hangingPunct="1">
                        <a:defRPr sz="1800" b="1" kern="1200">
                          <a:solidFill>
                            <a:schemeClr val="lt1"/>
                          </a:solidFill>
                          <a:latin typeface="Calibri" panose="020F0502020204030204"/>
                        </a:defRPr>
                      </a:lvl9pPr>
                    </a:lstStyle>
                    <a:p>
                      <a:r>
                        <a:rPr lang="en-IN" sz="1600" dirty="0">
                          <a:latin typeface="Times New Roman" panose="02020603050405020304" pitchFamily="18" charset="0"/>
                          <a:cs typeface="Times New Roman" panose="02020603050405020304" pitchFamily="18" charset="0"/>
                        </a:rPr>
                        <a:t>RESULT</a:t>
                      </a: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472C4"/>
                    </a:solidFill>
                  </a:tcPr>
                </a:tc>
                <a:tc>
                  <a:txBody>
                    <a:bodyPr/>
                    <a:lstStyle>
                      <a:lvl1pPr marL="0" algn="l" defTabSz="457200" rtl="0" eaLnBrk="1" latinLnBrk="0" hangingPunct="1">
                        <a:defRPr sz="1800" b="1" kern="1200">
                          <a:solidFill>
                            <a:schemeClr val="lt1"/>
                          </a:solidFill>
                          <a:latin typeface="Calibri" panose="020F0502020204030204"/>
                        </a:defRPr>
                      </a:lvl1pPr>
                      <a:lvl2pPr marL="457200" algn="l" defTabSz="457200" rtl="0" eaLnBrk="1" latinLnBrk="0" hangingPunct="1">
                        <a:defRPr sz="1800" b="1" kern="1200">
                          <a:solidFill>
                            <a:schemeClr val="lt1"/>
                          </a:solidFill>
                          <a:latin typeface="Calibri" panose="020F0502020204030204"/>
                        </a:defRPr>
                      </a:lvl2pPr>
                      <a:lvl3pPr marL="914400" algn="l" defTabSz="457200" rtl="0" eaLnBrk="1" latinLnBrk="0" hangingPunct="1">
                        <a:defRPr sz="1800" b="1" kern="1200">
                          <a:solidFill>
                            <a:schemeClr val="lt1"/>
                          </a:solidFill>
                          <a:latin typeface="Calibri" panose="020F0502020204030204"/>
                        </a:defRPr>
                      </a:lvl3pPr>
                      <a:lvl4pPr marL="1371600" algn="l" defTabSz="457200" rtl="0" eaLnBrk="1" latinLnBrk="0" hangingPunct="1">
                        <a:defRPr sz="1800" b="1" kern="1200">
                          <a:solidFill>
                            <a:schemeClr val="lt1"/>
                          </a:solidFill>
                          <a:latin typeface="Calibri" panose="020F0502020204030204"/>
                        </a:defRPr>
                      </a:lvl4pPr>
                      <a:lvl5pPr marL="1828800" algn="l" defTabSz="457200" rtl="0" eaLnBrk="1" latinLnBrk="0" hangingPunct="1">
                        <a:defRPr sz="1800" b="1" kern="1200">
                          <a:solidFill>
                            <a:schemeClr val="lt1"/>
                          </a:solidFill>
                          <a:latin typeface="Calibri" panose="020F0502020204030204"/>
                        </a:defRPr>
                      </a:lvl5pPr>
                      <a:lvl6pPr marL="2286000" algn="l" defTabSz="457200" rtl="0" eaLnBrk="1" latinLnBrk="0" hangingPunct="1">
                        <a:defRPr sz="1800" b="1" kern="1200">
                          <a:solidFill>
                            <a:schemeClr val="lt1"/>
                          </a:solidFill>
                          <a:latin typeface="Calibri" panose="020F0502020204030204"/>
                        </a:defRPr>
                      </a:lvl6pPr>
                      <a:lvl7pPr marL="2743200" algn="l" defTabSz="457200" rtl="0" eaLnBrk="1" latinLnBrk="0" hangingPunct="1">
                        <a:defRPr sz="1800" b="1" kern="1200">
                          <a:solidFill>
                            <a:schemeClr val="lt1"/>
                          </a:solidFill>
                          <a:latin typeface="Calibri" panose="020F0502020204030204"/>
                        </a:defRPr>
                      </a:lvl7pPr>
                      <a:lvl8pPr marL="3200400" algn="l" defTabSz="457200" rtl="0" eaLnBrk="1" latinLnBrk="0" hangingPunct="1">
                        <a:defRPr sz="1800" b="1" kern="1200">
                          <a:solidFill>
                            <a:schemeClr val="lt1"/>
                          </a:solidFill>
                          <a:latin typeface="Calibri" panose="020F0502020204030204"/>
                        </a:defRPr>
                      </a:lvl8pPr>
                      <a:lvl9pPr marL="3657600" algn="l" defTabSz="457200" rtl="0" eaLnBrk="1" latinLnBrk="0" hangingPunct="1">
                        <a:defRPr sz="1800" b="1" kern="1200">
                          <a:solidFill>
                            <a:schemeClr val="lt1"/>
                          </a:solidFill>
                          <a:latin typeface="Calibri" panose="020F0502020204030204"/>
                        </a:defRPr>
                      </a:lvl9pPr>
                    </a:lstStyle>
                    <a:p>
                      <a:r>
                        <a:rPr lang="en-IN" sz="1600" dirty="0">
                          <a:latin typeface="Times New Roman" panose="02020603050405020304" pitchFamily="18" charset="0"/>
                          <a:cs typeface="Times New Roman" panose="02020603050405020304" pitchFamily="18" charset="0"/>
                        </a:rPr>
                        <a:t>RESEARCH GAP</a:t>
                      </a: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472C4"/>
                    </a:solidFill>
                  </a:tcPr>
                </a:tc>
                <a:extLst>
                  <a:ext uri="{0D108BD9-81ED-4DB2-BD59-A6C34878D82A}">
                    <a16:rowId xmlns:a16="http://schemas.microsoft.com/office/drawing/2014/main" val="2556364648"/>
                  </a:ext>
                </a:extLst>
              </a:tr>
              <a:tr h="2177952">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just"/>
                      <a:r>
                        <a:rPr lang="en-IN" sz="1600" dirty="0">
                          <a:latin typeface="Times New Roman" panose="02020603050405020304" pitchFamily="18" charset="0"/>
                          <a:cs typeface="Times New Roman" panose="02020603050405020304" pitchFamily="18" charset="0"/>
                        </a:rPr>
                        <a:t>Md. Shohel Rana , Andrew H. Sung </a:t>
                      </a: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r>
                        <a:rPr lang="en-US" sz="1600" dirty="0">
                          <a:latin typeface="Times New Roman" panose="02020603050405020304" pitchFamily="18" charset="0"/>
                          <a:cs typeface="Times New Roman" panose="02020603050405020304" pitchFamily="18" charset="0"/>
                        </a:rPr>
                        <a:t>2020</a:t>
                      </a:r>
                      <a:endParaRPr lang="en-IN" sz="1600" dirty="0">
                        <a:latin typeface="Times New Roman" panose="02020603050405020304" pitchFamily="18" charset="0"/>
                        <a:cs typeface="Times New Roman" panose="02020603050405020304" pitchFamily="18" charset="0"/>
                      </a:endParaRP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just"/>
                      <a:r>
                        <a:rPr lang="en-GB" sz="1600" dirty="0">
                          <a:latin typeface="Times New Roman" panose="02020603050405020304" pitchFamily="18" charset="0"/>
                          <a:cs typeface="Times New Roman" panose="02020603050405020304" pitchFamily="18" charset="0"/>
                        </a:rPr>
                        <a:t>DeepfakeStack: A Deep Ensemble-based Learning Technique for Deepfake Detection </a:t>
                      </a:r>
                      <a:endParaRPr lang="en-IN" sz="1600" dirty="0">
                        <a:latin typeface="Times New Roman" panose="02020603050405020304" pitchFamily="18" charset="0"/>
                        <a:cs typeface="Times New Roman" panose="02020603050405020304" pitchFamily="18" charset="0"/>
                      </a:endParaRP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just"/>
                      <a:r>
                        <a:rPr lang="en-US" sz="1600" b="1" dirty="0">
                          <a:latin typeface="Times New Roman" panose="02020603050405020304" pitchFamily="18" charset="0"/>
                          <a:cs typeface="Times New Roman" panose="02020603050405020304" pitchFamily="18" charset="0"/>
                        </a:rPr>
                        <a:t>Accuracy</a:t>
                      </a:r>
                      <a:r>
                        <a:rPr lang="en-US" sz="1600" dirty="0">
                          <a:latin typeface="Times New Roman" panose="02020603050405020304" pitchFamily="18" charset="0"/>
                          <a:cs typeface="Times New Roman" panose="02020603050405020304" pitchFamily="18" charset="0"/>
                        </a:rPr>
                        <a:t>: DeepfakeStack achieved high accuracy of 99.65% in detecting Deepfake videos.</a:t>
                      </a:r>
                    </a:p>
                    <a:p>
                      <a:pPr algn="just"/>
                      <a:r>
                        <a:rPr lang="en-US" sz="1600" b="1" dirty="0">
                          <a:latin typeface="Times New Roman" panose="02020603050405020304" pitchFamily="18" charset="0"/>
                          <a:cs typeface="Times New Roman" panose="02020603050405020304" pitchFamily="18" charset="0"/>
                        </a:rPr>
                        <a:t>AUROC Score</a:t>
                      </a:r>
                      <a:r>
                        <a:rPr lang="en-US" sz="1600" dirty="0">
                          <a:latin typeface="Times New Roman" panose="02020603050405020304" pitchFamily="18" charset="0"/>
                          <a:cs typeface="Times New Roman" panose="02020603050405020304" pitchFamily="18" charset="0"/>
                        </a:rPr>
                        <a:t>: DeepfakeStack obtained a perfect AUROC score of 1.0, surpassing the performance of individual deep learning models.</a:t>
                      </a:r>
                    </a:p>
                    <a:p>
                      <a:pPr algn="just"/>
                      <a:endParaRPr lang="en-IN" sz="1600" dirty="0">
                        <a:latin typeface="Times New Roman" panose="02020603050405020304" pitchFamily="18" charset="0"/>
                        <a:cs typeface="Times New Roman" panose="02020603050405020304" pitchFamily="18" charset="0"/>
                      </a:endParaRP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just"/>
                      <a:r>
                        <a:rPr lang="en-US" sz="1600" b="1" dirty="0">
                          <a:latin typeface="Times New Roman" panose="02020603050405020304" pitchFamily="18" charset="0"/>
                          <a:cs typeface="Times New Roman" panose="02020603050405020304" pitchFamily="18" charset="0"/>
                        </a:rPr>
                        <a:t>Computational Efficiency</a:t>
                      </a:r>
                      <a:r>
                        <a:rPr lang="en-US" sz="1600" dirty="0">
                          <a:latin typeface="Times New Roman" panose="02020603050405020304" pitchFamily="18" charset="0"/>
                          <a:cs typeface="Times New Roman" panose="02020603050405020304" pitchFamily="18" charset="0"/>
                        </a:rPr>
                        <a:t>: Existing models, such as DeepfakeStack (DFC), face challenges with high computational time, and the development of more efficient solutions.</a:t>
                      </a:r>
                    </a:p>
                    <a:p>
                      <a:pPr algn="just"/>
                      <a:r>
                        <a:rPr lang="en-US" sz="1600" b="1" dirty="0">
                          <a:latin typeface="Times New Roman" panose="02020603050405020304" pitchFamily="18" charset="0"/>
                          <a:cs typeface="Times New Roman" panose="02020603050405020304" pitchFamily="18" charset="0"/>
                        </a:rPr>
                        <a:t>Overfitting Prevention</a:t>
                      </a:r>
                      <a:r>
                        <a:rPr lang="en-US" sz="1600" dirty="0">
                          <a:latin typeface="Times New Roman" panose="02020603050405020304" pitchFamily="18" charset="0"/>
                          <a:cs typeface="Times New Roman" panose="02020603050405020304" pitchFamily="18" charset="0"/>
                        </a:rPr>
                        <a:t>: Large models like DeepfakeStack (DFC) are prone to overfitting; thus, methods to prevent overfitting while managing model size are required.</a:t>
                      </a: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extLst>
                  <a:ext uri="{0D108BD9-81ED-4DB2-BD59-A6C34878D82A}">
                    <a16:rowId xmlns:a16="http://schemas.microsoft.com/office/drawing/2014/main" val="1598564271"/>
                  </a:ext>
                </a:extLst>
              </a:tr>
            </a:tbl>
          </a:graphicData>
        </a:graphic>
      </p:graphicFrame>
    </p:spTree>
    <p:extLst>
      <p:ext uri="{BB962C8B-B14F-4D97-AF65-F5344CB8AC3E}">
        <p14:creationId xmlns:p14="http://schemas.microsoft.com/office/powerpoint/2010/main" val="25767238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96BC7-ED87-CDF1-5565-73395E617733}"/>
              </a:ext>
            </a:extLst>
          </p:cNvPr>
          <p:cNvSpPr>
            <a:spLocks noGrp="1"/>
          </p:cNvSpPr>
          <p:nvPr>
            <p:ph type="title"/>
          </p:nvPr>
        </p:nvSpPr>
        <p:spPr>
          <a:xfrm>
            <a:off x="604495" y="493349"/>
            <a:ext cx="8534400" cy="849013"/>
          </a:xfrm>
        </p:spPr>
        <p:txBody>
          <a:bodyPr/>
          <a:lstStyle/>
          <a:p>
            <a:r>
              <a:rPr lang="en-IN" dirty="0"/>
              <a:t>E</a:t>
            </a:r>
            <a:r>
              <a:rPr lang="en-IN" cap="none" dirty="0"/>
              <a:t>xisting</a:t>
            </a:r>
            <a:r>
              <a:rPr lang="en-IN" dirty="0"/>
              <a:t> </a:t>
            </a:r>
            <a:r>
              <a:rPr lang="en-IN" cap="none" dirty="0"/>
              <a:t>System</a:t>
            </a:r>
            <a:endParaRPr lang="en-IN" dirty="0"/>
          </a:p>
        </p:txBody>
      </p:sp>
      <p:sp>
        <p:nvSpPr>
          <p:cNvPr id="7" name="TextBox 6">
            <a:extLst>
              <a:ext uri="{FF2B5EF4-FFF2-40B4-BE49-F238E27FC236}">
                <a16:creationId xmlns:a16="http://schemas.microsoft.com/office/drawing/2014/main" id="{48A16FD6-B237-1398-CFBD-763585EBB156}"/>
              </a:ext>
            </a:extLst>
          </p:cNvPr>
          <p:cNvSpPr txBox="1"/>
          <p:nvPr/>
        </p:nvSpPr>
        <p:spPr>
          <a:xfrm>
            <a:off x="604495" y="1585183"/>
            <a:ext cx="10870052" cy="4585871"/>
          </a:xfrm>
          <a:prstGeom prst="rect">
            <a:avLst/>
          </a:prstGeom>
          <a:noFill/>
        </p:spPr>
        <p:txBody>
          <a:bodyPr wrap="square">
            <a:spAutoFit/>
          </a:bodyPr>
          <a:lstStyle/>
          <a:p>
            <a:pPr algn="just"/>
            <a:r>
              <a:rPr lang="en-IN" sz="1800" dirty="0">
                <a:latin typeface="Times New Roman" panose="02020603050405020304" pitchFamily="18" charset="0"/>
                <a:cs typeface="Times New Roman" panose="02020603050405020304" pitchFamily="18" charset="0"/>
              </a:rPr>
              <a:t>Here are the key details about the existing system:</a:t>
            </a:r>
          </a:p>
          <a:p>
            <a:pPr algn="just"/>
            <a:endParaRPr lang="en-IN" dirty="0">
              <a:latin typeface="Times New Roman" panose="02020603050405020304" pitchFamily="18" charset="0"/>
              <a:cs typeface="Times New Roman" panose="02020603050405020304" pitchFamily="18" charset="0"/>
            </a:endParaRPr>
          </a:p>
          <a:p>
            <a:pPr algn="just"/>
            <a:r>
              <a:rPr lang="en-GB" sz="1600" dirty="0">
                <a:latin typeface="Times New Roman" panose="02020603050405020304" pitchFamily="18" charset="0"/>
                <a:cs typeface="Times New Roman" panose="02020603050405020304" pitchFamily="18" charset="0"/>
              </a:rPr>
              <a:t>1. Overall Framework</a:t>
            </a:r>
          </a:p>
          <a:p>
            <a:pPr marL="180975" algn="just"/>
            <a:r>
              <a:rPr lang="en-US" sz="1600" dirty="0">
                <a:latin typeface="Times New Roman" panose="02020603050405020304" pitchFamily="18" charset="0"/>
                <a:cs typeface="Times New Roman" panose="02020603050405020304" pitchFamily="18" charset="0"/>
              </a:rPr>
              <a:t>Deepfake detection frameworks generally combine visual analysis to identify manipulated content. They involve steps like preprocessing to enhance data quality, feature extraction to identify anomalies, and classification to determine if content is altered. These frameworks aim to handle large data volumes and adapt to various manipulation techniques by integrating traditional computer vision method.</a:t>
            </a:r>
          </a:p>
          <a:p>
            <a:pPr algn="just"/>
            <a:endParaRPr lang="en-GB" sz="1600" dirty="0">
              <a:latin typeface="Times New Roman" panose="02020603050405020304" pitchFamily="18" charset="0"/>
              <a:cs typeface="Times New Roman" panose="02020603050405020304" pitchFamily="18" charset="0"/>
            </a:endParaRPr>
          </a:p>
          <a:p>
            <a:pPr algn="just"/>
            <a:r>
              <a:rPr lang="en-GB" sz="1600" dirty="0">
                <a:latin typeface="Times New Roman" panose="02020603050405020304" pitchFamily="18" charset="0"/>
                <a:cs typeface="Times New Roman" panose="02020603050405020304" pitchFamily="18" charset="0"/>
              </a:rPr>
              <a:t>2. Machine Learning and Deep Learning Algorithms </a:t>
            </a:r>
          </a:p>
          <a:p>
            <a:pPr marL="180975" algn="just"/>
            <a:r>
              <a:rPr lang="en-US" sz="1600" b="1" dirty="0">
                <a:latin typeface="Times New Roman" panose="02020603050405020304" pitchFamily="18" charset="0"/>
                <a:cs typeface="Times New Roman" panose="02020603050405020304" pitchFamily="18" charset="0"/>
              </a:rPr>
              <a:t>Convolutional Neural Networks (CNNs)</a:t>
            </a:r>
            <a:r>
              <a:rPr lang="en-US" sz="1600" dirty="0">
                <a:latin typeface="Times New Roman" panose="02020603050405020304" pitchFamily="18" charset="0"/>
                <a:cs typeface="Times New Roman" panose="02020603050405020304" pitchFamily="18" charset="0"/>
              </a:rPr>
              <a:t>: Widely used for detecting visual inconsistencies and artifacts in images and videos due to their ability to learn spatial hierarchies and patterns.</a:t>
            </a:r>
          </a:p>
          <a:p>
            <a:pPr marL="180975"/>
            <a:r>
              <a:rPr lang="en-US" sz="1600" b="1" dirty="0">
                <a:latin typeface="Times New Roman" panose="02020603050405020304" pitchFamily="18" charset="0"/>
                <a:cs typeface="Times New Roman" panose="02020603050405020304" pitchFamily="18" charset="0"/>
              </a:rPr>
              <a:t>K-Nearest Neighbors (KNN)</a:t>
            </a:r>
            <a:r>
              <a:rPr lang="en-US" sz="1600" dirty="0">
                <a:latin typeface="Times New Roman" panose="02020603050405020304" pitchFamily="18" charset="0"/>
                <a:cs typeface="Times New Roman" panose="02020603050405020304" pitchFamily="18" charset="0"/>
              </a:rPr>
              <a:t>: A non-parametric algorithm used for classification by comparing the input to 'k' similar labeled images, assigning the most common label among them.</a:t>
            </a:r>
          </a:p>
          <a:p>
            <a:endParaRPr lang="en-GB" sz="1600" dirty="0">
              <a:latin typeface="Times New Roman" panose="02020603050405020304" pitchFamily="18" charset="0"/>
              <a:cs typeface="Times New Roman" panose="02020603050405020304" pitchFamily="18" charset="0"/>
            </a:endParaRPr>
          </a:p>
          <a:p>
            <a:pPr algn="just"/>
            <a:r>
              <a:rPr lang="en-GB" sz="1600" dirty="0">
                <a:latin typeface="Times New Roman" panose="02020603050405020304" pitchFamily="18" charset="0"/>
                <a:cs typeface="Times New Roman" panose="02020603050405020304" pitchFamily="18" charset="0"/>
              </a:rPr>
              <a:t>3. Objectives</a:t>
            </a:r>
          </a:p>
          <a:p>
            <a:pPr marL="180975" algn="just"/>
            <a:r>
              <a:rPr lang="en-GB" sz="1600" dirty="0">
                <a:latin typeface="Times New Roman" panose="02020603050405020304" pitchFamily="18" charset="0"/>
                <a:cs typeface="Times New Roman" panose="02020603050405020304" pitchFamily="18" charset="0"/>
              </a:rPr>
              <a:t>The primary goals are to accurately detect manipulated images/videos and localize altered regions, achieving high classification performance and enhancing explainability. The system is designed for adaptability, capable of real-time applications, and improving detection robustness through attention-based insights.</a:t>
            </a:r>
          </a:p>
        </p:txBody>
      </p:sp>
    </p:spTree>
    <p:extLst>
      <p:ext uri="{BB962C8B-B14F-4D97-AF65-F5344CB8AC3E}">
        <p14:creationId xmlns:p14="http://schemas.microsoft.com/office/powerpoint/2010/main" val="11456636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25823D-B536-744F-0905-4D48F3F66956}"/>
              </a:ext>
            </a:extLst>
          </p:cNvPr>
          <p:cNvSpPr>
            <a:spLocks noGrp="1"/>
          </p:cNvSpPr>
          <p:nvPr>
            <p:ph type="title"/>
          </p:nvPr>
        </p:nvSpPr>
        <p:spPr>
          <a:xfrm>
            <a:off x="648392" y="229510"/>
            <a:ext cx="8363893" cy="1507067"/>
          </a:xfrm>
        </p:spPr>
        <p:txBody>
          <a:bodyPr/>
          <a:lstStyle/>
          <a:p>
            <a:r>
              <a:rPr lang="en-IN" dirty="0"/>
              <a:t>Problem statement </a:t>
            </a:r>
          </a:p>
        </p:txBody>
      </p:sp>
      <p:sp>
        <p:nvSpPr>
          <p:cNvPr id="5" name="TextBox 4">
            <a:extLst>
              <a:ext uri="{FF2B5EF4-FFF2-40B4-BE49-F238E27FC236}">
                <a16:creationId xmlns:a16="http://schemas.microsoft.com/office/drawing/2014/main" id="{64CE82D2-0ECC-5DF4-9E9D-767B3AF5D6D4}"/>
              </a:ext>
            </a:extLst>
          </p:cNvPr>
          <p:cNvSpPr txBox="1"/>
          <p:nvPr/>
        </p:nvSpPr>
        <p:spPr>
          <a:xfrm>
            <a:off x="821153" y="1549057"/>
            <a:ext cx="10722455" cy="1015663"/>
          </a:xfrm>
          <a:prstGeom prst="rect">
            <a:avLst/>
          </a:prstGeom>
          <a:noFill/>
        </p:spPr>
        <p:txBody>
          <a:bodyPr wrap="square">
            <a:spAutoFit/>
          </a:bodyPr>
          <a:lstStyle/>
          <a:p>
            <a:pPr algn="just"/>
            <a:r>
              <a:rPr lang="en-US" sz="2000" dirty="0">
                <a:latin typeface="Times New Roman" panose="02020603050405020304" pitchFamily="18" charset="0"/>
                <a:cs typeface="Times New Roman" panose="02020603050405020304" pitchFamily="18" charset="0"/>
              </a:rPr>
              <a:t>Deepfake detection has become a critical challenge in the digital age due to the increasing sophistication of deep learning techniques. The ability to manipulate and generate highly realistic synthetic media, such as videos and images, poses a significant threat to various domains.</a:t>
            </a:r>
            <a:endParaRPr lang="en-IN" sz="20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388E1FA5-60B6-AC78-5E97-63F6A304C2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1030" y="3056124"/>
            <a:ext cx="9949940" cy="3099747"/>
          </a:xfrm>
          <a:prstGeom prst="rect">
            <a:avLst/>
          </a:prstGeom>
        </p:spPr>
      </p:pic>
    </p:spTree>
    <p:extLst>
      <p:ext uri="{BB962C8B-B14F-4D97-AF65-F5344CB8AC3E}">
        <p14:creationId xmlns:p14="http://schemas.microsoft.com/office/powerpoint/2010/main" val="9979427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35028-45CC-9035-9B80-F29A7BD7DD3D}"/>
              </a:ext>
            </a:extLst>
          </p:cNvPr>
          <p:cNvSpPr>
            <a:spLocks noGrp="1"/>
          </p:cNvSpPr>
          <p:nvPr>
            <p:ph type="title"/>
          </p:nvPr>
        </p:nvSpPr>
        <p:spPr>
          <a:xfrm>
            <a:off x="698280" y="520244"/>
            <a:ext cx="8534400" cy="1022514"/>
          </a:xfrm>
        </p:spPr>
        <p:txBody>
          <a:bodyPr/>
          <a:lstStyle/>
          <a:p>
            <a:r>
              <a:rPr lang="en-IN" dirty="0"/>
              <a:t>Proposed system</a:t>
            </a:r>
          </a:p>
        </p:txBody>
      </p:sp>
      <p:sp>
        <p:nvSpPr>
          <p:cNvPr id="4" name="TextBox 3">
            <a:extLst>
              <a:ext uri="{FF2B5EF4-FFF2-40B4-BE49-F238E27FC236}">
                <a16:creationId xmlns:a16="http://schemas.microsoft.com/office/drawing/2014/main" id="{01869326-C5CD-0B2D-AA9F-983C9BEC279B}"/>
              </a:ext>
            </a:extLst>
          </p:cNvPr>
          <p:cNvSpPr txBox="1"/>
          <p:nvPr/>
        </p:nvSpPr>
        <p:spPr>
          <a:xfrm>
            <a:off x="698280" y="1542758"/>
            <a:ext cx="10118271" cy="4801314"/>
          </a:xfrm>
          <a:prstGeom prst="rect">
            <a:avLst/>
          </a:prstGeom>
          <a:noFill/>
        </p:spPr>
        <p:txBody>
          <a:bodyPr wrap="square">
            <a:spAutoFit/>
          </a:bodyPr>
          <a:lstStyle/>
          <a:p>
            <a:pPr algn="just"/>
            <a:r>
              <a:rPr lang="en-US" dirty="0">
                <a:latin typeface="Times New Roman" panose="02020603050405020304" pitchFamily="18" charset="0"/>
                <a:cs typeface="Times New Roman" panose="02020603050405020304" pitchFamily="18" charset="0"/>
              </a:rPr>
              <a:t>Overview of the Proposed system:-</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1. DeepfakeStack Technique</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 deep ensemble learning technique designed to detect deepfake images. </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Combines several state-of-the-art deep learning-based classifiers into a single composite classifier for improved accuracy.</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2.  Architecture</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Consists of base-learners known as level-0 models.   </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Base-learner consist of MobilenetV2 and InceptionV3.</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Uses a meta-learner, also known as Deepfake Classifier (DFC), as the level-1 model to combine predictions from the base-learners.</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As for meta-learner we used simple CNN model.</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3.  Model Training  </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predictions from these base-learners are then used as input to train the meta-learner.</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meta-learners are trained using out-of-sample data, meaning data not used during the training phase.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3921148"/>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1705</TotalTime>
  <Words>2396</Words>
  <Application>Microsoft Office PowerPoint</Application>
  <PresentationFormat>Widescreen</PresentationFormat>
  <Paragraphs>196</Paragraphs>
  <Slides>19</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Calibri</vt:lpstr>
      <vt:lpstr>Century Gothic</vt:lpstr>
      <vt:lpstr>Times New Roman</vt:lpstr>
      <vt:lpstr>Wingdings</vt:lpstr>
      <vt:lpstr>Wingdings 3</vt:lpstr>
      <vt:lpstr>Slice</vt:lpstr>
      <vt:lpstr>Detecting AI Generated Fake-Media</vt:lpstr>
      <vt:lpstr>Abstract</vt:lpstr>
      <vt:lpstr>Introduction </vt:lpstr>
      <vt:lpstr>Literature survey</vt:lpstr>
      <vt:lpstr>PowerPoint Presentation</vt:lpstr>
      <vt:lpstr>PowerPoint Presentation</vt:lpstr>
      <vt:lpstr>Existing System</vt:lpstr>
      <vt:lpstr>Problem statement </vt:lpstr>
      <vt:lpstr>Proposed system</vt:lpstr>
      <vt:lpstr>System Architecture</vt:lpstr>
      <vt:lpstr>List of algorithms</vt:lpstr>
      <vt:lpstr>List of algorithms</vt:lpstr>
      <vt:lpstr>Finalised algorithms</vt:lpstr>
      <vt:lpstr>METHODOLOGY</vt:lpstr>
      <vt:lpstr>METHODOLOGY</vt:lpstr>
      <vt:lpstr>Result</vt:lpstr>
      <vt:lpstr>System Requirements</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Vishal Gawali</dc:creator>
  <cp:lastModifiedBy>Vishal Gawali</cp:lastModifiedBy>
  <cp:revision>74</cp:revision>
  <dcterms:created xsi:type="dcterms:W3CDTF">2024-08-28T04:24:57Z</dcterms:created>
  <dcterms:modified xsi:type="dcterms:W3CDTF">2025-02-06T19:24:49Z</dcterms:modified>
</cp:coreProperties>
</file>