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2"/>
  </p:notesMasterIdLst>
  <p:handoutMasterIdLst>
    <p:handoutMasterId r:id="rId13"/>
  </p:handoutMasterIdLst>
  <p:sldIdLst>
    <p:sldId id="256" r:id="rId2"/>
    <p:sldId id="257" r:id="rId3"/>
    <p:sldId id="267" r:id="rId4"/>
    <p:sldId id="268" r:id="rId5"/>
    <p:sldId id="260" r:id="rId6"/>
    <p:sldId id="261" r:id="rId7"/>
    <p:sldId id="262" r:id="rId8"/>
    <p:sldId id="263" r:id="rId9"/>
    <p:sldId id="269"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3FE8DB-47D3-46AC-86B3-9FBA08EF31FA}"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FFE448D3-7700-449B-BE18-9DF8118928D0}">
      <dgm:prSet custT="1"/>
      <dgm:spPr/>
      <dgm:t>
        <a:bodyPr/>
        <a:lstStyle/>
        <a:p>
          <a:pPr algn="just"/>
          <a:r>
            <a:rPr lang="en-GB" sz="1700" b="0" i="0" dirty="0">
              <a:latin typeface="Times New Roman" panose="02020603050405020304" pitchFamily="18" charset="0"/>
              <a:cs typeface="Times New Roman" panose="02020603050405020304" pitchFamily="18" charset="0"/>
            </a:rPr>
            <a:t>Deepfakes can be detected with an AUC of 0.866 by considering simple visual cues, namely the inconsistency of pupils and iris, and the contrast in light settings.</a:t>
          </a:r>
          <a:endParaRPr lang="en-US" sz="1700" dirty="0">
            <a:latin typeface="Times New Roman" panose="02020603050405020304" pitchFamily="18" charset="0"/>
            <a:cs typeface="Times New Roman" panose="02020603050405020304" pitchFamily="18" charset="0"/>
          </a:endParaRPr>
        </a:p>
      </dgm:t>
    </dgm:pt>
    <dgm:pt modelId="{1B4B5F1A-CF00-44D2-95F7-42EA396C59B0}" type="parTrans" cxnId="{E17FA0A1-1DCF-4F3B-9FBB-B0D28CA85108}">
      <dgm:prSet/>
      <dgm:spPr/>
      <dgm:t>
        <a:bodyPr/>
        <a:lstStyle/>
        <a:p>
          <a:endParaRPr lang="en-US"/>
        </a:p>
      </dgm:t>
    </dgm:pt>
    <dgm:pt modelId="{D848D8CF-3822-41E9-9C47-9455815825BF}" type="sibTrans" cxnId="{E17FA0A1-1DCF-4F3B-9FBB-B0D28CA85108}">
      <dgm:prSet/>
      <dgm:spPr/>
      <dgm:t>
        <a:bodyPr/>
        <a:lstStyle/>
        <a:p>
          <a:endParaRPr lang="en-US"/>
        </a:p>
      </dgm:t>
    </dgm:pt>
    <dgm:pt modelId="{70631E99-A6CC-413A-AD76-31820C6EA91B}">
      <dgm:prSet custT="1"/>
      <dgm:spPr/>
      <dgm:t>
        <a:bodyPr/>
        <a:lstStyle/>
        <a:p>
          <a:pPr algn="just"/>
          <a:r>
            <a:rPr lang="en-GB" sz="1700" b="0" i="0" dirty="0">
              <a:latin typeface="Times New Roman" panose="02020603050405020304" pitchFamily="18" charset="0"/>
              <a:cs typeface="Times New Roman" panose="02020603050405020304" pitchFamily="18" charset="0"/>
            </a:rPr>
            <a:t>Detection-oriented and attention-based mechanisms improve the efficiency by training itself on manipulated districts and obtain 99.76% AUC scores on the DFFD dataset[2].</a:t>
          </a:r>
          <a:endParaRPr lang="en-US" sz="1700" dirty="0">
            <a:latin typeface="Times New Roman" panose="02020603050405020304" pitchFamily="18" charset="0"/>
            <a:cs typeface="Times New Roman" panose="02020603050405020304" pitchFamily="18" charset="0"/>
          </a:endParaRPr>
        </a:p>
      </dgm:t>
    </dgm:pt>
    <dgm:pt modelId="{99054A32-30A3-4280-8703-043262E226D8}" type="parTrans" cxnId="{D2208C72-9175-4850-80E9-366E2A297428}">
      <dgm:prSet/>
      <dgm:spPr/>
      <dgm:t>
        <a:bodyPr/>
        <a:lstStyle/>
        <a:p>
          <a:endParaRPr lang="en-US"/>
        </a:p>
      </dgm:t>
    </dgm:pt>
    <dgm:pt modelId="{9F0991EC-8806-4875-B4AD-2993D4C90FB4}" type="sibTrans" cxnId="{D2208C72-9175-4850-80E9-366E2A297428}">
      <dgm:prSet/>
      <dgm:spPr/>
      <dgm:t>
        <a:bodyPr/>
        <a:lstStyle/>
        <a:p>
          <a:endParaRPr lang="en-US"/>
        </a:p>
      </dgm:t>
    </dgm:pt>
    <dgm:pt modelId="{7FE05DDF-E42E-4B22-9C3F-2D24021CF5FD}">
      <dgm:prSet custT="1"/>
      <dgm:spPr/>
      <dgm:t>
        <a:bodyPr/>
        <a:lstStyle/>
        <a:p>
          <a:pPr algn="just"/>
          <a:r>
            <a:rPr lang="en-GB" sz="1700" b="0" i="0" dirty="0">
              <a:latin typeface="Times New Roman" panose="02020603050405020304" pitchFamily="18" charset="0"/>
              <a:cs typeface="Times New Roman" panose="02020603050405020304" pitchFamily="18" charset="0"/>
            </a:rPr>
            <a:t>Discrepancy affecting head pose has biggest effects according to AUROC values of 0.89 per frame and 0.974 for per video frame in case of UADFV dataset[1].</a:t>
          </a:r>
          <a:endParaRPr lang="en-US" sz="1700" dirty="0">
            <a:latin typeface="Times New Roman" panose="02020603050405020304" pitchFamily="18" charset="0"/>
            <a:cs typeface="Times New Roman" panose="02020603050405020304" pitchFamily="18" charset="0"/>
          </a:endParaRPr>
        </a:p>
      </dgm:t>
    </dgm:pt>
    <dgm:pt modelId="{7FAC30A7-3AA6-40FF-90FF-4EE24DFE1F52}" type="parTrans" cxnId="{E6687EE8-2876-4DF0-96BE-F5A368E4281D}">
      <dgm:prSet/>
      <dgm:spPr/>
      <dgm:t>
        <a:bodyPr/>
        <a:lstStyle/>
        <a:p>
          <a:endParaRPr lang="en-US"/>
        </a:p>
      </dgm:t>
    </dgm:pt>
    <dgm:pt modelId="{31EB9082-B43A-438C-95EF-E73FB2A466AF}" type="sibTrans" cxnId="{E6687EE8-2876-4DF0-96BE-F5A368E4281D}">
      <dgm:prSet/>
      <dgm:spPr/>
      <dgm:t>
        <a:bodyPr/>
        <a:lstStyle/>
        <a:p>
          <a:endParaRPr lang="en-US"/>
        </a:p>
      </dgm:t>
    </dgm:pt>
    <dgm:pt modelId="{BE8840FD-AE2B-40BA-9279-A09501EE9CA9}">
      <dgm:prSet custT="1"/>
      <dgm:spPr/>
      <dgm:t>
        <a:bodyPr/>
        <a:lstStyle/>
        <a:p>
          <a:pPr algn="just"/>
          <a:r>
            <a:rPr lang="en-GB" sz="1700" b="0" i="0" dirty="0">
              <a:latin typeface="Times New Roman" panose="02020603050405020304" pitchFamily="18" charset="0"/>
              <a:cs typeface="Times New Roman" panose="02020603050405020304" pitchFamily="18" charset="0"/>
            </a:rPr>
            <a:t>DeepfakeStack is the ensemble model with similar names like XceptionNet and DenseNet that has achieved accuracy around 99.65% as well as the AUROC has been 1[5].</a:t>
          </a:r>
          <a:endParaRPr lang="en-US" sz="1700" dirty="0">
            <a:latin typeface="Times New Roman" panose="02020603050405020304" pitchFamily="18" charset="0"/>
            <a:cs typeface="Times New Roman" panose="02020603050405020304" pitchFamily="18" charset="0"/>
          </a:endParaRPr>
        </a:p>
      </dgm:t>
    </dgm:pt>
    <dgm:pt modelId="{1604A0F9-7AB0-48B7-9FD2-EFBE7D802764}" type="parTrans" cxnId="{DD62410B-E4FD-43D8-8765-ACC28C3D18B7}">
      <dgm:prSet/>
      <dgm:spPr/>
      <dgm:t>
        <a:bodyPr/>
        <a:lstStyle/>
        <a:p>
          <a:endParaRPr lang="en-US"/>
        </a:p>
      </dgm:t>
    </dgm:pt>
    <dgm:pt modelId="{1D9AE6F2-EF68-4F3B-9546-49CA9C4EB031}" type="sibTrans" cxnId="{DD62410B-E4FD-43D8-8765-ACC28C3D18B7}">
      <dgm:prSet/>
      <dgm:spPr/>
      <dgm:t>
        <a:bodyPr/>
        <a:lstStyle/>
        <a:p>
          <a:endParaRPr lang="en-US"/>
        </a:p>
      </dgm:t>
    </dgm:pt>
    <dgm:pt modelId="{383425BD-CAAB-4DEB-B218-D688A1AB1CD6}">
      <dgm:prSet custT="1"/>
      <dgm:spPr/>
      <dgm:t>
        <a:bodyPr/>
        <a:lstStyle/>
        <a:p>
          <a:pPr algn="just"/>
          <a:r>
            <a:rPr lang="en-GB" sz="1700" b="0" i="0" dirty="0">
              <a:latin typeface="Times New Roman" panose="02020603050405020304" pitchFamily="18" charset="0"/>
              <a:cs typeface="Times New Roman" panose="02020603050405020304" pitchFamily="18" charset="0"/>
            </a:rPr>
            <a:t>DenseNet's efficient structure performs as well as larger models, but further improvements are needed to handle evolving Deepfake challenges[4].</a:t>
          </a:r>
          <a:endParaRPr lang="en-US" sz="1700" dirty="0">
            <a:latin typeface="Times New Roman" panose="02020603050405020304" pitchFamily="18" charset="0"/>
            <a:cs typeface="Times New Roman" panose="02020603050405020304" pitchFamily="18" charset="0"/>
          </a:endParaRPr>
        </a:p>
      </dgm:t>
    </dgm:pt>
    <dgm:pt modelId="{9D7E95B7-C516-46B2-83CD-506F86663244}" type="parTrans" cxnId="{F6CDB736-9924-484F-888D-02EFF226959A}">
      <dgm:prSet/>
      <dgm:spPr/>
      <dgm:t>
        <a:bodyPr/>
        <a:lstStyle/>
        <a:p>
          <a:endParaRPr lang="en-IN"/>
        </a:p>
      </dgm:t>
    </dgm:pt>
    <dgm:pt modelId="{3F43B74B-D828-4B90-ADDD-8A69272EB8F7}" type="sibTrans" cxnId="{F6CDB736-9924-484F-888D-02EFF226959A}">
      <dgm:prSet/>
      <dgm:spPr/>
      <dgm:t>
        <a:bodyPr/>
        <a:lstStyle/>
        <a:p>
          <a:endParaRPr lang="en-IN"/>
        </a:p>
      </dgm:t>
    </dgm:pt>
    <dgm:pt modelId="{4EC3E236-BCBD-40D6-8230-7A00B6944693}" type="pres">
      <dgm:prSet presAssocID="{183FE8DB-47D3-46AC-86B3-9FBA08EF31FA}" presName="linear" presStyleCnt="0">
        <dgm:presLayoutVars>
          <dgm:animLvl val="lvl"/>
          <dgm:resizeHandles val="exact"/>
        </dgm:presLayoutVars>
      </dgm:prSet>
      <dgm:spPr/>
    </dgm:pt>
    <dgm:pt modelId="{842A62DF-D73F-4C2F-A8FD-F591989649D8}" type="pres">
      <dgm:prSet presAssocID="{FFE448D3-7700-449B-BE18-9DF8118928D0}" presName="parentText" presStyleLbl="node1" presStyleIdx="0" presStyleCnt="5">
        <dgm:presLayoutVars>
          <dgm:chMax val="0"/>
          <dgm:bulletEnabled val="1"/>
        </dgm:presLayoutVars>
      </dgm:prSet>
      <dgm:spPr/>
    </dgm:pt>
    <dgm:pt modelId="{017826CD-7C6B-4DD9-9905-19B8BF185C92}" type="pres">
      <dgm:prSet presAssocID="{D848D8CF-3822-41E9-9C47-9455815825BF}" presName="spacer" presStyleCnt="0"/>
      <dgm:spPr/>
    </dgm:pt>
    <dgm:pt modelId="{5CED7035-62C1-48F5-AC99-0E0BD9C6F36A}" type="pres">
      <dgm:prSet presAssocID="{70631E99-A6CC-413A-AD76-31820C6EA91B}" presName="parentText" presStyleLbl="node1" presStyleIdx="1" presStyleCnt="5">
        <dgm:presLayoutVars>
          <dgm:chMax val="0"/>
          <dgm:bulletEnabled val="1"/>
        </dgm:presLayoutVars>
      </dgm:prSet>
      <dgm:spPr/>
    </dgm:pt>
    <dgm:pt modelId="{373E18F8-D362-486B-B821-6AA6B48BC6F5}" type="pres">
      <dgm:prSet presAssocID="{9F0991EC-8806-4875-B4AD-2993D4C90FB4}" presName="spacer" presStyleCnt="0"/>
      <dgm:spPr/>
    </dgm:pt>
    <dgm:pt modelId="{614A4280-D0C6-442A-874A-8CC50340E97E}" type="pres">
      <dgm:prSet presAssocID="{7FE05DDF-E42E-4B22-9C3F-2D24021CF5FD}" presName="parentText" presStyleLbl="node1" presStyleIdx="2" presStyleCnt="5">
        <dgm:presLayoutVars>
          <dgm:chMax val="0"/>
          <dgm:bulletEnabled val="1"/>
        </dgm:presLayoutVars>
      </dgm:prSet>
      <dgm:spPr/>
    </dgm:pt>
    <dgm:pt modelId="{802AF1CB-8751-4017-AD7C-B197924EF85A}" type="pres">
      <dgm:prSet presAssocID="{31EB9082-B43A-438C-95EF-E73FB2A466AF}" presName="spacer" presStyleCnt="0"/>
      <dgm:spPr/>
    </dgm:pt>
    <dgm:pt modelId="{8A844BC3-4B22-4688-8C04-343ED27CD584}" type="pres">
      <dgm:prSet presAssocID="{BE8840FD-AE2B-40BA-9279-A09501EE9CA9}" presName="parentText" presStyleLbl="node1" presStyleIdx="3" presStyleCnt="5">
        <dgm:presLayoutVars>
          <dgm:chMax val="0"/>
          <dgm:bulletEnabled val="1"/>
        </dgm:presLayoutVars>
      </dgm:prSet>
      <dgm:spPr/>
    </dgm:pt>
    <dgm:pt modelId="{D93CC598-20C0-4D97-AB89-040EE242D4D6}" type="pres">
      <dgm:prSet presAssocID="{1D9AE6F2-EF68-4F3B-9546-49CA9C4EB031}" presName="spacer" presStyleCnt="0"/>
      <dgm:spPr/>
    </dgm:pt>
    <dgm:pt modelId="{8E2B1B11-CAA8-4E5B-BB74-C7A5B6B0479A}" type="pres">
      <dgm:prSet presAssocID="{383425BD-CAAB-4DEB-B218-D688A1AB1CD6}" presName="parentText" presStyleLbl="node1" presStyleIdx="4" presStyleCnt="5">
        <dgm:presLayoutVars>
          <dgm:chMax val="0"/>
          <dgm:bulletEnabled val="1"/>
        </dgm:presLayoutVars>
      </dgm:prSet>
      <dgm:spPr/>
    </dgm:pt>
  </dgm:ptLst>
  <dgm:cxnLst>
    <dgm:cxn modelId="{39863708-776B-4457-A5B5-1B95DBA5F88E}" type="presOf" srcId="{7FE05DDF-E42E-4B22-9C3F-2D24021CF5FD}" destId="{614A4280-D0C6-442A-874A-8CC50340E97E}" srcOrd="0" destOrd="0" presId="urn:microsoft.com/office/officeart/2005/8/layout/vList2"/>
    <dgm:cxn modelId="{DD62410B-E4FD-43D8-8765-ACC28C3D18B7}" srcId="{183FE8DB-47D3-46AC-86B3-9FBA08EF31FA}" destId="{BE8840FD-AE2B-40BA-9279-A09501EE9CA9}" srcOrd="3" destOrd="0" parTransId="{1604A0F9-7AB0-48B7-9FD2-EFBE7D802764}" sibTransId="{1D9AE6F2-EF68-4F3B-9546-49CA9C4EB031}"/>
    <dgm:cxn modelId="{F6CDB736-9924-484F-888D-02EFF226959A}" srcId="{183FE8DB-47D3-46AC-86B3-9FBA08EF31FA}" destId="{383425BD-CAAB-4DEB-B218-D688A1AB1CD6}" srcOrd="4" destOrd="0" parTransId="{9D7E95B7-C516-46B2-83CD-506F86663244}" sibTransId="{3F43B74B-D828-4B90-ADDD-8A69272EB8F7}"/>
    <dgm:cxn modelId="{8B39536D-51A4-471E-8E66-DC5B4ED105B8}" type="presOf" srcId="{70631E99-A6CC-413A-AD76-31820C6EA91B}" destId="{5CED7035-62C1-48F5-AC99-0E0BD9C6F36A}" srcOrd="0" destOrd="0" presId="urn:microsoft.com/office/officeart/2005/8/layout/vList2"/>
    <dgm:cxn modelId="{D2208C72-9175-4850-80E9-366E2A297428}" srcId="{183FE8DB-47D3-46AC-86B3-9FBA08EF31FA}" destId="{70631E99-A6CC-413A-AD76-31820C6EA91B}" srcOrd="1" destOrd="0" parTransId="{99054A32-30A3-4280-8703-043262E226D8}" sibTransId="{9F0991EC-8806-4875-B4AD-2993D4C90FB4}"/>
    <dgm:cxn modelId="{C04B6879-D0E2-4F12-B88E-2E79A9A723FB}" type="presOf" srcId="{183FE8DB-47D3-46AC-86B3-9FBA08EF31FA}" destId="{4EC3E236-BCBD-40D6-8230-7A00B6944693}" srcOrd="0" destOrd="0" presId="urn:microsoft.com/office/officeart/2005/8/layout/vList2"/>
    <dgm:cxn modelId="{4641218A-31FB-45FD-98D3-BB305D9C68BC}" type="presOf" srcId="{FFE448D3-7700-449B-BE18-9DF8118928D0}" destId="{842A62DF-D73F-4C2F-A8FD-F591989649D8}" srcOrd="0" destOrd="0" presId="urn:microsoft.com/office/officeart/2005/8/layout/vList2"/>
    <dgm:cxn modelId="{AC8B038C-093D-44D2-AAF4-D64A3D7CFAEB}" type="presOf" srcId="{BE8840FD-AE2B-40BA-9279-A09501EE9CA9}" destId="{8A844BC3-4B22-4688-8C04-343ED27CD584}" srcOrd="0" destOrd="0" presId="urn:microsoft.com/office/officeart/2005/8/layout/vList2"/>
    <dgm:cxn modelId="{E17FA0A1-1DCF-4F3B-9FBB-B0D28CA85108}" srcId="{183FE8DB-47D3-46AC-86B3-9FBA08EF31FA}" destId="{FFE448D3-7700-449B-BE18-9DF8118928D0}" srcOrd="0" destOrd="0" parTransId="{1B4B5F1A-CF00-44D2-95F7-42EA396C59B0}" sibTransId="{D848D8CF-3822-41E9-9C47-9455815825BF}"/>
    <dgm:cxn modelId="{E6687EE8-2876-4DF0-96BE-F5A368E4281D}" srcId="{183FE8DB-47D3-46AC-86B3-9FBA08EF31FA}" destId="{7FE05DDF-E42E-4B22-9C3F-2D24021CF5FD}" srcOrd="2" destOrd="0" parTransId="{7FAC30A7-3AA6-40FF-90FF-4EE24DFE1F52}" sibTransId="{31EB9082-B43A-438C-95EF-E73FB2A466AF}"/>
    <dgm:cxn modelId="{7B1758FB-D13C-4326-A963-1C2F3C73B4F8}" type="presOf" srcId="{383425BD-CAAB-4DEB-B218-D688A1AB1CD6}" destId="{8E2B1B11-CAA8-4E5B-BB74-C7A5B6B0479A}" srcOrd="0" destOrd="0" presId="urn:microsoft.com/office/officeart/2005/8/layout/vList2"/>
    <dgm:cxn modelId="{50C864BB-C9C3-451C-AD33-100D0C768C7B}" type="presParOf" srcId="{4EC3E236-BCBD-40D6-8230-7A00B6944693}" destId="{842A62DF-D73F-4C2F-A8FD-F591989649D8}" srcOrd="0" destOrd="0" presId="urn:microsoft.com/office/officeart/2005/8/layout/vList2"/>
    <dgm:cxn modelId="{43A67699-ECE7-4DE4-8FCC-FDC4F4BF4201}" type="presParOf" srcId="{4EC3E236-BCBD-40D6-8230-7A00B6944693}" destId="{017826CD-7C6B-4DD9-9905-19B8BF185C92}" srcOrd="1" destOrd="0" presId="urn:microsoft.com/office/officeart/2005/8/layout/vList2"/>
    <dgm:cxn modelId="{F07956B9-4E85-478E-B931-1FFA529E5E47}" type="presParOf" srcId="{4EC3E236-BCBD-40D6-8230-7A00B6944693}" destId="{5CED7035-62C1-48F5-AC99-0E0BD9C6F36A}" srcOrd="2" destOrd="0" presId="urn:microsoft.com/office/officeart/2005/8/layout/vList2"/>
    <dgm:cxn modelId="{6D63E44C-904B-4EB9-89B9-9551F2B70B93}" type="presParOf" srcId="{4EC3E236-BCBD-40D6-8230-7A00B6944693}" destId="{373E18F8-D362-486B-B821-6AA6B48BC6F5}" srcOrd="3" destOrd="0" presId="urn:microsoft.com/office/officeart/2005/8/layout/vList2"/>
    <dgm:cxn modelId="{1C890EDB-26FD-48A9-B52F-07220A6C3DEF}" type="presParOf" srcId="{4EC3E236-BCBD-40D6-8230-7A00B6944693}" destId="{614A4280-D0C6-442A-874A-8CC50340E97E}" srcOrd="4" destOrd="0" presId="urn:microsoft.com/office/officeart/2005/8/layout/vList2"/>
    <dgm:cxn modelId="{86BF37DF-ACDB-48A0-A055-1177B9F2169C}" type="presParOf" srcId="{4EC3E236-BCBD-40D6-8230-7A00B6944693}" destId="{802AF1CB-8751-4017-AD7C-B197924EF85A}" srcOrd="5" destOrd="0" presId="urn:microsoft.com/office/officeart/2005/8/layout/vList2"/>
    <dgm:cxn modelId="{EEEB4A5F-2407-4A55-958A-D6BDCF222961}" type="presParOf" srcId="{4EC3E236-BCBD-40D6-8230-7A00B6944693}" destId="{8A844BC3-4B22-4688-8C04-343ED27CD584}" srcOrd="6" destOrd="0" presId="urn:microsoft.com/office/officeart/2005/8/layout/vList2"/>
    <dgm:cxn modelId="{6ED33DE7-E198-46EA-98E5-E8015BE82245}" type="presParOf" srcId="{4EC3E236-BCBD-40D6-8230-7A00B6944693}" destId="{D93CC598-20C0-4D97-AB89-040EE242D4D6}" srcOrd="7" destOrd="0" presId="urn:microsoft.com/office/officeart/2005/8/layout/vList2"/>
    <dgm:cxn modelId="{EABCBC9F-7D7C-4552-97DE-6842F561F961}" type="presParOf" srcId="{4EC3E236-BCBD-40D6-8230-7A00B6944693}" destId="{8E2B1B11-CAA8-4E5B-BB74-C7A5B6B0479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62DF-D73F-4C2F-A8FD-F591989649D8}">
      <dsp:nvSpPr>
        <dsp:cNvPr id="0" name=""/>
        <dsp:cNvSpPr/>
      </dsp:nvSpPr>
      <dsp:spPr>
        <a:xfrm>
          <a:off x="0" y="908"/>
          <a:ext cx="6839687" cy="8950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GB" sz="1700" b="0" i="0" kern="1200" dirty="0">
              <a:latin typeface="Times New Roman" panose="02020603050405020304" pitchFamily="18" charset="0"/>
              <a:cs typeface="Times New Roman" panose="02020603050405020304" pitchFamily="18" charset="0"/>
            </a:rPr>
            <a:t>Deepfakes can be detected with an AUC of 0.866 by considering simple visual cues, namely the inconsistency of pupils and iris, and the contrast in light settings.</a:t>
          </a:r>
          <a:endParaRPr lang="en-US" sz="1700" kern="1200" dirty="0">
            <a:latin typeface="Times New Roman" panose="02020603050405020304" pitchFamily="18" charset="0"/>
            <a:cs typeface="Times New Roman" panose="02020603050405020304" pitchFamily="18" charset="0"/>
          </a:endParaRPr>
        </a:p>
      </dsp:txBody>
      <dsp:txXfrm>
        <a:off x="43693" y="44601"/>
        <a:ext cx="6752301" cy="807664"/>
      </dsp:txXfrm>
    </dsp:sp>
    <dsp:sp modelId="{5CED7035-62C1-48F5-AC99-0E0BD9C6F36A}">
      <dsp:nvSpPr>
        <dsp:cNvPr id="0" name=""/>
        <dsp:cNvSpPr/>
      </dsp:nvSpPr>
      <dsp:spPr>
        <a:xfrm>
          <a:off x="0" y="993878"/>
          <a:ext cx="6839687" cy="8950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GB" sz="1700" b="0" i="0" kern="1200" dirty="0">
              <a:latin typeface="Times New Roman" panose="02020603050405020304" pitchFamily="18" charset="0"/>
              <a:cs typeface="Times New Roman" panose="02020603050405020304" pitchFamily="18" charset="0"/>
            </a:rPr>
            <a:t>Detection-oriented and attention-based mechanisms improve the efficiency by training itself on manipulated districts and obtain 99.76% AUC scores on the DFFD dataset[2].</a:t>
          </a:r>
          <a:endParaRPr lang="en-US" sz="1700" kern="1200" dirty="0">
            <a:latin typeface="Times New Roman" panose="02020603050405020304" pitchFamily="18" charset="0"/>
            <a:cs typeface="Times New Roman" panose="02020603050405020304" pitchFamily="18" charset="0"/>
          </a:endParaRPr>
        </a:p>
      </dsp:txBody>
      <dsp:txXfrm>
        <a:off x="43693" y="1037571"/>
        <a:ext cx="6752301" cy="807664"/>
      </dsp:txXfrm>
    </dsp:sp>
    <dsp:sp modelId="{614A4280-D0C6-442A-874A-8CC50340E97E}">
      <dsp:nvSpPr>
        <dsp:cNvPr id="0" name=""/>
        <dsp:cNvSpPr/>
      </dsp:nvSpPr>
      <dsp:spPr>
        <a:xfrm>
          <a:off x="0" y="1986848"/>
          <a:ext cx="6839687" cy="8950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GB" sz="1700" b="0" i="0" kern="1200" dirty="0">
              <a:latin typeface="Times New Roman" panose="02020603050405020304" pitchFamily="18" charset="0"/>
              <a:cs typeface="Times New Roman" panose="02020603050405020304" pitchFamily="18" charset="0"/>
            </a:rPr>
            <a:t>Discrepancy affecting head pose has biggest effects according to AUROC values of 0.89 per frame and 0.974 for per video frame in case of UADFV dataset[1].</a:t>
          </a:r>
          <a:endParaRPr lang="en-US" sz="1700" kern="1200" dirty="0">
            <a:latin typeface="Times New Roman" panose="02020603050405020304" pitchFamily="18" charset="0"/>
            <a:cs typeface="Times New Roman" panose="02020603050405020304" pitchFamily="18" charset="0"/>
          </a:endParaRPr>
        </a:p>
      </dsp:txBody>
      <dsp:txXfrm>
        <a:off x="43693" y="2030541"/>
        <a:ext cx="6752301" cy="807664"/>
      </dsp:txXfrm>
    </dsp:sp>
    <dsp:sp modelId="{8A844BC3-4B22-4688-8C04-343ED27CD584}">
      <dsp:nvSpPr>
        <dsp:cNvPr id="0" name=""/>
        <dsp:cNvSpPr/>
      </dsp:nvSpPr>
      <dsp:spPr>
        <a:xfrm>
          <a:off x="0" y="2979818"/>
          <a:ext cx="6839687" cy="8950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GB" sz="1700" b="0" i="0" kern="1200" dirty="0">
              <a:latin typeface="Times New Roman" panose="02020603050405020304" pitchFamily="18" charset="0"/>
              <a:cs typeface="Times New Roman" panose="02020603050405020304" pitchFamily="18" charset="0"/>
            </a:rPr>
            <a:t>DeepfakeStack is the ensemble model with similar names like XceptionNet and DenseNet that has achieved accuracy around 99.65% as well as the AUROC has been 1[5].</a:t>
          </a:r>
          <a:endParaRPr lang="en-US" sz="1700" kern="1200" dirty="0">
            <a:latin typeface="Times New Roman" panose="02020603050405020304" pitchFamily="18" charset="0"/>
            <a:cs typeface="Times New Roman" panose="02020603050405020304" pitchFamily="18" charset="0"/>
          </a:endParaRPr>
        </a:p>
      </dsp:txBody>
      <dsp:txXfrm>
        <a:off x="43693" y="3023511"/>
        <a:ext cx="6752301" cy="807664"/>
      </dsp:txXfrm>
    </dsp:sp>
    <dsp:sp modelId="{8E2B1B11-CAA8-4E5B-BB74-C7A5B6B0479A}">
      <dsp:nvSpPr>
        <dsp:cNvPr id="0" name=""/>
        <dsp:cNvSpPr/>
      </dsp:nvSpPr>
      <dsp:spPr>
        <a:xfrm>
          <a:off x="0" y="3972788"/>
          <a:ext cx="6839687" cy="895050"/>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GB" sz="1700" b="0" i="0" kern="1200" dirty="0">
              <a:latin typeface="Times New Roman" panose="02020603050405020304" pitchFamily="18" charset="0"/>
              <a:cs typeface="Times New Roman" panose="02020603050405020304" pitchFamily="18" charset="0"/>
            </a:rPr>
            <a:t>DenseNet's efficient structure performs as well as larger models, but further improvements are needed to handle evolving Deepfake challenges[4].</a:t>
          </a:r>
          <a:endParaRPr lang="en-US" sz="1700" kern="1200" dirty="0">
            <a:latin typeface="Times New Roman" panose="02020603050405020304" pitchFamily="18" charset="0"/>
            <a:cs typeface="Times New Roman" panose="02020603050405020304" pitchFamily="18" charset="0"/>
          </a:endParaRPr>
        </a:p>
      </dsp:txBody>
      <dsp:txXfrm>
        <a:off x="43693" y="4016481"/>
        <a:ext cx="6752301" cy="8076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5CF78B-0D02-43A8-8325-9A38699910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5A064DB-86DC-44DA-B98A-E0129676CC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27956B-5CC6-4F37-A5D3-8ADAA93DFC00}" type="datetimeFigureOut">
              <a:rPr lang="en-US" smtClean="0"/>
              <a:t>9/27/2024</a:t>
            </a:fld>
            <a:endParaRPr lang="en-US"/>
          </a:p>
        </p:txBody>
      </p:sp>
      <p:sp>
        <p:nvSpPr>
          <p:cNvPr id="4" name="Footer Placeholder 3">
            <a:extLst>
              <a:ext uri="{FF2B5EF4-FFF2-40B4-BE49-F238E27FC236}">
                <a16:creationId xmlns:a16="http://schemas.microsoft.com/office/drawing/2014/main" id="{A4B8F9F5-FED8-429A-9A1F-BD8A63DB1D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4FFFA3D-8B0E-438A-B175-82F98F7A1E2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1F1B97-8606-4AF2-A4CA-5AF47D76D7D0}" type="slidenum">
              <a:rPr lang="en-US" smtClean="0"/>
              <a:t>‹#›</a:t>
            </a:fld>
            <a:endParaRPr lang="en-US"/>
          </a:p>
        </p:txBody>
      </p:sp>
    </p:spTree>
    <p:extLst>
      <p:ext uri="{BB962C8B-B14F-4D97-AF65-F5344CB8AC3E}">
        <p14:creationId xmlns:p14="http://schemas.microsoft.com/office/powerpoint/2010/main" val="3941815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5F674-8DD1-4DA8-A2C3-D3B89A602C88}" type="datetimeFigureOut">
              <a:rPr lang="en-IN" smtClean="0"/>
              <a:t>27-09-2024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A3B30-A2B2-41BD-A49E-20DE79328994}" type="slidenum">
              <a:rPr lang="en-IN" smtClean="0"/>
              <a:t>‹#›</a:t>
            </a:fld>
            <a:endParaRPr lang="en-IN"/>
          </a:p>
        </p:txBody>
      </p:sp>
    </p:spTree>
    <p:extLst>
      <p:ext uri="{BB962C8B-B14F-4D97-AF65-F5344CB8AC3E}">
        <p14:creationId xmlns:p14="http://schemas.microsoft.com/office/powerpoint/2010/main" val="1872293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Paper ID : 2208               Category : UG / PG / RS / Faculty </a:t>
            </a:r>
          </a:p>
        </p:txBody>
      </p:sp>
      <p:sp>
        <p:nvSpPr>
          <p:cNvPr id="6" name="Slide Number Placeholder 5"/>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16321960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Paper ID : 2208               Category : UG / PG / RS / Faculty </a:t>
            </a:r>
          </a:p>
        </p:txBody>
      </p:sp>
      <p:sp>
        <p:nvSpPr>
          <p:cNvPr id="6" name="Slide Number Placeholder 5"/>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2605654955"/>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Paper ID : 2208               Category : UG / PG / RS / Faculty </a:t>
            </a:r>
          </a:p>
        </p:txBody>
      </p:sp>
      <p:sp>
        <p:nvSpPr>
          <p:cNvPr id="6" name="Slide Number Placeholder 5"/>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1214816632"/>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Ref idx="1002">
        <a:schemeClr val="bg2"/>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F274645-626C-4692-8BCF-900900B0A95E}"/>
              </a:ext>
            </a:extLst>
          </p:cNvPr>
          <p:cNvSpPr>
            <a:spLocks noGrp="1"/>
          </p:cNvSpPr>
          <p:nvPr>
            <p:ph type="ftr" sz="quarter" idx="11"/>
          </p:nvPr>
        </p:nvSpPr>
        <p:spPr>
          <a:xfrm>
            <a:off x="2086495" y="6143106"/>
            <a:ext cx="6066905" cy="578370"/>
          </a:xfrm>
        </p:spPr>
        <p:txBody>
          <a:bodyPr/>
          <a:lstStyle>
            <a:lvl1pPr>
              <a:defRPr b="0">
                <a:solidFill>
                  <a:srgbClr val="00B0F0"/>
                </a:solidFill>
                <a:effectLst/>
                <a:latin typeface="Tahoma" panose="020B0604030504040204" pitchFamily="34" charset="0"/>
                <a:ea typeface="Tahoma" panose="020B0604030504040204" pitchFamily="34" charset="0"/>
                <a:cs typeface="Tahoma" panose="020B0604030504040204" pitchFamily="34" charset="0"/>
              </a:defRPr>
            </a:lvl1pPr>
          </a:lstStyle>
          <a:p>
            <a:r>
              <a:rPr lang="en-US" b="1" dirty="0">
                <a:solidFill>
                  <a:schemeClr val="accent4">
                    <a:lumMod val="50000"/>
                  </a:schemeClr>
                </a:solidFill>
                <a:latin typeface="Times New Roman" panose="02020603050405020304" pitchFamily="18" charset="0"/>
                <a:ea typeface="Calibri" panose="020F0502020204030204" pitchFamily="34" charset="0"/>
                <a:cs typeface="Times New Roman" panose="02020603050405020304" pitchFamily="18" charset="0"/>
              </a:rPr>
              <a:t>Paper ID : 		Presenter Category : UG / PG / RS / Faculty </a:t>
            </a:r>
            <a:endParaRPr lang="en-US" i="1" dirty="0"/>
          </a:p>
        </p:txBody>
      </p:sp>
      <p:sp>
        <p:nvSpPr>
          <p:cNvPr id="6" name="Slide Number Placeholder 5">
            <a:extLst>
              <a:ext uri="{FF2B5EF4-FFF2-40B4-BE49-F238E27FC236}">
                <a16:creationId xmlns:a16="http://schemas.microsoft.com/office/drawing/2014/main" id="{99F76F3A-A1BA-4CE5-8555-EA0ABA80E65C}"/>
              </a:ext>
            </a:extLst>
          </p:cNvPr>
          <p:cNvSpPr>
            <a:spLocks noGrp="1"/>
          </p:cNvSpPr>
          <p:nvPr>
            <p:ph type="sldNum" sz="quarter" idx="12"/>
          </p:nvPr>
        </p:nvSpPr>
        <p:spPr/>
        <p:txBody>
          <a:bodyPr/>
          <a:lstStyle/>
          <a:p>
            <a:fld id="{7CF33057-8DAF-4BD3-BA1F-F058DBAFCA35}" type="slidenum">
              <a:rPr lang="en-US" smtClean="0"/>
              <a:t>‹#›</a:t>
            </a:fld>
            <a:endParaRPr lang="en-US"/>
          </a:p>
        </p:txBody>
      </p:sp>
      <p:sp>
        <p:nvSpPr>
          <p:cNvPr id="13" name="Title 1">
            <a:extLst>
              <a:ext uri="{FF2B5EF4-FFF2-40B4-BE49-F238E27FC236}">
                <a16:creationId xmlns:a16="http://schemas.microsoft.com/office/drawing/2014/main" id="{B3D41281-6D2C-4F3C-BA8F-87299BEEBCF5}"/>
              </a:ext>
            </a:extLst>
          </p:cNvPr>
          <p:cNvSpPr txBox="1">
            <a:spLocks/>
          </p:cNvSpPr>
          <p:nvPr userDrawn="1"/>
        </p:nvSpPr>
        <p:spPr>
          <a:xfrm>
            <a:off x="1902228" y="577773"/>
            <a:ext cx="8387541" cy="830996"/>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5000"/>
              </a:lnSpc>
              <a:spcBef>
                <a:spcPts val="0"/>
              </a:spcBef>
            </a:pPr>
            <a:r>
              <a:rPr lang="en-US" sz="2400" b="1"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International Conference on Advancements in Science, Engineering &amp; Technology</a:t>
            </a:r>
          </a:p>
        </p:txBody>
      </p:sp>
      <p:sp>
        <p:nvSpPr>
          <p:cNvPr id="14" name="TextBox 13">
            <a:extLst>
              <a:ext uri="{FF2B5EF4-FFF2-40B4-BE49-F238E27FC236}">
                <a16:creationId xmlns:a16="http://schemas.microsoft.com/office/drawing/2014/main" id="{D76A6572-F46A-46D8-98AF-31310E42C274}"/>
              </a:ext>
            </a:extLst>
          </p:cNvPr>
          <p:cNvSpPr txBox="1"/>
          <p:nvPr userDrawn="1"/>
        </p:nvSpPr>
        <p:spPr>
          <a:xfrm>
            <a:off x="4189528" y="1408769"/>
            <a:ext cx="4097222" cy="830997"/>
          </a:xfrm>
          <a:prstGeom prst="rect">
            <a:avLst/>
          </a:prstGeom>
          <a:noFill/>
        </p:spPr>
        <p:txBody>
          <a:bodyPr wrap="square" rtlCol="0">
            <a:spAutoFit/>
          </a:bodyPr>
          <a:lstStyle/>
          <a:p>
            <a:pPr algn="l"/>
            <a:r>
              <a:rPr lang="en-US" sz="4800" b="1"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ICASET 2024</a:t>
            </a:r>
            <a:endParaRPr lang="en-US" sz="4800" i="0" dirty="0">
              <a:solidFill>
                <a:srgbClr val="00B050"/>
              </a:solidFill>
              <a:effectLst>
                <a:outerShdw blurRad="38100" dist="38100" dir="2700000" algn="tl">
                  <a:srgbClr val="000000">
                    <a:alpha val="43137"/>
                  </a:srgbClr>
                </a:outerShdw>
              </a:effectLst>
            </a:endParaRPr>
          </a:p>
        </p:txBody>
      </p:sp>
      <p:sp>
        <p:nvSpPr>
          <p:cNvPr id="16" name="TextBox 15">
            <a:extLst>
              <a:ext uri="{FF2B5EF4-FFF2-40B4-BE49-F238E27FC236}">
                <a16:creationId xmlns:a16="http://schemas.microsoft.com/office/drawing/2014/main" id="{DC305E64-782B-4467-B6FE-F3A1AD6FF595}"/>
              </a:ext>
            </a:extLst>
          </p:cNvPr>
          <p:cNvSpPr txBox="1"/>
          <p:nvPr userDrawn="1"/>
        </p:nvSpPr>
        <p:spPr>
          <a:xfrm>
            <a:off x="2431037" y="2598799"/>
            <a:ext cx="8704813" cy="861774"/>
          </a:xfrm>
          <a:prstGeom prst="rect">
            <a:avLst/>
          </a:prstGeom>
          <a:noFill/>
        </p:spPr>
        <p:txBody>
          <a:bodyPr wrap="square">
            <a:spAutoFit/>
          </a:bodyPr>
          <a:lstStyle/>
          <a:p>
            <a:r>
              <a:rPr lang="en-US" b="1" dirty="0"/>
              <a:t>Organised by </a:t>
            </a:r>
          </a:p>
          <a:p>
            <a:r>
              <a:rPr lang="en-US" sz="1600" b="0" i="1" dirty="0"/>
              <a:t>Jointly Organized by </a:t>
            </a:r>
            <a:r>
              <a:rPr lang="en-US" sz="1600" b="0" i="1" dirty="0" err="1"/>
              <a:t>Vidya</a:t>
            </a:r>
            <a:r>
              <a:rPr lang="en-US" sz="1600" b="0" i="1" dirty="0"/>
              <a:t> </a:t>
            </a:r>
            <a:r>
              <a:rPr lang="en-US" sz="1600" b="0" i="1" dirty="0" err="1"/>
              <a:t>Vihar</a:t>
            </a:r>
            <a:r>
              <a:rPr lang="en-US" sz="1600" b="0" i="1" dirty="0"/>
              <a:t> Institute of Technology, </a:t>
            </a:r>
            <a:r>
              <a:rPr lang="en-US" sz="1600" b="0" i="1" dirty="0" err="1"/>
              <a:t>Purnea</a:t>
            </a:r>
            <a:r>
              <a:rPr lang="en-US" sz="1600" b="0" i="1" dirty="0"/>
              <a:t>, Bihar, India &amp; Global Conference Hub, Coimbatore, Tamil Nadu, India.</a:t>
            </a:r>
          </a:p>
        </p:txBody>
      </p:sp>
      <p:sp>
        <p:nvSpPr>
          <p:cNvPr id="17" name="TextBox 16">
            <a:extLst>
              <a:ext uri="{FF2B5EF4-FFF2-40B4-BE49-F238E27FC236}">
                <a16:creationId xmlns:a16="http://schemas.microsoft.com/office/drawing/2014/main" id="{B49173D2-8A0B-4D79-8A6A-6C57D2CD14E6}"/>
              </a:ext>
            </a:extLst>
          </p:cNvPr>
          <p:cNvSpPr txBox="1"/>
          <p:nvPr userDrawn="1"/>
        </p:nvSpPr>
        <p:spPr>
          <a:xfrm>
            <a:off x="8330306" y="2321800"/>
            <a:ext cx="2805544" cy="307777"/>
          </a:xfrm>
          <a:prstGeom prst="rect">
            <a:avLst/>
          </a:prstGeom>
          <a:noFill/>
        </p:spPr>
        <p:txBody>
          <a:bodyPr wrap="square">
            <a:spAutoFit/>
          </a:bodyPr>
          <a:lstStyle/>
          <a:p>
            <a:r>
              <a:rPr lang="en-US" sz="1400" b="1" dirty="0">
                <a:solidFill>
                  <a:schemeClr val="bg1"/>
                </a:solidFill>
                <a:highlight>
                  <a:srgbClr val="0000FF"/>
                </a:highlight>
                <a:latin typeface="Times New Roman" panose="02020603050405020304" pitchFamily="18" charset="0"/>
                <a:ea typeface="Kigelia Light" panose="020B0303020202020203" pitchFamily="34" charset="0"/>
                <a:cs typeface="Times New Roman" panose="02020603050405020304" pitchFamily="18" charset="0"/>
              </a:rPr>
              <a:t>Date: 27/09/2024 &amp; 28/09/2024</a:t>
            </a:r>
          </a:p>
        </p:txBody>
      </p:sp>
    </p:spTree>
    <p:extLst>
      <p:ext uri="{BB962C8B-B14F-4D97-AF65-F5344CB8AC3E}">
        <p14:creationId xmlns:p14="http://schemas.microsoft.com/office/powerpoint/2010/main" val="63070943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8DA2F-E874-4EAA-9B06-D16CC8F009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987C09-00AE-4433-9195-4932143E9D0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897AECED-DAEE-43B9-873F-E38BC2696C79}"/>
              </a:ext>
            </a:extLst>
          </p:cNvPr>
          <p:cNvSpPr>
            <a:spLocks noGrp="1"/>
          </p:cNvSpPr>
          <p:nvPr>
            <p:ph type="ftr" sz="quarter" idx="11"/>
          </p:nvPr>
        </p:nvSpPr>
        <p:spPr/>
        <p:txBody>
          <a:bodyPr/>
          <a:lstStyle/>
          <a:p>
            <a:r>
              <a:rPr lang="en-US"/>
              <a:t>Paper ID : 2208               Category : UG / PG / RS / Faculty </a:t>
            </a:r>
          </a:p>
        </p:txBody>
      </p:sp>
      <p:sp>
        <p:nvSpPr>
          <p:cNvPr id="5" name="Slide Number Placeholder 4">
            <a:extLst>
              <a:ext uri="{FF2B5EF4-FFF2-40B4-BE49-F238E27FC236}">
                <a16:creationId xmlns:a16="http://schemas.microsoft.com/office/drawing/2014/main" id="{551A90C2-1E24-4DC9-B2C7-AB830A5B07E8}"/>
              </a:ext>
            </a:extLst>
          </p:cNvPr>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2259697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3361-A1AA-454B-ADB4-42D5599FE3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23C3CD-E15C-44EC-821E-6000F681AB02}"/>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FC9CC74F-E207-417C-869F-8D50FAEFC532}"/>
              </a:ext>
            </a:extLst>
          </p:cNvPr>
          <p:cNvSpPr>
            <a:spLocks noGrp="1"/>
          </p:cNvSpPr>
          <p:nvPr>
            <p:ph type="ftr" sz="quarter" idx="11"/>
          </p:nvPr>
        </p:nvSpPr>
        <p:spPr/>
        <p:txBody>
          <a:bodyPr/>
          <a:lstStyle/>
          <a:p>
            <a:r>
              <a:rPr lang="en-US"/>
              <a:t>Paper ID : 2208               Category : UG / PG / RS / Faculty </a:t>
            </a:r>
          </a:p>
        </p:txBody>
      </p:sp>
      <p:sp>
        <p:nvSpPr>
          <p:cNvPr id="5" name="Slide Number Placeholder 4">
            <a:extLst>
              <a:ext uri="{FF2B5EF4-FFF2-40B4-BE49-F238E27FC236}">
                <a16:creationId xmlns:a16="http://schemas.microsoft.com/office/drawing/2014/main" id="{D670CB11-0AE3-49DF-8BEC-719DBAE0D7BB}"/>
              </a:ext>
            </a:extLst>
          </p:cNvPr>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2625139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Paper ID : 2208               Category : UG / PG / RS / Faculty </a:t>
            </a:r>
          </a:p>
        </p:txBody>
      </p:sp>
      <p:sp>
        <p:nvSpPr>
          <p:cNvPr id="6" name="Slide Number Placeholder 5"/>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4041334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Paper ID : 2208               Category : UG / PG / RS / Faculty </a:t>
            </a:r>
          </a:p>
        </p:txBody>
      </p:sp>
      <p:sp>
        <p:nvSpPr>
          <p:cNvPr id="6" name="Slide Number Placeholder 5"/>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295268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Paper ID : 2208               Category : UG / PG / RS / Faculty </a:t>
            </a:r>
          </a:p>
        </p:txBody>
      </p:sp>
      <p:sp>
        <p:nvSpPr>
          <p:cNvPr id="7" name="Slide Number Placeholder 6"/>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148184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Paper ID : 2208               Category : UG / PG / RS / Faculty </a:t>
            </a:r>
          </a:p>
        </p:txBody>
      </p:sp>
      <p:sp>
        <p:nvSpPr>
          <p:cNvPr id="9" name="Slide Number Placeholder 8"/>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4282827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Paper ID : 2208               Category : UG / PG / RS / Faculty </a:t>
            </a:r>
          </a:p>
        </p:txBody>
      </p:sp>
      <p:sp>
        <p:nvSpPr>
          <p:cNvPr id="5" name="Slide Number Placeholder 4"/>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3423170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Paper ID : 2208               Category : UG / PG / RS / Faculty </a:t>
            </a:r>
          </a:p>
        </p:txBody>
      </p:sp>
      <p:sp>
        <p:nvSpPr>
          <p:cNvPr id="4" name="Slide Number Placeholder 3"/>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150351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Paper ID : 2208               Category : UG / PG / RS / Faculty </a:t>
            </a:r>
          </a:p>
        </p:txBody>
      </p:sp>
      <p:sp>
        <p:nvSpPr>
          <p:cNvPr id="7" name="Slide Number Placeholder 6"/>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1106664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Paper ID : 2208               Category : UG / PG / RS / Faculty </a:t>
            </a:r>
          </a:p>
        </p:txBody>
      </p:sp>
      <p:sp>
        <p:nvSpPr>
          <p:cNvPr id="7" name="Slide Number Placeholder 6"/>
          <p:cNvSpPr>
            <a:spLocks noGrp="1"/>
          </p:cNvSpPr>
          <p:nvPr>
            <p:ph type="sldNum" sz="quarter" idx="12"/>
          </p:nvPr>
        </p:nvSpPr>
        <p:spPr/>
        <p:txBody>
          <a:bodyPr/>
          <a:lstStyle/>
          <a:p>
            <a:fld id="{7CF33057-8DAF-4BD3-BA1F-F058DBAFCA35}" type="slidenum">
              <a:rPr lang="en-US" smtClean="0"/>
              <a:t>‹#›</a:t>
            </a:fld>
            <a:endParaRPr lang="en-US"/>
          </a:p>
        </p:txBody>
      </p:sp>
    </p:spTree>
    <p:extLst>
      <p:ext uri="{BB962C8B-B14F-4D97-AF65-F5344CB8AC3E}">
        <p14:creationId xmlns:p14="http://schemas.microsoft.com/office/powerpoint/2010/main" val="195768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Paper ID : 2208               Category : UG / PG / RS / Faculty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33057-8DAF-4BD3-BA1F-F058DBAFCA35}" type="slidenum">
              <a:rPr lang="en-US" smtClean="0"/>
              <a:t>‹#›</a:t>
            </a:fld>
            <a:endParaRPr lang="en-US"/>
          </a:p>
        </p:txBody>
      </p:sp>
      <p:pic>
        <p:nvPicPr>
          <p:cNvPr id="9" name="Picture 8">
            <a:extLst>
              <a:ext uri="{FF2B5EF4-FFF2-40B4-BE49-F238E27FC236}">
                <a16:creationId xmlns:a16="http://schemas.microsoft.com/office/drawing/2014/main" id="{284BFFF8-4356-CEE8-D906-D906A92605D7}"/>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202406" y="142283"/>
            <a:ext cx="1271587" cy="885623"/>
          </a:xfrm>
          <a:prstGeom prst="rect">
            <a:avLst/>
          </a:prstGeom>
        </p:spPr>
      </p:pic>
      <p:pic>
        <p:nvPicPr>
          <p:cNvPr id="7" name="Picture 6"/>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11033027" y="-976"/>
            <a:ext cx="956566" cy="956566"/>
          </a:xfrm>
          <a:prstGeom prst="rect">
            <a:avLst/>
          </a:prstGeom>
        </p:spPr>
      </p:pic>
    </p:spTree>
    <p:extLst>
      <p:ext uri="{BB962C8B-B14F-4D97-AF65-F5344CB8AC3E}">
        <p14:creationId xmlns:p14="http://schemas.microsoft.com/office/powerpoint/2010/main" val="378597512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61" r:id="rId13"/>
    <p:sldLayoutId id="2147483660" r:id="rId1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90">
          <a:fgClr>
            <a:schemeClr val="bg2">
              <a:tint val="95000"/>
              <a:satMod val="170000"/>
            </a:schemeClr>
          </a:fgClr>
          <a:bgClr>
            <a:schemeClr val="accent4">
              <a:lumMod val="60000"/>
              <a:lumOff val="40000"/>
            </a:schemeClr>
          </a:bgClr>
        </a:patt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2F9EC0C-6D7D-448A-9AB3-1F513268C2EE}"/>
              </a:ext>
            </a:extLst>
          </p:cNvPr>
          <p:cNvSpPr>
            <a:spLocks noGrp="1"/>
          </p:cNvSpPr>
          <p:nvPr>
            <p:ph type="subTitle" idx="4294967295"/>
          </p:nvPr>
        </p:nvSpPr>
        <p:spPr>
          <a:xfrm>
            <a:off x="1967559" y="3825765"/>
            <a:ext cx="8848725" cy="433152"/>
          </a:xfrm>
        </p:spPr>
        <p:txBody>
          <a:bodyPr>
            <a:noAutofit/>
          </a:bodyPr>
          <a:lstStyle/>
          <a:p>
            <a:pPr marL="0" indent="0" algn="ctr">
              <a:buNone/>
            </a:pPr>
            <a:r>
              <a:rPr lang="en-US" sz="2000" b="1" spc="144" dirty="0">
                <a:solidFill>
                  <a:schemeClr val="bg1"/>
                </a:solidFill>
                <a:highlight>
                  <a:srgbClr val="000080"/>
                </a:highlight>
                <a:latin typeface="Times New Roman" panose="02020603050405020304" pitchFamily="18" charset="0"/>
                <a:cs typeface="Times New Roman" panose="02020603050405020304" pitchFamily="18" charset="0"/>
              </a:rPr>
              <a:t>Paper Title : </a:t>
            </a:r>
            <a:r>
              <a:rPr lang="en-US" sz="2000" b="1" dirty="0">
                <a:solidFill>
                  <a:schemeClr val="bg1"/>
                </a:solidFill>
                <a:highlight>
                  <a:srgbClr val="000080"/>
                </a:highlight>
                <a:latin typeface="Times New Roman" panose="02020603050405020304" pitchFamily="18" charset="0"/>
                <a:cs typeface="Times New Roman" panose="02020603050405020304" pitchFamily="18" charset="0"/>
              </a:rPr>
              <a:t>Detecting AI Generated Fake-Media</a:t>
            </a:r>
            <a:endParaRPr lang="en-US" sz="2000" b="1" i="1" dirty="0">
              <a:solidFill>
                <a:schemeClr val="bg1"/>
              </a:solidFill>
              <a:highlight>
                <a:srgbClr val="000080"/>
              </a:highlight>
              <a:latin typeface="Times New Roman" panose="02020603050405020304" pitchFamily="18" charset="0"/>
              <a:cs typeface="Times New Roman" panose="02020603050405020304" pitchFamily="18" charset="0"/>
            </a:endParaRPr>
          </a:p>
        </p:txBody>
      </p:sp>
      <p:sp>
        <p:nvSpPr>
          <p:cNvPr id="20" name="TextBox 12">
            <a:extLst>
              <a:ext uri="{FF2B5EF4-FFF2-40B4-BE49-F238E27FC236}">
                <a16:creationId xmlns:a16="http://schemas.microsoft.com/office/drawing/2014/main" id="{888D88C6-4587-4696-A2DC-3E45C686C073}"/>
              </a:ext>
            </a:extLst>
          </p:cNvPr>
          <p:cNvSpPr txBox="1"/>
          <p:nvPr/>
        </p:nvSpPr>
        <p:spPr>
          <a:xfrm>
            <a:off x="9399001" y="4825294"/>
            <a:ext cx="2242721" cy="846386"/>
          </a:xfrm>
          <a:prstGeom prst="rect">
            <a:avLst/>
          </a:prstGeom>
        </p:spPr>
        <p:txBody>
          <a:bodyPr wrap="square" lIns="0" tIns="0" rIns="0" bIns="0" rtlCol="0" anchor="t">
            <a:spAutoFit/>
          </a:bodyPr>
          <a:lstStyle/>
          <a:p>
            <a:pPr algn="r"/>
            <a:r>
              <a:rPr lang="en-US" sz="1100" b="1" i="1" dirty="0">
                <a:solidFill>
                  <a:srgbClr val="000000"/>
                </a:solidFill>
                <a:latin typeface="Saira Medium"/>
              </a:rPr>
              <a:t>Presented by</a:t>
            </a:r>
          </a:p>
          <a:p>
            <a:pPr algn="r"/>
            <a:r>
              <a:rPr lang="en-US" sz="1100" i="1" dirty="0">
                <a:solidFill>
                  <a:srgbClr val="000000"/>
                </a:solidFill>
                <a:latin typeface="Saira Medium"/>
              </a:rPr>
              <a:t>Mr. V. Gawali,</a:t>
            </a:r>
          </a:p>
          <a:p>
            <a:pPr algn="r"/>
            <a:r>
              <a:rPr lang="en-US" sz="1100" i="1" dirty="0">
                <a:solidFill>
                  <a:srgbClr val="000000"/>
                </a:solidFill>
                <a:latin typeface="Saira Medium"/>
              </a:rPr>
              <a:t>Student – UG,</a:t>
            </a:r>
          </a:p>
          <a:p>
            <a:pPr algn="r"/>
            <a:r>
              <a:rPr lang="en-US" sz="1100" i="1" dirty="0">
                <a:solidFill>
                  <a:srgbClr val="000000"/>
                </a:solidFill>
                <a:latin typeface="Saira Medium"/>
              </a:rPr>
              <a:t>Rajiv Gandhi Institute of Technology,</a:t>
            </a:r>
          </a:p>
          <a:p>
            <a:pPr algn="r"/>
            <a:r>
              <a:rPr lang="en-US" sz="1100" i="1" dirty="0">
                <a:solidFill>
                  <a:srgbClr val="000000"/>
                </a:solidFill>
                <a:latin typeface="Saira Medium"/>
              </a:rPr>
              <a:t>Maharashtra</a:t>
            </a:r>
          </a:p>
        </p:txBody>
      </p:sp>
      <p:sp>
        <p:nvSpPr>
          <p:cNvPr id="21" name="TextBox 13">
            <a:extLst>
              <a:ext uri="{FF2B5EF4-FFF2-40B4-BE49-F238E27FC236}">
                <a16:creationId xmlns:a16="http://schemas.microsoft.com/office/drawing/2014/main" id="{1B9DC2CD-1FDA-4098-8536-1028F4B1FD72}"/>
              </a:ext>
            </a:extLst>
          </p:cNvPr>
          <p:cNvSpPr txBox="1"/>
          <p:nvPr/>
        </p:nvSpPr>
        <p:spPr>
          <a:xfrm>
            <a:off x="829917" y="4579072"/>
            <a:ext cx="1684683" cy="2031325"/>
          </a:xfrm>
          <a:prstGeom prst="rect">
            <a:avLst/>
          </a:prstGeom>
        </p:spPr>
        <p:txBody>
          <a:bodyPr wrap="square" lIns="0" tIns="0" rIns="0" bIns="0" rtlCol="0" anchor="t">
            <a:spAutoFit/>
          </a:bodyPr>
          <a:lstStyle/>
          <a:p>
            <a:pPr algn="r"/>
            <a:r>
              <a:rPr lang="en-US" sz="1200" u="sng" dirty="0">
                <a:solidFill>
                  <a:srgbClr val="000000"/>
                </a:solidFill>
                <a:latin typeface="Times New Roman" panose="02020603050405020304" pitchFamily="18" charset="0"/>
                <a:cs typeface="Times New Roman" panose="02020603050405020304" pitchFamily="18" charset="0"/>
              </a:rPr>
              <a:t>Authors Details</a:t>
            </a:r>
          </a:p>
          <a:p>
            <a:pPr algn="r"/>
            <a:r>
              <a:rPr lang="en-US" sz="1200" dirty="0">
                <a:solidFill>
                  <a:srgbClr val="000000"/>
                </a:solidFill>
                <a:latin typeface="Times New Roman" panose="02020603050405020304" pitchFamily="18" charset="0"/>
                <a:cs typeface="Times New Roman" panose="02020603050405020304" pitchFamily="18" charset="0"/>
              </a:rPr>
              <a:t>Mr. Vishal Gawali,</a:t>
            </a:r>
          </a:p>
          <a:p>
            <a:pPr algn="r"/>
            <a:r>
              <a:rPr lang="en-US" sz="1200" dirty="0">
                <a:solidFill>
                  <a:srgbClr val="000000"/>
                </a:solidFill>
                <a:latin typeface="Times New Roman" panose="02020603050405020304" pitchFamily="18" charset="0"/>
                <a:cs typeface="Times New Roman" panose="02020603050405020304" pitchFamily="18" charset="0"/>
              </a:rPr>
              <a:t>Mr. Chaturdhan Chaubey,</a:t>
            </a:r>
          </a:p>
          <a:p>
            <a:pPr algn="r"/>
            <a:r>
              <a:rPr lang="en-US" sz="1200" dirty="0">
                <a:solidFill>
                  <a:srgbClr val="000000"/>
                </a:solidFill>
                <a:latin typeface="Times New Roman" panose="02020603050405020304" pitchFamily="18" charset="0"/>
                <a:cs typeface="Times New Roman" panose="02020603050405020304" pitchFamily="18" charset="0"/>
              </a:rPr>
              <a:t>Mr. Mahesh Gaikwad,</a:t>
            </a:r>
          </a:p>
          <a:p>
            <a:pPr algn="r"/>
            <a:r>
              <a:rPr lang="en-US" sz="1200" dirty="0">
                <a:solidFill>
                  <a:srgbClr val="000000"/>
                </a:solidFill>
                <a:latin typeface="Times New Roman" panose="02020603050405020304" pitchFamily="18" charset="0"/>
                <a:cs typeface="Times New Roman" panose="02020603050405020304" pitchFamily="18" charset="0"/>
              </a:rPr>
              <a:t>Mr. Akash Gidde,</a:t>
            </a:r>
          </a:p>
          <a:p>
            <a:pPr algn="r"/>
            <a:r>
              <a:rPr lang="en-US" sz="1200" dirty="0">
                <a:solidFill>
                  <a:srgbClr val="000000"/>
                </a:solidFill>
                <a:latin typeface="Times New Roman" panose="02020603050405020304" pitchFamily="18" charset="0"/>
                <a:cs typeface="Times New Roman" panose="02020603050405020304" pitchFamily="18" charset="0"/>
              </a:rPr>
              <a:t>Dr. Nilesh Bhelkar*,</a:t>
            </a:r>
          </a:p>
          <a:p>
            <a:pPr algn="r"/>
            <a:r>
              <a:rPr lang="en-US" sz="1200" dirty="0">
                <a:solidFill>
                  <a:srgbClr val="000000"/>
                </a:solidFill>
                <a:latin typeface="Times New Roman" panose="02020603050405020304" pitchFamily="18" charset="0"/>
                <a:cs typeface="Times New Roman" panose="02020603050405020304" pitchFamily="18" charset="0"/>
              </a:rPr>
              <a:t>Student – UG.</a:t>
            </a:r>
          </a:p>
          <a:p>
            <a:pPr algn="r"/>
            <a:r>
              <a:rPr lang="en-US" sz="1200" dirty="0">
                <a:solidFill>
                  <a:srgbClr val="000000"/>
                </a:solidFill>
                <a:latin typeface="Times New Roman" panose="02020603050405020304" pitchFamily="18" charset="0"/>
                <a:cs typeface="Times New Roman" panose="02020603050405020304" pitchFamily="18" charset="0"/>
              </a:rPr>
              <a:t>Assistant Professor*,</a:t>
            </a:r>
          </a:p>
          <a:p>
            <a:pPr algn="r"/>
            <a:r>
              <a:rPr lang="en-US" sz="1200" dirty="0">
                <a:solidFill>
                  <a:srgbClr val="000000"/>
                </a:solidFill>
                <a:latin typeface="Times New Roman" panose="02020603050405020304" pitchFamily="18" charset="0"/>
                <a:cs typeface="Times New Roman" panose="02020603050405020304" pitchFamily="18" charset="0"/>
              </a:rPr>
              <a:t>Rajiv Gandhi Institute of Technology,</a:t>
            </a:r>
          </a:p>
          <a:p>
            <a:pPr algn="r"/>
            <a:r>
              <a:rPr lang="en-US" sz="1200" dirty="0">
                <a:solidFill>
                  <a:srgbClr val="000000"/>
                </a:solidFill>
                <a:latin typeface="Times New Roman" panose="02020603050405020304" pitchFamily="18" charset="0"/>
                <a:cs typeface="Times New Roman" panose="02020603050405020304" pitchFamily="18" charset="0"/>
              </a:rPr>
              <a:t>Mumbai</a:t>
            </a:r>
          </a:p>
        </p:txBody>
      </p:sp>
      <p:sp>
        <p:nvSpPr>
          <p:cNvPr id="5" name="TextBox 12">
            <a:extLst>
              <a:ext uri="{FF2B5EF4-FFF2-40B4-BE49-F238E27FC236}">
                <a16:creationId xmlns:a16="http://schemas.microsoft.com/office/drawing/2014/main" id="{954E01FF-D846-4D6E-8224-E40DAFD3EB29}"/>
              </a:ext>
            </a:extLst>
          </p:cNvPr>
          <p:cNvSpPr txBox="1"/>
          <p:nvPr/>
        </p:nvSpPr>
        <p:spPr>
          <a:xfrm>
            <a:off x="3564385" y="4579072"/>
            <a:ext cx="5063230" cy="492443"/>
          </a:xfrm>
          <a:prstGeom prst="rect">
            <a:avLst/>
          </a:prstGeom>
        </p:spPr>
        <p:txBody>
          <a:bodyPr wrap="square" lIns="0" tIns="0" rIns="0" bIns="0" rtlCol="0" anchor="t">
            <a:spAutoFit/>
          </a:bodyPr>
          <a:lstStyle/>
          <a:p>
            <a:r>
              <a:rPr lang="en-US" sz="1600" b="1" i="1" dirty="0">
                <a:solidFill>
                  <a:srgbClr val="000000"/>
                </a:solidFill>
                <a:latin typeface="Times New Roman" panose="02020603050405020304" pitchFamily="18" charset="0"/>
                <a:cs typeface="Times New Roman" panose="02020603050405020304" pitchFamily="18" charset="0"/>
              </a:rPr>
              <a:t>Paper Id </a:t>
            </a:r>
            <a:r>
              <a:rPr lang="en-US" sz="1600" i="1" dirty="0">
                <a:solidFill>
                  <a:srgbClr val="000000"/>
                </a:solidFill>
                <a:latin typeface="Times New Roman" panose="02020603050405020304" pitchFamily="18" charset="0"/>
                <a:cs typeface="Times New Roman" panose="02020603050405020304" pitchFamily="18" charset="0"/>
              </a:rPr>
              <a:t>: 2409101</a:t>
            </a:r>
          </a:p>
          <a:p>
            <a:r>
              <a:rPr lang="en-US" sz="1600" b="1" i="1" dirty="0">
                <a:solidFill>
                  <a:srgbClr val="000000"/>
                </a:solidFill>
                <a:latin typeface="Times New Roman" panose="02020603050405020304" pitchFamily="18" charset="0"/>
                <a:cs typeface="Times New Roman" panose="02020603050405020304" pitchFamily="18" charset="0"/>
              </a:rPr>
              <a:t>Presenter Category : </a:t>
            </a:r>
            <a:r>
              <a:rPr lang="en-US" sz="1600" i="1" dirty="0">
                <a:solidFill>
                  <a:srgbClr val="000000"/>
                </a:solidFill>
                <a:latin typeface="Times New Roman" panose="02020603050405020304" pitchFamily="18" charset="0"/>
                <a:cs typeface="Times New Roman" panose="02020603050405020304" pitchFamily="18" charset="0"/>
              </a:rPr>
              <a:t>UG Student</a:t>
            </a:r>
          </a:p>
        </p:txBody>
      </p:sp>
    </p:spTree>
    <p:extLst>
      <p:ext uri="{BB962C8B-B14F-4D97-AF65-F5344CB8AC3E}">
        <p14:creationId xmlns:p14="http://schemas.microsoft.com/office/powerpoint/2010/main" val="403777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19B0-7569-4718-B9DF-FB537932F407}"/>
              </a:ext>
            </a:extLst>
          </p:cNvPr>
          <p:cNvSpPr>
            <a:spLocks noGrp="1"/>
          </p:cNvSpPr>
          <p:nvPr>
            <p:ph type="title"/>
          </p:nvPr>
        </p:nvSpPr>
        <p:spPr>
          <a:xfrm>
            <a:off x="1101571" y="1036653"/>
            <a:ext cx="4994429" cy="788972"/>
          </a:xfrm>
        </p:spPr>
        <p:txBody>
          <a:bodyPr/>
          <a:lstStyle/>
          <a:p>
            <a:r>
              <a:rPr lang="en-US" spc="210"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BC12C9-5B22-4DD8-9900-204BDE96E6FF}"/>
              </a:ext>
            </a:extLst>
          </p:cNvPr>
          <p:cNvSpPr>
            <a:spLocks noGrp="1"/>
          </p:cNvSpPr>
          <p:nvPr>
            <p:ph idx="1"/>
          </p:nvPr>
        </p:nvSpPr>
        <p:spPr>
          <a:xfrm>
            <a:off x="838200" y="1825625"/>
            <a:ext cx="10515600" cy="4381362"/>
          </a:xfrm>
        </p:spPr>
        <p:txBody>
          <a:bodyPr>
            <a:normAutofit fontScale="62500" lnSpcReduction="20000"/>
          </a:bodyPr>
          <a:lstStyle/>
          <a:p>
            <a:pPr marL="0" indent="0" algn="just">
              <a:lnSpc>
                <a:spcPct val="120000"/>
              </a:lnSpc>
              <a:buNone/>
            </a:pPr>
            <a:r>
              <a:rPr lang="en-US" sz="2800" dirty="0">
                <a:solidFill>
                  <a:srgbClr val="000000"/>
                </a:solidFill>
                <a:latin typeface="Times New Roman" panose="02020603050405020304" pitchFamily="18" charset="0"/>
                <a:cs typeface="Times New Roman" panose="02020603050405020304" pitchFamily="18" charset="0"/>
              </a:rPr>
              <a:t>[1] X. Yang, Y. Li, and S. Lyu, “Exposing deep fakes using inconsistent head poses”, in Proc. IEEE Int. Conf. </a:t>
            </a:r>
            <a:r>
              <a:rPr lang="en-US" sz="2800" dirty="0" err="1">
                <a:solidFill>
                  <a:srgbClr val="000000"/>
                </a:solidFill>
                <a:latin typeface="Times New Roman" panose="02020603050405020304" pitchFamily="18" charset="0"/>
                <a:cs typeface="Times New Roman" panose="02020603050405020304" pitchFamily="18" charset="0"/>
              </a:rPr>
              <a:t>Acoust</a:t>
            </a:r>
            <a:r>
              <a:rPr lang="en-US" sz="2800" dirty="0">
                <a:solidFill>
                  <a:srgbClr val="000000"/>
                </a:solidFill>
                <a:latin typeface="Times New Roman" panose="02020603050405020304" pitchFamily="18" charset="0"/>
                <a:cs typeface="Times New Roman" panose="02020603050405020304" pitchFamily="18" charset="0"/>
              </a:rPr>
              <a:t>., Speech Signal Process. (ICASSP), Brighton, U.K., May 2019, pp. 8261–8265</a:t>
            </a:r>
          </a:p>
          <a:p>
            <a:pPr marL="0" indent="0" algn="just">
              <a:lnSpc>
                <a:spcPct val="120000"/>
              </a:lnSpc>
              <a:buNone/>
            </a:pPr>
            <a:r>
              <a:rPr lang="en-US" sz="2800" dirty="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2</a:t>
            </a:r>
            <a:r>
              <a:rPr lang="en-US" sz="2800" dirty="0">
                <a:solidFill>
                  <a:srgbClr val="000000"/>
                </a:solidFill>
                <a:latin typeface="Times New Roman" panose="02020603050405020304" pitchFamily="18" charset="0"/>
                <a:cs typeface="Times New Roman" panose="02020603050405020304" pitchFamily="18" charset="0"/>
              </a:rPr>
              <a:t>] H. Dang, F. Liu, J. Stehouwer, X. Liu, and A. K. Jain, “On the detection of digital face manipulation”, in Proc. IEEE/CVF Conf. Comput. Vis. Pattern Recognit. (CVPR), Seattle, WA, USA, Jun. 2020, pp. 5780–5789</a:t>
            </a:r>
          </a:p>
          <a:p>
            <a:pPr marL="0" indent="0" algn="just">
              <a:lnSpc>
                <a:spcPct val="120000"/>
              </a:lnSpc>
              <a:buNone/>
            </a:pPr>
            <a:r>
              <a:rPr lang="en-US" sz="2800" dirty="0">
                <a:solidFill>
                  <a:srgbClr val="000000"/>
                </a:solidFill>
                <a:latin typeface="Times New Roman" panose="02020603050405020304" pitchFamily="18" charset="0"/>
                <a:cs typeface="Times New Roman" panose="02020603050405020304" pitchFamily="18" charset="0"/>
              </a:rPr>
              <a:t>[3] F. </a:t>
            </a:r>
            <a:r>
              <a:rPr lang="en-US" sz="2800" dirty="0" err="1">
                <a:solidFill>
                  <a:srgbClr val="000000"/>
                </a:solidFill>
                <a:latin typeface="Times New Roman" panose="02020603050405020304" pitchFamily="18" charset="0"/>
                <a:cs typeface="Times New Roman" panose="02020603050405020304" pitchFamily="18" charset="0"/>
              </a:rPr>
              <a:t>Matern</a:t>
            </a:r>
            <a:r>
              <a:rPr lang="en-US" sz="2800" dirty="0">
                <a:solidFill>
                  <a:srgbClr val="000000"/>
                </a:solidFill>
                <a:latin typeface="Times New Roman" panose="02020603050405020304" pitchFamily="18" charset="0"/>
                <a:cs typeface="Times New Roman" panose="02020603050405020304" pitchFamily="18" charset="0"/>
              </a:rPr>
              <a:t>, C. </a:t>
            </a:r>
            <a:r>
              <a:rPr lang="en-US" sz="2800" dirty="0" err="1">
                <a:solidFill>
                  <a:srgbClr val="000000"/>
                </a:solidFill>
                <a:latin typeface="Times New Roman" panose="02020603050405020304" pitchFamily="18" charset="0"/>
                <a:cs typeface="Times New Roman" panose="02020603050405020304" pitchFamily="18" charset="0"/>
              </a:rPr>
              <a:t>Riess</a:t>
            </a:r>
            <a:r>
              <a:rPr lang="en-US" sz="2800" dirty="0">
                <a:solidFill>
                  <a:srgbClr val="000000"/>
                </a:solidFill>
                <a:latin typeface="Times New Roman" panose="02020603050405020304" pitchFamily="18" charset="0"/>
                <a:cs typeface="Times New Roman" panose="02020603050405020304" pitchFamily="18" charset="0"/>
              </a:rPr>
              <a:t>, and M. </a:t>
            </a:r>
            <a:r>
              <a:rPr lang="en-US" sz="2800" dirty="0" err="1">
                <a:solidFill>
                  <a:srgbClr val="000000"/>
                </a:solidFill>
                <a:latin typeface="Times New Roman" panose="02020603050405020304" pitchFamily="18" charset="0"/>
                <a:cs typeface="Times New Roman" panose="02020603050405020304" pitchFamily="18" charset="0"/>
              </a:rPr>
              <a:t>Stamminger</a:t>
            </a:r>
            <a:r>
              <a:rPr lang="en-US" sz="2800" dirty="0">
                <a:solidFill>
                  <a:srgbClr val="000000"/>
                </a:solidFill>
                <a:latin typeface="Times New Roman" panose="02020603050405020304" pitchFamily="18" charset="0"/>
                <a:cs typeface="Times New Roman" panose="02020603050405020304" pitchFamily="18" charset="0"/>
              </a:rPr>
              <a:t>, “Exploiting visual artifacts to expose deepfakes and face manipulations”, in Proc. IEEE Winter Appl. </a:t>
            </a:r>
            <a:r>
              <a:rPr lang="en-US" sz="2800" dirty="0" err="1">
                <a:solidFill>
                  <a:srgbClr val="000000"/>
                </a:solidFill>
                <a:latin typeface="Times New Roman" panose="02020603050405020304" pitchFamily="18" charset="0"/>
                <a:cs typeface="Times New Roman" panose="02020603050405020304" pitchFamily="18" charset="0"/>
              </a:rPr>
              <a:t>Comput</a:t>
            </a:r>
            <a:r>
              <a:rPr lang="en-US" sz="2800" dirty="0">
                <a:solidFill>
                  <a:srgbClr val="000000"/>
                </a:solidFill>
                <a:latin typeface="Times New Roman" panose="02020603050405020304" pitchFamily="18" charset="0"/>
                <a:cs typeface="Times New Roman" panose="02020603050405020304" pitchFamily="18" charset="0"/>
              </a:rPr>
              <a:t>. Vis. Workshops (WACVW), Waikoloa Village, HI, USA, Jan. 2019, pp. 83–92</a:t>
            </a:r>
          </a:p>
          <a:p>
            <a:pPr marL="0" indent="0" algn="just">
              <a:lnSpc>
                <a:spcPct val="120000"/>
              </a:lnSpc>
              <a:buNone/>
            </a:pPr>
            <a:r>
              <a:rPr lang="en-US" sz="2800" dirty="0">
                <a:solidFill>
                  <a:srgbClr val="000000"/>
                </a:solidFill>
                <a:latin typeface="Times New Roman" panose="02020603050405020304" pitchFamily="18" charset="0"/>
                <a:cs typeface="Times New Roman" panose="02020603050405020304" pitchFamily="18" charset="0"/>
              </a:rPr>
              <a:t>[4] G. Huang, Z. Liu, L. Van Der </a:t>
            </a:r>
            <a:r>
              <a:rPr lang="en-US" sz="2800" dirty="0" err="1">
                <a:solidFill>
                  <a:srgbClr val="000000"/>
                </a:solidFill>
                <a:latin typeface="Times New Roman" panose="02020603050405020304" pitchFamily="18" charset="0"/>
                <a:cs typeface="Times New Roman" panose="02020603050405020304" pitchFamily="18" charset="0"/>
              </a:rPr>
              <a:t>Maaten</a:t>
            </a:r>
            <a:r>
              <a:rPr lang="en-US" sz="2800" dirty="0">
                <a:solidFill>
                  <a:srgbClr val="000000"/>
                </a:solidFill>
                <a:latin typeface="Times New Roman" panose="02020603050405020304" pitchFamily="18" charset="0"/>
                <a:cs typeface="Times New Roman" panose="02020603050405020304" pitchFamily="18" charset="0"/>
              </a:rPr>
              <a:t>, and K. Q. Weinberger,  ‘‘Densely connected convolutional networks”, in Proc. IEEE Conf. </a:t>
            </a:r>
            <a:r>
              <a:rPr lang="en-US" sz="2800" dirty="0" err="1">
                <a:solidFill>
                  <a:srgbClr val="000000"/>
                </a:solidFill>
                <a:latin typeface="Times New Roman" panose="02020603050405020304" pitchFamily="18" charset="0"/>
                <a:cs typeface="Times New Roman" panose="02020603050405020304" pitchFamily="18" charset="0"/>
              </a:rPr>
              <a:t>Comput</a:t>
            </a:r>
            <a:r>
              <a:rPr lang="en-US" sz="2800" dirty="0">
                <a:solidFill>
                  <a:srgbClr val="000000"/>
                </a:solidFill>
                <a:latin typeface="Times New Roman" panose="02020603050405020304" pitchFamily="18" charset="0"/>
                <a:cs typeface="Times New Roman" panose="02020603050405020304" pitchFamily="18" charset="0"/>
              </a:rPr>
              <a:t>. Vis. Pattern </a:t>
            </a:r>
            <a:r>
              <a:rPr lang="en-US" sz="2800" dirty="0" err="1">
                <a:solidFill>
                  <a:srgbClr val="000000"/>
                </a:solidFill>
                <a:latin typeface="Times New Roman" panose="02020603050405020304" pitchFamily="18" charset="0"/>
                <a:cs typeface="Times New Roman" panose="02020603050405020304" pitchFamily="18" charset="0"/>
              </a:rPr>
              <a:t>Recognit</a:t>
            </a:r>
            <a:r>
              <a:rPr lang="en-US" sz="2800" dirty="0">
                <a:solidFill>
                  <a:srgbClr val="000000"/>
                </a:solidFill>
                <a:latin typeface="Times New Roman" panose="02020603050405020304" pitchFamily="18" charset="0"/>
                <a:cs typeface="Times New Roman" panose="02020603050405020304" pitchFamily="18" charset="0"/>
              </a:rPr>
              <a:t>. (CVPR), Honolulu, HI, USA, Jul. 2017, pp. 2261–2269</a:t>
            </a:r>
          </a:p>
          <a:p>
            <a:pPr marL="0" indent="0" algn="just">
              <a:lnSpc>
                <a:spcPct val="120000"/>
              </a:lnSpc>
              <a:buNone/>
            </a:pPr>
            <a:r>
              <a:rPr lang="en-US" sz="2800" dirty="0">
                <a:solidFill>
                  <a:srgbClr val="000000"/>
                </a:solidFill>
                <a:latin typeface="Times New Roman" panose="02020603050405020304" pitchFamily="18" charset="0"/>
                <a:cs typeface="Times New Roman" panose="02020603050405020304" pitchFamily="18" charset="0"/>
              </a:rPr>
              <a:t>[5] M. S. Rana and A. H. Sung, “</a:t>
            </a:r>
            <a:r>
              <a:rPr lang="en-US" sz="2800" dirty="0" err="1">
                <a:solidFill>
                  <a:srgbClr val="000000"/>
                </a:solidFill>
                <a:latin typeface="Times New Roman" panose="02020603050405020304" pitchFamily="18" charset="0"/>
                <a:cs typeface="Times New Roman" panose="02020603050405020304" pitchFamily="18" charset="0"/>
              </a:rPr>
              <a:t>DeepfakeStack</a:t>
            </a:r>
            <a:r>
              <a:rPr lang="en-US" sz="2800" dirty="0">
                <a:solidFill>
                  <a:srgbClr val="000000"/>
                </a:solidFill>
                <a:latin typeface="Times New Roman" panose="02020603050405020304" pitchFamily="18" charset="0"/>
                <a:cs typeface="Times New Roman" panose="02020603050405020304" pitchFamily="18" charset="0"/>
              </a:rPr>
              <a:t>: A deep ensemble-based learning technique for deepfake detection”, in Proc. 7th IEEE Int. Conf. Cyber Secure. Cloud </a:t>
            </a:r>
            <a:r>
              <a:rPr lang="en-US" sz="2800" dirty="0" err="1">
                <a:solidFill>
                  <a:srgbClr val="000000"/>
                </a:solidFill>
                <a:latin typeface="Times New Roman" panose="02020603050405020304" pitchFamily="18" charset="0"/>
                <a:cs typeface="Times New Roman" panose="02020603050405020304" pitchFamily="18" charset="0"/>
              </a:rPr>
              <a:t>Comput</a:t>
            </a:r>
            <a:r>
              <a:rPr lang="en-US" sz="2800" dirty="0">
                <a:solidFill>
                  <a:srgbClr val="000000"/>
                </a:solidFill>
                <a:latin typeface="Times New Roman" panose="02020603050405020304" pitchFamily="18" charset="0"/>
                <a:cs typeface="Times New Roman" panose="02020603050405020304" pitchFamily="18" charset="0"/>
              </a:rPr>
              <a:t>. (</a:t>
            </a:r>
            <a:r>
              <a:rPr lang="en-US" sz="2800" dirty="0" err="1">
                <a:solidFill>
                  <a:srgbClr val="000000"/>
                </a:solidFill>
                <a:latin typeface="Times New Roman" panose="02020603050405020304" pitchFamily="18" charset="0"/>
                <a:cs typeface="Times New Roman" panose="02020603050405020304" pitchFamily="18" charset="0"/>
              </a:rPr>
              <a:t>CSCloud</a:t>
            </a:r>
            <a:r>
              <a:rPr lang="en-US" sz="2800" dirty="0">
                <a:solidFill>
                  <a:srgbClr val="000000"/>
                </a:solidFill>
                <a:latin typeface="Times New Roman" panose="02020603050405020304" pitchFamily="18" charset="0"/>
                <a:cs typeface="Times New Roman" panose="02020603050405020304" pitchFamily="18" charset="0"/>
              </a:rPr>
              <a:t>)/6th IEEE Int. Conf. Edge </a:t>
            </a:r>
            <a:r>
              <a:rPr lang="en-US" sz="2800" dirty="0" err="1">
                <a:solidFill>
                  <a:srgbClr val="000000"/>
                </a:solidFill>
                <a:latin typeface="Times New Roman" panose="02020603050405020304" pitchFamily="18" charset="0"/>
                <a:cs typeface="Times New Roman" panose="02020603050405020304" pitchFamily="18" charset="0"/>
              </a:rPr>
              <a:t>Comput</a:t>
            </a:r>
            <a:r>
              <a:rPr lang="en-US" sz="2800" dirty="0">
                <a:solidFill>
                  <a:srgbClr val="000000"/>
                </a:solidFill>
                <a:latin typeface="Times New Roman" panose="02020603050405020304" pitchFamily="18" charset="0"/>
                <a:cs typeface="Times New Roman" panose="02020603050405020304" pitchFamily="18" charset="0"/>
              </a:rPr>
              <a:t>. Scalable Cloud (</a:t>
            </a:r>
            <a:r>
              <a:rPr lang="en-US" sz="2800" dirty="0" err="1">
                <a:solidFill>
                  <a:srgbClr val="000000"/>
                </a:solidFill>
                <a:latin typeface="Times New Roman" panose="02020603050405020304" pitchFamily="18" charset="0"/>
                <a:cs typeface="Times New Roman" panose="02020603050405020304" pitchFamily="18" charset="0"/>
              </a:rPr>
              <a:t>EdgeCom</a:t>
            </a:r>
            <a:r>
              <a:rPr lang="en-US" sz="2800" dirty="0">
                <a:solidFill>
                  <a:srgbClr val="000000"/>
                </a:solidFill>
                <a:latin typeface="Times New Roman" panose="02020603050405020304" pitchFamily="18" charset="0"/>
                <a:cs typeface="Times New Roman" panose="02020603050405020304" pitchFamily="18" charset="0"/>
              </a:rPr>
              <a:t>), New York, NY, USA, Aug. 2020, pp. 70–75</a:t>
            </a:r>
          </a:p>
        </p:txBody>
      </p:sp>
      <p:sp>
        <p:nvSpPr>
          <p:cNvPr id="4" name="Footer Placeholder 3">
            <a:extLst>
              <a:ext uri="{FF2B5EF4-FFF2-40B4-BE49-F238E27FC236}">
                <a16:creationId xmlns:a16="http://schemas.microsoft.com/office/drawing/2014/main" id="{4AEC5424-0DC2-2406-1056-926ECEE32862}"/>
              </a:ext>
            </a:extLst>
          </p:cNvPr>
          <p:cNvSpPr>
            <a:spLocks noGrp="1"/>
          </p:cNvSpPr>
          <p:nvPr>
            <p:ph type="ftr" sz="quarter" idx="11"/>
          </p:nvPr>
        </p:nvSpPr>
        <p:spPr/>
        <p:txBody>
          <a:bodyPr/>
          <a:lstStyle/>
          <a:p>
            <a:r>
              <a:rPr lang="en-US" dirty="0"/>
              <a:t>Paper ID : 2409101               Category : UG</a:t>
            </a:r>
          </a:p>
        </p:txBody>
      </p:sp>
    </p:spTree>
    <p:extLst>
      <p:ext uri="{BB962C8B-B14F-4D97-AF65-F5344CB8AC3E}">
        <p14:creationId xmlns:p14="http://schemas.microsoft.com/office/powerpoint/2010/main" val="315434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4F41-0F26-47D5-87BD-7089045E77E3}"/>
              </a:ext>
            </a:extLst>
          </p:cNvPr>
          <p:cNvSpPr>
            <a:spLocks noGrp="1"/>
          </p:cNvSpPr>
          <p:nvPr>
            <p:ph type="title"/>
          </p:nvPr>
        </p:nvSpPr>
        <p:spPr>
          <a:xfrm>
            <a:off x="804672" y="2023236"/>
            <a:ext cx="3659777" cy="2820908"/>
          </a:xfrm>
        </p:spPr>
        <p:txBody>
          <a:bodyPr>
            <a:normAutofit/>
          </a:bodyPr>
          <a:lstStyle/>
          <a:p>
            <a:r>
              <a:rPr lang="en-US" spc="107" dirty="0">
                <a:latin typeface="Times New Roman" panose="02020603050405020304" pitchFamily="18" charset="0"/>
                <a:cs typeface="Times New Roman" panose="02020603050405020304" pitchFamily="18" charset="0"/>
              </a:rPr>
              <a:t>Key talking points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A42E2F-A66E-40B9-BEC2-72EF0BCAD9A2}"/>
              </a:ext>
            </a:extLst>
          </p:cNvPr>
          <p:cNvSpPr>
            <a:spLocks noGrp="1"/>
          </p:cNvSpPr>
          <p:nvPr>
            <p:ph idx="1"/>
          </p:nvPr>
        </p:nvSpPr>
        <p:spPr>
          <a:xfrm>
            <a:off x="6271558" y="2034383"/>
            <a:ext cx="4935171" cy="3070952"/>
          </a:xfrm>
        </p:spPr>
        <p:txBody>
          <a:bodyPr>
            <a:normAutofit/>
          </a:bodyPr>
          <a:lstStyle/>
          <a:p>
            <a:pPr marL="160020" indent="-160020" defTabSz="640080">
              <a:lnSpc>
                <a:spcPct val="110000"/>
              </a:lnSpc>
              <a:spcBef>
                <a:spcPts val="700"/>
              </a:spcBef>
            </a:pPr>
            <a:r>
              <a:rPr lang="en-US" sz="1960" kern="1200" spc="22" dirty="0">
                <a:solidFill>
                  <a:schemeClr val="tx1"/>
                </a:solidFill>
                <a:latin typeface="Times New Roman" panose="02020603050405020304" pitchFamily="18" charset="0"/>
                <a:ea typeface="+mn-ea"/>
                <a:cs typeface="Times New Roman" panose="02020603050405020304" pitchFamily="18" charset="0"/>
              </a:rPr>
              <a:t>Abstract</a:t>
            </a:r>
          </a:p>
          <a:p>
            <a:pPr marL="160020" indent="-160020" defTabSz="640080">
              <a:lnSpc>
                <a:spcPct val="110000"/>
              </a:lnSpc>
              <a:spcBef>
                <a:spcPts val="700"/>
              </a:spcBef>
            </a:pPr>
            <a:r>
              <a:rPr lang="en-US" sz="1960" kern="1200" dirty="0">
                <a:solidFill>
                  <a:schemeClr val="tx1"/>
                </a:solidFill>
                <a:latin typeface="Times New Roman" panose="02020603050405020304" pitchFamily="18" charset="0"/>
                <a:ea typeface="+mn-ea"/>
                <a:cs typeface="Times New Roman" panose="02020603050405020304" pitchFamily="18" charset="0"/>
              </a:rPr>
              <a:t>I</a:t>
            </a:r>
            <a:r>
              <a:rPr lang="en-US" sz="1960" kern="1200" spc="22" dirty="0">
                <a:solidFill>
                  <a:schemeClr val="tx1"/>
                </a:solidFill>
                <a:latin typeface="Times New Roman" panose="02020603050405020304" pitchFamily="18" charset="0"/>
                <a:ea typeface="+mn-ea"/>
                <a:cs typeface="Times New Roman" panose="02020603050405020304" pitchFamily="18" charset="0"/>
              </a:rPr>
              <a:t>ntroduction</a:t>
            </a:r>
          </a:p>
          <a:p>
            <a:pPr marL="160020" indent="-160020" defTabSz="640080">
              <a:lnSpc>
                <a:spcPct val="110000"/>
              </a:lnSpc>
              <a:spcBef>
                <a:spcPts val="700"/>
              </a:spcBef>
            </a:pPr>
            <a:r>
              <a:rPr lang="en-US" sz="1960" kern="1200" spc="22" dirty="0">
                <a:solidFill>
                  <a:schemeClr val="tx1"/>
                </a:solidFill>
                <a:latin typeface="Times New Roman" panose="02020603050405020304" pitchFamily="18" charset="0"/>
                <a:ea typeface="+mn-ea"/>
                <a:cs typeface="Times New Roman" panose="02020603050405020304" pitchFamily="18" charset="0"/>
              </a:rPr>
              <a:t>Literature Review</a:t>
            </a:r>
          </a:p>
          <a:p>
            <a:pPr marL="160020" indent="-160020" defTabSz="640080">
              <a:lnSpc>
                <a:spcPct val="110000"/>
              </a:lnSpc>
              <a:spcBef>
                <a:spcPts val="700"/>
              </a:spcBef>
            </a:pPr>
            <a:r>
              <a:rPr lang="en-US" sz="1960" kern="1200" spc="22" dirty="0">
                <a:solidFill>
                  <a:schemeClr val="tx1"/>
                </a:solidFill>
                <a:latin typeface="Times New Roman" panose="02020603050405020304" pitchFamily="18" charset="0"/>
                <a:ea typeface="+mn-ea"/>
                <a:cs typeface="Times New Roman" panose="02020603050405020304" pitchFamily="18" charset="0"/>
              </a:rPr>
              <a:t>Methodology</a:t>
            </a:r>
          </a:p>
          <a:p>
            <a:pPr marL="160020" indent="-160020" defTabSz="640080">
              <a:lnSpc>
                <a:spcPct val="110000"/>
              </a:lnSpc>
              <a:spcBef>
                <a:spcPts val="700"/>
              </a:spcBef>
            </a:pPr>
            <a:r>
              <a:rPr lang="en-US" sz="1960" kern="1200" spc="22" dirty="0">
                <a:solidFill>
                  <a:schemeClr val="tx1"/>
                </a:solidFill>
                <a:latin typeface="Times New Roman" panose="02020603050405020304" pitchFamily="18" charset="0"/>
                <a:ea typeface="+mn-ea"/>
                <a:cs typeface="Times New Roman" panose="02020603050405020304" pitchFamily="18" charset="0"/>
              </a:rPr>
              <a:t>Results &amp; Discussion</a:t>
            </a:r>
          </a:p>
          <a:p>
            <a:pPr marL="160020" indent="-160020" defTabSz="640080">
              <a:lnSpc>
                <a:spcPct val="110000"/>
              </a:lnSpc>
              <a:spcBef>
                <a:spcPts val="700"/>
              </a:spcBef>
            </a:pPr>
            <a:r>
              <a:rPr lang="en-US" sz="1960" kern="1200" spc="22" dirty="0">
                <a:solidFill>
                  <a:schemeClr val="tx1"/>
                </a:solidFill>
                <a:latin typeface="Times New Roman" panose="02020603050405020304" pitchFamily="18" charset="0"/>
                <a:ea typeface="+mn-ea"/>
                <a:cs typeface="Times New Roman" panose="02020603050405020304" pitchFamily="18" charset="0"/>
              </a:rPr>
              <a:t>Conclusion</a:t>
            </a:r>
          </a:p>
          <a:p>
            <a:pPr>
              <a:lnSpc>
                <a:spcPct val="110000"/>
              </a:lnSpc>
            </a:pPr>
            <a:endParaRPr lang="en-US" dirty="0"/>
          </a:p>
        </p:txBody>
      </p:sp>
      <p:sp>
        <p:nvSpPr>
          <p:cNvPr id="4" name="Footer Placeholder 3">
            <a:extLst>
              <a:ext uri="{FF2B5EF4-FFF2-40B4-BE49-F238E27FC236}">
                <a16:creationId xmlns:a16="http://schemas.microsoft.com/office/drawing/2014/main" id="{25EF9455-A8B4-C4A0-4D7C-91BF6E8C9EB8}"/>
              </a:ext>
            </a:extLst>
          </p:cNvPr>
          <p:cNvSpPr>
            <a:spLocks noGrp="1"/>
          </p:cNvSpPr>
          <p:nvPr>
            <p:ph type="ftr" sz="quarter" idx="11"/>
          </p:nvPr>
        </p:nvSpPr>
        <p:spPr>
          <a:xfrm>
            <a:off x="6498405" y="5219258"/>
            <a:ext cx="2904016" cy="257687"/>
          </a:xfrm>
        </p:spPr>
        <p:txBody>
          <a:bodyPr/>
          <a:lstStyle/>
          <a:p>
            <a:pPr defTabSz="640080">
              <a:spcAft>
                <a:spcPts val="600"/>
              </a:spcAft>
            </a:pPr>
            <a:r>
              <a:rPr lang="en-US" sz="840" kern="1200" dirty="0">
                <a:solidFill>
                  <a:schemeClr val="tx1">
                    <a:tint val="75000"/>
                  </a:schemeClr>
                </a:solidFill>
                <a:latin typeface="+mn-lt"/>
                <a:ea typeface="+mn-ea"/>
                <a:cs typeface="+mn-cs"/>
              </a:rPr>
              <a:t>Paper ID : 2409101               Category : UG </a:t>
            </a:r>
            <a:r>
              <a:rPr lang="en-US" sz="840" dirty="0"/>
              <a:t>Student</a:t>
            </a:r>
            <a:endParaRPr lang="en-US" dirty="0"/>
          </a:p>
        </p:txBody>
      </p:sp>
      <p:sp>
        <p:nvSpPr>
          <p:cNvPr id="6" name="TextBox 5">
            <a:extLst>
              <a:ext uri="{FF2B5EF4-FFF2-40B4-BE49-F238E27FC236}">
                <a16:creationId xmlns:a16="http://schemas.microsoft.com/office/drawing/2014/main" id="{C6D70224-9988-42E6-AA0F-479BE75D3D08}"/>
              </a:ext>
            </a:extLst>
          </p:cNvPr>
          <p:cNvSpPr txBox="1"/>
          <p:nvPr/>
        </p:nvSpPr>
        <p:spPr>
          <a:xfrm>
            <a:off x="6091238" y="1382179"/>
            <a:ext cx="4003570" cy="710323"/>
          </a:xfrm>
          <a:prstGeom prst="rect">
            <a:avLst/>
          </a:prstGeom>
          <a:noFill/>
        </p:spPr>
        <p:txBody>
          <a:bodyPr wrap="square">
            <a:spAutoFit/>
          </a:bodyPr>
          <a:lstStyle/>
          <a:p>
            <a:pPr defTabSz="640080">
              <a:lnSpc>
                <a:spcPts val="5880"/>
              </a:lnSpc>
              <a:spcAft>
                <a:spcPts val="600"/>
              </a:spcAft>
            </a:pPr>
            <a:r>
              <a:rPr lang="en-US" sz="1680" b="1" kern="1200" spc="147" dirty="0">
                <a:solidFill>
                  <a:srgbClr val="49403C"/>
                </a:solidFill>
                <a:latin typeface="Times New Roman" panose="02020603050405020304" pitchFamily="18" charset="0"/>
                <a:ea typeface="+mn-ea"/>
                <a:cs typeface="Times New Roman" panose="02020603050405020304" pitchFamily="18" charset="0"/>
              </a:rPr>
              <a:t>PRESENTATION FRAMEWORK</a:t>
            </a:r>
            <a:endParaRPr lang="en-US" sz="2400" b="1" spc="210" dirty="0">
              <a:solidFill>
                <a:srgbClr val="4940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40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FCDB-9521-4DB5-AA7A-906571676EF2}"/>
              </a:ext>
            </a:extLst>
          </p:cNvPr>
          <p:cNvSpPr>
            <a:spLocks noGrp="1"/>
          </p:cNvSpPr>
          <p:nvPr>
            <p:ph type="title"/>
          </p:nvPr>
        </p:nvSpPr>
        <p:spPr>
          <a:xfrm>
            <a:off x="1246756" y="676656"/>
            <a:ext cx="4358951" cy="1325563"/>
          </a:xfrm>
        </p:spPr>
        <p:txBody>
          <a:bodyPr>
            <a:normAutofit/>
          </a:bodyPr>
          <a:lstStyle/>
          <a:p>
            <a:r>
              <a:rPr lang="en-US" spc="210" dirty="0">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14D6ED-3897-4237-8833-4CB129AB50D3}"/>
              </a:ext>
            </a:extLst>
          </p:cNvPr>
          <p:cNvSpPr>
            <a:spLocks noGrp="1"/>
          </p:cNvSpPr>
          <p:nvPr>
            <p:ph idx="1"/>
          </p:nvPr>
        </p:nvSpPr>
        <p:spPr>
          <a:xfrm>
            <a:off x="429644" y="1721995"/>
            <a:ext cx="10515600" cy="4251960"/>
          </a:xfrm>
        </p:spPr>
        <p:txBody>
          <a:bodyPr>
            <a:normAutofit lnSpcReduction="10000"/>
          </a:bodyPr>
          <a:lstStyle/>
          <a:p>
            <a:pPr algn="just"/>
            <a:r>
              <a:rPr lang="en-GB" sz="2200" dirty="0">
                <a:latin typeface="Times New Roman" panose="02020603050405020304" pitchFamily="18" charset="0"/>
                <a:cs typeface="Times New Roman" panose="02020603050405020304" pitchFamily="18" charset="0"/>
              </a:rPr>
              <a:t>Now days it is tough to differentiate between the artificial and the real life images due to emergence in disentangled representations or AI images and techniques such as GANs. This is an important challenge in preserving the credibility of visual media where more conventional approaches are unhelpful.</a:t>
            </a:r>
          </a:p>
          <a:p>
            <a:pPr algn="just"/>
            <a:endParaRPr lang="en-GB" sz="2200" dirty="0">
              <a:latin typeface="Times New Roman" panose="02020603050405020304" pitchFamily="18" charset="0"/>
              <a:cs typeface="Times New Roman" panose="02020603050405020304" pitchFamily="18" charset="0"/>
            </a:endParaRPr>
          </a:p>
          <a:p>
            <a:pPr algn="just"/>
            <a:r>
              <a:rPr lang="en-GB" sz="2200" dirty="0">
                <a:latin typeface="Times New Roman" panose="02020603050405020304" pitchFamily="18" charset="0"/>
                <a:cs typeface="Times New Roman" panose="02020603050405020304" pitchFamily="18" charset="0"/>
              </a:rPr>
              <a:t>The present detection strategies, with emphasis on CNNs and DL-based forensic frameworks. These methods are intended to reveal the minor details of image and texture, distribution of pixels and light which normally exhibits signs of being AI generated.</a:t>
            </a:r>
          </a:p>
          <a:p>
            <a:pPr marL="0" indent="0" algn="just">
              <a:buNone/>
            </a:pPr>
            <a:endParaRPr lang="en-GB" sz="2200" dirty="0">
              <a:latin typeface="Times New Roman" panose="02020603050405020304" pitchFamily="18" charset="0"/>
              <a:cs typeface="Times New Roman" panose="02020603050405020304" pitchFamily="18" charset="0"/>
            </a:endParaRPr>
          </a:p>
          <a:p>
            <a:pPr algn="just"/>
            <a:r>
              <a:rPr lang="en-GB" sz="2200" dirty="0">
                <a:latin typeface="Times New Roman" panose="02020603050405020304" pitchFamily="18" charset="0"/>
                <a:cs typeface="Times New Roman" panose="02020603050405020304" pitchFamily="18" charset="0"/>
              </a:rPr>
              <a:t>The work also raises awareness of the requirement to develop new methods of detection in order to adapt to the fast paced growth of artificial intelligence systems. How reliable these methods of detection are also plays a major role in avoiding false information and maintaining the credibility of digital information.</a:t>
            </a:r>
            <a:endParaRPr lang="en-US" sz="2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DA5901D-B47A-085E-5CF7-DAAAB3621235}"/>
              </a:ext>
            </a:extLst>
          </p:cNvPr>
          <p:cNvSpPr>
            <a:spLocks noGrp="1"/>
          </p:cNvSpPr>
          <p:nvPr>
            <p:ph type="ftr" sz="quarter" idx="11"/>
          </p:nvPr>
        </p:nvSpPr>
        <p:spPr/>
        <p:txBody>
          <a:bodyPr>
            <a:normAutofit/>
          </a:bodyPr>
          <a:lstStyle/>
          <a:p>
            <a:pPr>
              <a:spcAft>
                <a:spcPts val="600"/>
              </a:spcAft>
            </a:pPr>
            <a:r>
              <a:rPr lang="en-US" dirty="0"/>
              <a:t>Paper ID : 2409101              Category : UG</a:t>
            </a:r>
          </a:p>
        </p:txBody>
      </p:sp>
    </p:spTree>
    <p:extLst>
      <p:ext uri="{BB962C8B-B14F-4D97-AF65-F5344CB8AC3E}">
        <p14:creationId xmlns:p14="http://schemas.microsoft.com/office/powerpoint/2010/main" val="139725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61A83-0B67-9037-5D54-6682B85A9472}"/>
              </a:ext>
            </a:extLst>
          </p:cNvPr>
          <p:cNvSpPr>
            <a:spLocks noGrp="1"/>
          </p:cNvSpPr>
          <p:nvPr>
            <p:ph type="title"/>
          </p:nvPr>
        </p:nvSpPr>
        <p:spPr>
          <a:xfrm>
            <a:off x="900344" y="703903"/>
            <a:ext cx="10515600" cy="1325563"/>
          </a:xfrm>
        </p:spPr>
        <p:txBody>
          <a:bodyPr/>
          <a:lstStyle/>
          <a:p>
            <a:r>
              <a:rPr lang="en-US" dirty="0">
                <a:latin typeface="Times New Roman" panose="02020603050405020304" pitchFamily="18" charset="0"/>
                <a:cs typeface="Times New Roman" panose="02020603050405020304" pitchFamily="18" charset="0"/>
              </a:rPr>
              <a:t>Outline of Abstract </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D17DA70-FD27-9D0F-14E3-464D92D0D907}"/>
              </a:ext>
            </a:extLst>
          </p:cNvPr>
          <p:cNvSpPr>
            <a:spLocks noGrp="1"/>
          </p:cNvSpPr>
          <p:nvPr>
            <p:ph type="ftr" sz="quarter" idx="11"/>
          </p:nvPr>
        </p:nvSpPr>
        <p:spPr/>
        <p:txBody>
          <a:bodyPr/>
          <a:lstStyle/>
          <a:p>
            <a:pPr>
              <a:spcAft>
                <a:spcPts val="600"/>
              </a:spcAft>
            </a:pPr>
            <a:r>
              <a:rPr lang="en-US" dirty="0"/>
              <a:t>Paper ID : 2409101               Category : UG</a:t>
            </a:r>
          </a:p>
        </p:txBody>
      </p:sp>
      <p:graphicFrame>
        <p:nvGraphicFramePr>
          <p:cNvPr id="9" name="Content Placeholder 8">
            <a:extLst>
              <a:ext uri="{FF2B5EF4-FFF2-40B4-BE49-F238E27FC236}">
                <a16:creationId xmlns:a16="http://schemas.microsoft.com/office/drawing/2014/main" id="{EC1AF0B0-A79E-9FDD-9BF9-A7CDAE85B44D}"/>
              </a:ext>
            </a:extLst>
          </p:cNvPr>
          <p:cNvGraphicFramePr>
            <a:graphicFrameLocks noGrp="1"/>
          </p:cNvGraphicFramePr>
          <p:nvPr>
            <p:ph idx="1"/>
            <p:extLst>
              <p:ext uri="{D42A27DB-BD31-4B8C-83A1-F6EECF244321}">
                <p14:modId xmlns:p14="http://schemas.microsoft.com/office/powerpoint/2010/main" val="1335354369"/>
              </p:ext>
            </p:extLst>
          </p:nvPr>
        </p:nvGraphicFramePr>
        <p:xfrm>
          <a:off x="838200" y="1967230"/>
          <a:ext cx="10515600" cy="4236720"/>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796551431"/>
                    </a:ext>
                  </a:extLst>
                </a:gridCol>
                <a:gridCol w="5257800">
                  <a:extLst>
                    <a:ext uri="{9D8B030D-6E8A-4147-A177-3AD203B41FA5}">
                      <a16:colId xmlns:a16="http://schemas.microsoft.com/office/drawing/2014/main" val="3699556070"/>
                    </a:ext>
                  </a:extLst>
                </a:gridCol>
              </a:tblGrid>
              <a:tr h="370840">
                <a:tc>
                  <a:txBody>
                    <a:bodyPr/>
                    <a:lstStyle/>
                    <a:p>
                      <a:pPr marL="0" marR="0" lvl="0" indent="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2000" b="1"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Problem: </a:t>
                      </a:r>
                      <a:r>
                        <a:rPr lang="en-GB" sz="2000" dirty="0">
                          <a:latin typeface="Times New Roman" panose="02020603050405020304" pitchFamily="18" charset="0"/>
                          <a:cs typeface="Times New Roman" panose="02020603050405020304" pitchFamily="18" charset="0"/>
                        </a:rPr>
                        <a:t>The challenge of detecting Deepfakes effectively across diverse data distributions.</a:t>
                      </a:r>
                      <a:endParaRPr kumimoji="0" lang="en-GB"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266700" indent="-266700" algn="just">
                        <a:buFont typeface="Wingdings" panose="05000000000000000000" pitchFamily="2" charset="2"/>
                        <a:buChar char="Ø"/>
                      </a:pPr>
                      <a:r>
                        <a:rPr lang="en-GB" sz="2000" b="1" dirty="0">
                          <a:solidFill>
                            <a:schemeClr val="tx1"/>
                          </a:solidFill>
                          <a:latin typeface="Times New Roman" panose="02020603050405020304" pitchFamily="18" charset="0"/>
                          <a:cs typeface="Times New Roman" panose="02020603050405020304" pitchFamily="18" charset="0"/>
                        </a:rPr>
                        <a:t>Solution</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DeepfakeStack mechanism is utilized to enhance detection and improve model adaptability.</a:t>
                      </a:r>
                    </a:p>
                    <a:p>
                      <a:pPr marL="87313" indent="0" algn="just">
                        <a:buFont typeface="Wingdings" panose="05000000000000000000" pitchFamily="2" charset="2"/>
                        <a:buNone/>
                      </a:pP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7475847"/>
                  </a:ext>
                </a:extLst>
              </a:tr>
              <a:tr h="370840">
                <a:tc>
                  <a:txBody>
                    <a:bodyPr/>
                    <a:lstStyle/>
                    <a:p>
                      <a:pPr marL="0" marR="0" lvl="0" indent="0" algn="just" defTabSz="898525"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2000" b="1"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Plan: </a:t>
                      </a:r>
                      <a:r>
                        <a:rPr kumimoji="0" lang="en-GB" sz="2000" b="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Continue analysing and compare multiple deep learning models like the ensemble models and similar </a:t>
                      </a:r>
                      <a:r>
                        <a:rPr kumimoji="0" lang="en-IN" sz="2000" b="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approaches.</a:t>
                      </a:r>
                      <a:endParaRPr kumimoji="0" lang="en-GB"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2000" b="1" dirty="0">
                          <a:solidFill>
                            <a:schemeClr val="tx1"/>
                          </a:solidFill>
                          <a:latin typeface="Times New Roman" panose="02020603050405020304" pitchFamily="18" charset="0"/>
                          <a:cs typeface="Times New Roman" panose="02020603050405020304" pitchFamily="18" charset="0"/>
                        </a:rPr>
                        <a:t>Strategy</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Employ ensemble learning and meta-models, integrating predictions from base models for improved classification accuracy.</a:t>
                      </a:r>
                    </a:p>
                    <a:p>
                      <a:pPr marL="0" marR="0" lvl="0" indent="0" algn="just"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1989265"/>
                  </a:ext>
                </a:extLst>
              </a:tr>
              <a:tr h="0">
                <a:tc>
                  <a:txBody>
                    <a:bodyPr/>
                    <a:lstStyle/>
                    <a:p>
                      <a:pPr marL="0" marR="0" lvl="0" indent="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GB" sz="2000" b="1"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Scope: </a:t>
                      </a:r>
                      <a:r>
                        <a:rPr lang="en-GB" sz="2000" dirty="0">
                          <a:latin typeface="Times New Roman" panose="02020603050405020304" pitchFamily="18" charset="0"/>
                          <a:cs typeface="Times New Roman" panose="02020603050405020304" pitchFamily="18" charset="0"/>
                        </a:rPr>
                        <a:t>The study evaluates architectures like CNNs, Transformers, and ensemble models across several datasets (e.g., FaceForensics++, DFDC) to test generalization.</a:t>
                      </a:r>
                      <a:endParaRPr kumimoji="0" lang="en-GB"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GB" sz="2000" b="1" dirty="0">
                          <a:solidFill>
                            <a:schemeClr val="tx1"/>
                          </a:solidFill>
                          <a:latin typeface="Times New Roman" panose="02020603050405020304" pitchFamily="18" charset="0"/>
                          <a:cs typeface="Times New Roman" panose="02020603050405020304" pitchFamily="18" charset="0"/>
                        </a:rPr>
                        <a:t>Benefits</a:t>
                      </a:r>
                      <a:r>
                        <a:rPr lang="en-GB" sz="2000" dirty="0">
                          <a:solidFill>
                            <a:schemeClr val="tx1"/>
                          </a:solidFill>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Achieves high precision (up to 99.65% accuracy) and robustness in detecting manipulated media across datasets</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662741"/>
                  </a:ext>
                </a:extLst>
              </a:tr>
            </a:tbl>
          </a:graphicData>
        </a:graphic>
      </p:graphicFrame>
    </p:spTree>
    <p:extLst>
      <p:ext uri="{BB962C8B-B14F-4D97-AF65-F5344CB8AC3E}">
        <p14:creationId xmlns:p14="http://schemas.microsoft.com/office/powerpoint/2010/main" val="4105693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FCDB-9521-4DB5-AA7A-906571676EF2}"/>
              </a:ext>
            </a:extLst>
          </p:cNvPr>
          <p:cNvSpPr>
            <a:spLocks noGrp="1"/>
          </p:cNvSpPr>
          <p:nvPr>
            <p:ph type="title"/>
          </p:nvPr>
        </p:nvSpPr>
        <p:spPr>
          <a:xfrm>
            <a:off x="640080" y="1243013"/>
            <a:ext cx="3855720" cy="4371974"/>
          </a:xfrm>
        </p:spPr>
        <p:txBody>
          <a:bodyPr>
            <a:normAutofit/>
          </a:bodyPr>
          <a:lstStyle/>
          <a:p>
            <a:r>
              <a:rPr lang="en-US" spc="210"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14D6ED-3897-4237-8833-4CB129AB50D3}"/>
              </a:ext>
            </a:extLst>
          </p:cNvPr>
          <p:cNvSpPr>
            <a:spLocks noGrp="1"/>
          </p:cNvSpPr>
          <p:nvPr>
            <p:ph idx="1"/>
          </p:nvPr>
        </p:nvSpPr>
        <p:spPr>
          <a:xfrm>
            <a:off x="5332343" y="813816"/>
            <a:ext cx="6080959" cy="5230368"/>
          </a:xfrm>
        </p:spPr>
        <p:txBody>
          <a:bodyPr anchor="ctr">
            <a:normAutofit lnSpcReduction="10000"/>
          </a:bodyPr>
          <a:lstStyle/>
          <a:p>
            <a:pPr algn="just"/>
            <a:r>
              <a:rPr lang="en-GB" sz="1800" dirty="0">
                <a:latin typeface="Times New Roman" panose="02020603050405020304" pitchFamily="18" charset="0"/>
                <a:cs typeface="Times New Roman" panose="02020603050405020304" pitchFamily="18" charset="0"/>
              </a:rPr>
              <a:t>The advancement of artificial intelligence has led to amazing development, however it has contributed to production of fake media including deep fake and fake images, which makes them believable. This means that a boundary between a real image and a fake one is very blurry and there are multiple problems such as spreading of fake news, misguiding the public, and skewing their perception.</a:t>
            </a:r>
          </a:p>
          <a:p>
            <a:pPr algn="just"/>
            <a:r>
              <a:rPr lang="en-GB" sz="1800" dirty="0">
                <a:latin typeface="Times New Roman" panose="02020603050405020304" pitchFamily="18" charset="0"/>
                <a:cs typeface="Times New Roman" panose="02020603050405020304" pitchFamily="18" charset="0"/>
              </a:rPr>
              <a:t>Image recognition tasks use Convolutional Neural Networks, or CNNs starting from simple models such as LeNet5 and advancing to ResNets and DenseNets which combat challenges such as vanishing gradients by optimizing the flow of information in the network and combating overfitting in part.</a:t>
            </a:r>
          </a:p>
          <a:p>
            <a:pPr algn="just"/>
            <a:r>
              <a:rPr lang="en-GB" sz="1800" dirty="0">
                <a:latin typeface="Times New Roman" panose="02020603050405020304" pitchFamily="18" charset="0"/>
                <a:cs typeface="Times New Roman" panose="02020603050405020304" pitchFamily="18" charset="0"/>
              </a:rPr>
              <a:t>Techniques like Deepfakes have further led to almost real life fake images and that leaves a cause for immense concern due to the increased rate of spread of fake news. As a result, the current studies are concerned with recognizing these fakes produced by AI through deducing the presence of gaps or through the application of the machine learning and deep learning techniques to distinguish the true from fake pictures. </a:t>
            </a:r>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0D0422C-26EE-590F-A8FC-ACDAD0A57864}"/>
              </a:ext>
            </a:extLst>
          </p:cNvPr>
          <p:cNvSpPr>
            <a:spLocks noGrp="1"/>
          </p:cNvSpPr>
          <p:nvPr>
            <p:ph type="ftr" sz="quarter" idx="11"/>
          </p:nvPr>
        </p:nvSpPr>
        <p:spPr/>
        <p:txBody>
          <a:bodyPr>
            <a:normAutofit/>
          </a:bodyPr>
          <a:lstStyle/>
          <a:p>
            <a:pPr>
              <a:spcAft>
                <a:spcPts val="600"/>
              </a:spcAft>
            </a:pPr>
            <a:r>
              <a:rPr lang="en-US" dirty="0"/>
              <a:t>Paper ID : 2409101               Category : UG</a:t>
            </a:r>
          </a:p>
        </p:txBody>
      </p:sp>
    </p:spTree>
    <p:extLst>
      <p:ext uri="{BB962C8B-B14F-4D97-AF65-F5344CB8AC3E}">
        <p14:creationId xmlns:p14="http://schemas.microsoft.com/office/powerpoint/2010/main" val="3560748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FCDB-9521-4DB5-AA7A-906571676EF2}"/>
              </a:ext>
            </a:extLst>
          </p:cNvPr>
          <p:cNvSpPr>
            <a:spLocks noGrp="1"/>
          </p:cNvSpPr>
          <p:nvPr>
            <p:ph type="title"/>
          </p:nvPr>
        </p:nvSpPr>
        <p:spPr>
          <a:xfrm>
            <a:off x="1034901" y="1007719"/>
            <a:ext cx="4741506" cy="653395"/>
          </a:xfrm>
        </p:spPr>
        <p:txBody>
          <a:bodyPr>
            <a:noAutofit/>
          </a:bodyPr>
          <a:lstStyle/>
          <a:p>
            <a:r>
              <a:rPr lang="en-US" spc="210" dirty="0">
                <a:latin typeface="Times New Roman" panose="02020603050405020304" pitchFamily="18" charset="0"/>
                <a:cs typeface="Times New Roman" panose="02020603050405020304" pitchFamily="18" charset="0"/>
              </a:rPr>
              <a:t>Literature Review</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14D6ED-3897-4237-8833-4CB129AB50D3}"/>
              </a:ext>
            </a:extLst>
          </p:cNvPr>
          <p:cNvSpPr>
            <a:spLocks noGrp="1"/>
          </p:cNvSpPr>
          <p:nvPr>
            <p:ph idx="1"/>
          </p:nvPr>
        </p:nvSpPr>
        <p:spPr>
          <a:xfrm>
            <a:off x="838200" y="1734532"/>
            <a:ext cx="10624794" cy="4621818"/>
          </a:xfrm>
        </p:spPr>
        <p:txBody>
          <a:bodyPr>
            <a:normAutofit fontScale="92500" lnSpcReduction="10000"/>
          </a:bodyPr>
          <a:lstStyle/>
          <a:p>
            <a:pPr algn="just"/>
            <a:r>
              <a:rPr lang="en-GB" sz="1800" dirty="0">
                <a:latin typeface="Times New Roman" panose="02020603050405020304" pitchFamily="18" charset="0"/>
                <a:cs typeface="Times New Roman" panose="02020603050405020304" pitchFamily="18" charset="0"/>
              </a:rPr>
              <a:t>Research indicated that when models are trained on head poses which are unconvincing in deepfakes, therefore meeting a near global accuracy measurement of head pose discrepancies that are useful in the evaluation of forgery. However, the study also revealed that current methods lack effective ways of processing Low Quality or Low Res images.[1]</a:t>
            </a:r>
          </a:p>
          <a:p>
            <a:pPr algn="just"/>
            <a:r>
              <a:rPr lang="en-GB" sz="1800" dirty="0">
                <a:latin typeface="Times New Roman" panose="02020603050405020304" pitchFamily="18" charset="0"/>
                <a:cs typeface="Times New Roman" panose="02020603050405020304" pitchFamily="18" charset="0"/>
              </a:rPr>
              <a:t>The author incorporated an attention mechanism to address two main issues in deepfake detection: improving the specific localization for manipulated facial features, and avoiding false detection. However, the threatened types of manipulation required the comparison of broader datasets concerning more types of manipulation to enhance the detection of method.[2]</a:t>
            </a:r>
          </a:p>
          <a:p>
            <a:pPr algn="just"/>
            <a:r>
              <a:rPr lang="en-GB" sz="1800" dirty="0">
                <a:latin typeface="Times New Roman" panose="02020603050405020304" pitchFamily="18" charset="0"/>
                <a:cs typeface="Times New Roman" panose="02020603050405020304" pitchFamily="18" charset="0"/>
              </a:rPr>
              <a:t>The study proposed improving deepfake detection by enhancing sensitivity and robustness using machine learning algorithms like k-NN and logistic regression, with k-NN achieving strong results. The classification accuracy of the presented model is AUC : 0.852 when the data is generated by GAN. Yet, they took precautions that new methods and large-scale datasets are required to fill the current gaps, such as face manipulation detection and online threats. [3]</a:t>
            </a:r>
          </a:p>
          <a:p>
            <a:pPr algn="just"/>
            <a:r>
              <a:rPr lang="en-GB" sz="1800" dirty="0">
                <a:latin typeface="Times New Roman" panose="02020603050405020304" pitchFamily="18" charset="0"/>
                <a:cs typeface="Times New Roman" panose="02020603050405020304" pitchFamily="18" charset="0"/>
              </a:rPr>
              <a:t>The DenseNet proposes a dense connectivity approach that decreases the model parameters without currently affecting the computations to enhance that of the ResNet. The authors also proposed to investigate how well DenseNet can scale, an importance that was not investigated in the literature at the time.[4]</a:t>
            </a:r>
          </a:p>
          <a:p>
            <a:pPr algn="just"/>
            <a:r>
              <a:rPr lang="en-GB" sz="1800" dirty="0">
                <a:latin typeface="Times New Roman" panose="02020603050405020304" pitchFamily="18" charset="0"/>
                <a:cs typeface="Times New Roman" panose="02020603050405020304" pitchFamily="18" charset="0"/>
              </a:rPr>
              <a:t>The proposed DeepfakeStack is an ensemble learning approach that improves deepfake detection, which utilizes many deep learning models with high precision of 99.65% detection accuracy. This approach employs the benefits of the various models in order to develop a more effective detection scheme.[5]</a:t>
            </a:r>
            <a:endParaRPr lang="en-US"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DFD4E3F-97A0-C611-CFC8-8B64FAE3EE43}"/>
              </a:ext>
            </a:extLst>
          </p:cNvPr>
          <p:cNvSpPr>
            <a:spLocks noGrp="1"/>
          </p:cNvSpPr>
          <p:nvPr>
            <p:ph type="ftr" sz="quarter" idx="11"/>
          </p:nvPr>
        </p:nvSpPr>
        <p:spPr/>
        <p:txBody>
          <a:bodyPr/>
          <a:lstStyle/>
          <a:p>
            <a:r>
              <a:rPr lang="en-US" dirty="0"/>
              <a:t>Paper ID : 2409101              Category : UG</a:t>
            </a:r>
          </a:p>
        </p:txBody>
      </p:sp>
    </p:spTree>
    <p:extLst>
      <p:ext uri="{BB962C8B-B14F-4D97-AF65-F5344CB8AC3E}">
        <p14:creationId xmlns:p14="http://schemas.microsoft.com/office/powerpoint/2010/main" val="314537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FCDB-9521-4DB5-AA7A-906571676EF2}"/>
              </a:ext>
            </a:extLst>
          </p:cNvPr>
          <p:cNvSpPr>
            <a:spLocks noGrp="1"/>
          </p:cNvSpPr>
          <p:nvPr>
            <p:ph type="title"/>
          </p:nvPr>
        </p:nvSpPr>
        <p:spPr>
          <a:xfrm>
            <a:off x="1245312" y="702716"/>
            <a:ext cx="4433596" cy="1325563"/>
          </a:xfrm>
        </p:spPr>
        <p:txBody>
          <a:bodyPr>
            <a:normAutofit/>
          </a:bodyPr>
          <a:lstStyle/>
          <a:p>
            <a:r>
              <a:rPr lang="en-US" spc="210" dirty="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258842BD-7D91-FA52-9752-1EF17AFCB91E}"/>
              </a:ext>
            </a:extLst>
          </p:cNvPr>
          <p:cNvSpPr>
            <a:spLocks noGrp="1"/>
          </p:cNvSpPr>
          <p:nvPr>
            <p:ph type="ftr" sz="quarter" idx="11"/>
          </p:nvPr>
        </p:nvSpPr>
        <p:spPr/>
        <p:txBody>
          <a:bodyPr/>
          <a:lstStyle/>
          <a:p>
            <a:r>
              <a:rPr lang="en-US" dirty="0"/>
              <a:t>Paper ID : 2409101              Category : UG</a:t>
            </a:r>
          </a:p>
        </p:txBody>
      </p:sp>
      <p:pic>
        <p:nvPicPr>
          <p:cNvPr id="7" name="Image 9">
            <a:extLst>
              <a:ext uri="{FF2B5EF4-FFF2-40B4-BE49-F238E27FC236}">
                <a16:creationId xmlns:a16="http://schemas.microsoft.com/office/drawing/2014/main" id="{B7FC5864-407A-1ECD-84F8-598AFE494617}"/>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21613" y="2101065"/>
            <a:ext cx="8008706" cy="3601092"/>
          </a:xfrm>
          <a:prstGeom prst="rect">
            <a:avLst/>
          </a:prstGeom>
        </p:spPr>
      </p:pic>
    </p:spTree>
    <p:extLst>
      <p:ext uri="{BB962C8B-B14F-4D97-AF65-F5344CB8AC3E}">
        <p14:creationId xmlns:p14="http://schemas.microsoft.com/office/powerpoint/2010/main" val="3917220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0A8B-08D8-4C5D-91A3-32DDF766E2B9}"/>
              </a:ext>
            </a:extLst>
          </p:cNvPr>
          <p:cNvSpPr>
            <a:spLocks noGrp="1"/>
          </p:cNvSpPr>
          <p:nvPr>
            <p:ph type="title"/>
          </p:nvPr>
        </p:nvSpPr>
        <p:spPr>
          <a:xfrm>
            <a:off x="635000" y="640823"/>
            <a:ext cx="3613523" cy="5583148"/>
          </a:xfrm>
        </p:spPr>
        <p:txBody>
          <a:bodyPr anchor="ctr">
            <a:normAutofit/>
          </a:bodyPr>
          <a:lstStyle/>
          <a:p>
            <a:r>
              <a:rPr lang="en-US" spc="210" dirty="0">
                <a:latin typeface="Times New Roman" panose="02020603050405020304" pitchFamily="18" charset="0"/>
                <a:cs typeface="Times New Roman" panose="02020603050405020304" pitchFamily="18" charset="0"/>
              </a:rPr>
              <a:t>Result &amp; Discussion</a:t>
            </a:r>
            <a:endParaRPr lang="en-US" dirty="0">
              <a:latin typeface="Times New Roman" panose="02020603050405020304" pitchFamily="18" charset="0"/>
              <a:cs typeface="Times New Roman" panose="02020603050405020304" pitchFamily="18" charset="0"/>
            </a:endParaRPr>
          </a:p>
        </p:txBody>
      </p:sp>
      <p:graphicFrame>
        <p:nvGraphicFramePr>
          <p:cNvPr id="26" name="Content Placeholder 2">
            <a:extLst>
              <a:ext uri="{FF2B5EF4-FFF2-40B4-BE49-F238E27FC236}">
                <a16:creationId xmlns:a16="http://schemas.microsoft.com/office/drawing/2014/main" id="{80A12CBC-5734-EAB1-4041-59DA42F6B401}"/>
              </a:ext>
            </a:extLst>
          </p:cNvPr>
          <p:cNvGraphicFramePr>
            <a:graphicFrameLocks noGrp="1"/>
          </p:cNvGraphicFramePr>
          <p:nvPr>
            <p:ph idx="1"/>
            <p:extLst>
              <p:ext uri="{D42A27DB-BD31-4B8C-83A1-F6EECF244321}">
                <p14:modId xmlns:p14="http://schemas.microsoft.com/office/powerpoint/2010/main" val="463960976"/>
              </p:ext>
            </p:extLst>
          </p:nvPr>
        </p:nvGraphicFramePr>
        <p:xfrm>
          <a:off x="4248523" y="804084"/>
          <a:ext cx="6839687" cy="48687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E2D42DFF-5136-C5CB-255B-485386165E26}"/>
              </a:ext>
            </a:extLst>
          </p:cNvPr>
          <p:cNvSpPr>
            <a:spLocks noGrp="1"/>
          </p:cNvSpPr>
          <p:nvPr>
            <p:ph type="ftr" sz="quarter" idx="11"/>
          </p:nvPr>
        </p:nvSpPr>
        <p:spPr/>
        <p:txBody>
          <a:bodyPr>
            <a:normAutofit/>
          </a:bodyPr>
          <a:lstStyle/>
          <a:p>
            <a:pPr>
              <a:spcAft>
                <a:spcPts val="600"/>
              </a:spcAft>
            </a:pPr>
            <a:r>
              <a:rPr lang="en-US" dirty="0"/>
              <a:t>Paper ID : 2409101               Category : UG</a:t>
            </a:r>
          </a:p>
        </p:txBody>
      </p:sp>
    </p:spTree>
    <p:extLst>
      <p:ext uri="{BB962C8B-B14F-4D97-AF65-F5344CB8AC3E}">
        <p14:creationId xmlns:p14="http://schemas.microsoft.com/office/powerpoint/2010/main" val="289341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E52E-4BC6-2E0F-E791-A2A6F33A6BF7}"/>
              </a:ext>
            </a:extLst>
          </p:cNvPr>
          <p:cNvSpPr>
            <a:spLocks noGrp="1"/>
          </p:cNvSpPr>
          <p:nvPr>
            <p:ph type="title"/>
          </p:nvPr>
        </p:nvSpPr>
        <p:spPr>
          <a:xfrm>
            <a:off x="961490" y="812050"/>
            <a:ext cx="10515600" cy="1325563"/>
          </a:xfrm>
        </p:spPr>
        <p:txBody>
          <a:bodyPr/>
          <a:lstStyle/>
          <a:p>
            <a:r>
              <a:rPr lang="en-US" spc="210"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91AEB2-C3A0-3F4A-8DB1-3629D815F69F}"/>
              </a:ext>
            </a:extLst>
          </p:cNvPr>
          <p:cNvSpPr>
            <a:spLocks noGrp="1"/>
          </p:cNvSpPr>
          <p:nvPr>
            <p:ph idx="1"/>
          </p:nvPr>
        </p:nvSpPr>
        <p:spPr>
          <a:xfrm>
            <a:off x="838200" y="1933503"/>
            <a:ext cx="10515600" cy="4351338"/>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paper discusses different approaches in detecting deep fake including a deep ensemble learning technique for detecting videos with high accuracy. From the refinement by utilizing splicing errors, 3D head poses, together with feature reuse of DenseNet, it boost Deep Fake detection. The future work involves real-time implementation, deploying advanced algorithm, integrating with multimedia processing, engaging with platform that we can work together, and increasing awareness in the community. The use of DenseNets for feature transfer and the expansion of datasets will add to the enhancement of detection systems.</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2E08B5A-6DA4-0A12-B29B-3D64E2AC01BD}"/>
              </a:ext>
            </a:extLst>
          </p:cNvPr>
          <p:cNvSpPr>
            <a:spLocks noGrp="1"/>
          </p:cNvSpPr>
          <p:nvPr>
            <p:ph type="ftr" sz="quarter" idx="11"/>
          </p:nvPr>
        </p:nvSpPr>
        <p:spPr/>
        <p:txBody>
          <a:bodyPr/>
          <a:lstStyle/>
          <a:p>
            <a:r>
              <a:rPr lang="en-US"/>
              <a:t>Paper ID : 2208               Category : UG / PG / RS / Faculty </a:t>
            </a:r>
          </a:p>
        </p:txBody>
      </p:sp>
    </p:spTree>
    <p:extLst>
      <p:ext uri="{BB962C8B-B14F-4D97-AF65-F5344CB8AC3E}">
        <p14:creationId xmlns:p14="http://schemas.microsoft.com/office/powerpoint/2010/main" val="4015029176"/>
      </p:ext>
    </p:extLst>
  </p:cSld>
  <p:clrMapOvr>
    <a:masterClrMapping/>
  </p:clrMapOvr>
</p:sld>
</file>

<file path=ppt/theme/theme1.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1006</TotalTime>
  <Words>1452</Words>
  <Application>Microsoft Office PowerPoint</Application>
  <PresentationFormat>Widescreen</PresentationFormat>
  <Paragraphs>73</Paragraphs>
  <Slides>10</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Saira Medium</vt:lpstr>
      <vt:lpstr>Tahoma</vt:lpstr>
      <vt:lpstr>Times New Roman</vt:lpstr>
      <vt:lpstr>Wingdings</vt:lpstr>
      <vt:lpstr>Office Theme</vt:lpstr>
      <vt:lpstr>PowerPoint Presentation</vt:lpstr>
      <vt:lpstr>Key talking points</vt:lpstr>
      <vt:lpstr>Abstract</vt:lpstr>
      <vt:lpstr>Outline of Abstract </vt:lpstr>
      <vt:lpstr>Introduction</vt:lpstr>
      <vt:lpstr>Literature Review</vt:lpstr>
      <vt:lpstr>Methodology</vt:lpstr>
      <vt:lpstr>Result &amp; Discussion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International Conference on Innovations in Engineering &amp; Sciences (ICIES) 2021</dc:title>
  <dc:creator>Pravin</dc:creator>
  <cp:lastModifiedBy>Surajbhan Chaubey</cp:lastModifiedBy>
  <cp:revision>62</cp:revision>
  <dcterms:created xsi:type="dcterms:W3CDTF">2021-03-20T03:55:40Z</dcterms:created>
  <dcterms:modified xsi:type="dcterms:W3CDTF">2024-09-27T05:28:43Z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2023-09-07T05:06:33Z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c778e571-5114-49bf-a4e7-8a47a5f09d20</vt:lpwstr>
  </property>
  <property fmtid="{D5CDD505-2E9C-101B-9397-08002B2CF9AE}" pid="7" name="MSIP_Label_defa4170-0d19-0005-0004-bc88714345d2_ActionId">
    <vt:lpwstr>98b1cca8-9179-4e55-9411-fb2d42ae25cf</vt:lpwstr>
  </property>
  <property fmtid="{D5CDD505-2E9C-101B-9397-08002B2CF9AE}" pid="8" name="MSIP_Label_defa4170-0d19-0005-0004-bc88714345d2_ContentBits">
    <vt:lpwstr>0</vt:lpwstr>
  </property>
</Properties>
</file>