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57" r:id="rId4"/>
    <p:sldId id="271" r:id="rId5"/>
    <p:sldId id="258" r:id="rId6"/>
    <p:sldId id="272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73" r:id="rId15"/>
    <p:sldId id="281" r:id="rId16"/>
    <p:sldId id="275" r:id="rId17"/>
    <p:sldId id="282" r:id="rId18"/>
    <p:sldId id="284" r:id="rId19"/>
    <p:sldId id="279" r:id="rId20"/>
    <p:sldId id="277" r:id="rId21"/>
    <p:sldId id="276" r:id="rId2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2" autoAdjust="0"/>
    <p:restoredTop sz="94553" autoAdjust="0"/>
  </p:normalViewPr>
  <p:slideViewPr>
    <p:cSldViewPr>
      <p:cViewPr>
        <p:scale>
          <a:sx n="78" d="100"/>
          <a:sy n="78" d="100"/>
        </p:scale>
        <p:origin x="-660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55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0"/>
    </p:cViewPr>
  </p:sorterViewPr>
  <p:notesViewPr>
    <p:cSldViewPr>
      <p:cViewPr varScale="1">
        <p:scale>
          <a:sx n="45" d="100"/>
          <a:sy n="45" d="100"/>
        </p:scale>
        <p:origin x="-22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9639F-48D2-43CD-AEA6-762F8A18A1DE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FF425-3F74-40DA-B224-6CC4D43FF6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98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FF425-3F74-40DA-B224-6CC4D43FF668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542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FF425-3F74-40DA-B224-6CC4D43FF668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677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FF425-3F74-40DA-B224-6CC4D43FF668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815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FF425-3F74-40DA-B224-6CC4D43FF668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754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22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580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33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688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290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983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583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238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265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117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332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99F9-99D5-46B5-9A6D-CE70BF430A2F}" type="datetimeFigureOut">
              <a:rPr lang="el-GR" smtClean="0"/>
              <a:t>7/9/2017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F0AD-F037-4753-BCF1-2426A9DC73E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51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ios@h2o.a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amazon-employee-access-challen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github.com/kaz-Anova/StackNet/blob/master/example/example_amazon/EXAMPLE.M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-Anova/StackNet/blob/master/parameters/PARAMETERS.MD#[Your_estimators_name" TargetMode="External"/><Relationship Id="rId2" Type="http://schemas.openxmlformats.org/officeDocument/2006/relationships/hyperlink" Target="https://github.com/kaz-Anova/StackNet#algorithms-contain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github.com/kaz-Anova/StackNet/blob/master/parameters/PARAMETERS.MD#h2odeeplearningclassifie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tackNet/" TargetMode="External"/><Relationship Id="rId7" Type="http://schemas.openxmlformats.org/officeDocument/2006/relationships/image" Target="../media/image31.gif"/><Relationship Id="rId2" Type="http://schemas.openxmlformats.org/officeDocument/2006/relationships/hyperlink" Target="https://github.com/kaz-Anova/Stack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kaggle.com/2015/12/03/dato-winners-interview-1st-place-mad-professors/" TargetMode="External"/><Relationship Id="rId5" Type="http://schemas.openxmlformats.org/officeDocument/2006/relationships/hyperlink" Target="https://www.youtube.com/watch?v=vFzdVIzwJwY&amp;t=707s" TargetMode="External"/><Relationship Id="rId4" Type="http://schemas.openxmlformats.org/officeDocument/2006/relationships/hyperlink" Target="http://blog.kaggle.com/2017/06/15/stacking-made-easy-an-introduction-to-stacknet-by-competitions-grandmaster-marios-michailidis-kazanova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aggle.com/2016/04/08/homesite-quote-conversion-winners-write-up-1st-place-kazanova-faron-clobber/" TargetMode="External"/><Relationship Id="rId2" Type="http://schemas.openxmlformats.org/officeDocument/2006/relationships/hyperlink" Target="http://blog.kaggle.com/2015/12/03/dato-winners-interview-1st-place-mad-professo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840" y="4749154"/>
            <a:ext cx="7272808" cy="1752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Introducing </a:t>
            </a:r>
            <a:r>
              <a:rPr lang="en-US" b="1" i="1" dirty="0" err="1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StackNet</a:t>
            </a:r>
            <a:r>
              <a:rPr lang="en-US" b="1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 Meta-Modelling Framework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Marios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Michaildis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Research Data Scientist at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Email:</a:t>
            </a:r>
            <a:r>
              <a:rPr lang="en-US" b="1" dirty="0"/>
              <a:t> </a:t>
            </a:r>
            <a:r>
              <a:rPr lang="en-US" dirty="0">
                <a:hlinkClick r:id="rId2"/>
              </a:rPr>
              <a:t>marios@h2o.ai</a:t>
            </a:r>
            <a:r>
              <a:rPr lang="en-US" dirty="0"/>
              <a:t> </a:t>
            </a:r>
            <a:endParaRPr lang="el-GR" b="1" dirty="0"/>
          </a:p>
        </p:txBody>
      </p:sp>
      <p:pic>
        <p:nvPicPr>
          <p:cNvPr id="1026" name="Picture 2" descr="StackNet'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1164"/>
            <a:ext cx="6721225" cy="41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E686AFF-17D9-4599-A5DC-185CC42B7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5594295"/>
            <a:ext cx="1152128" cy="5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4000" dirty="0">
                <a:latin typeface="+mn-lt"/>
              </a:rPr>
              <a:t>How</a:t>
            </a:r>
            <a:r>
              <a:rPr lang="en-GB" sz="2400" dirty="0">
                <a:latin typeface="+mn-lt"/>
              </a:rPr>
              <a:t> </a:t>
            </a:r>
            <a:r>
              <a:rPr lang="en-GB" sz="4000" dirty="0">
                <a:latin typeface="+mn-lt"/>
              </a:rPr>
              <a:t>it works - General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 a neural network , every node is a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simple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linear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model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(like linear regression) maybe with some non linear transformation.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Instead of a linear model 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StackNet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proposes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any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modelling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function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.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 other words: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557295"/>
            <a:ext cx="3816424" cy="28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48159" y="1243040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Limited data based on which multiple models must be built on , enhances the notion of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a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re-usable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holdout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It uses stratified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k-fold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ing – which is a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ＭＳ Ｐゴシック" charset="0"/>
              </a:rPr>
              <a:t>hyper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  <a:cs typeface="ＭＳ Ｐゴシック" charset="0"/>
              </a:rPr>
              <a:t>parameter</a:t>
            </a: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7" y="2874792"/>
            <a:ext cx="7871253" cy="29565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48159" y="16949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4000" dirty="0">
                <a:latin typeface="+mn-lt"/>
              </a:rPr>
              <a:t>Training – Reusable Holdout</a:t>
            </a:r>
          </a:p>
        </p:txBody>
      </p:sp>
    </p:spTree>
    <p:extLst>
      <p:ext uri="{BB962C8B-B14F-4D97-AF65-F5344CB8AC3E}">
        <p14:creationId xmlns:p14="http://schemas.microsoft.com/office/powerpoint/2010/main" val="1302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>
              <a:lnSpc>
                <a:spcPct val="100000"/>
              </a:lnSpc>
              <a:buClrTx/>
              <a:buSzTx/>
              <a:tabLst/>
              <a:defRPr/>
            </a:pPr>
            <a:r>
              <a:rPr lang="en-GB" sz="4000" dirty="0">
                <a:latin typeface="+mn-lt"/>
              </a:rPr>
              <a:t>Training - Modes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268760"/>
            <a:ext cx="805815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training process is a straight </a:t>
            </a:r>
            <a:r>
              <a:rPr lang="en-GB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one-pass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There is no notion of re-optimizing in multiple epochs. Convergence needs to reached within that </a:t>
            </a:r>
            <a:r>
              <a:rPr lang="en-GB" sz="2400" dirty="0">
                <a:solidFill>
                  <a:sysClr val="windowText" lastClr="000000"/>
                </a:solidFill>
              </a:rPr>
              <a:t>1 epoch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26" y="2924943"/>
            <a:ext cx="7582814" cy="339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4000" dirty="0">
                <a:latin typeface="+mn-lt"/>
              </a:rPr>
              <a:t>Command Line parameters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65018"/>
              </p:ext>
            </p:extLst>
          </p:nvPr>
        </p:nvGraphicFramePr>
        <p:xfrm>
          <a:off x="1403648" y="980728"/>
          <a:ext cx="6693148" cy="3825240"/>
        </p:xfrm>
        <a:graphic>
          <a:graphicData uri="http://schemas.openxmlformats.org/drawingml/2006/table">
            <a:tbl>
              <a:tblPr/>
              <a:tblGrid>
                <a:gridCol w="2796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964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Command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Explanation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sparse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True if the data to be imported are in sparse format (libsvm) 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has_head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True if train_file and test_file have headers else false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model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Name of the output model file.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pred_file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Name of the output prediction file.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train_file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Name of the training file.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test_file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Name of the test file.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test_target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True if the test file has a target variable in the beginning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params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Parameter file where each line is a model.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verbose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True if we need StackNet to output its progress else false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threads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Number of models to run in parallel. 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metric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Logloss, </a:t>
                      </a:r>
                      <a:r>
                        <a:rPr lang="en-US" sz="11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Rmse</a:t>
                      </a:r>
                      <a:r>
                        <a:rPr lang="en-US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, accuracy or </a:t>
                      </a:r>
                      <a:r>
                        <a:rPr lang="en-US" sz="11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auc</a:t>
                      </a:r>
                      <a:r>
                        <a:rPr lang="en-US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 (for binary only)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stackdata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True for restacking else false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seed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Integer for randomised procedures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folds</a:t>
                      </a: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Number of folds for re-usable </a:t>
                      </a:r>
                      <a:r>
                        <a:rPr lang="en-GB" sz="11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+mj-lt"/>
                        </a:rPr>
                        <a:t>kfold</a:t>
                      </a:r>
                      <a:endParaRPr lang="en-GB" sz="1100" b="0" i="0" u="none" strike="noStrike" dirty="0">
                        <a:solidFill>
                          <a:srgbClr val="24292E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4941168"/>
            <a:ext cx="75711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Sample Parameter’s File</a:t>
            </a:r>
          </a:p>
          <a:p>
            <a:r>
              <a:rPr lang="en-GB" sz="1400" b="1" i="1" dirty="0" err="1"/>
              <a:t>LogisticRegression</a:t>
            </a:r>
            <a:r>
              <a:rPr lang="en-GB" sz="1200" b="1" i="1" dirty="0"/>
              <a:t> </a:t>
            </a:r>
            <a:r>
              <a:rPr lang="en-GB" sz="1200" i="1" dirty="0" err="1"/>
              <a:t>Type:Liblinear</a:t>
            </a:r>
            <a:r>
              <a:rPr lang="en-GB" sz="1200" i="1" dirty="0"/>
              <a:t> C:2.0 threads:1 </a:t>
            </a:r>
            <a:r>
              <a:rPr lang="en-GB" sz="1200" i="1" dirty="0" err="1"/>
              <a:t>usescale:True</a:t>
            </a:r>
            <a:endParaRPr lang="en-GB" sz="1200" i="1" dirty="0"/>
          </a:p>
          <a:p>
            <a:r>
              <a:rPr lang="en-GB" sz="1400" b="1" i="1" dirty="0" err="1"/>
              <a:t>GradientBoostingForestClassifier</a:t>
            </a:r>
            <a:r>
              <a:rPr lang="en-GB" sz="1200" i="1" dirty="0"/>
              <a:t> estimators:300 shrinkage:0.10 max_depth:6 max_features:0.5 </a:t>
            </a:r>
          </a:p>
          <a:p>
            <a:r>
              <a:rPr lang="en-GB" sz="1400" b="1" i="1" dirty="0" err="1"/>
              <a:t>RandomForestClassifier</a:t>
            </a:r>
            <a:r>
              <a:rPr lang="en-GB" sz="1200" i="1" dirty="0"/>
              <a:t> estimators:300 threads:5 max_depth:16 max_features:0.25</a:t>
            </a:r>
          </a:p>
          <a:p>
            <a:endParaRPr lang="en-GB" sz="1200" i="1" dirty="0"/>
          </a:p>
          <a:p>
            <a:r>
              <a:rPr lang="en-GB" sz="1400" b="1" i="1" dirty="0" err="1"/>
              <a:t>RandomForestClassifier</a:t>
            </a:r>
            <a:r>
              <a:rPr lang="en-GB" sz="1200" i="1" dirty="0"/>
              <a:t> estimators:1500 max_depth:7 max_features:0.2 min_leaf:1.0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744A37-2789-4466-90CC-B01A6B9C9AAB}"/>
              </a:ext>
            </a:extLst>
          </p:cNvPr>
          <p:cNvSpPr txBox="1"/>
          <p:nvPr/>
        </p:nvSpPr>
        <p:spPr>
          <a:xfrm>
            <a:off x="1763688" y="1412776"/>
            <a:ext cx="5976664" cy="302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4B0166B-C07E-4FA0-9CA7-68880FF47F69}"/>
              </a:ext>
            </a:extLst>
          </p:cNvPr>
          <p:cNvSpPr/>
          <p:nvPr/>
        </p:nvSpPr>
        <p:spPr>
          <a:xfrm>
            <a:off x="1403648" y="980728"/>
            <a:ext cx="6664519" cy="3825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Java</a:t>
            </a:r>
            <a:r>
              <a:rPr lang="en-GB" dirty="0"/>
              <a:t> –jar stacknet.jar</a:t>
            </a:r>
          </a:p>
          <a:p>
            <a:pPr algn="ctr"/>
            <a:r>
              <a:rPr lang="en-GB" dirty="0"/>
              <a:t> </a:t>
            </a:r>
            <a:r>
              <a:rPr lang="en-GB" b="1" i="1" dirty="0"/>
              <a:t>train</a:t>
            </a:r>
            <a:r>
              <a:rPr lang="en-GB" dirty="0"/>
              <a:t> </a:t>
            </a:r>
            <a:r>
              <a:rPr lang="en-GB" b="1" dirty="0"/>
              <a:t>task=</a:t>
            </a:r>
            <a:r>
              <a:rPr lang="en-GB" dirty="0"/>
              <a:t>classification</a:t>
            </a:r>
          </a:p>
          <a:p>
            <a:pPr algn="ctr"/>
            <a:r>
              <a:rPr lang="en-GB" dirty="0"/>
              <a:t> </a:t>
            </a:r>
            <a:r>
              <a:rPr lang="en-GB" b="1" dirty="0"/>
              <a:t>sparse</a:t>
            </a:r>
            <a:r>
              <a:rPr lang="en-GB" dirty="0"/>
              <a:t>=false</a:t>
            </a:r>
          </a:p>
          <a:p>
            <a:pPr algn="ctr"/>
            <a:r>
              <a:rPr lang="en-GB" b="1" dirty="0"/>
              <a:t>model</a:t>
            </a:r>
            <a:r>
              <a:rPr lang="en-GB" dirty="0"/>
              <a:t>=model.mod</a:t>
            </a:r>
          </a:p>
          <a:p>
            <a:pPr algn="ctr"/>
            <a:r>
              <a:rPr lang="en-GB" dirty="0"/>
              <a:t> </a:t>
            </a:r>
            <a:r>
              <a:rPr lang="en-GB" b="1" dirty="0"/>
              <a:t>pred_file</a:t>
            </a:r>
            <a:r>
              <a:rPr lang="en-GB" dirty="0"/>
              <a:t>=pred.csv</a:t>
            </a:r>
          </a:p>
          <a:p>
            <a:pPr algn="ctr"/>
            <a:r>
              <a:rPr lang="en-GB" dirty="0"/>
              <a:t> </a:t>
            </a:r>
            <a:r>
              <a:rPr lang="en-GB" b="1" dirty="0"/>
              <a:t>train_file</a:t>
            </a:r>
            <a:r>
              <a:rPr lang="en-GB" dirty="0"/>
              <a:t>=sample_train.csv</a:t>
            </a:r>
          </a:p>
          <a:p>
            <a:pPr algn="ctr"/>
            <a:r>
              <a:rPr lang="en-GB" dirty="0"/>
              <a:t> </a:t>
            </a:r>
            <a:r>
              <a:rPr lang="en-GB" b="1" dirty="0"/>
              <a:t>test_file</a:t>
            </a:r>
            <a:r>
              <a:rPr lang="en-GB" dirty="0"/>
              <a:t>=sample_test.csv</a:t>
            </a:r>
          </a:p>
          <a:p>
            <a:pPr algn="ctr"/>
            <a:r>
              <a:rPr lang="en-GB" b="1" dirty="0"/>
              <a:t>params</a:t>
            </a:r>
            <a:r>
              <a:rPr lang="en-GB" dirty="0"/>
              <a:t>=params.txt</a:t>
            </a:r>
          </a:p>
          <a:p>
            <a:pPr algn="ctr"/>
            <a:r>
              <a:rPr lang="en-GB" dirty="0"/>
              <a:t> </a:t>
            </a:r>
            <a:r>
              <a:rPr lang="en-GB" b="1" dirty="0"/>
              <a:t>verbose</a:t>
            </a:r>
            <a:r>
              <a:rPr lang="en-GB" dirty="0"/>
              <a:t>=true</a:t>
            </a:r>
          </a:p>
          <a:p>
            <a:pPr algn="ctr"/>
            <a:r>
              <a:rPr lang="en-GB" dirty="0"/>
              <a:t> </a:t>
            </a:r>
            <a:r>
              <a:rPr lang="en-GB" b="1" dirty="0"/>
              <a:t>threads</a:t>
            </a:r>
            <a:r>
              <a:rPr lang="en-GB" dirty="0"/>
              <a:t>=3</a:t>
            </a:r>
          </a:p>
          <a:p>
            <a:pPr algn="ctr"/>
            <a:r>
              <a:rPr lang="en-GB" dirty="0"/>
              <a:t> </a:t>
            </a:r>
            <a:r>
              <a:rPr lang="en-GB" b="1" dirty="0"/>
              <a:t>metric</a:t>
            </a:r>
            <a:r>
              <a:rPr lang="en-GB" dirty="0"/>
              <a:t>=</a:t>
            </a:r>
            <a:r>
              <a:rPr lang="en-GB" dirty="0" err="1"/>
              <a:t>logloss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97" y="1389152"/>
            <a:ext cx="6451879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03648" y="1381180"/>
            <a:ext cx="248991" cy="3024336"/>
          </a:xfrm>
          <a:prstGeom prst="rect">
            <a:avLst/>
          </a:prstGeom>
          <a:solidFill>
            <a:schemeClr val="accent2">
              <a:alpha val="4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1331640" y="980728"/>
            <a:ext cx="18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variable</a:t>
            </a:r>
            <a:endParaRPr lang="el-GR" dirty="0"/>
          </a:p>
        </p:txBody>
      </p:sp>
      <p:sp>
        <p:nvSpPr>
          <p:cNvPr id="9" name="Rectangle 8"/>
          <p:cNvSpPr/>
          <p:nvPr/>
        </p:nvSpPr>
        <p:spPr>
          <a:xfrm>
            <a:off x="1652639" y="1381180"/>
            <a:ext cx="6313937" cy="30243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4139952" y="9807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7419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GB" sz="4400" dirty="0" smtClean="0">
                <a:latin typeface="+mn-lt"/>
              </a:rPr>
              <a:t>Top 10 example Using </a:t>
            </a:r>
            <a:r>
              <a:rPr lang="en-GB" sz="4400" dirty="0" err="1">
                <a:latin typeface="+mn-lt"/>
              </a:rPr>
              <a:t>StackNet</a:t>
            </a:r>
            <a:r>
              <a:rPr lang="en-GB" sz="4400" dirty="0">
                <a:latin typeface="+mn-lt"/>
              </a:rPr>
              <a:t> for </a:t>
            </a:r>
            <a:r>
              <a:rPr lang="en-US" sz="4400" dirty="0" smtClean="0">
                <a:latin typeface="+mn-lt"/>
              </a:rPr>
              <a:t>amazon </a:t>
            </a:r>
            <a:r>
              <a:rPr lang="en-GB" sz="4400" dirty="0" smtClean="0">
                <a:latin typeface="+mn-lt"/>
              </a:rPr>
              <a:t>classification challenge</a:t>
            </a:r>
            <a:r>
              <a:rPr lang="el-GR" sz="1300" b="1" dirty="0"/>
              <a:t/>
            </a:r>
            <a:br>
              <a:rPr lang="el-GR" sz="1300" b="1" dirty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80928"/>
            <a:ext cx="8496944" cy="4525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Popular</a:t>
            </a:r>
            <a:r>
              <a:rPr lang="en-US" sz="2400" dirty="0" smtClean="0"/>
              <a:t> competition - </a:t>
            </a:r>
            <a:r>
              <a:rPr lang="en-US" sz="2400" dirty="0" err="1" smtClean="0"/>
              <a:t>kaggle</a:t>
            </a:r>
            <a:r>
              <a:rPr lang="en-US" sz="2400" dirty="0" smtClean="0"/>
              <a:t> in 2013 (my first competition).</a:t>
            </a:r>
          </a:p>
          <a:p>
            <a:r>
              <a:rPr lang="en-US" sz="2400" dirty="0" smtClean="0"/>
              <a:t>Only </a:t>
            </a:r>
            <a:r>
              <a:rPr lang="en-US" sz="2400" u="sng" dirty="0" smtClean="0"/>
              <a:t>9 columns</a:t>
            </a:r>
            <a:r>
              <a:rPr lang="en-US" sz="2400" dirty="0" smtClean="0"/>
              <a:t> (</a:t>
            </a:r>
            <a:r>
              <a:rPr lang="en-US" sz="2400" dirty="0"/>
              <a:t>8 </a:t>
            </a:r>
            <a:r>
              <a:rPr lang="en-US" sz="2400" dirty="0" smtClean="0"/>
              <a:t>unique variables and </a:t>
            </a:r>
            <a:r>
              <a:rPr lang="en-US" sz="2400" dirty="0"/>
              <a:t>1 duplicate</a:t>
            </a:r>
            <a:r>
              <a:rPr lang="en-US" sz="2400" dirty="0" smtClean="0"/>
              <a:t>).</a:t>
            </a:r>
            <a:endParaRPr lang="en-US" sz="2400" u="sng" dirty="0" smtClean="0"/>
          </a:p>
          <a:p>
            <a:r>
              <a:rPr lang="en-US" sz="2400" b="1" dirty="0" smtClean="0"/>
              <a:t> high cardinality </a:t>
            </a:r>
            <a:r>
              <a:rPr lang="en-US" sz="2400" dirty="0" smtClean="0"/>
              <a:t>– thousands of unique values.</a:t>
            </a:r>
          </a:p>
          <a:p>
            <a:r>
              <a:rPr lang="en-US" sz="2400" b="1" dirty="0" smtClean="0"/>
              <a:t>90K </a:t>
            </a:r>
            <a:r>
              <a:rPr lang="en-US" sz="2400" dirty="0" smtClean="0"/>
              <a:t>rows combined for train and test.</a:t>
            </a:r>
          </a:p>
          <a:p>
            <a:r>
              <a:rPr lang="en-US" sz="2400" b="1" dirty="0" smtClean="0"/>
              <a:t>Scope</a:t>
            </a:r>
            <a:r>
              <a:rPr lang="en-US" sz="2400" dirty="0" smtClean="0"/>
              <a:t>: determine </a:t>
            </a:r>
            <a:r>
              <a:rPr lang="en-US" sz="2400" dirty="0"/>
              <a:t>an employee's access </a:t>
            </a:r>
            <a:r>
              <a:rPr lang="en-US" sz="2400" dirty="0" smtClean="0"/>
              <a:t>needs.</a:t>
            </a:r>
          </a:p>
          <a:p>
            <a:r>
              <a:rPr lang="en-US" sz="2400" dirty="0" smtClean="0"/>
              <a:t>Metric to optimize was </a:t>
            </a:r>
            <a:r>
              <a:rPr lang="en-US" sz="2400" b="1" dirty="0"/>
              <a:t>AUC(or Area Under </a:t>
            </a:r>
            <a:r>
              <a:rPr lang="en-US" sz="2400" b="1" dirty="0" smtClean="0"/>
              <a:t>Curve).</a:t>
            </a:r>
            <a:endParaRPr lang="fr-FR" sz="2400" b="1" dirty="0"/>
          </a:p>
          <a:p>
            <a:r>
              <a:rPr lang="en-GB" sz="2400" dirty="0" smtClean="0"/>
              <a:t>competition: </a:t>
            </a:r>
            <a:r>
              <a:rPr lang="en-GB" sz="1600" dirty="0" smtClean="0">
                <a:hlinkClick r:id="rId3"/>
              </a:rPr>
              <a:t>https</a:t>
            </a:r>
            <a:r>
              <a:rPr lang="en-GB" sz="1600" dirty="0">
                <a:hlinkClick r:id="rId3"/>
              </a:rPr>
              <a:t>://</a:t>
            </a:r>
            <a:r>
              <a:rPr lang="en-GB" sz="1600" dirty="0" smtClean="0">
                <a:hlinkClick r:id="rId3"/>
              </a:rPr>
              <a:t>www.kaggle.com/c/amazon-employee-access-challenge</a:t>
            </a:r>
            <a:r>
              <a:rPr lang="en-GB" sz="1600" dirty="0" smtClean="0"/>
              <a:t> </a:t>
            </a:r>
          </a:p>
          <a:p>
            <a:r>
              <a:rPr lang="en-GB" sz="2000" dirty="0"/>
              <a:t>Tutorial: </a:t>
            </a:r>
            <a:r>
              <a:rPr lang="en-GB" sz="1400" dirty="0">
                <a:hlinkClick r:id="rId4"/>
              </a:rPr>
              <a:t>https://</a:t>
            </a:r>
            <a:r>
              <a:rPr lang="en-GB" sz="1400" dirty="0" smtClean="0">
                <a:hlinkClick r:id="rId4"/>
              </a:rPr>
              <a:t>github.com/kaz-Anova/StackNet/blob/master/example/example_amazon/EXAMPLE.MD</a:t>
            </a:r>
            <a:r>
              <a:rPr lang="en-GB" sz="1400" dirty="0" smtClean="0"/>
              <a:t> </a:t>
            </a:r>
            <a:endParaRPr lang="en-GB" sz="1400" dirty="0"/>
          </a:p>
          <a:p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l-GR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5055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raw.githubusercontent.com/kaz-Anova/StackNet/master/example/example_amazon/images/top_11_sco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52928" cy="515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7F4DB9-1D42-4361-9258-06BC2B3C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Parameters’ File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4647" y="4365104"/>
            <a:ext cx="8229600" cy="186166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Many models</a:t>
            </a:r>
          </a:p>
          <a:p>
            <a:r>
              <a:rPr lang="en-US" dirty="0" smtClean="0"/>
              <a:t>Diverse models</a:t>
            </a:r>
          </a:p>
          <a:p>
            <a:r>
              <a:rPr lang="en-US" dirty="0" smtClean="0"/>
              <a:t>At least one representative of common model families. Model families defined as:</a:t>
            </a:r>
          </a:p>
          <a:p>
            <a:pPr lvl="1"/>
            <a:r>
              <a:rPr lang="en-US" dirty="0" smtClean="0"/>
              <a:t>Linear models, </a:t>
            </a:r>
            <a:r>
              <a:rPr lang="en-US" dirty="0" err="1" smtClean="0"/>
              <a:t>Radnom</a:t>
            </a:r>
            <a:r>
              <a:rPr lang="en-US" dirty="0" smtClean="0"/>
              <a:t> Forests, </a:t>
            </a:r>
            <a:r>
              <a:rPr lang="en-US" dirty="0" err="1" smtClean="0"/>
              <a:t>Gbms</a:t>
            </a:r>
            <a:r>
              <a:rPr lang="en-US" dirty="0" smtClean="0"/>
              <a:t>, Factorizations, </a:t>
            </a:r>
            <a:r>
              <a:rPr lang="en-US" dirty="0" err="1" smtClean="0"/>
              <a:t>svms</a:t>
            </a:r>
            <a:r>
              <a:rPr lang="en-US" dirty="0" smtClean="0"/>
              <a:t>, </a:t>
            </a:r>
            <a:r>
              <a:rPr lang="en-US" dirty="0" err="1" smtClean="0"/>
              <a:t>nns</a:t>
            </a:r>
            <a:endParaRPr lang="en-US" dirty="0"/>
          </a:p>
          <a:p>
            <a:r>
              <a:rPr lang="en-US" dirty="0"/>
              <a:t>Having  good (hyper)parameters for each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8" y="1268760"/>
            <a:ext cx="857012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75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3762" y="1268760"/>
            <a:ext cx="2433803" cy="546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LogisticRegression_L2</a:t>
            </a:r>
            <a:endParaRPr lang="en-GB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033762" y="1755652"/>
            <a:ext cx="2433803" cy="496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LogisticRegression_L2_SGD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3762" y="2199715"/>
            <a:ext cx="2433803" cy="496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LSVC_L2</a:t>
            </a:r>
            <a:endParaRPr lang="en-GB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1033762" y="2645093"/>
            <a:ext cx="2433803" cy="496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LinearRegression</a:t>
            </a:r>
            <a:endParaRPr lang="en-GB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033762" y="3090471"/>
            <a:ext cx="2433803" cy="496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LibFmClassifier</a:t>
            </a:r>
            <a:endParaRPr lang="en-GB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033762" y="3535849"/>
            <a:ext cx="2433803" cy="496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softmaxnnclassifier</a:t>
            </a:r>
            <a:endParaRPr lang="en-GB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1033762" y="3981226"/>
            <a:ext cx="2433803" cy="496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GradientBoostingClassifier</a:t>
            </a:r>
            <a:endParaRPr lang="en-GB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033762" y="4431861"/>
            <a:ext cx="2433803" cy="496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LogisticRegression_L1</a:t>
            </a:r>
            <a:endParaRPr lang="en-GB" sz="1400" b="1" dirty="0"/>
          </a:p>
        </p:txBody>
      </p:sp>
      <p:cxnSp>
        <p:nvCxnSpPr>
          <p:cNvPr id="168" name="Straight Arrow Connector 167"/>
          <p:cNvCxnSpPr>
            <a:stCxn id="4" idx="3"/>
            <a:endCxn id="19" idx="1"/>
          </p:cNvCxnSpPr>
          <p:nvPr/>
        </p:nvCxnSpPr>
        <p:spPr>
          <a:xfrm>
            <a:off x="3467565" y="1542198"/>
            <a:ext cx="2104131" cy="191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5" idx="3"/>
            <a:endCxn id="19" idx="1"/>
          </p:cNvCxnSpPr>
          <p:nvPr/>
        </p:nvCxnSpPr>
        <p:spPr>
          <a:xfrm>
            <a:off x="3467565" y="2003734"/>
            <a:ext cx="2104131" cy="145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6" idx="3"/>
            <a:endCxn id="19" idx="1"/>
          </p:cNvCxnSpPr>
          <p:nvPr/>
        </p:nvCxnSpPr>
        <p:spPr>
          <a:xfrm>
            <a:off x="3467565" y="2447797"/>
            <a:ext cx="2104131" cy="100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7" idx="3"/>
            <a:endCxn id="19" idx="1"/>
          </p:cNvCxnSpPr>
          <p:nvPr/>
        </p:nvCxnSpPr>
        <p:spPr>
          <a:xfrm>
            <a:off x="3467565" y="2893175"/>
            <a:ext cx="2104131" cy="56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8" idx="3"/>
            <a:endCxn id="19" idx="1"/>
          </p:cNvCxnSpPr>
          <p:nvPr/>
        </p:nvCxnSpPr>
        <p:spPr>
          <a:xfrm>
            <a:off x="3467565" y="3338553"/>
            <a:ext cx="2104131" cy="11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9" idx="3"/>
            <a:endCxn id="19" idx="1"/>
          </p:cNvCxnSpPr>
          <p:nvPr/>
        </p:nvCxnSpPr>
        <p:spPr>
          <a:xfrm flipV="1">
            <a:off x="3467565" y="3455722"/>
            <a:ext cx="2104131" cy="32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" idx="3"/>
            <a:endCxn id="19" idx="1"/>
          </p:cNvCxnSpPr>
          <p:nvPr/>
        </p:nvCxnSpPr>
        <p:spPr>
          <a:xfrm flipV="1">
            <a:off x="3467565" y="3455722"/>
            <a:ext cx="2104131" cy="77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1" idx="3"/>
            <a:endCxn id="19" idx="1"/>
          </p:cNvCxnSpPr>
          <p:nvPr/>
        </p:nvCxnSpPr>
        <p:spPr>
          <a:xfrm flipV="1">
            <a:off x="3467565" y="3455722"/>
            <a:ext cx="2104131" cy="12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71696" y="3294125"/>
            <a:ext cx="2433803" cy="3231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Random Forest</a:t>
            </a:r>
            <a:endParaRPr lang="en-GB" b="1" dirty="0"/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265764" y="-748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in Graphical format</a:t>
            </a:r>
            <a:endParaRPr lang="el-GR" dirty="0"/>
          </a:p>
        </p:txBody>
      </p:sp>
      <p:sp>
        <p:nvSpPr>
          <p:cNvPr id="685" name="TextBox 684"/>
          <p:cNvSpPr txBox="1"/>
          <p:nvPr/>
        </p:nvSpPr>
        <p:spPr>
          <a:xfrm>
            <a:off x="1619672" y="5823312"/>
            <a:ext cx="367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Best AUC </a:t>
            </a:r>
            <a:r>
              <a:rPr lang="en-GB" dirty="0"/>
              <a:t>: 	</a:t>
            </a:r>
            <a:r>
              <a:rPr lang="en-GB" b="1" dirty="0" smtClean="0"/>
              <a:t>0.893</a:t>
            </a:r>
            <a:endParaRPr lang="en-GB" dirty="0"/>
          </a:p>
        </p:txBody>
      </p:sp>
      <p:sp>
        <p:nvSpPr>
          <p:cNvPr id="430" name="TextBox 429"/>
          <p:cNvSpPr txBox="1"/>
          <p:nvPr/>
        </p:nvSpPr>
        <p:spPr>
          <a:xfrm>
            <a:off x="5447853" y="3605561"/>
            <a:ext cx="367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AUC : 	</a:t>
            </a:r>
            <a:r>
              <a:rPr lang="el-GR" b="1" dirty="0" smtClean="0"/>
              <a:t>0.901</a:t>
            </a:r>
            <a:r>
              <a:rPr lang="el-GR" dirty="0"/>
              <a:t>  </a:t>
            </a:r>
            <a:r>
              <a:rPr lang="en-GB" dirty="0" smtClean="0"/>
              <a:t>(+0.08)</a:t>
            </a:r>
            <a:endParaRPr lang="en-GB" dirty="0"/>
          </a:p>
        </p:txBody>
      </p:sp>
      <p:sp>
        <p:nvSpPr>
          <p:cNvPr id="118" name="Rectangle 117"/>
          <p:cNvSpPr/>
          <p:nvPr/>
        </p:nvSpPr>
        <p:spPr>
          <a:xfrm>
            <a:off x="1033762" y="4938348"/>
            <a:ext cx="2433803" cy="496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LSVC_L1</a:t>
            </a:r>
            <a:endParaRPr lang="en-GB" sz="1400" b="1" dirty="0"/>
          </a:p>
        </p:txBody>
      </p:sp>
      <p:cxnSp>
        <p:nvCxnSpPr>
          <p:cNvPr id="120" name="Straight Arrow Connector 119"/>
          <p:cNvCxnSpPr>
            <a:stCxn id="118" idx="3"/>
            <a:endCxn id="19" idx="1"/>
          </p:cNvCxnSpPr>
          <p:nvPr/>
        </p:nvCxnSpPr>
        <p:spPr>
          <a:xfrm flipV="1">
            <a:off x="3467565" y="3455722"/>
            <a:ext cx="2104131" cy="173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8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75" y="3981226"/>
            <a:ext cx="3522597" cy="26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9" y="1268760"/>
            <a:ext cx="695325" cy="419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9" grpId="0" animBg="1"/>
      <p:bldP spid="19" grpId="1" animBg="1"/>
      <p:bldP spid="685" grpId="0"/>
      <p:bldP spid="430" grpId="0"/>
      <p:bldP spid="430" grpId="1"/>
      <p:bldP spid="118" grpId="0" animBg="1"/>
      <p:bldP spid="11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3DD2F-5992-4966-8DE6-B3AD362C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09375"/>
            <a:ext cx="8229600" cy="1143000"/>
          </a:xfrm>
        </p:spPr>
        <p:txBody>
          <a:bodyPr/>
          <a:lstStyle/>
          <a:p>
            <a:r>
              <a:rPr lang="en-GB" dirty="0"/>
              <a:t>Finding good </a:t>
            </a:r>
            <a:r>
              <a:rPr lang="en-GB" dirty="0" smtClean="0"/>
              <a:t>parameters </a:t>
            </a:r>
            <a:r>
              <a:rPr lang="en-GB" dirty="0" err="1" smtClean="0"/>
              <a:t>vol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64ACE30-70E0-474D-90E1-062B0559357B}"/>
              </a:ext>
            </a:extLst>
          </p:cNvPr>
          <p:cNvSpPr/>
          <p:nvPr/>
        </p:nvSpPr>
        <p:spPr>
          <a:xfrm>
            <a:off x="899592" y="1087111"/>
            <a:ext cx="7344816" cy="4320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70C0"/>
                </a:solidFill>
              </a:rPr>
              <a:t>      </a:t>
            </a:r>
            <a:r>
              <a:rPr lang="en-GB" b="1" dirty="0" err="1">
                <a:solidFill>
                  <a:srgbClr val="0070C0"/>
                </a:solidFill>
              </a:rPr>
              <a:t>RandomForestClassifier</a:t>
            </a:r>
            <a:r>
              <a:rPr lang="en-GB" dirty="0"/>
              <a:t> estimators:100 max_depth:5</a:t>
            </a:r>
          </a:p>
          <a:p>
            <a:r>
              <a:rPr lang="en-GB" b="1" dirty="0">
                <a:solidFill>
                  <a:srgbClr val="0070C0"/>
                </a:solidFill>
              </a:rPr>
              <a:t>      </a:t>
            </a:r>
            <a:r>
              <a:rPr lang="en-GB" b="1" dirty="0" err="1">
                <a:solidFill>
                  <a:srgbClr val="0070C0"/>
                </a:solidFill>
              </a:rPr>
              <a:t>RandomForestClassifier</a:t>
            </a:r>
            <a:r>
              <a:rPr lang="en-GB" dirty="0"/>
              <a:t> estimators:100 max_depth:6</a:t>
            </a:r>
          </a:p>
          <a:p>
            <a:r>
              <a:rPr lang="en-GB" dirty="0"/>
              <a:t>      </a:t>
            </a:r>
            <a:r>
              <a:rPr lang="en-GB" b="1" dirty="0" err="1">
                <a:solidFill>
                  <a:srgbClr val="0070C0"/>
                </a:solidFill>
              </a:rPr>
              <a:t>GradientBoostingForestClassifier</a:t>
            </a:r>
            <a:r>
              <a:rPr lang="en-GB" dirty="0"/>
              <a:t> estimators:100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r>
              <a:rPr lang="en-GB" b="1" dirty="0">
                <a:solidFill>
                  <a:srgbClr val="0070C0"/>
                </a:solidFill>
              </a:rPr>
              <a:t>     </a:t>
            </a:r>
            <a:r>
              <a:rPr lang="en-GB" b="1" dirty="0" err="1">
                <a:solidFill>
                  <a:srgbClr val="0070C0"/>
                </a:solidFill>
              </a:rPr>
              <a:t>LogisticRegression</a:t>
            </a:r>
            <a:r>
              <a:rPr lang="en-GB" dirty="0"/>
              <a:t> C:0.5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4D8E7BD-02C7-4F37-AEE9-58AF3C2A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696445"/>
            <a:ext cx="5256584" cy="3325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0BDF9B8-9E49-44F7-8A01-429A397DC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696445"/>
            <a:ext cx="5256584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Finding </a:t>
            </a:r>
            <a:r>
              <a:rPr lang="en-GB" sz="4000" dirty="0" smtClean="0"/>
              <a:t>good </a:t>
            </a:r>
            <a:r>
              <a:rPr lang="en-GB" sz="4000" dirty="0"/>
              <a:t>parameters </a:t>
            </a:r>
            <a:r>
              <a:rPr lang="en-GB" sz="4000" dirty="0" err="1"/>
              <a:t>vol</a:t>
            </a:r>
            <a:r>
              <a:rPr lang="en-GB" sz="4000" dirty="0"/>
              <a:t> </a:t>
            </a:r>
            <a:r>
              <a:rPr lang="en-GB" sz="4000" dirty="0" smtClean="0"/>
              <a:t>2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to know which parameters to tune?</a:t>
            </a:r>
          </a:p>
          <a:p>
            <a:r>
              <a:rPr lang="en-US" dirty="0" smtClean="0"/>
              <a:t>Fin list of current </a:t>
            </a:r>
            <a:r>
              <a:rPr lang="en-US" dirty="0"/>
              <a:t>available algorithms: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github.com/kaz-Anova/StackNet#algorithms-contained</a:t>
            </a:r>
            <a:r>
              <a:rPr lang="en-US" sz="1600" dirty="0" smtClean="0"/>
              <a:t> </a:t>
            </a:r>
          </a:p>
          <a:p>
            <a:r>
              <a:rPr lang="en-US" dirty="0" smtClean="0"/>
              <a:t>Click on the name or go </a:t>
            </a:r>
            <a:r>
              <a:rPr lang="en-US" dirty="0"/>
              <a:t>to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github.com/kaz-Anova/StackNet/blob/master/parameters/PARAMETERS.MD</a:t>
            </a:r>
            <a:r>
              <a:rPr lang="en-US" sz="1600" b="1" dirty="0">
                <a:hlinkClick r:id="rId3"/>
              </a:rPr>
              <a:t>#[Your_estimators_name</a:t>
            </a:r>
            <a:r>
              <a:rPr lang="en-US" sz="1600" b="1" dirty="0" smtClean="0"/>
              <a:t>] </a:t>
            </a:r>
          </a:p>
          <a:p>
            <a:r>
              <a:rPr lang="en-US" dirty="0" smtClean="0"/>
              <a:t>For example for </a:t>
            </a:r>
            <a:r>
              <a:rPr lang="en-US" i="1" dirty="0" smtClean="0"/>
              <a:t>deep </a:t>
            </a:r>
            <a:r>
              <a:rPr lang="en-US" i="1" dirty="0"/>
              <a:t>learning</a:t>
            </a:r>
            <a:r>
              <a:rPr lang="en-US" dirty="0"/>
              <a:t> try: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github.com/kaz-Anova/StackNet/blob/master/parameters/PARAMETERS.MD#</a:t>
            </a:r>
            <a:r>
              <a:rPr lang="en-US" sz="1600" b="1" dirty="0" smtClean="0">
                <a:hlinkClick r:id="rId4"/>
              </a:rPr>
              <a:t>h2odeeplearningclassifier</a:t>
            </a:r>
            <a:r>
              <a:rPr lang="en-US" sz="1600" b="1" dirty="0" smtClean="0"/>
              <a:t> </a:t>
            </a:r>
          </a:p>
          <a:p>
            <a:r>
              <a:rPr lang="en-US" dirty="0" smtClean="0"/>
              <a:t>There you can find a statement for </a:t>
            </a:r>
            <a:r>
              <a:rPr lang="en-US" dirty="0" err="1" smtClean="0"/>
              <a:t>StackNet</a:t>
            </a:r>
            <a:r>
              <a:rPr lang="en-US" dirty="0" smtClean="0"/>
              <a:t> as well as the most important parameters.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3240360" cy="364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96944" cy="537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4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Important</a:t>
            </a:r>
            <a:r>
              <a:rPr lang="en-US" dirty="0"/>
              <a:t> elements for </a:t>
            </a:r>
            <a:r>
              <a:rPr lang="en-US" dirty="0" err="1"/>
              <a:t>StackNet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Having diverse models</a:t>
            </a:r>
          </a:p>
          <a:p>
            <a:r>
              <a:rPr lang="en-US" dirty="0"/>
              <a:t>Having  good (hyper)parameters for each model</a:t>
            </a:r>
          </a:p>
          <a:p>
            <a:r>
              <a:rPr lang="en-US" dirty="0" smtClean="0"/>
              <a:t>Having </a:t>
            </a:r>
            <a:r>
              <a:rPr lang="en-US" dirty="0"/>
              <a:t>good features</a:t>
            </a:r>
          </a:p>
          <a:p>
            <a:r>
              <a:rPr lang="en-US" dirty="0"/>
              <a:t>Avoid temporal elements</a:t>
            </a:r>
          </a:p>
          <a:p>
            <a:r>
              <a:rPr lang="en-US" dirty="0"/>
              <a:t>Avoid small data – </a:t>
            </a:r>
            <a:r>
              <a:rPr lang="en-US" dirty="0" err="1"/>
              <a:t>StackNet</a:t>
            </a:r>
            <a:r>
              <a:rPr lang="en-US" dirty="0"/>
              <a:t> is a Big Data tool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1645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2320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4000" dirty="0"/>
              <a:t>What is </a:t>
            </a:r>
            <a:r>
              <a:rPr lang="en-GB" sz="4000" dirty="0" err="1"/>
              <a:t>StackNet</a:t>
            </a:r>
            <a:r>
              <a:rPr lang="en-GB" sz="4000" dirty="0"/>
              <a:t> (methodology)?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3568" y="1412776"/>
            <a:ext cx="7886700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StackNet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is…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 scalable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meta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modelling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methodology that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utilizes </a:t>
            </a:r>
            <a:r>
              <a:rPr lang="en-US" sz="2400" b="1" dirty="0" err="1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Wolpert’s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stacked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generalization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(1992) of combining multiple models assuming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 feedforward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neural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network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architecture of multiple levels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node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represents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 machine learning algorithm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 version of it with several algorithms is available in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Java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373215"/>
            <a:ext cx="2171046" cy="13611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624" y="5373215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Supervisors: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Prof. Philip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Treleaven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Giles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Pavey</a:t>
            </a:r>
            <a:endParaRPr lang="el-GR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smtClean="0"/>
              <a:t>Links and resources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97152"/>
          </a:xfrm>
        </p:spPr>
        <p:txBody>
          <a:bodyPr>
            <a:norm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repository: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github.com/kaz-Anova/StackNet</a:t>
            </a:r>
            <a:r>
              <a:rPr lang="en-US" sz="2400" dirty="0" smtClean="0"/>
              <a:t> .</a:t>
            </a:r>
          </a:p>
          <a:p>
            <a:r>
              <a:rPr lang="en-US" sz="2400" dirty="0"/>
              <a:t>Facebook page : </a:t>
            </a:r>
            <a:r>
              <a:rPr lang="en-US" sz="2400" dirty="0">
                <a:hlinkClick r:id="rId3"/>
              </a:rPr>
              <a:t>https://www.facebook.com/StackNet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. </a:t>
            </a:r>
            <a:endParaRPr lang="en-US" sz="2400" dirty="0"/>
          </a:p>
          <a:p>
            <a:r>
              <a:rPr lang="en-US" sz="2400" dirty="0"/>
              <a:t>Search “</a:t>
            </a:r>
            <a:r>
              <a:rPr lang="en-US" sz="2400" dirty="0" err="1"/>
              <a:t>StackNet</a:t>
            </a:r>
            <a:r>
              <a:rPr lang="en-US" sz="2400" dirty="0"/>
              <a:t> examples” on google for various resources.</a:t>
            </a:r>
          </a:p>
          <a:p>
            <a:r>
              <a:rPr lang="en-US" sz="2400" dirty="0"/>
              <a:t>General </a:t>
            </a:r>
            <a:r>
              <a:rPr lang="en-US" sz="2400" dirty="0">
                <a:hlinkClick r:id="rId4"/>
              </a:rPr>
              <a:t>blog about </a:t>
            </a:r>
            <a:r>
              <a:rPr lang="en-US" sz="2400" dirty="0" err="1" smtClean="0">
                <a:hlinkClick r:id="rId4"/>
              </a:rPr>
              <a:t>StackNet</a:t>
            </a:r>
            <a:r>
              <a:rPr lang="en-US" sz="2400" dirty="0"/>
              <a:t> 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General </a:t>
            </a:r>
            <a:r>
              <a:rPr lang="en-US" sz="2400" dirty="0">
                <a:hlinkClick r:id="rId5"/>
              </a:rPr>
              <a:t>information on Stacking with H2O 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Blog on </a:t>
            </a:r>
            <a:r>
              <a:rPr lang="en-US" sz="2400" dirty="0" err="1">
                <a:hlinkClick r:id="rId6"/>
              </a:rPr>
              <a:t>StackNet</a:t>
            </a:r>
            <a:r>
              <a:rPr lang="en-US" sz="2400" dirty="0">
                <a:hlinkClick r:id="rId6"/>
              </a:rPr>
              <a:t> winning  a </a:t>
            </a:r>
            <a:r>
              <a:rPr lang="en-US" sz="2400" dirty="0" err="1">
                <a:hlinkClick r:id="rId6"/>
              </a:rPr>
              <a:t>kaggle</a:t>
            </a:r>
            <a:r>
              <a:rPr lang="en-US" sz="2400" dirty="0">
                <a:hlinkClick r:id="rId6"/>
              </a:rPr>
              <a:t> challenge</a:t>
            </a:r>
            <a:r>
              <a:rPr lang="en-US" sz="2400" dirty="0"/>
              <a:t> 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l-G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67AE65E-60D8-4252-A960-5E09A292E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77686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el-GR" dirty="0"/>
          </a:p>
        </p:txBody>
      </p:sp>
      <p:pic>
        <p:nvPicPr>
          <p:cNvPr id="2050" name="Picture 2" descr="Image result for any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768752" cy="50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9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2320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Why bother learning more about </a:t>
            </a:r>
            <a:r>
              <a:rPr lang="en-GB" sz="4000" dirty="0" err="1" smtClean="0"/>
              <a:t>StackNet</a:t>
            </a:r>
            <a:r>
              <a:rPr lang="en-GB" sz="4000" dirty="0" smtClean="0"/>
              <a:t>?</a:t>
            </a:r>
            <a:endParaRPr lang="en-GB" sz="4000" dirty="0"/>
          </a:p>
          <a:p>
            <a:pPr fontAlgn="auto">
              <a:spcAft>
                <a:spcPts val="0"/>
              </a:spcAft>
            </a:pPr>
            <a:r>
              <a:rPr lang="en-GB" sz="4000" dirty="0" smtClean="0">
                <a:latin typeface="+mn-lt"/>
              </a:rPr>
              <a:t> </a:t>
            </a:r>
            <a:endParaRPr lang="en-GB" sz="4000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8472" y="1412776"/>
            <a:ext cx="7886700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It helps </a:t>
            </a:r>
            <a:r>
              <a:rPr lang="en-GB" sz="2400" dirty="0" smtClean="0">
                <a:solidFill>
                  <a:sysClr val="windowText" lastClr="000000"/>
                </a:solidFill>
              </a:rPr>
              <a:t>to </a:t>
            </a:r>
            <a:r>
              <a:rPr lang="en-GB" sz="2400" b="1" dirty="0" smtClean="0">
                <a:solidFill>
                  <a:sysClr val="windowText" lastClr="000000"/>
                </a:solidFill>
              </a:rPr>
              <a:t>improve predictions </a:t>
            </a:r>
            <a:r>
              <a:rPr lang="en-GB" sz="2400" dirty="0" smtClean="0">
                <a:solidFill>
                  <a:sysClr val="windowText" lastClr="000000"/>
                </a:solidFill>
              </a:rPr>
              <a:t>given the same input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Its is </a:t>
            </a:r>
            <a:r>
              <a:rPr lang="en-GB" sz="2400" b="1" dirty="0" smtClean="0">
                <a:solidFill>
                  <a:sysClr val="windowText" lastClr="000000"/>
                </a:solidFill>
              </a:rPr>
              <a:t>educational</a:t>
            </a:r>
            <a:r>
              <a:rPr lang="en-GB" sz="2400" dirty="0" smtClean="0">
                <a:solidFill>
                  <a:sysClr val="windowText" lastClr="000000"/>
                </a:solidFill>
              </a:rPr>
              <a:t> in its own way, especially in understanding Stacking.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Compiles the </a:t>
            </a:r>
            <a:r>
              <a:rPr lang="en-GB" sz="2400" b="1" dirty="0" smtClean="0">
                <a:solidFill>
                  <a:sysClr val="windowText" lastClr="000000"/>
                </a:solidFill>
              </a:rPr>
              <a:t>pinnacle of machine learning </a:t>
            </a:r>
            <a:r>
              <a:rPr lang="en-GB" sz="2400" dirty="0" smtClean="0">
                <a:solidFill>
                  <a:sysClr val="windowText" lastClr="000000"/>
                </a:solidFill>
              </a:rPr>
              <a:t>into one framework-and-library.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Has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won 2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kaggle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competitions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2"/>
              </a:rPr>
              <a:t>link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2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3"/>
              </a:rPr>
              <a:t>Link 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ysClr val="windowText" lastClr="000000"/>
                </a:solidFill>
              </a:rPr>
              <a:t>Has helped many people </a:t>
            </a:r>
            <a:r>
              <a:rPr lang="en-US" sz="2400" b="1" dirty="0" smtClean="0">
                <a:solidFill>
                  <a:sysClr val="windowText" lastClr="000000"/>
                </a:solidFill>
              </a:rPr>
              <a:t>get top 10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results in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kaggle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ysClr val="windowText" lastClr="000000"/>
                </a:solidFill>
              </a:rPr>
              <a:t>It has helped me become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kaggle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#1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725144"/>
            <a:ext cx="482453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5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sz="4000" dirty="0"/>
              <a:t>meta</a:t>
            </a:r>
            <a:r>
              <a:rPr lang="en-US" dirty="0"/>
              <a:t> modelling?</a:t>
            </a:r>
            <a:endParaRPr lang="el-GR" dirty="0"/>
          </a:p>
        </p:txBody>
      </p:sp>
      <p:pic>
        <p:nvPicPr>
          <p:cNvPr id="1026" name="Picture 2" descr="C:\Users\lenovo\data science presentation\3_base_mod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636912"/>
            <a:ext cx="7390265" cy="328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ata science presentation\1_meta_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9" y="1230922"/>
            <a:ext cx="7382915" cy="51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ata science presentation\2_level_me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7868"/>
            <a:ext cx="7750304" cy="531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9469" y="69120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dirty="0">
                <a:latin typeface="+mn-lt"/>
              </a:rPr>
              <a:t>Inspiration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lang="en-GB" sz="4000" dirty="0">
                <a:latin typeface="+mn-lt"/>
              </a:rPr>
              <a:t>-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lang="en-GB" sz="4000" dirty="0">
                <a:latin typeface="+mn-lt"/>
              </a:rPr>
              <a:t>Stacking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8500" y="1897336"/>
            <a:ext cx="7886700" cy="3979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Wolpert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in 1992 introduced </a:t>
            </a:r>
            <a:r>
              <a:rPr kumimoji="0" lang="en-GB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stacking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– a Meta-modelling technique.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GB" sz="2600" dirty="0">
              <a:solidFill>
                <a:sysClr val="windowText" lastClr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 the training set into two disjoint sets.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Train</a:t>
            </a:r>
            <a:r>
              <a:rPr lang="en-US" sz="2600" dirty="0"/>
              <a:t> several base learners on the first part.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Make predictions </a:t>
            </a:r>
            <a:r>
              <a:rPr lang="en-US" sz="2600" dirty="0"/>
              <a:t>with the base learners on the second part.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Using the predictions from (3) as the inputs, and the correct responses as the outputs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, train a higher level learner</a:t>
            </a:r>
            <a:r>
              <a:rPr lang="en-US" sz="2600" dirty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54" y="0"/>
            <a:ext cx="8229600" cy="1143000"/>
          </a:xfrm>
        </p:spPr>
        <p:txBody>
          <a:bodyPr/>
          <a:lstStyle/>
          <a:p>
            <a:r>
              <a:rPr lang="en-US" dirty="0"/>
              <a:t>Still </a:t>
            </a:r>
            <a:r>
              <a:rPr lang="en-US" sz="4000" dirty="0"/>
              <a:t>confused</a:t>
            </a:r>
            <a:r>
              <a:rPr lang="en-US" dirty="0"/>
              <a:t> about Stacking?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84" y="1019956"/>
            <a:ext cx="2202557" cy="154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63" y="1019956"/>
            <a:ext cx="2202557" cy="154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35" y="1042721"/>
            <a:ext cx="2202557" cy="154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13" y="4067057"/>
            <a:ext cx="1780460" cy="155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93" y="4067057"/>
            <a:ext cx="1749483" cy="15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2114" y="28529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algorithm </a:t>
            </a:r>
            <a:r>
              <a:rPr lang="en-US" b="1" dirty="0"/>
              <a:t>0</a:t>
            </a:r>
            <a:r>
              <a:rPr lang="en-US" dirty="0"/>
              <a:t> on A and make predictions for B and C and save to </a:t>
            </a:r>
            <a:r>
              <a:rPr lang="en-US" b="1" dirty="0"/>
              <a:t>B1</a:t>
            </a:r>
            <a:r>
              <a:rPr lang="en-US" dirty="0"/>
              <a:t>, </a:t>
            </a:r>
            <a:r>
              <a:rPr lang="en-US" b="1" dirty="0"/>
              <a:t>C1 </a:t>
            </a:r>
            <a:endParaRPr lang="el-G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2114" y="317325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algorithm </a:t>
            </a:r>
            <a:r>
              <a:rPr lang="en-US" b="1" dirty="0"/>
              <a:t>1</a:t>
            </a:r>
            <a:r>
              <a:rPr lang="en-US" dirty="0"/>
              <a:t> on A and make predictions for B and C and save to </a:t>
            </a:r>
            <a:r>
              <a:rPr lang="en-US" b="1" dirty="0"/>
              <a:t>B1</a:t>
            </a:r>
            <a:r>
              <a:rPr lang="en-US" dirty="0"/>
              <a:t>, </a:t>
            </a:r>
            <a:r>
              <a:rPr lang="en-US" b="1" dirty="0"/>
              <a:t>C1 </a:t>
            </a:r>
            <a:endParaRPr lang="el-G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2114" y="351195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algorithm </a:t>
            </a:r>
            <a:r>
              <a:rPr lang="en-US" b="1" dirty="0"/>
              <a:t>2</a:t>
            </a:r>
            <a:r>
              <a:rPr lang="en-US" dirty="0"/>
              <a:t> on A and make predictions for B and C and save to </a:t>
            </a:r>
            <a:r>
              <a:rPr lang="en-US" b="1" dirty="0"/>
              <a:t>B1</a:t>
            </a:r>
            <a:r>
              <a:rPr lang="en-US" dirty="0"/>
              <a:t>, </a:t>
            </a:r>
            <a:r>
              <a:rPr lang="en-US" b="1" dirty="0"/>
              <a:t>C1 </a:t>
            </a:r>
            <a:endParaRPr lang="el-G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45109" y="6228211"/>
            <a:ext cx="674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algorithm </a:t>
            </a:r>
            <a:r>
              <a:rPr lang="en-US" b="1" dirty="0"/>
              <a:t>3</a:t>
            </a:r>
            <a:r>
              <a:rPr lang="en-US" dirty="0"/>
              <a:t> on B1  and make predictions for C1</a:t>
            </a:r>
            <a:endParaRPr lang="el-GR" b="1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09" y="4067057"/>
            <a:ext cx="1805764" cy="156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40" y="4008613"/>
            <a:ext cx="1805764" cy="167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045" y="5225500"/>
            <a:ext cx="601217" cy="15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62044" y="4069507"/>
            <a:ext cx="710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datasets A,B,C. Target variable (y)  is known for A,B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43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2.96296E-6 L 0.05538 0.028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4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9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2.59259E-6 L 0.05469 0.0395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538 0.0287 L 0.10243 0.0300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6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469 0.03958 L 0.10608 0.0407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6" grpId="0"/>
      <p:bldP spid="16" grpId="1"/>
      <p:bldP spid="1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4994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4000" dirty="0">
                <a:latin typeface="+mn-lt"/>
              </a:rPr>
              <a:t>Inspiration – Neural Networks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097" y="1034501"/>
            <a:ext cx="8047806" cy="3758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Artificial networks were first created in an attempt to mimic the biological neural networks in the human Brain. [ Rosenblatt ,1958] was the first to create – 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perceptron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.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advances in computing power and specifically the usages of GPUs has allowed them to be run at greater speeds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comlex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structures taking the form of today’s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deep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learning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Schmidhuber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2015] 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Their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structure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is considered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state-of-the-art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for many tasks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293096"/>
            <a:ext cx="464675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447" y="3988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sz="4000" dirty="0">
                <a:latin typeface="+mn-lt"/>
              </a:rPr>
              <a:t>Inspiration – Why Java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1897" y="1541894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is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less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verbose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than C and very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popular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Can be used in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any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operational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system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Almost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every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computer/device has it by default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Statically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typed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and better defined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Java Does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have </a:t>
            </a:r>
            <a:r>
              <a:rPr lang="en-US" sz="2400" b="1" dirty="0" err="1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Scikit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-learn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6" name="Picture 2" descr="Image result for java programming languag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40" y="4437112"/>
            <a:ext cx="339550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9208" y="-1212"/>
            <a:ext cx="8229600" cy="90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>
              <a:lnSpc>
                <a:spcPct val="100000"/>
              </a:lnSpc>
              <a:buClrTx/>
              <a:buSzTx/>
              <a:tabLst/>
              <a:defRPr/>
            </a:pPr>
            <a:r>
              <a:rPr lang="en-GB" sz="4000" dirty="0">
                <a:latin typeface="+mn-lt"/>
              </a:rPr>
              <a:t>Available Algorithms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836712"/>
            <a:ext cx="4354344" cy="186318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11257" y="2322453"/>
            <a:ext cx="8023614" cy="3039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               </a:t>
            </a:r>
            <a:r>
              <a:rPr lang="en-GB" sz="2400" b="1" noProof="0" dirty="0">
                <a:solidFill>
                  <a:schemeClr val="accent2"/>
                </a:solidFill>
                <a:ea typeface="ＭＳ Ｐゴシック" charset="0"/>
              </a:rPr>
              <a:t>1</a:t>
            </a:r>
            <a:r>
              <a:rPr lang="en-GB" sz="2400" b="1" baseline="30000" noProof="0" dirty="0">
                <a:solidFill>
                  <a:schemeClr val="accent2"/>
                </a:solidFill>
                <a:ea typeface="ＭＳ Ｐゴシック" charset="0"/>
              </a:rPr>
              <a:t>st</a:t>
            </a:r>
            <a:r>
              <a:rPr lang="en-GB" sz="2400" b="1" noProof="0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GB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batch of models includes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Linear Regression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Logistic regression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Kernel models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K nearest neighbours</a:t>
            </a:r>
          </a:p>
          <a:p>
            <a:pPr fontAlgn="auto">
              <a:spcAft>
                <a:spcPts val="0"/>
              </a:spcAft>
            </a:pPr>
            <a:r>
              <a:rPr lang="en-GB" sz="2400" dirty="0">
                <a:solidFill>
                  <a:sysClr val="windowText" lastClr="000000"/>
                </a:solidFill>
              </a:rPr>
              <a:t>GBMs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7558" y="3367791"/>
            <a:ext cx="377991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Naïve Bayes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LibFm</a:t>
            </a:r>
            <a:endParaRPr lang="en-GB" sz="2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Multilayer Perceptron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Decision trees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Random Forests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59832" y="5085184"/>
            <a:ext cx="3562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ysClr val="windowText" lastClr="000000"/>
                </a:solidFill>
              </a:rPr>
              <a:t> </a:t>
            </a:r>
            <a:r>
              <a:rPr lang="en-GB" sz="22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GB" sz="2200" b="1" baseline="300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nd</a:t>
            </a:r>
            <a:r>
              <a:rPr lang="en-GB" sz="22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 batch of models includes</a:t>
            </a:r>
            <a:endParaRPr lang="el-GR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130812" y="5536410"/>
            <a:ext cx="2072366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H2O 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Xgboost</a:t>
            </a:r>
            <a:endParaRPr lang="en-GB" sz="2400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LIGHTgbm</a:t>
            </a:r>
            <a:endParaRPr lang="en-GB" sz="2400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5148" y="5565272"/>
            <a:ext cx="2072366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 smtClean="0">
                <a:solidFill>
                  <a:schemeClr val="tx2">
                    <a:lumMod val="75000"/>
                  </a:schemeClr>
                </a:solidFill>
              </a:rPr>
              <a:t>Sklearn</a:t>
            </a:r>
            <a:endParaRPr lang="en-GB" sz="2400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 smtClean="0">
                <a:solidFill>
                  <a:schemeClr val="tx2">
                    <a:lumMod val="75000"/>
                  </a:schemeClr>
                </a:solidFill>
              </a:rPr>
              <a:t>Keras</a:t>
            </a:r>
            <a:endParaRPr lang="en-GB" sz="2400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Fast_Rgf</a:t>
            </a:r>
            <a:endParaRPr lang="en-GB" sz="2400" b="1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1040</Words>
  <Application>Microsoft Office PowerPoint</Application>
  <PresentationFormat>On-screen Show (4:3)</PresentationFormat>
  <Paragraphs>189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Why meta modelling?</vt:lpstr>
      <vt:lpstr>PowerPoint Presentation</vt:lpstr>
      <vt:lpstr>Still confused about Stacking?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10 example Using StackNet for amazon classification challenge </vt:lpstr>
      <vt:lpstr>Parameters’ File</vt:lpstr>
      <vt:lpstr>PowerPoint Presentation</vt:lpstr>
      <vt:lpstr>Finding good parameters vol 1</vt:lpstr>
      <vt:lpstr>Finding good parameters vol 2</vt:lpstr>
      <vt:lpstr>Important elements for StackNet</vt:lpstr>
      <vt:lpstr>Useful Links and resources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82</cp:revision>
  <dcterms:created xsi:type="dcterms:W3CDTF">2017-06-23T18:15:18Z</dcterms:created>
  <dcterms:modified xsi:type="dcterms:W3CDTF">2017-09-07T14:31:08Z</dcterms:modified>
</cp:coreProperties>
</file>