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heme/theme2.xml" ContentType="application/vnd.openxmlformats-officedocument.them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heme/theme3.xml" ContentType="application/vnd.openxmlformats-officedocument.them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5"/>
  </p:notesMasterIdLst>
  <p:handoutMasterIdLst>
    <p:handoutMasterId r:id="rId16"/>
  </p:handoutMasterIdLst>
  <p:sldIdLst>
    <p:sldId id="267" r:id="rId6"/>
    <p:sldId id="268" r:id="rId7"/>
    <p:sldId id="258" r:id="rId8"/>
    <p:sldId id="271" r:id="rId9"/>
    <p:sldId id="273" r:id="rId10"/>
    <p:sldId id="269" r:id="rId11"/>
    <p:sldId id="274" r:id="rId12"/>
    <p:sldId id="272" r:id="rId13"/>
    <p:sldId id="257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96" autoAdjust="0"/>
  </p:normalViewPr>
  <p:slideViewPr>
    <p:cSldViewPr snapToObjects="1" showGuides="1">
      <p:cViewPr>
        <p:scale>
          <a:sx n="75" d="100"/>
          <a:sy n="75" d="100"/>
        </p:scale>
        <p:origin x="974" y="22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2" Type="http://schemas.openxmlformats.org/officeDocument/2006/relationships/tags" Target="../tags/tag205.xml"/><Relationship Id="rId1" Type="http://schemas.openxmlformats.org/officeDocument/2006/relationships/theme" Target="../theme/theme3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2024.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2024-09-12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0.png"/><Relationship Id="rId2" Type="http://schemas.openxmlformats.org/officeDocument/2006/relationships/tags" Target="../tags/tag195.xml"/><Relationship Id="rId1" Type="http://schemas.openxmlformats.org/officeDocument/2006/relationships/theme" Target="../theme/theme2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2024.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2024-09-12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3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6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9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jpg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9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jpeg"/><Relationship Id="rId5" Type="http://schemas.openxmlformats.org/officeDocument/2006/relationships/tags" Target="../tags/tag1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image" Target="../media/image1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png"/><Relationship Id="rId5" Type="http://schemas.openxmlformats.org/officeDocument/2006/relationships/tags" Target="../tags/tag28.xml"/><Relationship Id="rId10" Type="http://schemas.openxmlformats.org/officeDocument/2006/relationships/image" Target="../media/image7.jpg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6.sv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8.jpe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.png"/><Relationship Id="rId5" Type="http://schemas.openxmlformats.org/officeDocument/2006/relationships/tags" Target="../tags/tag4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912424" y="236633"/>
            <a:ext cx="1772684" cy="960119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13" name="Crystal Shape">
            <a:extLst>
              <a:ext uri="{FF2B5EF4-FFF2-40B4-BE49-F238E27FC236}">
                <a16:creationId xmlns:a16="http://schemas.microsoft.com/office/drawing/2014/main" id="{A4208110-E884-BAAA-527C-E592A2F7FA29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D3AB9BDB-6716-DC0D-AD30-113C999DA9C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322907"/>
            <a:ext cx="1727584" cy="1019849"/>
          </a:xfrm>
          <a:prstGeom prst="rect">
            <a:avLst/>
          </a:prstGeom>
        </p:spPr>
      </p:pic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994175" y="353272"/>
            <a:ext cx="1574433" cy="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92289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GO PROTECTION">
            <a:extLst>
              <a:ext uri="{FF2B5EF4-FFF2-40B4-BE49-F238E27FC236}">
                <a16:creationId xmlns:a16="http://schemas.microsoft.com/office/drawing/2014/main" id="{4DCE96B1-83D3-EAE7-D992-044F49F60C0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263352" y="236633"/>
            <a:ext cx="1772684" cy="960119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close-up of a plant&#10;&#10;Description automatically generated">
            <a:extLst>
              <a:ext uri="{FF2B5EF4-FFF2-40B4-BE49-F238E27FC236}">
                <a16:creationId xmlns:a16="http://schemas.microsoft.com/office/drawing/2014/main" id="{D8A43A75-D6CE-2257-415C-1E0787C2AD1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206538" cy="6858000"/>
          </a:xfrm>
          <a:prstGeom prst="rect">
            <a:avLst/>
          </a:prstGeom>
        </p:spPr>
      </p:pic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A243AC04-C54C-094D-D758-581BFC35258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322907"/>
            <a:ext cx="1727584" cy="1019849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1807AF6D-9E64-2C4F-72B8-8E1B696F07B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4800" y="353272"/>
            <a:ext cx="1574433" cy="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589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2024-09-12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5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en-US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en-US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7" r:id="rId2"/>
    <p:sldLayoutId id="2147483755" r:id="rId3"/>
    <p:sldLayoutId id="2147483758" r:id="rId4"/>
    <p:sldLayoutId id="2147483751" r:id="rId5"/>
    <p:sldLayoutId id="2147483729" r:id="rId6"/>
    <p:sldLayoutId id="2147483730" r:id="rId7"/>
    <p:sldLayoutId id="2147483731" r:id="rId8"/>
    <p:sldLayoutId id="2147483747" r:id="rId9"/>
    <p:sldLayoutId id="2147483756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54" r:id="rId19"/>
    <p:sldLayoutId id="2147483753" r:id="rId20"/>
  </p:sldLayoutIdLst>
  <p:hf sldNum="0" hdr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apy.net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nxp.com/products/interfaces/ethernet-/automotive-ethernet-phys/ethernet-media-converter-for-drones-rovers-mobile-robotics-and-automotive:RDDRONE-T1ADAP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7666BE-79F0-1BE9-8C13-6E81A0D1A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Merwin Ebenezer (ATV MC TM PEW1)</a:t>
            </a:r>
          </a:p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September 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6408F-78E5-C213-1350-4414B35BE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T2G Ethernet MAC</a:t>
            </a:r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6A18E2F-BCAF-300C-CDF4-4BC8B04E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D3736-B52C-243B-BFCC-C3CC6811427A}"/>
              </a:ext>
            </a:extLst>
          </p:cNvPr>
          <p:cNvSpPr/>
          <p:nvPr/>
        </p:nvSpPr>
        <p:spPr bwMode="auto">
          <a:xfrm>
            <a:off x="1488720" y="3881793"/>
            <a:ext cx="1224136" cy="792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+mn-lt"/>
              </a:rPr>
              <a:t>Memory</a:t>
            </a: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A215C-61F8-3EDB-3F66-789C4EE5F17A}"/>
              </a:ext>
            </a:extLst>
          </p:cNvPr>
          <p:cNvSpPr/>
          <p:nvPr/>
        </p:nvSpPr>
        <p:spPr bwMode="auto">
          <a:xfrm>
            <a:off x="3310075" y="3902113"/>
            <a:ext cx="1224136" cy="792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DMA/FIFO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3A745-9E53-3255-7005-24A188A94537}"/>
              </a:ext>
            </a:extLst>
          </p:cNvPr>
          <p:cNvSpPr/>
          <p:nvPr/>
        </p:nvSpPr>
        <p:spPr bwMode="auto">
          <a:xfrm>
            <a:off x="5176542" y="3885861"/>
            <a:ext cx="1224136" cy="792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B97DB1-F259-F964-8CAF-E2F1E7E81D07}"/>
              </a:ext>
            </a:extLst>
          </p:cNvPr>
          <p:cNvSpPr/>
          <p:nvPr/>
        </p:nvSpPr>
        <p:spPr bwMode="auto">
          <a:xfrm>
            <a:off x="7056558" y="3885861"/>
            <a:ext cx="1224136" cy="792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6E6B2-3C73-DD07-9887-F727FBC694BE}"/>
              </a:ext>
            </a:extLst>
          </p:cNvPr>
          <p:cNvSpPr/>
          <p:nvPr/>
        </p:nvSpPr>
        <p:spPr bwMode="auto">
          <a:xfrm>
            <a:off x="8974964" y="3885861"/>
            <a:ext cx="1224136" cy="7920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Connectors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A56004-D35A-022B-205B-CBDFA19705B9}"/>
              </a:ext>
            </a:extLst>
          </p:cNvPr>
          <p:cNvSpPr/>
          <p:nvPr/>
        </p:nvSpPr>
        <p:spPr bwMode="auto">
          <a:xfrm>
            <a:off x="8371992" y="4209897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A643DEA-15C9-AAF9-ABEB-14F9B65E479B}"/>
              </a:ext>
            </a:extLst>
          </p:cNvPr>
          <p:cNvSpPr/>
          <p:nvPr/>
        </p:nvSpPr>
        <p:spPr bwMode="auto">
          <a:xfrm>
            <a:off x="6465382" y="4216173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5BDBA8-28A8-6BC8-289E-2AD484122A90}"/>
              </a:ext>
            </a:extLst>
          </p:cNvPr>
          <p:cNvSpPr/>
          <p:nvPr/>
        </p:nvSpPr>
        <p:spPr bwMode="auto">
          <a:xfrm>
            <a:off x="4602356" y="4209897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CE42E9-90F1-F364-C2C7-091AEDAFC9FE}"/>
              </a:ext>
            </a:extLst>
          </p:cNvPr>
          <p:cNvSpPr/>
          <p:nvPr/>
        </p:nvSpPr>
        <p:spPr bwMode="auto">
          <a:xfrm>
            <a:off x="2756561" y="4205829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D7D38F-5227-39DB-FFAB-7CBA01CAE892}"/>
              </a:ext>
            </a:extLst>
          </p:cNvPr>
          <p:cNvSpPr txBox="1"/>
          <p:nvPr/>
        </p:nvSpPr>
        <p:spPr bwMode="auto">
          <a:xfrm>
            <a:off x="8758940" y="4975142"/>
            <a:ext cx="432048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MDI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E90615-DE92-12B8-B377-370839F45E4D}"/>
              </a:ext>
            </a:extLst>
          </p:cNvPr>
          <p:cNvSpPr txBox="1"/>
          <p:nvPr/>
        </p:nvSpPr>
        <p:spPr bwMode="auto">
          <a:xfrm>
            <a:off x="6335772" y="4954397"/>
            <a:ext cx="94250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MII/MDIO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C5A14-4968-9137-4250-5869154DA17A}"/>
              </a:ext>
            </a:extLst>
          </p:cNvPr>
          <p:cNvSpPr txBox="1"/>
          <p:nvPr/>
        </p:nvSpPr>
        <p:spPr bwMode="auto">
          <a:xfrm>
            <a:off x="3310075" y="4954396"/>
            <a:ext cx="924571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dirty="0">
                <a:latin typeface="+mn-lt"/>
              </a:rPr>
              <a:t>MAC</a:t>
            </a:r>
            <a:endParaRPr lang="en-IN" sz="1800" kern="0" baseline="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C9A99-0655-3096-E4B4-B2CFFD1EA3B6}"/>
              </a:ext>
            </a:extLst>
          </p:cNvPr>
          <p:cNvCxnSpPr>
            <a:cxnSpLocks/>
          </p:cNvCxnSpPr>
          <p:nvPr/>
        </p:nvCxnSpPr>
        <p:spPr>
          <a:xfrm>
            <a:off x="1488720" y="4810381"/>
            <a:ext cx="4454207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8369DC-AEAD-A5F1-FFAC-F0C60A0B0A87}"/>
              </a:ext>
            </a:extLst>
          </p:cNvPr>
          <p:cNvCxnSpPr>
            <a:cxnSpLocks/>
          </p:cNvCxnSpPr>
          <p:nvPr/>
        </p:nvCxnSpPr>
        <p:spPr>
          <a:xfrm>
            <a:off x="6086943" y="4810381"/>
            <a:ext cx="1656184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A6C2A5-CA48-4CB0-00F9-2518B2C0A41F}"/>
              </a:ext>
            </a:extLst>
          </p:cNvPr>
          <p:cNvCxnSpPr>
            <a:cxnSpLocks/>
          </p:cNvCxnSpPr>
          <p:nvPr/>
        </p:nvCxnSpPr>
        <p:spPr>
          <a:xfrm>
            <a:off x="7815135" y="4810381"/>
            <a:ext cx="230425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6B8985D-78A8-3968-9C4C-DD9B72B7F8E3}"/>
              </a:ext>
            </a:extLst>
          </p:cNvPr>
          <p:cNvSpPr/>
          <p:nvPr/>
        </p:nvSpPr>
        <p:spPr bwMode="auto">
          <a:xfrm rot="10800000">
            <a:off x="4601290" y="4342329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7649348-11AC-2EC1-D861-90D4D6E11544}"/>
              </a:ext>
            </a:extLst>
          </p:cNvPr>
          <p:cNvSpPr/>
          <p:nvPr/>
        </p:nvSpPr>
        <p:spPr bwMode="auto">
          <a:xfrm rot="10800000">
            <a:off x="6453586" y="4358884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24E30DC-DD53-4BD6-0E75-ED278A42342A}"/>
              </a:ext>
            </a:extLst>
          </p:cNvPr>
          <p:cNvSpPr/>
          <p:nvPr/>
        </p:nvSpPr>
        <p:spPr bwMode="auto">
          <a:xfrm rot="10800000">
            <a:off x="8360308" y="4342329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2ACED134-09A2-A650-9C67-2A4E6806CCBF}"/>
              </a:ext>
            </a:extLst>
          </p:cNvPr>
          <p:cNvSpPr/>
          <p:nvPr/>
        </p:nvSpPr>
        <p:spPr bwMode="auto">
          <a:xfrm rot="10800000">
            <a:off x="2750458" y="4349844"/>
            <a:ext cx="504056" cy="144016"/>
          </a:xfrm>
          <a:prstGeom prst="rightArrow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FEE042-7116-81F8-0FFB-8DC9E9F9749B}"/>
              </a:ext>
            </a:extLst>
          </p:cNvPr>
          <p:cNvSpPr txBox="1"/>
          <p:nvPr/>
        </p:nvSpPr>
        <p:spPr bwMode="auto">
          <a:xfrm>
            <a:off x="335360" y="1052736"/>
            <a:ext cx="11521280" cy="131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dirty="0">
                <a:latin typeface="+mn-lt"/>
              </a:rPr>
              <a:t>So far, we have seen</a:t>
            </a:r>
          </a:p>
          <a:p>
            <a:pPr marL="861585" lvl="1" indent="-252000"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Frame format</a:t>
            </a:r>
          </a:p>
          <a:p>
            <a:pPr marL="861585" lvl="1" indent="-252000"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IN" sz="1800" kern="0" dirty="0">
                <a:latin typeface="+mn-lt"/>
              </a:rPr>
              <a:t>Auto Negotiation, MDI/MDI-X, MDIO</a:t>
            </a:r>
          </a:p>
          <a:p>
            <a:pPr marL="861585" lvl="1" indent="-252000"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MII Interfaces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98EA8C-9DB9-AA35-A7B2-131599A397B1}"/>
              </a:ext>
            </a:extLst>
          </p:cNvPr>
          <p:cNvSpPr txBox="1"/>
          <p:nvPr/>
        </p:nvSpPr>
        <p:spPr bwMode="auto">
          <a:xfrm>
            <a:off x="2848882" y="3259529"/>
            <a:ext cx="2232248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Generic MAC structure</a:t>
            </a:r>
          </a:p>
        </p:txBody>
      </p:sp>
    </p:spTree>
    <p:extLst>
      <p:ext uri="{BB962C8B-B14F-4D97-AF65-F5344CB8AC3E}">
        <p14:creationId xmlns:p14="http://schemas.microsoft.com/office/powerpoint/2010/main" val="143747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876A5-D858-2177-B1AA-C7540750F0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124744"/>
            <a:ext cx="1116124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T2G MAC supports 10/100/1000Mbps speeds at Full duplex in MII/RMII/GMII and RGMII interface modes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Supports Half-Duplex only in RMII Mode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Has AXI/AHB Master Interface for DMA (EMAC has a dedicated internal DMA)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AHB Slave interface for Configuration.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Internal 8KB TX RAM and 4KB RX RAM for  packet buffering inside the MAC</a:t>
            </a:r>
          </a:p>
          <a:p>
            <a:pPr marL="252000" lvl="1" indent="0">
              <a:buNone/>
            </a:pPr>
            <a:endParaRPr lang="en-IN" dirty="0">
              <a:effectLst/>
              <a:latin typeface="Calibri" panose="020F0502020204030204" pitchFamily="34" charset="0"/>
            </a:endParaRPr>
          </a:p>
          <a:p>
            <a:pPr marL="252000" lvl="1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252000" lvl="1" indent="0">
              <a:buNone/>
            </a:pPr>
            <a:endParaRPr lang="en-IN" dirty="0">
              <a:effectLst/>
              <a:latin typeface="Calibri" panose="020F0502020204030204" pitchFamily="34" charset="0"/>
            </a:endParaRPr>
          </a:p>
          <a:p>
            <a:pPr marL="252000" lvl="1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DEBD7E-858A-2AE1-D368-6113748D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TRAVEO-II Ethernet MAC -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332AB-BF11-182B-D7A1-93FF34CA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2" t="5502" r="781"/>
          <a:stretch/>
        </p:blipFill>
        <p:spPr>
          <a:xfrm>
            <a:off x="2501399" y="2852936"/>
            <a:ext cx="7447029" cy="34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5EA08F-A0D4-1F57-15FC-50AC1794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052736"/>
            <a:ext cx="11737864" cy="4968552"/>
          </a:xfrm>
        </p:spPr>
        <p:txBody>
          <a:bodyPr/>
          <a:lstStyle/>
          <a:p>
            <a:r>
              <a:rPr lang="en-IN" dirty="0"/>
              <a:t>Full Store &amp; Forward and Partial Store Forward</a:t>
            </a:r>
          </a:p>
          <a:p>
            <a:r>
              <a:rPr lang="en-IN" dirty="0"/>
              <a:t>RMII version 1.2 from RMII consortium</a:t>
            </a:r>
          </a:p>
          <a:p>
            <a:r>
              <a:rPr lang="en-IN" dirty="0"/>
              <a:t>RGMII OPEN Alliance specified RGMII v2.2 basically on top of RGMII specification v1.3 </a:t>
            </a:r>
          </a:p>
          <a:p>
            <a:r>
              <a:rPr lang="en-IN" dirty="0"/>
              <a:t>Single dedicated DMA with Tx/Rx Engines with three TX/RX Queues</a:t>
            </a:r>
          </a:p>
          <a:p>
            <a:r>
              <a:rPr lang="en-IN" dirty="0"/>
              <a:t>IEEE 802.1Qav – Credit based shaping of Transmit Queues</a:t>
            </a:r>
          </a:p>
          <a:p>
            <a:r>
              <a:rPr lang="en-IN" dirty="0"/>
              <a:t>IEEE 802.1AS – gPTP  for deterministic traffic</a:t>
            </a:r>
          </a:p>
          <a:p>
            <a:r>
              <a:rPr lang="en-IN" dirty="0"/>
              <a:t>IEEE 1588 – PTP for Time Synchronization</a:t>
            </a:r>
          </a:p>
          <a:p>
            <a:r>
              <a:rPr lang="en-IN" dirty="0"/>
              <a:t>Flow Control</a:t>
            </a:r>
          </a:p>
          <a:p>
            <a:pPr lvl="1"/>
            <a:r>
              <a:rPr lang="en-IN" dirty="0"/>
              <a:t>IEEE 802.3x – PAUSE Frames in Full Duplex operation</a:t>
            </a:r>
          </a:p>
          <a:p>
            <a:pPr lvl="1"/>
            <a:r>
              <a:rPr lang="en-IN" dirty="0"/>
              <a:t>IEEE 802.1Qbb – Priority based Flow control in Full duplex operation</a:t>
            </a:r>
          </a:p>
          <a:p>
            <a:pPr lvl="1"/>
            <a:r>
              <a:rPr lang="en-IN" dirty="0"/>
              <a:t>Half-duplex flow control using back-pressure (via SW) – only in RMII mode.</a:t>
            </a:r>
          </a:p>
          <a:p>
            <a:r>
              <a:rPr lang="en-IN" dirty="0"/>
              <a:t>Checksum offload for TCP/IP/UDP in both TX/RX sides. </a:t>
            </a:r>
          </a:p>
          <a:p>
            <a:r>
              <a:rPr lang="en-IN" dirty="0"/>
              <a:t>CRC and Pad insertion on Transmit frames</a:t>
            </a:r>
          </a:p>
          <a:p>
            <a:r>
              <a:rPr lang="en-IN" dirty="0"/>
              <a:t>IEEE 802.3az for Energy Efficient Ethernet.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1273DE-A712-EB27-E9D7-AD2B9CFD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features and standard compliance</a:t>
            </a:r>
          </a:p>
        </p:txBody>
      </p:sp>
    </p:spTree>
    <p:extLst>
      <p:ext uri="{BB962C8B-B14F-4D97-AF65-F5344CB8AC3E}">
        <p14:creationId xmlns:p14="http://schemas.microsoft.com/office/powerpoint/2010/main" val="386564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9B6844-BC7A-64AE-8FEE-6EF38989D7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268414"/>
            <a:ext cx="11377824" cy="5113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effectLst/>
                <a:latin typeface="Calibri" panose="020F0502020204030204" pitchFamily="34" charset="0"/>
              </a:rPr>
              <a:t>Clocks in EMAC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</a:rPr>
              <a:t>clk_sys         </a:t>
            </a:r>
            <a:r>
              <a:rPr lang="en-IN" dirty="0">
                <a:effectLst/>
                <a:latin typeface="Calibri" panose="020F0502020204030204" pitchFamily="34" charset="0"/>
              </a:rPr>
              <a:t>CLK_HF0-&gt;CLK_PERI-&gt;CLK_GR4 (for MDC and CSR registers)</a:t>
            </a:r>
            <a:endParaRPr lang="en-IN" b="1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</a:rPr>
              <a:t>clk_mem     </a:t>
            </a:r>
            <a:r>
              <a:rPr lang="en-IN" dirty="0">
                <a:effectLst/>
                <a:latin typeface="Calibri" panose="020F0502020204030204" pitchFamily="34" charset="0"/>
              </a:rPr>
              <a:t>CLK_HF0-&gt;CLK_MEM – AXI Operations (clk_axi)</a:t>
            </a:r>
            <a:endParaRPr lang="en-IN" b="1" dirty="0">
              <a:effectLst/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</a:rPr>
              <a:t>clk_slow      </a:t>
            </a:r>
            <a:r>
              <a:rPr lang="en-IN" dirty="0">
                <a:effectLst/>
                <a:latin typeface="Calibri" panose="020F0502020204030204" pitchFamily="34" charset="0"/>
              </a:rPr>
              <a:t>CLK_HF0-&gt;CLK_MEM-&gt;CLK_SLOW – AHB Operations (clk_ahb)</a:t>
            </a:r>
            <a:endParaRPr lang="en-IN" b="1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</a:rPr>
              <a:t>clk_tsu         </a:t>
            </a:r>
            <a:r>
              <a:rPr lang="en-IN" dirty="0">
                <a:effectLst/>
                <a:latin typeface="Calibri" panose="020F0502020204030204" pitchFamily="34" charset="0"/>
              </a:rPr>
              <a:t>CLK_HF5 - For TSU (Timestamp unit)</a:t>
            </a:r>
            <a:endParaRPr lang="en-IN" b="1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</a:rPr>
              <a:t>pclk               </a:t>
            </a:r>
            <a:r>
              <a:rPr lang="en-IN" dirty="0">
                <a:latin typeface="Calibri" panose="020F0502020204030204" pitchFamily="34" charset="0"/>
              </a:rPr>
              <a:t>MDC clock after clock division, pclk is derived from </a:t>
            </a:r>
            <a:r>
              <a:rPr lang="en-IN" b="1" dirty="0">
                <a:latin typeface="Calibri" panose="020F0502020204030204" pitchFamily="34" charset="0"/>
              </a:rPr>
              <a:t>clk_sys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>
                <a:effectLst/>
                <a:latin typeface="Calibri" panose="020F0502020204030204" pitchFamily="34" charset="0"/>
              </a:rPr>
              <a:t>int_ref_clk   </a:t>
            </a:r>
            <a:r>
              <a:rPr lang="en-IN" dirty="0">
                <a:effectLst/>
                <a:latin typeface="Calibri" panose="020F0502020204030204" pitchFamily="34" charset="0"/>
              </a:rPr>
              <a:t>CLK_HF4  - Internal Reference Clock (for RMII/GMII/RGMII)</a:t>
            </a:r>
          </a:p>
          <a:p>
            <a:pPr marL="0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200" b="1" dirty="0"/>
              <a:t>Note:</a:t>
            </a:r>
          </a:p>
          <a:p>
            <a:pPr marL="0" indent="0">
              <a:buNone/>
            </a:pPr>
            <a:r>
              <a:rPr lang="en-IN" sz="1000" dirty="0">
                <a:effectLst/>
                <a:latin typeface="Calibri" panose="020F0502020204030204" pitchFamily="34" charset="0"/>
              </a:rPr>
              <a:t>1.  </a:t>
            </a:r>
            <a:r>
              <a:rPr lang="en-IN" sz="1000" dirty="0">
                <a:latin typeface="Calibri" panose="020F0502020204030204" pitchFamily="34" charset="0"/>
              </a:rPr>
              <a:t>N</a:t>
            </a:r>
            <a:r>
              <a:rPr lang="en-IN" sz="1000" dirty="0">
                <a:effectLst/>
                <a:latin typeface="Calibri" panose="020F0502020204030204" pitchFamily="34" charset="0"/>
              </a:rPr>
              <a:t>ot all ETH instances/interfaces support internal clock modes.</a:t>
            </a:r>
          </a:p>
          <a:p>
            <a:pPr marL="0" indent="0">
              <a:buNone/>
            </a:pPr>
            <a:r>
              <a:rPr lang="en-IN" sz="1000" dirty="0">
                <a:latin typeface="Calibri" panose="020F0502020204030204" pitchFamily="34" charset="0"/>
              </a:rPr>
              <a:t>2.  Confirm the clock path from device specific datasheet</a:t>
            </a:r>
            <a:endParaRPr lang="en-IN" sz="1000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553ECB-827E-54C4-77B6-B12FD434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Clocks to EMAC – in detail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614F92-3234-0472-D7B6-0B1A88D0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28" y="1738036"/>
            <a:ext cx="3947502" cy="14250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86AFC5-B269-F99B-F1B6-4411FC82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71" y="3694902"/>
            <a:ext cx="5229181" cy="245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4E48C-8E4B-6559-065D-B0C2D6491C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799" y="1268414"/>
            <a:ext cx="5994439" cy="5113337"/>
          </a:xfrm>
        </p:spPr>
        <p:txBody>
          <a:bodyPr/>
          <a:lstStyle/>
          <a:p>
            <a:r>
              <a:rPr lang="en-IN" dirty="0"/>
              <a:t>Ethernet get the data from memory through DMA and stores them in local MAC Packet buffer</a:t>
            </a:r>
          </a:p>
          <a:p>
            <a:r>
              <a:rPr lang="en-IN" dirty="0"/>
              <a:t>DMA uses Descriptors to fetch the Ethernet packet data</a:t>
            </a:r>
          </a:p>
          <a:p>
            <a:r>
              <a:rPr lang="en-IN" dirty="0"/>
              <a:t>Descriptors help in making Ethernet packet buffers scattered around the Memory</a:t>
            </a:r>
          </a:p>
          <a:p>
            <a:r>
              <a:rPr lang="en-IN" dirty="0"/>
              <a:t>Descriptors are created in memory and updated with necessary details before handing it over to DMA.</a:t>
            </a:r>
          </a:p>
          <a:p>
            <a:r>
              <a:rPr lang="en-IN" dirty="0"/>
              <a:t>TX/RX descriptors can be 2 or 4 words (depending on whether we use normal/extended mode)</a:t>
            </a:r>
          </a:p>
          <a:p>
            <a:r>
              <a:rPr lang="en-IN" dirty="0"/>
              <a:t>Descriptors for DMA consists of the following information</a:t>
            </a:r>
          </a:p>
          <a:p>
            <a:pPr marL="594900" lvl="1" indent="-342900">
              <a:buAutoNum type="arabicParenR"/>
            </a:pPr>
            <a:r>
              <a:rPr lang="en-IN" dirty="0"/>
              <a:t>Address of the buffer in memory</a:t>
            </a:r>
          </a:p>
          <a:p>
            <a:pPr marL="594900" lvl="1" indent="-342900">
              <a:buAutoNum type="arabicParenR"/>
            </a:pPr>
            <a:r>
              <a:rPr lang="en-IN" dirty="0"/>
              <a:t>Transmit/Receive status</a:t>
            </a:r>
          </a:p>
          <a:p>
            <a:pPr marL="594900" lvl="1" indent="-342900">
              <a:buAutoNum type="arabicParenR"/>
            </a:pPr>
            <a:r>
              <a:rPr lang="en-IN" dirty="0"/>
              <a:t>Timestamp information (if enabled)</a:t>
            </a:r>
          </a:p>
          <a:p>
            <a:pPr marL="594900" lvl="1" indent="-342900">
              <a:buAutoNum type="arabicParenR"/>
            </a:pPr>
            <a:endParaRPr lang="en-IN" dirty="0"/>
          </a:p>
          <a:p>
            <a:pPr marL="252000" lvl="1" indent="0">
              <a:buNone/>
            </a:pPr>
            <a:r>
              <a:rPr lang="en-IN" dirty="0"/>
              <a:t>* Refer the ATRM for the specific details for each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611E12-E9D8-42E0-5526-8BA0194D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DMA and Descriptors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D9D80-B6EA-0342-F5DB-561E0D4DD6A5}"/>
              </a:ext>
            </a:extLst>
          </p:cNvPr>
          <p:cNvSpPr/>
          <p:nvPr/>
        </p:nvSpPr>
        <p:spPr bwMode="auto">
          <a:xfrm>
            <a:off x="7168685" y="2534176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100" dirty="0">
                <a:solidFill>
                  <a:schemeClr val="bg1"/>
                </a:solidFill>
                <a:latin typeface="+mn-lt"/>
              </a:rPr>
              <a:t>Descriptor 1</a:t>
            </a:r>
            <a:endParaRPr lang="en-IN" sz="11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885225-5D09-8ACA-1944-0B22D670C5D0}"/>
              </a:ext>
            </a:extLst>
          </p:cNvPr>
          <p:cNvSpPr/>
          <p:nvPr/>
        </p:nvSpPr>
        <p:spPr bwMode="auto">
          <a:xfrm>
            <a:off x="7168685" y="2758368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Descriptor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FF96D-4B2D-ADE9-6226-7C4A003BA483}"/>
              </a:ext>
            </a:extLst>
          </p:cNvPr>
          <p:cNvSpPr/>
          <p:nvPr/>
        </p:nvSpPr>
        <p:spPr bwMode="auto">
          <a:xfrm>
            <a:off x="7168685" y="2982560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Descriptor 3</a:t>
            </a:r>
            <a:endParaRPr lang="en-IN" sz="105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063CF5-A37D-6864-2DB8-BE2674C97CC4}"/>
              </a:ext>
            </a:extLst>
          </p:cNvPr>
          <p:cNvSpPr/>
          <p:nvPr/>
        </p:nvSpPr>
        <p:spPr bwMode="auto">
          <a:xfrm>
            <a:off x="7168685" y="3206752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Descriptor 4</a:t>
            </a:r>
            <a:r>
              <a:rPr lang="en-IN" sz="1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A67A8F-F256-3F99-10D8-162D90D95154}"/>
              </a:ext>
            </a:extLst>
          </p:cNvPr>
          <p:cNvSpPr/>
          <p:nvPr/>
        </p:nvSpPr>
        <p:spPr bwMode="auto">
          <a:xfrm>
            <a:off x="9904989" y="2534176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9C8833-72FB-63F4-F131-93D9827A5CCF}"/>
              </a:ext>
            </a:extLst>
          </p:cNvPr>
          <p:cNvSpPr/>
          <p:nvPr/>
        </p:nvSpPr>
        <p:spPr bwMode="auto">
          <a:xfrm>
            <a:off x="9904989" y="2758368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7F436-4277-5213-6673-FA6CB43F8AD4}"/>
              </a:ext>
            </a:extLst>
          </p:cNvPr>
          <p:cNvSpPr/>
          <p:nvPr/>
        </p:nvSpPr>
        <p:spPr bwMode="auto">
          <a:xfrm>
            <a:off x="9904989" y="2982560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Buffer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69D1A2-25A5-5428-FFFB-7783FB410683}"/>
              </a:ext>
            </a:extLst>
          </p:cNvPr>
          <p:cNvSpPr/>
          <p:nvPr/>
        </p:nvSpPr>
        <p:spPr bwMode="auto">
          <a:xfrm>
            <a:off x="9904989" y="3206752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Buffer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D85AF6-BC26-DD17-7EF8-E8E08284CAD4}"/>
              </a:ext>
            </a:extLst>
          </p:cNvPr>
          <p:cNvCxnSpPr>
            <a:cxnSpLocks/>
          </p:cNvCxnSpPr>
          <p:nvPr/>
        </p:nvCxnSpPr>
        <p:spPr>
          <a:xfrm>
            <a:off x="8248805" y="2633588"/>
            <a:ext cx="15841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78864E-E025-7604-4A99-5EFE86EADE80}"/>
              </a:ext>
            </a:extLst>
          </p:cNvPr>
          <p:cNvCxnSpPr>
            <a:cxnSpLocks/>
          </p:cNvCxnSpPr>
          <p:nvPr/>
        </p:nvCxnSpPr>
        <p:spPr>
          <a:xfrm>
            <a:off x="8248805" y="2849612"/>
            <a:ext cx="15841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BD4A9D-449D-2DF3-57FE-17A6874FB84F}"/>
              </a:ext>
            </a:extLst>
          </p:cNvPr>
          <p:cNvCxnSpPr>
            <a:cxnSpLocks/>
          </p:cNvCxnSpPr>
          <p:nvPr/>
        </p:nvCxnSpPr>
        <p:spPr>
          <a:xfrm>
            <a:off x="8248805" y="3065636"/>
            <a:ext cx="15841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57821-274E-EE94-3C52-1718E9A86CC1}"/>
              </a:ext>
            </a:extLst>
          </p:cNvPr>
          <p:cNvCxnSpPr>
            <a:cxnSpLocks/>
          </p:cNvCxnSpPr>
          <p:nvPr/>
        </p:nvCxnSpPr>
        <p:spPr>
          <a:xfrm>
            <a:off x="8248805" y="3281660"/>
            <a:ext cx="1584176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1A6C30-158A-0649-A2F1-FEFBDA5FA787}"/>
              </a:ext>
            </a:extLst>
          </p:cNvPr>
          <p:cNvSpPr/>
          <p:nvPr/>
        </p:nvSpPr>
        <p:spPr bwMode="auto">
          <a:xfrm>
            <a:off x="6448605" y="4067334"/>
            <a:ext cx="1008112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TX/RX DMA</a:t>
            </a:r>
            <a:r>
              <a:rPr lang="en-IN" sz="11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E6D776-BE7F-AD36-BF18-FBA146E4E81E}"/>
              </a:ext>
            </a:extLst>
          </p:cNvPr>
          <p:cNvCxnSpPr>
            <a:cxnSpLocks/>
          </p:cNvCxnSpPr>
          <p:nvPr/>
        </p:nvCxnSpPr>
        <p:spPr>
          <a:xfrm>
            <a:off x="6592621" y="2642188"/>
            <a:ext cx="0" cy="1413721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0549BA-BE56-C528-0483-CEF840ED23CB}"/>
              </a:ext>
            </a:extLst>
          </p:cNvPr>
          <p:cNvCxnSpPr>
            <a:cxnSpLocks/>
          </p:cNvCxnSpPr>
          <p:nvPr/>
        </p:nvCxnSpPr>
        <p:spPr>
          <a:xfrm>
            <a:off x="6592621" y="2633588"/>
            <a:ext cx="576064" cy="0"/>
          </a:xfrm>
          <a:prstGeom prst="lin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7AC77C6-30AB-3E5D-4693-055607D96431}"/>
              </a:ext>
            </a:extLst>
          </p:cNvPr>
          <p:cNvSpPr/>
          <p:nvPr/>
        </p:nvSpPr>
        <p:spPr bwMode="auto">
          <a:xfrm>
            <a:off x="8662159" y="4059215"/>
            <a:ext cx="1296144" cy="21602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MAC Packet buffer</a:t>
            </a: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55E98B-53B1-A260-4E15-6A22E96C5E88}"/>
              </a:ext>
            </a:extLst>
          </p:cNvPr>
          <p:cNvSpPr/>
          <p:nvPr/>
        </p:nvSpPr>
        <p:spPr bwMode="auto">
          <a:xfrm>
            <a:off x="10404903" y="4055909"/>
            <a:ext cx="1728192" cy="238874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IN" sz="1050" dirty="0">
                <a:solidFill>
                  <a:schemeClr val="bg1"/>
                </a:solidFill>
                <a:latin typeface="+mn-lt"/>
              </a:rPr>
              <a:t>MAC Transmitter/Receiver</a:t>
            </a: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1D31B5-BA84-1EF4-D7FA-8DF9E3DBC525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 flipV="1">
            <a:off x="7456717" y="4167227"/>
            <a:ext cx="1205442" cy="811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06A5E4-B66B-81C7-7CF9-F4ADEE46E8A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8303" y="4167227"/>
            <a:ext cx="450742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CE4EF0F-8091-41FA-AC7F-CA1F04827C02}"/>
              </a:ext>
            </a:extLst>
          </p:cNvPr>
          <p:cNvSpPr txBox="1"/>
          <p:nvPr/>
        </p:nvSpPr>
        <p:spPr bwMode="auto">
          <a:xfrm>
            <a:off x="6672442" y="2280775"/>
            <a:ext cx="1720377" cy="2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kern="0" baseline="0" dirty="0">
                <a:latin typeface="+mn-lt"/>
                <a:ea typeface="+mn-ea"/>
                <a:cs typeface="+mn-cs"/>
              </a:rPr>
              <a:t>TX/RX Descriptor lists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0C9964-B4A4-B92B-41E5-2CE4294512F4}"/>
              </a:ext>
            </a:extLst>
          </p:cNvPr>
          <p:cNvSpPr txBox="1"/>
          <p:nvPr/>
        </p:nvSpPr>
        <p:spPr bwMode="auto">
          <a:xfrm>
            <a:off x="9444996" y="2287361"/>
            <a:ext cx="2224626" cy="24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kern="0" baseline="0" dirty="0">
                <a:latin typeface="+mn-lt"/>
                <a:ea typeface="+mn-ea"/>
                <a:cs typeface="+mn-cs"/>
              </a:rPr>
              <a:t>TX/RX Buffers in Memory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C437847-2EB7-E108-F73C-F17698E0BC5E}"/>
              </a:ext>
            </a:extLst>
          </p:cNvPr>
          <p:cNvCxnSpPr>
            <a:cxnSpLocks/>
            <a:stCxn id="28" idx="0"/>
            <a:endCxn id="16" idx="3"/>
          </p:cNvCxnSpPr>
          <p:nvPr/>
        </p:nvCxnSpPr>
        <p:spPr>
          <a:xfrm rot="5400000" flipH="1" flipV="1">
            <a:off x="8220308" y="1374541"/>
            <a:ext cx="1425146" cy="3960440"/>
          </a:xfrm>
          <a:prstGeom prst="bentConnector4">
            <a:avLst>
              <a:gd name="adj1" fmla="val 30838"/>
              <a:gd name="adj2" fmla="val 105772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4A0A78-70D4-9000-6620-0B0BC05D31E4}"/>
              </a:ext>
            </a:extLst>
          </p:cNvPr>
          <p:cNvSpPr txBox="1"/>
          <p:nvPr/>
        </p:nvSpPr>
        <p:spPr bwMode="auto">
          <a:xfrm>
            <a:off x="8800219" y="2432542"/>
            <a:ext cx="316221" cy="1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100" kern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*ptr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8B9F85-4C64-1F56-39B5-7761D5C37C4C}"/>
              </a:ext>
            </a:extLst>
          </p:cNvPr>
          <p:cNvSpPr txBox="1"/>
          <p:nvPr/>
        </p:nvSpPr>
        <p:spPr bwMode="auto">
          <a:xfrm>
            <a:off x="6586342" y="3050622"/>
            <a:ext cx="316221" cy="19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100" kern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*ptr</a:t>
            </a:r>
          </a:p>
        </p:txBody>
      </p:sp>
    </p:spTree>
    <p:extLst>
      <p:ext uri="{BB962C8B-B14F-4D97-AF65-F5344CB8AC3E}">
        <p14:creationId xmlns:p14="http://schemas.microsoft.com/office/powerpoint/2010/main" val="424813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494F76-D81D-9285-99CE-2B216EBBA0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052737"/>
            <a:ext cx="11520000" cy="46805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gives the basic flow inside the EMAC for TX/RX </a:t>
            </a:r>
          </a:p>
          <a:p>
            <a:pPr marL="0" indent="0">
              <a:buNone/>
            </a:pPr>
            <a:r>
              <a:rPr lang="en-IN" dirty="0"/>
              <a:t>Considering the GPIO are initialized and the MDIO for the PHY is taken care as well.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ETHx_CTL register</a:t>
            </a:r>
          </a:p>
          <a:p>
            <a:pPr marL="0" indent="0">
              <a:buNone/>
            </a:pPr>
            <a:r>
              <a:rPr lang="en-IN" dirty="0"/>
              <a:t>	Set the Interface mode (MII/RMII/GMII or RGMII)</a:t>
            </a:r>
          </a:p>
          <a:p>
            <a:pPr marL="0" indent="0">
              <a:buNone/>
            </a:pPr>
            <a:r>
              <a:rPr lang="en-IN" dirty="0"/>
              <a:t>	Select the REFCLK_SRC_SEL (if needed) and the REFCLK_DIV</a:t>
            </a:r>
          </a:p>
          <a:p>
            <a:pPr marL="0" indent="0">
              <a:buNone/>
            </a:pPr>
            <a:r>
              <a:rPr lang="en-IN" dirty="0"/>
              <a:t>	Enable the IP</a:t>
            </a:r>
          </a:p>
          <a:p>
            <a:pPr marL="0" indent="0">
              <a:buNone/>
            </a:pPr>
            <a:r>
              <a:rPr lang="en-IN" dirty="0"/>
              <a:t>ETHx_network_config register</a:t>
            </a:r>
          </a:p>
          <a:p>
            <a:pPr marL="0" indent="0">
              <a:buNone/>
            </a:pPr>
            <a:r>
              <a:rPr lang="en-IN" dirty="0"/>
              <a:t>	Speed, Duplex, MDC Clock division   (current driver in SDL is not flexible in this method)</a:t>
            </a:r>
          </a:p>
          <a:p>
            <a:pPr marL="0" indent="0">
              <a:buNone/>
            </a:pPr>
            <a:r>
              <a:rPr lang="en-IN" dirty="0"/>
              <a:t>ETHx_dma_config register  - DMA Configuration </a:t>
            </a:r>
          </a:p>
          <a:p>
            <a:pPr marL="0" indent="0">
              <a:buNone/>
            </a:pPr>
            <a:r>
              <a:rPr lang="en-IN" dirty="0"/>
              <a:t>ETHx_transmit_q[0:2]_ptr register – Set the Tx Descriptor list address</a:t>
            </a:r>
          </a:p>
          <a:p>
            <a:pPr marL="0" indent="0">
              <a:buNone/>
            </a:pPr>
            <a:r>
              <a:rPr lang="en-IN" dirty="0"/>
              <a:t>ETHx_receive_q[0:2]_ptr register – Set the Rx Descriptor list address</a:t>
            </a:r>
          </a:p>
          <a:p>
            <a:pPr marL="0" indent="0">
              <a:buNone/>
            </a:pPr>
            <a:r>
              <a:rPr lang="en-IN" dirty="0"/>
              <a:t>ETHx_int_(q[1:2])_enable register – Interrupt enable for queue</a:t>
            </a:r>
          </a:p>
          <a:p>
            <a:pPr marL="0" indent="0">
              <a:buNone/>
            </a:pPr>
            <a:r>
              <a:rPr lang="en-IN" dirty="0"/>
              <a:t>ETHx_network_control  register  - Enable and start transmit/receive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E5AC0A-DB44-A423-4086-6B49523F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 Initialization sequence </a:t>
            </a:r>
          </a:p>
        </p:txBody>
      </p:sp>
    </p:spTree>
    <p:extLst>
      <p:ext uri="{BB962C8B-B14F-4D97-AF65-F5344CB8AC3E}">
        <p14:creationId xmlns:p14="http://schemas.microsoft.com/office/powerpoint/2010/main" val="291275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4E48C-8E4B-6559-065D-B0C2D6491C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800" y="1196752"/>
            <a:ext cx="11305816" cy="5184999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Boards/Kits: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CYTVII-B-H-8M-320-CPU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MII/RMII – Automotive Ethernet (TJA1100/TJA1101)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MII/GMII/RGMII – Industrial Ethernet  (DP83867)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KIT_T2G-B-H_LITE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RMII - Industrial Ethernet (DP83825)</a:t>
            </a:r>
          </a:p>
          <a:p>
            <a:pPr marL="252000" lvl="1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b="1" dirty="0"/>
              <a:t>IDE and Drivers: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IAR Embedded Workbench with SDL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Modus ToolBox (only Lite kit is supported)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Tools: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Wireshark – for packet sniffing (</a:t>
            </a:r>
            <a:r>
              <a:rPr lang="en-IN" sz="1600" dirty="0">
                <a:hlinkClick r:id="rId2"/>
              </a:rPr>
              <a:t>wireshark</a:t>
            </a:r>
            <a:r>
              <a:rPr lang="en-IN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Scapy – Python library for packet manipulation and testing (</a:t>
            </a:r>
            <a:r>
              <a:rPr lang="en-IN" sz="1600" dirty="0">
                <a:hlinkClick r:id="rId3"/>
              </a:rPr>
              <a:t>scapy</a:t>
            </a:r>
            <a:r>
              <a:rPr lang="en-IN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/>
              <a:t>Automotive Ethernet – Vector CANOe or any Media convertor (like </a:t>
            </a:r>
            <a:r>
              <a:rPr lang="en-IN" sz="1600" dirty="0">
                <a:hlinkClick r:id="rId4"/>
              </a:rPr>
              <a:t>RDDRONE-T1ADAPT</a:t>
            </a:r>
            <a:r>
              <a:rPr lang="en-IN" sz="16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611E12-E9D8-42E0-5526-8BA0194D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Boards/Kits and Tools for testing</a:t>
            </a:r>
          </a:p>
        </p:txBody>
      </p:sp>
    </p:spTree>
    <p:extLst>
      <p:ext uri="{BB962C8B-B14F-4D97-AF65-F5344CB8AC3E}">
        <p14:creationId xmlns:p14="http://schemas.microsoft.com/office/powerpoint/2010/main" val="120746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/gs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10GBAEGmsRCrWeMKWDzcgcEAAAAAAADAAAAAAADAAAAAwADAAIA////////BQAAAAMAEAAL1tOUau8zpU2NYkRIb9lDWQQAAAABAAMAAAACAAMAAAAEAAMAAAAAAAMAAAAEAAQAAgD///////8FAAAABAAQAAtU0aCsIfNqT7UjuaR5MIJhBAAAAAIAAwAAAAMAAwAAAAEAAw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XQYEAQaaxEKtZ4wpYPNyBwNEYXRhABsAAAAETGlua2VkU2hhcGVEYXRhAAUAAAAAAAJOYW1lABkAAABMaW5rZWRTaGFwZXNEYXRhUHJvcGVydHkAEFZlcnNpb24AAAAAAAlMYXN0V3JpdGUAQe86A4IBAAAAAQD/////gwCDAAAABV9pZAAQAAAABNbTlGrvM6VNjWJESG/ZQ1kDRGF0YQAbAAAABExpbmtlZFNoYXBlRGF0YQAFAAAAAAACTmFtZQAZAAAATGlua2VkU2hhcGVzRGF0YVByb3BlcnR5ABBWZXJzaW9uAAEAAAAJTGFzdFdyaXRlAPjPZFaOAQAAAAI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VCwAAAAAAAAAAAAAgAf///////////////wAAAP////////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GgAGTGlua2VkU2hhcGVzRGF0YVByb3BlcnR5XzAEAAAAAAAFAAAABAAFAAAAAwADAAIBAwAAAAMA////////GgAGTGlua2VkU2hhcGVzRGF0YVByb3BlcnR5XzEEAAAAAQAFAAAAAgAFAAAAAQAFAAAABAD///////8EAAIBAwAAAAQA////////JQAGTGlua2VkU2hhcGVQcmVzZW50YXRpb25TZXR0aW5nc0RhdGFfMAQAAAACAAUAAAAAAAUAAAACAAUAAAAAAAUAAA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64432312502879"/>
  <p:tag name="EMPOWERCHARTSPROPERTIES_A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f8120ca7-cceb-428f-a7d0-f20ce9397e1b"/>
  <p:tag name="MIO_UPDATE" val="True"/>
  <p:tag name="MIO_DBID" val="FDE84254-54DB-49E3-9A0E-CDE72035D530"/>
  <p:tag name="MIO_OBJECTNAME" val="Infineon LCD 16:9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20"/>
  <p:tag name="MIO_FALLBACK_LAYOUT" val="2"/>
  <p:tag name="MIO_VERSION" val="24.06.2024 11:57:26"/>
  <p:tag name="MIO_LASTDOWNLOADED" val="10.07.2024 08:37:25.812"/>
  <p:tag name="MIO_CONTENTTAG" val="LAh4aRu1yUqOuUHbJWwhQg==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Custom 1">
      <a:majorFont>
        <a:latin typeface="Source Sans 3"/>
        <a:ea typeface="Arial Unicode MS"/>
        <a:cs typeface="Arial"/>
      </a:majorFont>
      <a:minorFont>
        <a:latin typeface="Source Sans 3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.pptx" id="{77CBBB28-01ED-458E-A173-A0298934FD9B}" vid="{28D22660-16DF-46E1-A8E6-E51A9C439F3E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1329</TotalTime>
  <Words>854</Words>
  <Application>Microsoft Office PowerPoint</Application>
  <PresentationFormat>Widescreen</PresentationFormat>
  <Paragraphs>130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Source Sans 3</vt:lpstr>
      <vt:lpstr>Wingdings</vt:lpstr>
      <vt:lpstr>Infineon 16:9</vt:lpstr>
      <vt:lpstr>Introduction to T2G Ethernet MAC</vt:lpstr>
      <vt:lpstr>Introduction</vt:lpstr>
      <vt:lpstr>TRAVEO-II Ethernet MAC - Overview</vt:lpstr>
      <vt:lpstr>MAC features and standard compliance</vt:lpstr>
      <vt:lpstr>Clocks to EMAC – in detail</vt:lpstr>
      <vt:lpstr>DMA and Descriptors</vt:lpstr>
      <vt:lpstr>SW Initialization sequence </vt:lpstr>
      <vt:lpstr>Boards/Kits and Tools for testing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Ebenezer Merwin (ATV MC TM PEW)</dc:creator>
  <cp:lastModifiedBy>Ebenezer Merwin (ATV MC TM PEW)</cp:lastModifiedBy>
  <cp:revision>34</cp:revision>
  <dcterms:created xsi:type="dcterms:W3CDTF">2024-09-10T04:23:15Z</dcterms:created>
  <dcterms:modified xsi:type="dcterms:W3CDTF">2024-09-12T10:19:34Z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2024-09-11T18:30:00Z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true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