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7"/>
  </p:notesMasterIdLst>
  <p:handoutMasterIdLst>
    <p:handoutMasterId r:id="rId48"/>
  </p:handoutMasterIdLst>
  <p:sldIdLst>
    <p:sldId id="743" r:id="rId5"/>
    <p:sldId id="930" r:id="rId6"/>
    <p:sldId id="906" r:id="rId7"/>
    <p:sldId id="973" r:id="rId8"/>
    <p:sldId id="979" r:id="rId9"/>
    <p:sldId id="749" r:id="rId10"/>
    <p:sldId id="875" r:id="rId11"/>
    <p:sldId id="972" r:id="rId12"/>
    <p:sldId id="954" r:id="rId13"/>
    <p:sldId id="970" r:id="rId14"/>
    <p:sldId id="971" r:id="rId15"/>
    <p:sldId id="940" r:id="rId16"/>
    <p:sldId id="935" r:id="rId17"/>
    <p:sldId id="936" r:id="rId18"/>
    <p:sldId id="978" r:id="rId19"/>
    <p:sldId id="941" r:id="rId20"/>
    <p:sldId id="974" r:id="rId21"/>
    <p:sldId id="977" r:id="rId22"/>
    <p:sldId id="975" r:id="rId23"/>
    <p:sldId id="986" r:id="rId24"/>
    <p:sldId id="982" r:id="rId25"/>
    <p:sldId id="983" r:id="rId26"/>
    <p:sldId id="981" r:id="rId27"/>
    <p:sldId id="985" r:id="rId28"/>
    <p:sldId id="984" r:id="rId29"/>
    <p:sldId id="987" r:id="rId30"/>
    <p:sldId id="885" r:id="rId31"/>
    <p:sldId id="947" r:id="rId32"/>
    <p:sldId id="948" r:id="rId33"/>
    <p:sldId id="945" r:id="rId34"/>
    <p:sldId id="949" r:id="rId35"/>
    <p:sldId id="950" r:id="rId36"/>
    <p:sldId id="943" r:id="rId37"/>
    <p:sldId id="989" r:id="rId38"/>
    <p:sldId id="692" r:id="rId39"/>
    <p:sldId id="990" r:id="rId40"/>
    <p:sldId id="988" r:id="rId41"/>
    <p:sldId id="946" r:id="rId42"/>
    <p:sldId id="962" r:id="rId43"/>
    <p:sldId id="961" r:id="rId44"/>
    <p:sldId id="944" r:id="rId45"/>
    <p:sldId id="931" r:id="rId46"/>
  </p:sldIdLst>
  <p:sldSz cx="12188825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8" userDrawn="1">
          <p15:clr>
            <a:srgbClr val="A4A3A4"/>
          </p15:clr>
        </p15:guide>
        <p15:guide id="4" orient="horz" pos="4008" userDrawn="1">
          <p15:clr>
            <a:srgbClr val="A4A3A4"/>
          </p15:clr>
        </p15:guide>
        <p15:guide id="5" pos="7678" userDrawn="1">
          <p15:clr>
            <a:srgbClr val="A4A3A4"/>
          </p15:clr>
        </p15:guide>
        <p15:guide id="6" pos="6431" userDrawn="1">
          <p15:clr>
            <a:srgbClr val="A4A3A4"/>
          </p15:clr>
        </p15:guide>
        <p15:guide id="7" pos="5903" userDrawn="1">
          <p15:clr>
            <a:srgbClr val="A4A3A4"/>
          </p15:clr>
        </p15:guide>
        <p15:guide id="8" pos="383" userDrawn="1">
          <p15:clr>
            <a:srgbClr val="A4A3A4"/>
          </p15:clr>
        </p15:guide>
        <p15:guide id="9" orient="horz" pos="679" userDrawn="1">
          <p15:clr>
            <a:srgbClr val="A4A3A4"/>
          </p15:clr>
        </p15:guide>
        <p15:guide id="10" orient="horz" pos="501" userDrawn="1">
          <p15:clr>
            <a:srgbClr val="A4A3A4"/>
          </p15:clr>
        </p15:guide>
        <p15:guide id="11" orient="horz" pos="528" userDrawn="1">
          <p15:clr>
            <a:srgbClr val="A4A3A4"/>
          </p15:clr>
        </p15:guide>
        <p15:guide id="12" orient="horz" pos="2256" userDrawn="1">
          <p15:clr>
            <a:srgbClr val="A4A3A4"/>
          </p15:clr>
        </p15:guide>
        <p15:guide id="13" orient="horz" pos="36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bra Wanamaker" initials="DW" lastIdx="78" clrIdx="0"/>
  <p:cmAuthor id="7" name="Swen Wilfling" initials="SW" lastIdx="1" clrIdx="7">
    <p:extLst>
      <p:ext uri="{19B8F6BF-5375-455C-9EA6-DF929625EA0E}">
        <p15:presenceInfo xmlns:p15="http://schemas.microsoft.com/office/powerpoint/2012/main" userId="S-1-5-21-3828945024-3187688870-2345676969-39839" providerId="AD"/>
      </p:ext>
    </p:extLst>
  </p:cmAuthor>
  <p:cmAuthor id="1" name="Melinda Breitmeyer" initials="MB" lastIdx="2" clrIdx="1"/>
  <p:cmAuthor id="2" name="Kenichi Sunada" initials="KS" lastIdx="9" clrIdx="2">
    <p:extLst>
      <p:ext uri="{19B8F6BF-5375-455C-9EA6-DF929625EA0E}">
        <p15:presenceInfo xmlns:p15="http://schemas.microsoft.com/office/powerpoint/2012/main" userId="S-1-5-21-839012768-2468886555-2058922813-85463" providerId="AD"/>
      </p:ext>
    </p:extLst>
  </p:cmAuthor>
  <p:cmAuthor id="3" name="Peter Berndt" initials="PB" lastIdx="8" clrIdx="3">
    <p:extLst>
      <p:ext uri="{19B8F6BF-5375-455C-9EA6-DF929625EA0E}">
        <p15:presenceInfo xmlns:p15="http://schemas.microsoft.com/office/powerpoint/2012/main" userId="S-1-5-21-839012768-2468886555-2058922813-85328" providerId="AD"/>
      </p:ext>
    </p:extLst>
  </p:cmAuthor>
  <p:cmAuthor id="4" name="Shusaku Suzuki" initials="SS" lastIdx="7" clrIdx="4">
    <p:extLst>
      <p:ext uri="{19B8F6BF-5375-455C-9EA6-DF929625EA0E}">
        <p15:presenceInfo xmlns:p15="http://schemas.microsoft.com/office/powerpoint/2012/main" userId="S-1-5-21-839012768-2468886555-2058922813-90812" providerId="AD"/>
      </p:ext>
    </p:extLst>
  </p:cmAuthor>
  <p:cmAuthor id="5" name="Peter Berndt" initials="PB [2]" lastIdx="4" clrIdx="5">
    <p:extLst>
      <p:ext uri="{19B8F6BF-5375-455C-9EA6-DF929625EA0E}">
        <p15:presenceInfo xmlns:p15="http://schemas.microsoft.com/office/powerpoint/2012/main" userId="S-1-5-21-3828945024-3187688870-2345676969-40079" providerId="AD"/>
      </p:ext>
    </p:extLst>
  </p:cmAuthor>
  <p:cmAuthor id="6" name="Shusaku Suzuki" initials="SS [2]" lastIdx="5" clrIdx="6">
    <p:extLst>
      <p:ext uri="{19B8F6BF-5375-455C-9EA6-DF929625EA0E}">
        <p15:presenceInfo xmlns:p15="http://schemas.microsoft.com/office/powerpoint/2012/main" userId="S-1-5-21-3828945024-3187688870-2345676969-398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96"/>
    <a:srgbClr val="818F9F"/>
    <a:srgbClr val="992D2D"/>
    <a:srgbClr val="4675BA"/>
    <a:srgbClr val="A4B93D"/>
    <a:srgbClr val="661E1E"/>
    <a:srgbClr val="D1EAFF"/>
    <a:srgbClr val="CDDDEF"/>
    <a:srgbClr val="C1E3FF"/>
    <a:srgbClr val="C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72" autoAdjust="0"/>
    <p:restoredTop sz="87903" autoAdjust="0"/>
  </p:normalViewPr>
  <p:slideViewPr>
    <p:cSldViewPr snapToGrid="0" snapToObjects="1" showGuides="1">
      <p:cViewPr varScale="1">
        <p:scale>
          <a:sx n="72" d="100"/>
          <a:sy n="72" d="100"/>
        </p:scale>
        <p:origin x="773" y="67"/>
      </p:cViewPr>
      <p:guideLst>
        <p:guide orient="horz" pos="3768"/>
        <p:guide orient="horz" pos="4008"/>
        <p:guide pos="7678"/>
        <p:guide pos="6431"/>
        <p:guide pos="5903"/>
        <p:guide pos="383"/>
        <p:guide orient="horz" pos="679"/>
        <p:guide orient="horz" pos="501"/>
        <p:guide orient="horz" pos="528"/>
        <p:guide orient="horz" pos="2256"/>
        <p:guide orient="horz" pos="36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-2192" y="-68"/>
      </p:cViewPr>
      <p:guideLst>
        <p:guide orient="horz" pos="3224"/>
        <p:guide pos="2236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902" cy="511031"/>
          </a:xfrm>
          <a:prstGeom prst="rect">
            <a:avLst/>
          </a:prstGeom>
        </p:spPr>
        <p:txBody>
          <a:bodyPr vert="horz" lIns="97547" tIns="48773" rIns="97547" bIns="48773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787" y="0"/>
            <a:ext cx="3076902" cy="511031"/>
          </a:xfrm>
          <a:prstGeom prst="rect">
            <a:avLst/>
          </a:prstGeom>
        </p:spPr>
        <p:txBody>
          <a:bodyPr vert="horz" lIns="97547" tIns="48773" rIns="97547" bIns="48773" rtlCol="0"/>
          <a:lstStyle>
            <a:lvl1pPr algn="r">
              <a:defRPr sz="1300"/>
            </a:lvl1pPr>
          </a:lstStyle>
          <a:p>
            <a:fld id="{C3F06587-74EA-41E5-80DF-91513B9D6919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832"/>
            <a:ext cx="3076902" cy="511031"/>
          </a:xfrm>
          <a:prstGeom prst="rect">
            <a:avLst/>
          </a:prstGeom>
        </p:spPr>
        <p:txBody>
          <a:bodyPr vert="horz" lIns="97547" tIns="48773" rIns="97547" bIns="48773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787" y="9721832"/>
            <a:ext cx="3076902" cy="511031"/>
          </a:xfrm>
          <a:prstGeom prst="rect">
            <a:avLst/>
          </a:prstGeom>
        </p:spPr>
        <p:txBody>
          <a:bodyPr vert="horz" lIns="97547" tIns="48773" rIns="97547" bIns="48773" rtlCol="0" anchor="b"/>
          <a:lstStyle>
            <a:lvl1pPr algn="r">
              <a:defRPr sz="1300"/>
            </a:lvl1pPr>
          </a:lstStyle>
          <a:p>
            <a:fld id="{8541475C-F4C2-400F-B720-6A0D5898F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09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6363" cy="511731"/>
          </a:xfrm>
          <a:prstGeom prst="rect">
            <a:avLst/>
          </a:prstGeom>
        </p:spPr>
        <p:txBody>
          <a:bodyPr vert="horz" lIns="99166" tIns="49583" rIns="99166" bIns="49583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1731"/>
          </a:xfrm>
          <a:prstGeom prst="rect">
            <a:avLst/>
          </a:prstGeom>
        </p:spPr>
        <p:txBody>
          <a:bodyPr vert="horz" lIns="99166" tIns="49583" rIns="99166" bIns="49583" rtlCol="0"/>
          <a:lstStyle>
            <a:lvl1pPr algn="r">
              <a:defRPr sz="1300"/>
            </a:lvl1pPr>
          </a:lstStyle>
          <a:p>
            <a:fld id="{892CCC08-F30F-4692-908C-45BF9095BEA2}" type="datetimeFigureOut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166" tIns="49583" rIns="99166" bIns="4958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9166" tIns="49583" rIns="99166" bIns="4958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9166" tIns="49583" rIns="99166" bIns="49583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166" tIns="49583" rIns="99166" bIns="49583" rtlCol="0" anchor="b"/>
          <a:lstStyle>
            <a:lvl1pPr algn="r">
              <a:defRPr sz="1300"/>
            </a:lvl1pPr>
          </a:lstStyle>
          <a:p>
            <a:fld id="{55786D4B-7A59-43F1-AF76-928D0ACC9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7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00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6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71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28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03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64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17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68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97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39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56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97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05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85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64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08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11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08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85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64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548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433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272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424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439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391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66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972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134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474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245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5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635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1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48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59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7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50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786D4B-7A59-43F1-AF76-928D0ACC908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4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REAM for PPT+Vector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15"/>
            <a:ext cx="12188824" cy="6854369"/>
          </a:xfrm>
          <a:prstGeom prst="rect">
            <a:avLst/>
          </a:prstGeom>
        </p:spPr>
      </p:pic>
      <p:sp>
        <p:nvSpPr>
          <p:cNvPr id="26" name="Text Placeholder 2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185854" y="1842418"/>
            <a:ext cx="9244146" cy="703734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4426" rIns="90434" bIns="44426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 lang="en-US" sz="4200" b="1" kern="1200" cap="none" spc="0" baseline="0" dirty="0" smtClean="0">
                <a:solidFill>
                  <a:schemeClr val="bg2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85857" y="2580442"/>
            <a:ext cx="9244146" cy="58710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100584" tIns="44426" rIns="90434" bIns="44426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None/>
              <a:defRPr lang="en-US" sz="3200" b="1" i="0" kern="1200" cap="none" spc="0" baseline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  <a:lvl2pPr marL="609204" indent="-609204" defTabSz="304604">
              <a:buFontTx/>
              <a:buNone/>
              <a:defRPr lang="en-US" sz="2100" baseline="0" dirty="0" smtClean="0">
                <a:solidFill>
                  <a:schemeClr val="bg1"/>
                </a:solidFill>
              </a:defRPr>
            </a:lvl2pPr>
            <a:lvl3pPr>
              <a:defRPr lang="en-US" sz="2400" dirty="0" smtClean="0"/>
            </a:lvl3pPr>
            <a:lvl4pPr>
              <a:defRPr lang="en-US" sz="2400" dirty="0" smtClean="0"/>
            </a:lvl4pPr>
            <a:lvl5pPr>
              <a:defRPr lang="en-US" sz="2400" dirty="0"/>
            </a:lvl5pPr>
          </a:lstStyle>
          <a:p>
            <a:pPr lvl="0"/>
            <a:r>
              <a:rPr lang="en-US"/>
              <a:t>Presenter’s name here</a:t>
            </a:r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185857" y="3167542"/>
            <a:ext cx="9244146" cy="46277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109728" tIns="44426" rIns="90434" bIns="44426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None/>
              <a:defRPr lang="en-US" sz="2400" b="1" i="0" kern="1200" cap="none" spc="0" baseline="0" dirty="0" smtClean="0">
                <a:solidFill>
                  <a:schemeClr val="bg2"/>
                </a:solidFill>
                <a:latin typeface="Arial" pitchFamily="34" charset="0"/>
                <a:ea typeface="+mj-ea"/>
                <a:cs typeface="+mj-cs"/>
              </a:defRPr>
            </a:lvl1pPr>
            <a:lvl2pPr marL="609204" indent="-609204" defTabSz="304604">
              <a:buFontTx/>
              <a:buNone/>
              <a:defRPr lang="en-US" sz="2100" baseline="0" dirty="0" smtClean="0">
                <a:solidFill>
                  <a:schemeClr val="bg1"/>
                </a:solidFill>
              </a:defRPr>
            </a:lvl2pPr>
            <a:lvl3pPr>
              <a:defRPr lang="en-US" sz="2400" dirty="0" smtClean="0"/>
            </a:lvl3pPr>
            <a:lvl4pPr>
              <a:defRPr lang="en-US" sz="2400" dirty="0" smtClean="0"/>
            </a:lvl4pPr>
            <a:lvl5pPr>
              <a:defRPr lang="en-US" sz="2400" dirty="0"/>
            </a:lvl5pPr>
          </a:lstStyle>
          <a:p>
            <a:pPr lvl="0"/>
            <a:r>
              <a:rPr lang="en-US"/>
              <a:t>Date or Presenter’s title here</a:t>
            </a:r>
            <a:endParaRPr lang="en-US" dirty="0"/>
          </a:p>
        </p:txBody>
      </p:sp>
      <p:pic>
        <p:nvPicPr>
          <p:cNvPr id="28" name="Picture 27" descr="CYPRESS LOGO NEW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0031" y="446979"/>
            <a:ext cx="3229094" cy="999432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auto">
          <a:xfrm>
            <a:off x="8139625" y="4460272"/>
            <a:ext cx="4001288" cy="2340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/>
          <a:stretch>
            <a:fillRect/>
          </a:stretch>
        </p:blipFill>
        <p:spPr bwMode="auto">
          <a:xfrm>
            <a:off x="4091977" y="4460272"/>
            <a:ext cx="3995482" cy="2340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Server Room iStock_000011349378XXXLarg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230" y="4460272"/>
            <a:ext cx="3989581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320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 userDrawn="1"/>
        </p:nvSpPr>
        <p:spPr bwMode="auto">
          <a:xfrm>
            <a:off x="0" y="780865"/>
            <a:ext cx="12188825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</p:spPr>
        <p:txBody>
          <a:bodyPr wrap="none" lIns="90434" tIns="44426" rIns="90434" bIns="44426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946" y="425489"/>
            <a:ext cx="10451594" cy="500601"/>
          </a:xfrm>
        </p:spPr>
        <p:txBody>
          <a:bodyPr/>
          <a:lstStyle>
            <a:lvl1pPr>
              <a:lnSpc>
                <a:spcPct val="85000"/>
              </a:lnSpc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0" y="950168"/>
            <a:ext cx="12188825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</p:spPr>
        <p:txBody>
          <a:bodyPr wrap="none" lIns="90434" tIns="44426" rIns="90434" bIns="44426" anchor="ctr">
            <a:spAutoFit/>
          </a:bodyPr>
          <a:lstStyle/>
          <a:p>
            <a:pPr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Abov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946" y="35337"/>
            <a:ext cx="10451594" cy="514451"/>
          </a:xfrm>
        </p:spPr>
        <p:txBody>
          <a:bodyPr anchor="t" anchorCtr="0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179631" y="415357"/>
            <a:ext cx="11727512" cy="355421"/>
          </a:xfrm>
          <a:noFill/>
        </p:spPr>
        <p:txBody>
          <a:bodyPr vert="horz" wrap="square" lIns="91386" tIns="45690" rIns="91386" bIns="45690" rtlCol="0">
            <a:spAutoFit/>
          </a:bodyPr>
          <a:lstStyle>
            <a:lvl1pPr marL="0" algn="l" defTabSz="456924" rtl="0" eaLnBrk="1" latinLnBrk="0" hangingPunct="1">
              <a:buNone/>
              <a:defRPr lang="en-US" sz="1800" b="1" i="0" kern="1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-231637" algn="l" defTabSz="456924" rtl="0" eaLnBrk="1" latinLnBrk="0" hangingPunct="1">
              <a:lnSpc>
                <a:spcPct val="95000"/>
              </a:lnSpc>
              <a:spcBef>
                <a:spcPts val="0"/>
              </a:spcBef>
              <a:buClr>
                <a:srgbClr val="0075BF"/>
              </a:buClr>
              <a:buFont typeface="Wingdings" pitchFamily="2" charset="2"/>
              <a:buNone/>
            </a:pPr>
            <a:r>
              <a:rPr lang="en-US" dirty="0"/>
              <a:t>Click to edit </a:t>
            </a:r>
            <a:r>
              <a:rPr lang="en-US"/>
              <a:t>Master subtitle styles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08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REAM for PPT+Vector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15"/>
            <a:ext cx="12188824" cy="6854369"/>
          </a:xfrm>
          <a:prstGeom prst="rect">
            <a:avLst/>
          </a:prstGeom>
        </p:spPr>
      </p:pic>
      <p:sp>
        <p:nvSpPr>
          <p:cNvPr id="26" name="Text Placeholder 2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185854" y="2858410"/>
            <a:ext cx="9244146" cy="703734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4426" rIns="90434" bIns="44426" numCol="1" anchor="b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None/>
              <a:defRPr lang="en-US" sz="4200" b="1" kern="1200" cap="none" spc="0" baseline="0" dirty="0" smtClean="0">
                <a:solidFill>
                  <a:schemeClr val="bg2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185857" y="3782278"/>
            <a:ext cx="9244146" cy="587100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100584" tIns="44426" rIns="90434" bIns="44426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None/>
              <a:defRPr lang="en-US" sz="3200" b="1" i="0" kern="1200" cap="none" spc="0" baseline="0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defRPr>
            </a:lvl1pPr>
            <a:lvl2pPr marL="609204" indent="-609204" defTabSz="304604">
              <a:buFontTx/>
              <a:buNone/>
              <a:defRPr lang="en-US" sz="2100" baseline="0" dirty="0" smtClean="0">
                <a:solidFill>
                  <a:schemeClr val="bg1"/>
                </a:solidFill>
              </a:defRPr>
            </a:lvl2pPr>
            <a:lvl3pPr>
              <a:defRPr lang="en-US" sz="2400" dirty="0" smtClean="0"/>
            </a:lvl3pPr>
            <a:lvl4pPr>
              <a:defRPr lang="en-US" sz="2400" dirty="0" smtClean="0"/>
            </a:lvl4pPr>
            <a:lvl5pPr>
              <a:defRPr lang="en-US" sz="2400" dirty="0"/>
            </a:lvl5pPr>
          </a:lstStyle>
          <a:p>
            <a:pPr lvl="0"/>
            <a:r>
              <a:rPr lang="en-US"/>
              <a:t>Presenter’s name here</a:t>
            </a:r>
            <a:endParaRPr lang="en-US" dirty="0"/>
          </a:p>
        </p:txBody>
      </p:sp>
      <p:sp>
        <p:nvSpPr>
          <p:cNvPr id="24" name="Text Placeholder 2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185857" y="4419600"/>
            <a:ext cx="9244146" cy="46277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109728" tIns="44426" rIns="90434" bIns="44426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None/>
              <a:defRPr lang="en-US" sz="2400" b="1" i="0" kern="1200" cap="none" spc="0" baseline="0" dirty="0" smtClean="0">
                <a:solidFill>
                  <a:schemeClr val="bg2"/>
                </a:solidFill>
                <a:latin typeface="Arial" pitchFamily="34" charset="0"/>
                <a:ea typeface="+mj-ea"/>
                <a:cs typeface="+mj-cs"/>
              </a:defRPr>
            </a:lvl1pPr>
            <a:lvl2pPr marL="609204" indent="-609204" defTabSz="304604">
              <a:buFontTx/>
              <a:buNone/>
              <a:defRPr lang="en-US" sz="2100" baseline="0" dirty="0" smtClean="0">
                <a:solidFill>
                  <a:schemeClr val="bg1"/>
                </a:solidFill>
              </a:defRPr>
            </a:lvl2pPr>
            <a:lvl3pPr>
              <a:defRPr lang="en-US" sz="2400" dirty="0" smtClean="0"/>
            </a:lvl3pPr>
            <a:lvl4pPr>
              <a:defRPr lang="en-US" sz="2400" dirty="0" smtClean="0"/>
            </a:lvl4pPr>
            <a:lvl5pPr>
              <a:defRPr lang="en-US" sz="2400" dirty="0"/>
            </a:lvl5pPr>
          </a:lstStyle>
          <a:p>
            <a:pPr lvl="0"/>
            <a:r>
              <a:rPr lang="en-US"/>
              <a:t>Presenter’s title here</a:t>
            </a:r>
            <a:endParaRPr lang="en-US" dirty="0"/>
          </a:p>
        </p:txBody>
      </p:sp>
      <p:pic>
        <p:nvPicPr>
          <p:cNvPr id="28" name="Picture 27" descr="CYPRESS LOGO NEW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0031" y="634547"/>
            <a:ext cx="3229094" cy="9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320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REAM for PPT+Vector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15"/>
            <a:ext cx="12188824" cy="6854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-1" y="2639700"/>
            <a:ext cx="12188826" cy="1075679"/>
          </a:xfr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wrap="square" lIns="274320" tIns="219456" rIns="274320" bIns="256032" anchor="ctr" anchorCtr="0">
            <a:sp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ja-JP" sz="4300" b="0" i="0" kern="1200" baseline="0">
                <a:solidFill>
                  <a:schemeClr val="bg1"/>
                </a:solidFill>
                <a:latin typeface="Arial" charset="0"/>
                <a:ea typeface="MS PGothic" pitchFamily="34" charset="-128"/>
                <a:cs typeface="Arial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4" hasCustomPrompt="1"/>
          </p:nvPr>
        </p:nvSpPr>
        <p:spPr>
          <a:xfrm>
            <a:off x="1586" y="3869217"/>
            <a:ext cx="12185652" cy="537535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4426" rIns="90434" bIns="44426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None/>
              <a:defRPr lang="en-US" sz="3000" b="1" i="0" kern="1200" cap="none" spc="0" baseline="0" dirty="0" smtClean="0">
                <a:solidFill>
                  <a:schemeClr val="bg2"/>
                </a:solidFill>
                <a:latin typeface="Arial" pitchFamily="34" charset="0"/>
                <a:ea typeface="+mj-ea"/>
                <a:cs typeface="+mj-cs"/>
              </a:defRPr>
            </a:lvl1pPr>
            <a:lvl2pPr marL="609204" indent="-609204" defTabSz="304604">
              <a:buFontTx/>
              <a:buNone/>
              <a:defRPr lang="en-US" sz="2100" baseline="0" dirty="0" smtClean="0">
                <a:solidFill>
                  <a:schemeClr val="bg1"/>
                </a:solidFill>
              </a:defRPr>
            </a:lvl2pPr>
            <a:lvl3pPr>
              <a:defRPr lang="en-US" sz="2400" dirty="0" smtClean="0"/>
            </a:lvl3pPr>
            <a:lvl4pPr>
              <a:defRPr lang="en-US" sz="2400" dirty="0" smtClean="0"/>
            </a:lvl4pPr>
            <a:lvl5pPr>
              <a:defRPr lang="en-US" sz="2400" dirty="0"/>
            </a:lvl5pPr>
          </a:lstStyle>
          <a:p>
            <a:pPr lvl="0"/>
            <a:r>
              <a:rPr lang="en-US"/>
              <a:t>Click to edit subtitle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97467" y="641376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5596"/>
              </a:buClr>
              <a:buSzPct val="100000"/>
              <a:buFont typeface="Wingdings" pitchFamily="2" charset="2"/>
              <a:buNone/>
              <a:tabLst/>
              <a:defRPr/>
            </a:pPr>
            <a:fld id="{DAAEE642-D065-4BBA-AB0A-FA69033CF351}" type="slidenum">
              <a:rPr kumimoji="0" lang="en-US" sz="1200" b="0" i="0" u="none" strike="noStrike" kern="8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>
                  <a:srgbClr val="005596"/>
                </a:buClr>
                <a:buSzPct val="10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en-US" sz="1200" b="0" i="0" u="none" strike="noStrike" kern="8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CYPRESS LOGO NEW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99616" y="5867400"/>
            <a:ext cx="2651025" cy="82181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23030" y="6426400"/>
            <a:ext cx="5450018" cy="253916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5596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1050" b="1" i="0" u="none" strike="noStrike" kern="800" cap="none" spc="2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CYPRESS CONFIDENTIAL – Auto Training: Traveo™ II Ethernet MAC (mxeth)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93192" y="969963"/>
            <a:ext cx="11345603" cy="5176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3192" y="255719"/>
            <a:ext cx="11430000" cy="5144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9412" y="255719"/>
            <a:ext cx="11430000" cy="50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379412" y="698770"/>
            <a:ext cx="11430000" cy="413899"/>
          </a:xfrm>
          <a:noFill/>
        </p:spPr>
        <p:txBody>
          <a:bodyPr vert="horz" wrap="square" lIns="91440" tIns="45690" rIns="91440" bIns="45690" rtlCol="0">
            <a:spAutoFit/>
          </a:bodyPr>
          <a:lstStyle>
            <a:lvl1pPr marL="0" algn="l" defTabSz="456924" rtl="0" eaLnBrk="1" latinLnBrk="0" hangingPunct="1">
              <a:buNone/>
              <a:defRPr lang="en-US" sz="2200" b="1" i="0" kern="1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-231637" algn="l" defTabSz="456924" rtl="0" eaLnBrk="1" latinLnBrk="0" hangingPunct="1">
              <a:lnSpc>
                <a:spcPct val="95000"/>
              </a:lnSpc>
              <a:spcBef>
                <a:spcPts val="0"/>
              </a:spcBef>
              <a:buClr>
                <a:srgbClr val="0075BF"/>
              </a:buClr>
              <a:buFont typeface="Wingdings" pitchFamily="2" charset="2"/>
              <a:buNone/>
            </a:pPr>
            <a:r>
              <a:rPr lang="en-US" dirty="0"/>
              <a:t>Click to edit </a:t>
            </a:r>
            <a:r>
              <a:rPr lang="en-US"/>
              <a:t>Master subtitle styles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79412" y="1390650"/>
            <a:ext cx="11430000" cy="4762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379412" y="698770"/>
            <a:ext cx="11430000" cy="413899"/>
          </a:xfrm>
          <a:noFill/>
        </p:spPr>
        <p:txBody>
          <a:bodyPr vert="horz" wrap="square" lIns="91440" tIns="45690" rIns="91440" bIns="45690" rtlCol="0">
            <a:spAutoFit/>
          </a:bodyPr>
          <a:lstStyle>
            <a:lvl1pPr marL="0" algn="l" defTabSz="456924" rtl="0" eaLnBrk="1" latinLnBrk="0" hangingPunct="1">
              <a:buNone/>
              <a:defRPr lang="en-US" sz="2200" b="1" i="0" kern="1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-231637" algn="l" defTabSz="456924" rtl="0" eaLnBrk="1" latinLnBrk="0" hangingPunct="1">
              <a:lnSpc>
                <a:spcPct val="95000"/>
              </a:lnSpc>
              <a:spcBef>
                <a:spcPts val="0"/>
              </a:spcBef>
              <a:buClr>
                <a:srgbClr val="0075BF"/>
              </a:buClr>
              <a:buFont typeface="Wingdings" pitchFamily="2" charset="2"/>
              <a:buNone/>
            </a:pPr>
            <a:r>
              <a:rPr lang="en-US" dirty="0"/>
              <a:t>Click to edit </a:t>
            </a:r>
            <a:r>
              <a:rPr lang="en-US"/>
              <a:t>Master subtitle styles</a:t>
            </a:r>
            <a:endParaRPr lang="en-US" dirty="0"/>
          </a:p>
        </p:txBody>
      </p:sp>
      <p:pic>
        <p:nvPicPr>
          <p:cNvPr id="9" name="Picture 8" descr="CYPRESS LOGO NEW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74145" y="6231340"/>
            <a:ext cx="1476495" cy="45804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97467" y="641376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5596"/>
              </a:buClr>
              <a:buSzPct val="100000"/>
              <a:buFont typeface="Wingdings" pitchFamily="2" charset="2"/>
              <a:buNone/>
              <a:tabLst/>
              <a:defRPr/>
            </a:pPr>
            <a:fld id="{DAAEE642-D065-4BBA-AB0A-FA69033CF351}" type="slidenum">
              <a:rPr kumimoji="0" lang="en-US" sz="1200" b="0" i="0" u="none" strike="noStrike" kern="8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>
                  <a:srgbClr val="005596"/>
                </a:buClr>
                <a:buSzPct val="10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en-US" sz="1200" b="0" i="0" u="none" strike="noStrike" kern="8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is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lIns="91386" tIns="45690" rIns="91386" bIns="45690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16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5" descr="Cypress Logo Blue (Limited Use) - PNG Forma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2873" y="2103307"/>
            <a:ext cx="6043081" cy="18703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8CF9DB-F490-4620-9E70-D7808B53D1DA}"/>
              </a:ext>
            </a:extLst>
          </p:cNvPr>
          <p:cNvSpPr/>
          <p:nvPr userDrawn="1"/>
        </p:nvSpPr>
        <p:spPr>
          <a:xfrm>
            <a:off x="523030" y="6426400"/>
            <a:ext cx="1077859" cy="253916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5596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1050" b="1" i="0" u="none" strike="noStrike" kern="800" cap="none" spc="2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002-XXXXX **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REAM for PPT+Vectors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1815"/>
            <a:ext cx="12188824" cy="6854368"/>
          </a:xfrm>
          <a:prstGeom prst="rect">
            <a:avLst/>
          </a:prstGeom>
        </p:spPr>
      </p:pic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black">
          <a:xfrm>
            <a:off x="393192" y="255719"/>
            <a:ext cx="11430000" cy="5144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4426" rIns="91440" bIns="4442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192" y="969264"/>
            <a:ext cx="11430000" cy="519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690" rIns="91440" bIns="45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8" name="Picture 17" descr="CYPRESS LOGO NEW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474145" y="6231504"/>
            <a:ext cx="1476495" cy="457713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523030" y="6426400"/>
            <a:ext cx="5133585" cy="253916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5596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1050" b="1" i="0" u="none" strike="noStrike" kern="800" cap="none" spc="2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CYPRESS CONFIDENTIAL – Auto Training: Traveo™ II Ether MAC (mxeth</a:t>
            </a:r>
            <a:r>
              <a:rPr kumimoji="0" lang="en-US" altLang="ja-JP" sz="1050" b="1" i="0" u="none" strike="noStrike" kern="800" cap="none" spc="2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1050" b="1" i="0" u="none" strike="noStrike" kern="800" cap="none" spc="2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97467" y="6413761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5596"/>
              </a:buClr>
              <a:buSzPct val="100000"/>
              <a:buFont typeface="Wingdings" pitchFamily="2" charset="2"/>
              <a:buNone/>
              <a:tabLst/>
              <a:defRPr/>
            </a:pPr>
            <a:fld id="{DAAEE642-D065-4BBA-AB0A-FA69033CF351}" type="slidenum">
              <a:rPr kumimoji="0" lang="en-US" sz="1200" b="0" i="0" u="none" strike="noStrike" kern="8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>
                  <a:srgbClr val="005596"/>
                </a:buClr>
                <a:buSzPct val="100000"/>
                <a:buFont typeface="Wingdings" pitchFamily="2" charset="2"/>
                <a:buNone/>
                <a:tabLst/>
                <a:defRPr/>
              </a:pPr>
              <a:t>‹#›</a:t>
            </a:fld>
            <a:endParaRPr kumimoji="0" lang="en-US" sz="1200" b="0" i="0" u="none" strike="noStrike" kern="8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76" r:id="rId2"/>
    <p:sldLayoutId id="2147483697" r:id="rId3"/>
    <p:sldLayoutId id="2147483675" r:id="rId4"/>
    <p:sldLayoutId id="2147483665" r:id="rId5"/>
    <p:sldLayoutId id="2147483680" r:id="rId6"/>
    <p:sldLayoutId id="2147483681" r:id="rId7"/>
    <p:sldLayoutId id="2147483673" r:id="rId8"/>
    <p:sldLayoutId id="2147483693" r:id="rId9"/>
    <p:sldLayoutId id="2147483700" r:id="rId10"/>
    <p:sldLayoutId id="2147483701" r:id="rId11"/>
    <p:sldLayoutId id="2147483702" r:id="rId12"/>
  </p:sldLayoutIdLst>
  <p:transition>
    <p:fade/>
  </p:transition>
  <p:txStyles>
    <p:titleStyle>
      <a:lvl1pPr algn="l" rtl="0" eaLnBrk="0" fontAlgn="base" hangingPunct="0">
        <a:lnSpc>
          <a:spcPct val="92000"/>
        </a:lnSpc>
        <a:spcBef>
          <a:spcPct val="0"/>
        </a:spcBef>
        <a:spcAft>
          <a:spcPct val="0"/>
        </a:spcAft>
        <a:defRPr sz="3000" b="1" kern="8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9000"/>
        </a:lnSpc>
        <a:spcBef>
          <a:spcPct val="0"/>
        </a:spcBef>
        <a:spcAft>
          <a:spcPct val="0"/>
        </a:spcAft>
        <a:defRPr sz="3200">
          <a:solidFill>
            <a:srgbClr val="025BBC"/>
          </a:solidFill>
          <a:latin typeface="Arial" charset="0"/>
        </a:defRPr>
      </a:lvl2pPr>
      <a:lvl3pPr algn="l" rtl="0" eaLnBrk="0" fontAlgn="base" hangingPunct="0">
        <a:lnSpc>
          <a:spcPct val="79000"/>
        </a:lnSpc>
        <a:spcBef>
          <a:spcPct val="0"/>
        </a:spcBef>
        <a:spcAft>
          <a:spcPct val="0"/>
        </a:spcAft>
        <a:defRPr sz="3200">
          <a:solidFill>
            <a:srgbClr val="025BBC"/>
          </a:solidFill>
          <a:latin typeface="Arial" charset="0"/>
        </a:defRPr>
      </a:lvl3pPr>
      <a:lvl4pPr algn="l" rtl="0" eaLnBrk="0" fontAlgn="base" hangingPunct="0">
        <a:lnSpc>
          <a:spcPct val="79000"/>
        </a:lnSpc>
        <a:spcBef>
          <a:spcPct val="0"/>
        </a:spcBef>
        <a:spcAft>
          <a:spcPct val="0"/>
        </a:spcAft>
        <a:defRPr sz="3200">
          <a:solidFill>
            <a:srgbClr val="025BBC"/>
          </a:solidFill>
          <a:latin typeface="Arial" charset="0"/>
        </a:defRPr>
      </a:lvl4pPr>
      <a:lvl5pPr algn="l" rtl="0" eaLnBrk="0" fontAlgn="base" hangingPunct="0">
        <a:lnSpc>
          <a:spcPct val="79000"/>
        </a:lnSpc>
        <a:spcBef>
          <a:spcPct val="0"/>
        </a:spcBef>
        <a:spcAft>
          <a:spcPct val="0"/>
        </a:spcAft>
        <a:defRPr sz="3200">
          <a:solidFill>
            <a:srgbClr val="025BBC"/>
          </a:solidFill>
          <a:latin typeface="Arial" charset="0"/>
        </a:defRPr>
      </a:lvl5pPr>
      <a:lvl6pPr marL="456924" algn="l" rtl="0" eaLnBrk="1" fontAlgn="base" hangingPunct="1">
        <a:lnSpc>
          <a:spcPct val="79000"/>
        </a:lnSpc>
        <a:spcBef>
          <a:spcPct val="0"/>
        </a:spcBef>
        <a:spcAft>
          <a:spcPct val="0"/>
        </a:spcAft>
        <a:defRPr sz="3200">
          <a:solidFill>
            <a:srgbClr val="025BBC"/>
          </a:solidFill>
          <a:latin typeface="Arial" charset="0"/>
        </a:defRPr>
      </a:lvl6pPr>
      <a:lvl7pPr marL="913854" algn="l" rtl="0" eaLnBrk="1" fontAlgn="base" hangingPunct="1">
        <a:lnSpc>
          <a:spcPct val="79000"/>
        </a:lnSpc>
        <a:spcBef>
          <a:spcPct val="0"/>
        </a:spcBef>
        <a:spcAft>
          <a:spcPct val="0"/>
        </a:spcAft>
        <a:defRPr sz="3200">
          <a:solidFill>
            <a:srgbClr val="025BBC"/>
          </a:solidFill>
          <a:latin typeface="Arial" charset="0"/>
        </a:defRPr>
      </a:lvl7pPr>
      <a:lvl8pPr marL="1370778" algn="l" rtl="0" eaLnBrk="1" fontAlgn="base" hangingPunct="1">
        <a:lnSpc>
          <a:spcPct val="79000"/>
        </a:lnSpc>
        <a:spcBef>
          <a:spcPct val="0"/>
        </a:spcBef>
        <a:spcAft>
          <a:spcPct val="0"/>
        </a:spcAft>
        <a:defRPr sz="3200">
          <a:solidFill>
            <a:srgbClr val="025BBC"/>
          </a:solidFill>
          <a:latin typeface="Arial" charset="0"/>
        </a:defRPr>
      </a:lvl8pPr>
      <a:lvl9pPr marL="1827702" algn="l" rtl="0" eaLnBrk="1" fontAlgn="base" hangingPunct="1">
        <a:lnSpc>
          <a:spcPct val="79000"/>
        </a:lnSpc>
        <a:spcBef>
          <a:spcPct val="0"/>
        </a:spcBef>
        <a:spcAft>
          <a:spcPct val="0"/>
        </a:spcAft>
        <a:defRPr sz="3200">
          <a:solidFill>
            <a:srgbClr val="025BBC"/>
          </a:solidFill>
          <a:latin typeface="Arial" charset="0"/>
        </a:defRPr>
      </a:lvl9pPr>
    </p:titleStyle>
    <p:bodyStyle>
      <a:lvl1pPr marL="266700" indent="-266700" algn="l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Char char="§"/>
        <a:defRPr sz="2200" b="0" kern="800" baseline="0">
          <a:solidFill>
            <a:schemeClr val="tx1"/>
          </a:solidFill>
          <a:latin typeface="+mn-lt"/>
          <a:ea typeface="+mn-ea"/>
          <a:cs typeface="+mn-cs"/>
        </a:defRPr>
      </a:lvl1pPr>
      <a:lvl2pPr marL="587375" indent="-261938" algn="l" rtl="0" eaLnBrk="0" fontAlgn="base" hangingPunct="0"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MS Reference Sans Serif" pitchFamily="34" charset="0"/>
        <a:buChar char="−"/>
        <a:defRPr sz="1900" kern="800" baseline="0">
          <a:solidFill>
            <a:schemeClr val="tx1"/>
          </a:solidFill>
          <a:latin typeface="+mn-lt"/>
        </a:defRPr>
      </a:lvl2pPr>
      <a:lvl3pPr marL="817563" indent="-192088" algn="l" rtl="0" eaLnBrk="0" fontAlgn="base" hangingPunct="0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SzPct val="105000"/>
        <a:buFont typeface="Arial" pitchFamily="34" charset="0"/>
        <a:buChar char="•"/>
        <a:defRPr sz="1800" kern="800" baseline="0">
          <a:solidFill>
            <a:schemeClr val="tx1"/>
          </a:solidFill>
          <a:latin typeface="+mn-lt"/>
        </a:defRPr>
      </a:lvl3pPr>
      <a:lvl4pPr marL="1141413" indent="-273050" algn="l" rtl="0" eaLnBrk="0" fontAlgn="base" hangingPunct="0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à"/>
        <a:defRPr sz="1700">
          <a:solidFill>
            <a:schemeClr val="tx1"/>
          </a:solidFill>
          <a:latin typeface="+mn-lt"/>
        </a:defRPr>
      </a:lvl4pPr>
      <a:lvl5pPr marL="1401763" indent="-200025" algn="l" rtl="0" eaLnBrk="0" fontAlgn="base" hangingPunct="0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buChar char="−"/>
        <a:defRPr sz="1700">
          <a:solidFill>
            <a:schemeClr val="tx1"/>
          </a:solidFill>
          <a:latin typeface="+mn-lt"/>
        </a:defRPr>
      </a:lvl5pPr>
      <a:lvl6pPr marL="1370778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bg2"/>
        </a:buClr>
        <a:buSzPct val="100000"/>
        <a:defRPr sz="1600">
          <a:solidFill>
            <a:schemeClr val="tx2"/>
          </a:solidFill>
          <a:latin typeface="+mn-lt"/>
        </a:defRPr>
      </a:lvl6pPr>
      <a:lvl7pPr marL="1827702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bg2"/>
        </a:buClr>
        <a:buSzPct val="100000"/>
        <a:defRPr sz="1600">
          <a:solidFill>
            <a:schemeClr val="tx2"/>
          </a:solidFill>
          <a:latin typeface="+mn-lt"/>
        </a:defRPr>
      </a:lvl7pPr>
      <a:lvl8pPr marL="2284627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bg2"/>
        </a:buClr>
        <a:buSzPct val="100000"/>
        <a:defRPr sz="1600">
          <a:solidFill>
            <a:schemeClr val="tx2"/>
          </a:solidFill>
          <a:latin typeface="+mn-lt"/>
        </a:defRPr>
      </a:lvl8pPr>
      <a:lvl9pPr marL="2741556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bg2"/>
        </a:buClr>
        <a:buSzPct val="100000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38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24" algn="l" defTabSz="9138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54" algn="l" defTabSz="9138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78" algn="l" defTabSz="9138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2" algn="l" defTabSz="9138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27" algn="l" defTabSz="9138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6" algn="l" defTabSz="9138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80" algn="l" defTabSz="9138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4" algn="l" defTabSz="9138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310" userDrawn="1">
          <p15:clr>
            <a:srgbClr val="F26B43"/>
          </p15:clr>
        </p15:guide>
        <p15:guide id="6" pos="73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Ethernet MAC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5824EE7-C4B6-46A4-BB53-F627A3E670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39998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3" y="969963"/>
            <a:ext cx="9072084" cy="430827"/>
          </a:xfrm>
        </p:spPr>
        <p:txBody>
          <a:bodyPr wrap="square">
            <a:spAutoFit/>
          </a:bodyPr>
          <a:lstStyle/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b="1" dirty="0">
                <a:solidFill>
                  <a:schemeClr val="bg2"/>
                </a:solidFill>
              </a:rPr>
              <a:t>MII/RMII Interface: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192" y="255719"/>
            <a:ext cx="11430000" cy="514451"/>
          </a:xfrm>
        </p:spPr>
        <p:txBody>
          <a:bodyPr/>
          <a:lstStyle/>
          <a:p>
            <a:r>
              <a:rPr lang="en-US" altLang="ja-JP" dirty="0"/>
              <a:t>Use case</a:t>
            </a:r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CE955C0-3361-4062-A4E8-BA05C8320071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 31.3.14 for additional details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altLang="ja-JP" sz="1200" b="1" kern="800" dirty="0">
              <a:solidFill>
                <a:srgbClr val="005596"/>
              </a:solidFill>
            </a:endParaRP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Register info</a:t>
            </a:r>
            <a:br>
              <a:rPr lang="en-US" altLang="ja-JP" sz="1200" b="1" kern="800" dirty="0">
                <a:solidFill>
                  <a:srgbClr val="005596"/>
                </a:solidFill>
              </a:rPr>
            </a:br>
            <a:r>
              <a:rPr lang="en-US" altLang="ja-JP" sz="1200" kern="800" dirty="0"/>
              <a:t>- ETH_CTRL</a:t>
            </a:r>
            <a:br>
              <a:rPr lang="en-US" altLang="ja-JP" sz="1200" kern="800" dirty="0"/>
            </a:br>
            <a:r>
              <a:rPr lang="en-US" altLang="ja-JP" sz="1200" kern="800" dirty="0"/>
              <a:t>  (REFCLK_SRC_SEL)</a:t>
            </a:r>
            <a:br>
              <a:rPr lang="en-US" altLang="ja-JP" sz="1200" b="1" kern="800" dirty="0">
                <a:solidFill>
                  <a:srgbClr val="005596"/>
                </a:solidFill>
              </a:rPr>
            </a:br>
            <a:endParaRPr lang="en-US" altLang="ja-JP" sz="1200" b="1" kern="800" dirty="0">
              <a:solidFill>
                <a:srgbClr val="00559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0C30A4-35AD-4642-842E-0636C1DF6422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69E411-9C91-4BAC-B419-4724FC8B27B0}"/>
              </a:ext>
            </a:extLst>
          </p:cNvPr>
          <p:cNvSpPr txBox="1"/>
          <p:nvPr/>
        </p:nvSpPr>
        <p:spPr bwMode="auto">
          <a:xfrm>
            <a:off x="5118100" y="5389196"/>
            <a:ext cx="4381500" cy="93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ja-JP" sz="1200" kern="900" dirty="0">
                <a:solidFill>
                  <a:srgbClr val="000000"/>
                </a:solidFill>
              </a:rPr>
              <a:t>Tx and Rx clock source can be supplied from either internal reference clock or from external clock source.</a:t>
            </a:r>
          </a:p>
          <a:p>
            <a:pPr marL="171450" indent="-17145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ja-JP" sz="1200" kern="900" dirty="0">
                <a:solidFill>
                  <a:srgbClr val="000000"/>
                </a:solidFill>
              </a:rPr>
              <a:t>ETH_CTRL register must be used to select the reference clock source from internal reference clock or from HSIO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F50A5B-20E3-4D39-8CEB-F134762ED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675" y="1454927"/>
            <a:ext cx="3660050" cy="387018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8681718-E185-40B2-AF17-19AFB3BED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03" y="1458202"/>
            <a:ext cx="3660050" cy="336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6431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3" y="969963"/>
            <a:ext cx="9072084" cy="430827"/>
          </a:xfrm>
        </p:spPr>
        <p:txBody>
          <a:bodyPr wrap="square">
            <a:spAutoFit/>
          </a:bodyPr>
          <a:lstStyle/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b="1" dirty="0">
                <a:solidFill>
                  <a:schemeClr val="bg2"/>
                </a:solidFill>
              </a:rPr>
              <a:t>GMII/RGMII Interface: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192" y="255719"/>
            <a:ext cx="11430000" cy="514451"/>
          </a:xfrm>
        </p:spPr>
        <p:txBody>
          <a:bodyPr/>
          <a:lstStyle/>
          <a:p>
            <a:r>
              <a:rPr lang="en-US" altLang="ja-JP" dirty="0"/>
              <a:t>Use case</a:t>
            </a:r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CE955C0-3361-4062-A4E8-BA05C8320071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 31.3.14 for additional details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altLang="ja-JP" sz="1200" b="1" kern="800" dirty="0">
              <a:solidFill>
                <a:srgbClr val="005596"/>
              </a:solidFill>
            </a:endParaRP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Register info</a:t>
            </a:r>
            <a:br>
              <a:rPr lang="en-US" altLang="ja-JP" sz="1200" b="1" kern="800" dirty="0">
                <a:solidFill>
                  <a:srgbClr val="005596"/>
                </a:solidFill>
              </a:rPr>
            </a:br>
            <a:r>
              <a:rPr lang="en-US" altLang="ja-JP" sz="1200" kern="800" dirty="0"/>
              <a:t>- ETH_CTRL</a:t>
            </a:r>
            <a:br>
              <a:rPr lang="en-US" altLang="ja-JP" sz="1200" kern="800" dirty="0"/>
            </a:br>
            <a:r>
              <a:rPr lang="en-US" altLang="ja-JP" sz="1200" kern="800" dirty="0"/>
              <a:t>  (REFCLK_SRC_SEL)</a:t>
            </a:r>
            <a:br>
              <a:rPr lang="en-US" altLang="ja-JP" sz="1200" b="1" kern="800" dirty="0">
                <a:solidFill>
                  <a:srgbClr val="005596"/>
                </a:solidFill>
              </a:rPr>
            </a:br>
            <a:endParaRPr lang="en-US" altLang="ja-JP" sz="1200" b="1" kern="800" dirty="0">
              <a:solidFill>
                <a:srgbClr val="00559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0C30A4-35AD-4642-842E-0636C1DF6422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69E411-9C91-4BAC-B419-4724FC8B27B0}"/>
              </a:ext>
            </a:extLst>
          </p:cNvPr>
          <p:cNvSpPr txBox="1"/>
          <p:nvPr/>
        </p:nvSpPr>
        <p:spPr bwMode="auto">
          <a:xfrm>
            <a:off x="5118100" y="5379036"/>
            <a:ext cx="4381500" cy="93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ja-JP" sz="1200" kern="900" dirty="0">
                <a:solidFill>
                  <a:srgbClr val="000000"/>
                </a:solidFill>
              </a:rPr>
              <a:t>Tx clock source can be selected either from internal clock source or from HSIO</a:t>
            </a:r>
          </a:p>
          <a:p>
            <a:pPr marL="171450" indent="-17145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ja-JP" sz="1200" kern="900" dirty="0">
                <a:solidFill>
                  <a:srgbClr val="000000"/>
                </a:solidFill>
              </a:rPr>
              <a:t>ETH_CTRL register must be used to selects reference clock source from internal reference clock or from HSIO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846D37B-E9E2-4E92-A930-03A27DA90827}"/>
              </a:ext>
            </a:extLst>
          </p:cNvPr>
          <p:cNvSpPr txBox="1"/>
          <p:nvPr/>
        </p:nvSpPr>
        <p:spPr bwMode="auto">
          <a:xfrm>
            <a:off x="673100" y="5379036"/>
            <a:ext cx="4381500" cy="93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ja-JP" sz="1200" kern="900" dirty="0">
                <a:solidFill>
                  <a:srgbClr val="000000"/>
                </a:solidFill>
              </a:rPr>
              <a:t>Tx clock source can be selected either from internal clock source or from HSIO</a:t>
            </a:r>
          </a:p>
          <a:p>
            <a:pPr marL="171450" indent="-171450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ja-JP" sz="1200" kern="900" dirty="0">
                <a:solidFill>
                  <a:srgbClr val="000000"/>
                </a:solidFill>
              </a:rPr>
              <a:t>ETH_CTRL register must be used to selects reference clock source from internal reference clock or from HSIO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DD06397-06A9-40F0-8681-C8F1A426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69" y="1564086"/>
            <a:ext cx="3660050" cy="366870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9551820-E2C3-46DC-8E89-B128EA094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329" y="1564086"/>
            <a:ext cx="3660050" cy="366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655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MDIO interface</a:t>
            </a:r>
            <a:endParaRPr lang="en-US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34011AD-45E9-4119-B707-A35347BBD498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 31.3.12 for additional details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altLang="ja-JP" sz="1200" b="1" kern="800" dirty="0">
              <a:solidFill>
                <a:srgbClr val="005596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A16AFD-930A-45CD-B1F1-9C0B499E944C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AA99BBF7-2FD9-4748-AF69-7021609CA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193" y="969963"/>
            <a:ext cx="9072084" cy="5088512"/>
          </a:xfrm>
        </p:spPr>
        <p:txBody>
          <a:bodyPr wrap="square">
            <a:spAutoFit/>
          </a:bodyPr>
          <a:lstStyle/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b="1" dirty="0">
                <a:solidFill>
                  <a:srgbClr val="005596"/>
                </a:solidFill>
              </a:rPr>
              <a:t>Supported Signals:</a:t>
            </a: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sz="2200" b="1" dirty="0">
              <a:solidFill>
                <a:srgbClr val="005596"/>
              </a:solidFill>
            </a:endParaRP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sz="2200" b="1" dirty="0">
              <a:solidFill>
                <a:srgbClr val="005596"/>
              </a:solidFill>
            </a:endParaRPr>
          </a:p>
          <a:p>
            <a:pPr lvl="1"/>
            <a:endParaRPr lang="en-US" altLang="ja-JP" sz="1800" dirty="0"/>
          </a:p>
          <a:p>
            <a:pPr lvl="1"/>
            <a:r>
              <a:rPr lang="en-US" altLang="ja-JP" sz="1800" dirty="0"/>
              <a:t>MDIO is a single bi-directional tristate signal between the Ethernet MAC and PHY</a:t>
            </a:r>
          </a:p>
          <a:p>
            <a:pPr lvl="1"/>
            <a:r>
              <a:rPr lang="en-US" altLang="ja-JP" sz="1800" dirty="0"/>
              <a:t>MDC is a clock for MDIO</a:t>
            </a:r>
          </a:p>
          <a:p>
            <a:pPr lvl="2"/>
            <a:r>
              <a:rPr lang="en-US" altLang="ja-JP" sz="1700" dirty="0"/>
              <a:t>MDC is generated by dividing CLK_GR4. MDC should not toggle faster than 2.5 MHz (minimum period of 400 ns), as defined by the IEEE 802.3az.</a:t>
            </a:r>
          </a:p>
          <a:p>
            <a:r>
              <a:rPr lang="en-US" altLang="ja-JP" b="1" dirty="0">
                <a:solidFill>
                  <a:srgbClr val="005596"/>
                </a:solidFill>
              </a:rPr>
              <a:t>Use case</a:t>
            </a:r>
          </a:p>
          <a:p>
            <a:pPr lvl="1"/>
            <a:r>
              <a:rPr lang="en-US" altLang="ja-JP" sz="1800" dirty="0"/>
              <a:t>ETH_phy_management register is implemented as a shift register. Writing to this register starts a shift operation and outputs to MDIO pin.</a:t>
            </a:r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EA3A70C4-AC20-49EB-939C-7FE85AE33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212681"/>
              </p:ext>
            </p:extLst>
          </p:nvPr>
        </p:nvGraphicFramePr>
        <p:xfrm>
          <a:off x="994920" y="1626812"/>
          <a:ext cx="5678666" cy="917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915">
                  <a:extLst>
                    <a:ext uri="{9D8B030D-6E8A-4147-A177-3AD203B41FA5}">
                      <a16:colId xmlns:a16="http://schemas.microsoft.com/office/drawing/2014/main" val="1239718747"/>
                    </a:ext>
                  </a:extLst>
                </a:gridCol>
                <a:gridCol w="1172307">
                  <a:extLst>
                    <a:ext uri="{9D8B030D-6E8A-4147-A177-3AD203B41FA5}">
                      <a16:colId xmlns:a16="http://schemas.microsoft.com/office/drawing/2014/main" val="2594407993"/>
                    </a:ext>
                  </a:extLst>
                </a:gridCol>
                <a:gridCol w="3038444">
                  <a:extLst>
                    <a:ext uri="{9D8B030D-6E8A-4147-A177-3AD203B41FA5}">
                      <a16:colId xmlns:a16="http://schemas.microsoft.com/office/drawing/2014/main" val="1509863071"/>
                    </a:ext>
                  </a:extLst>
                </a:gridCol>
              </a:tblGrid>
              <a:tr h="108202">
                <a:tc>
                  <a:txBody>
                    <a:bodyPr/>
                    <a:lstStyle/>
                    <a:p>
                      <a:pPr algn="ctr" fontAlgn="t">
                        <a:lnSpc>
                          <a:spcPts val="2400"/>
                        </a:lnSpc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Pin Name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400"/>
                        </a:lnSpc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Direction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400"/>
                        </a:lnSpc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Function of signals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02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ts val="23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MDIO</a:t>
                      </a:r>
                    </a:p>
                  </a:txBody>
                  <a:tcPr marL="9525" marR="9525" marT="9525" marB="0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3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IO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23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Management Data Input/Output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041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ts val="23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MDC</a:t>
                      </a:r>
                    </a:p>
                  </a:txBody>
                  <a:tcPr marL="9525" marR="9525" marT="9525" marB="0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3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O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23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Management Data Clock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311536"/>
                  </a:ext>
                </a:extLst>
              </a:tr>
            </a:tbl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id="{8384BBAC-D1B6-4270-A92C-F0F5C06D5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99" y="5278590"/>
            <a:ext cx="6838008" cy="7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3757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2" y="969963"/>
            <a:ext cx="9136029" cy="2662207"/>
          </a:xfrm>
        </p:spPr>
        <p:txBody>
          <a:bodyPr wrap="square">
            <a:spAutoFit/>
          </a:bodyPr>
          <a:lstStyle/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b="1" dirty="0">
                <a:solidFill>
                  <a:srgbClr val="005596"/>
                </a:solidFill>
              </a:rPr>
              <a:t>Ethernet MAC components:</a:t>
            </a:r>
          </a:p>
          <a:p>
            <a:pPr lvl="1"/>
            <a:r>
              <a:rPr lang="en-US" altLang="ja-JP" dirty="0"/>
              <a:t>Clock supplied to EMAC</a:t>
            </a:r>
          </a:p>
          <a:p>
            <a:pPr lvl="2"/>
            <a:r>
              <a:rPr lang="en-US" altLang="ja-JP" dirty="0"/>
              <a:t>For internal operation</a:t>
            </a:r>
          </a:p>
          <a:p>
            <a:pPr lvl="3"/>
            <a:r>
              <a:rPr lang="en-US" altLang="ja-JP" dirty="0"/>
              <a:t>CLK_GR4</a:t>
            </a:r>
          </a:p>
          <a:p>
            <a:pPr lvl="3"/>
            <a:r>
              <a:rPr lang="en-US" altLang="ja-JP" dirty="0"/>
              <a:t>CLK_HF4</a:t>
            </a:r>
          </a:p>
          <a:p>
            <a:pPr lvl="3"/>
            <a:r>
              <a:rPr lang="en-US" altLang="ja-JP" dirty="0"/>
              <a:t>CLK_MEM</a:t>
            </a:r>
          </a:p>
          <a:p>
            <a:pPr lvl="3"/>
            <a:r>
              <a:rPr lang="en-US" altLang="ja-JP" dirty="0"/>
              <a:t>CLK_HF5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Ethernet MAC Block Diagram</a:t>
            </a:r>
            <a:endParaRPr lang="en-US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34011AD-45E9-4119-B707-A35347BBD498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 31.3.15 for additional details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A16AFD-930A-45CD-B1F1-9C0B499E944C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898C105B-9E2F-4B20-9C83-9E7F5C4364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12975" y="2636838"/>
            <a:ext cx="7575551" cy="3562350"/>
            <a:chOff x="1394" y="1661"/>
            <a:chExt cx="4772" cy="2244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28D2107F-3374-4717-BD02-2CB3FA98179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94" y="1661"/>
              <a:ext cx="4599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4D0CA5AD-A5E6-4A2D-8088-37837D16A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" y="2546"/>
              <a:ext cx="1076" cy="1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801ABFEF-358D-4AA0-AB98-0FA34FA5C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" y="2546"/>
              <a:ext cx="1076" cy="1214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76D4F66E-CBB9-4B32-9D25-FC7ED8480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2577"/>
              <a:ext cx="59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MAC 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B65037E8-10A6-4591-8686-584C65B63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" y="1939"/>
              <a:ext cx="2958" cy="1956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05D7FADE-B436-4D94-8FE0-AFEB27EB4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2141"/>
              <a:ext cx="605" cy="2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43C3A43E-1018-48D1-9317-EE407B1E5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2141"/>
              <a:ext cx="605" cy="203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ECD32AE4-0B24-4288-94FA-4943187A6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2189"/>
              <a:ext cx="20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AXI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1BC13C91-758B-4F42-BD7C-9D52AD252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2189"/>
              <a:ext cx="42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ECF70F89-B279-4D70-B4E1-BE0AA3CD3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5" y="2546"/>
              <a:ext cx="537" cy="4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823A1CA8-0003-47C3-B124-ACC1FFD47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5" y="2546"/>
              <a:ext cx="537" cy="472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A39FBF33-F3DB-434A-86A7-503DCB7F7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" y="2678"/>
              <a:ext cx="30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MMIO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A94A3039-F66F-4F41-9345-2073897E6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5" y="2785"/>
              <a:ext cx="44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Registers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D6E77432-7B90-4FD2-B677-2FB9B2B26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2004"/>
              <a:ext cx="129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2FD2B2F6-823F-46B4-AB69-37089D75F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2004"/>
              <a:ext cx="71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thernet MAC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Line 19">
              <a:extLst>
                <a:ext uri="{FF2B5EF4-FFF2-40B4-BE49-F238E27FC236}">
                  <a16:creationId xmlns:a16="http://schemas.microsoft.com/office/drawing/2014/main" id="{122379D6-9210-4CEC-A733-54A413C929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6" y="1867"/>
              <a:ext cx="0" cy="212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33FD60F8-136B-4EF7-AACA-D5C912BBF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2070"/>
              <a:ext cx="72" cy="71"/>
            </a:xfrm>
            <a:custGeom>
              <a:avLst/>
              <a:gdLst>
                <a:gd name="T0" fmla="*/ 72 w 72"/>
                <a:gd name="T1" fmla="*/ 0 h 71"/>
                <a:gd name="T2" fmla="*/ 36 w 72"/>
                <a:gd name="T3" fmla="*/ 71 h 71"/>
                <a:gd name="T4" fmla="*/ 0 w 72"/>
                <a:gd name="T5" fmla="*/ 0 h 71"/>
                <a:gd name="T6" fmla="*/ 72 w 72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1">
                  <a:moveTo>
                    <a:pt x="72" y="0"/>
                  </a:moveTo>
                  <a:lnTo>
                    <a:pt x="36" y="71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59A765FD-BC1E-43FD-9357-B7CF91A2F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1804"/>
              <a:ext cx="72" cy="72"/>
            </a:xfrm>
            <a:custGeom>
              <a:avLst/>
              <a:gdLst>
                <a:gd name="T0" fmla="*/ 0 w 72"/>
                <a:gd name="T1" fmla="*/ 72 h 72"/>
                <a:gd name="T2" fmla="*/ 36 w 72"/>
                <a:gd name="T3" fmla="*/ 0 h 72"/>
                <a:gd name="T4" fmla="*/ 72 w 72"/>
                <a:gd name="T5" fmla="*/ 72 h 72"/>
                <a:gd name="T6" fmla="*/ 0 w 72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72"/>
                  </a:moveTo>
                  <a:lnTo>
                    <a:pt x="36" y="0"/>
                  </a:lnTo>
                  <a:lnTo>
                    <a:pt x="72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2">
              <a:extLst>
                <a:ext uri="{FF2B5EF4-FFF2-40B4-BE49-F238E27FC236}">
                  <a16:creationId xmlns:a16="http://schemas.microsoft.com/office/drawing/2014/main" id="{1F5C78FF-F978-4109-B207-EA0A28255C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4" y="2407"/>
              <a:ext cx="0" cy="7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28487832-8BFC-4464-93D0-7B43D29C9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" y="2475"/>
              <a:ext cx="71" cy="71"/>
            </a:xfrm>
            <a:custGeom>
              <a:avLst/>
              <a:gdLst>
                <a:gd name="T0" fmla="*/ 71 w 71"/>
                <a:gd name="T1" fmla="*/ 0 h 71"/>
                <a:gd name="T2" fmla="*/ 36 w 71"/>
                <a:gd name="T3" fmla="*/ 71 h 71"/>
                <a:gd name="T4" fmla="*/ 0 w 71"/>
                <a:gd name="T5" fmla="*/ 0 h 71"/>
                <a:gd name="T6" fmla="*/ 71 w 71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1">
                  <a:moveTo>
                    <a:pt x="71" y="0"/>
                  </a:moveTo>
                  <a:lnTo>
                    <a:pt x="36" y="71"/>
                  </a:lnTo>
                  <a:lnTo>
                    <a:pt x="0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370CD38-E665-43AE-BBE1-7874E5217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" y="2344"/>
              <a:ext cx="71" cy="71"/>
            </a:xfrm>
            <a:custGeom>
              <a:avLst/>
              <a:gdLst>
                <a:gd name="T0" fmla="*/ 0 w 71"/>
                <a:gd name="T1" fmla="*/ 71 h 71"/>
                <a:gd name="T2" fmla="*/ 36 w 71"/>
                <a:gd name="T3" fmla="*/ 0 h 71"/>
                <a:gd name="T4" fmla="*/ 71 w 71"/>
                <a:gd name="T5" fmla="*/ 71 h 71"/>
                <a:gd name="T6" fmla="*/ 0 w 71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1">
                  <a:moveTo>
                    <a:pt x="0" y="71"/>
                  </a:moveTo>
                  <a:lnTo>
                    <a:pt x="36" y="0"/>
                  </a:lnTo>
                  <a:lnTo>
                    <a:pt x="71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665C6027-56F7-40E9-8E14-B75BCC22D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5" y="3220"/>
              <a:ext cx="537" cy="540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3A0F5F65-5F34-492E-8731-2684DE170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5" y="3220"/>
              <a:ext cx="537" cy="540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16FA516A-22E1-4127-8E4A-9E731AAD5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" y="3386"/>
              <a:ext cx="28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Clock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DAC98A69-DF78-42D2-B4D4-2EEBCC5A1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" y="3493"/>
              <a:ext cx="35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13A5FEA3-31B7-4FEC-85F7-189ABC6860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4" y="3081"/>
              <a:ext cx="0" cy="7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36CBF4BF-ED5F-434B-A04A-6E6D53F43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" y="3149"/>
              <a:ext cx="71" cy="71"/>
            </a:xfrm>
            <a:custGeom>
              <a:avLst/>
              <a:gdLst>
                <a:gd name="T0" fmla="*/ 71 w 71"/>
                <a:gd name="T1" fmla="*/ 0 h 71"/>
                <a:gd name="T2" fmla="*/ 36 w 71"/>
                <a:gd name="T3" fmla="*/ 71 h 71"/>
                <a:gd name="T4" fmla="*/ 0 w 71"/>
                <a:gd name="T5" fmla="*/ 0 h 71"/>
                <a:gd name="T6" fmla="*/ 71 w 71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1">
                  <a:moveTo>
                    <a:pt x="71" y="0"/>
                  </a:moveTo>
                  <a:lnTo>
                    <a:pt x="36" y="71"/>
                  </a:lnTo>
                  <a:lnTo>
                    <a:pt x="0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9362E03D-C2A4-4DEC-8368-04E633E88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" y="3018"/>
              <a:ext cx="71" cy="72"/>
            </a:xfrm>
            <a:custGeom>
              <a:avLst/>
              <a:gdLst>
                <a:gd name="T0" fmla="*/ 0 w 71"/>
                <a:gd name="T1" fmla="*/ 72 h 72"/>
                <a:gd name="T2" fmla="*/ 36 w 71"/>
                <a:gd name="T3" fmla="*/ 0 h 72"/>
                <a:gd name="T4" fmla="*/ 71 w 71"/>
                <a:gd name="T5" fmla="*/ 72 h 72"/>
                <a:gd name="T6" fmla="*/ 0 w 7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0" y="72"/>
                  </a:moveTo>
                  <a:lnTo>
                    <a:pt x="36" y="0"/>
                  </a:lnTo>
                  <a:lnTo>
                    <a:pt x="71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2">
              <a:extLst>
                <a:ext uri="{FF2B5EF4-FFF2-40B4-BE49-F238E27FC236}">
                  <a16:creationId xmlns:a16="http://schemas.microsoft.com/office/drawing/2014/main" id="{32E42B7F-50B3-46CA-8B9F-AE68FDA6D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8" y="3086"/>
              <a:ext cx="77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33930D74-C314-4644-94B7-5D02DA551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" y="3050"/>
              <a:ext cx="72" cy="71"/>
            </a:xfrm>
            <a:custGeom>
              <a:avLst/>
              <a:gdLst>
                <a:gd name="T0" fmla="*/ 72 w 72"/>
                <a:gd name="T1" fmla="*/ 71 h 71"/>
                <a:gd name="T2" fmla="*/ 0 w 72"/>
                <a:gd name="T3" fmla="*/ 36 h 71"/>
                <a:gd name="T4" fmla="*/ 72 w 72"/>
                <a:gd name="T5" fmla="*/ 0 h 71"/>
                <a:gd name="T6" fmla="*/ 72 w 72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1">
                  <a:moveTo>
                    <a:pt x="72" y="71"/>
                  </a:moveTo>
                  <a:lnTo>
                    <a:pt x="0" y="36"/>
                  </a:lnTo>
                  <a:lnTo>
                    <a:pt x="72" y="0"/>
                  </a:lnTo>
                  <a:lnTo>
                    <a:pt x="72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271EB16D-8875-40CA-95F2-96A145E01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" y="3050"/>
              <a:ext cx="71" cy="71"/>
            </a:xfrm>
            <a:custGeom>
              <a:avLst/>
              <a:gdLst>
                <a:gd name="T0" fmla="*/ 0 w 71"/>
                <a:gd name="T1" fmla="*/ 0 h 71"/>
                <a:gd name="T2" fmla="*/ 71 w 71"/>
                <a:gd name="T3" fmla="*/ 36 h 71"/>
                <a:gd name="T4" fmla="*/ 0 w 71"/>
                <a:gd name="T5" fmla="*/ 71 h 71"/>
                <a:gd name="T6" fmla="*/ 0 w 71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71" y="36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5">
              <a:extLst>
                <a:ext uri="{FF2B5EF4-FFF2-40B4-BE49-F238E27FC236}">
                  <a16:creationId xmlns:a16="http://schemas.microsoft.com/office/drawing/2014/main" id="{4047DEB7-7BCD-4E71-8D7D-B8D42A71A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4" y="1867"/>
              <a:ext cx="0" cy="212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3BCFF9D9-8120-4CA0-BCE9-06917DECD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" y="2070"/>
              <a:ext cx="71" cy="71"/>
            </a:xfrm>
            <a:custGeom>
              <a:avLst/>
              <a:gdLst>
                <a:gd name="T0" fmla="*/ 71 w 71"/>
                <a:gd name="T1" fmla="*/ 0 h 71"/>
                <a:gd name="T2" fmla="*/ 36 w 71"/>
                <a:gd name="T3" fmla="*/ 71 h 71"/>
                <a:gd name="T4" fmla="*/ 0 w 71"/>
                <a:gd name="T5" fmla="*/ 0 h 71"/>
                <a:gd name="T6" fmla="*/ 71 w 71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1">
                  <a:moveTo>
                    <a:pt x="71" y="0"/>
                  </a:moveTo>
                  <a:lnTo>
                    <a:pt x="36" y="71"/>
                  </a:lnTo>
                  <a:lnTo>
                    <a:pt x="0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007663DB-8ACD-437C-9587-4688297C9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8" y="1804"/>
              <a:ext cx="71" cy="72"/>
            </a:xfrm>
            <a:custGeom>
              <a:avLst/>
              <a:gdLst>
                <a:gd name="T0" fmla="*/ 0 w 71"/>
                <a:gd name="T1" fmla="*/ 72 h 72"/>
                <a:gd name="T2" fmla="*/ 36 w 71"/>
                <a:gd name="T3" fmla="*/ 0 h 72"/>
                <a:gd name="T4" fmla="*/ 71 w 71"/>
                <a:gd name="T5" fmla="*/ 72 h 72"/>
                <a:gd name="T6" fmla="*/ 0 w 7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0" y="72"/>
                  </a:moveTo>
                  <a:lnTo>
                    <a:pt x="36" y="0"/>
                  </a:lnTo>
                  <a:lnTo>
                    <a:pt x="71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4192BD9E-6E3D-4031-BC8D-C86355FAB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423"/>
              <a:ext cx="806" cy="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9">
              <a:extLst>
                <a:ext uri="{FF2B5EF4-FFF2-40B4-BE49-F238E27FC236}">
                  <a16:creationId xmlns:a16="http://schemas.microsoft.com/office/drawing/2014/main" id="{2E9E7B1C-CE2A-47A7-A967-4197FD09E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423"/>
              <a:ext cx="806" cy="26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0">
              <a:extLst>
                <a:ext uri="{FF2B5EF4-FFF2-40B4-BE49-F238E27FC236}">
                  <a16:creationId xmlns:a16="http://schemas.microsoft.com/office/drawing/2014/main" id="{4821006C-5476-46A5-9DFA-A4CCCC04C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3504"/>
              <a:ext cx="64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PHY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Line 41">
              <a:extLst>
                <a:ext uri="{FF2B5EF4-FFF2-40B4-BE49-F238E27FC236}">
                  <a16:creationId xmlns:a16="http://schemas.microsoft.com/office/drawing/2014/main" id="{47DDF77E-92D6-4A1E-BAAB-B1A7AEC58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6" y="2407"/>
              <a:ext cx="0" cy="7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2C8B5757-2CD7-419B-A30B-17F7A8509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2475"/>
              <a:ext cx="72" cy="71"/>
            </a:xfrm>
            <a:custGeom>
              <a:avLst/>
              <a:gdLst>
                <a:gd name="T0" fmla="*/ 72 w 72"/>
                <a:gd name="T1" fmla="*/ 0 h 71"/>
                <a:gd name="T2" fmla="*/ 36 w 72"/>
                <a:gd name="T3" fmla="*/ 71 h 71"/>
                <a:gd name="T4" fmla="*/ 0 w 72"/>
                <a:gd name="T5" fmla="*/ 0 h 71"/>
                <a:gd name="T6" fmla="*/ 72 w 72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1">
                  <a:moveTo>
                    <a:pt x="72" y="0"/>
                  </a:moveTo>
                  <a:lnTo>
                    <a:pt x="36" y="71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A21FEDCA-092D-41CA-A8BC-0DD03F410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" y="2344"/>
              <a:ext cx="72" cy="71"/>
            </a:xfrm>
            <a:custGeom>
              <a:avLst/>
              <a:gdLst>
                <a:gd name="T0" fmla="*/ 0 w 72"/>
                <a:gd name="T1" fmla="*/ 71 h 71"/>
                <a:gd name="T2" fmla="*/ 36 w 72"/>
                <a:gd name="T3" fmla="*/ 0 h 71"/>
                <a:gd name="T4" fmla="*/ 72 w 72"/>
                <a:gd name="T5" fmla="*/ 71 h 71"/>
                <a:gd name="T6" fmla="*/ 0 w 72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1">
                  <a:moveTo>
                    <a:pt x="0" y="71"/>
                  </a:moveTo>
                  <a:lnTo>
                    <a:pt x="36" y="0"/>
                  </a:lnTo>
                  <a:lnTo>
                    <a:pt x="72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4">
              <a:extLst>
                <a:ext uri="{FF2B5EF4-FFF2-40B4-BE49-F238E27FC236}">
                  <a16:creationId xmlns:a16="http://schemas.microsoft.com/office/drawing/2014/main" id="{763C2938-5F45-4DA5-B123-520851A66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546"/>
              <a:ext cx="672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5">
              <a:extLst>
                <a:ext uri="{FF2B5EF4-FFF2-40B4-BE49-F238E27FC236}">
                  <a16:creationId xmlns:a16="http://schemas.microsoft.com/office/drawing/2014/main" id="{1D872989-FA86-426A-8E2B-D2890419D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546"/>
              <a:ext cx="672" cy="270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6">
              <a:extLst>
                <a:ext uri="{FF2B5EF4-FFF2-40B4-BE49-F238E27FC236}">
                  <a16:creationId xmlns:a16="http://schemas.microsoft.com/office/drawing/2014/main" id="{76E4DC81-71AE-4559-91B1-274AD6011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577"/>
              <a:ext cx="19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TX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7">
              <a:extLst>
                <a:ext uri="{FF2B5EF4-FFF2-40B4-BE49-F238E27FC236}">
                  <a16:creationId xmlns:a16="http://schemas.microsoft.com/office/drawing/2014/main" id="{9F413A04-892D-44A4-9F5E-BE7859AD0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" y="2577"/>
              <a:ext cx="56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Packet Buff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8">
              <a:extLst>
                <a:ext uri="{FF2B5EF4-FFF2-40B4-BE49-F238E27FC236}">
                  <a16:creationId xmlns:a16="http://schemas.microsoft.com/office/drawing/2014/main" id="{D273741E-480D-437D-8725-814E0EC0C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" y="2683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9">
              <a:extLst>
                <a:ext uri="{FF2B5EF4-FFF2-40B4-BE49-F238E27FC236}">
                  <a16:creationId xmlns:a16="http://schemas.microsoft.com/office/drawing/2014/main" id="{7C0D1051-84B1-4727-A573-64DCF0B60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683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dirty="0">
                  <a:solidFill>
                    <a:srgbClr val="000000"/>
                  </a:solidFill>
                </a:rPr>
                <a:t>8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0">
              <a:extLst>
                <a:ext uri="{FF2B5EF4-FFF2-40B4-BE49-F238E27FC236}">
                  <a16:creationId xmlns:a16="http://schemas.microsoft.com/office/drawing/2014/main" id="{2A809535-257E-486B-81C1-FD990370C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2683"/>
              <a:ext cx="10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1">
              <a:extLst>
                <a:ext uri="{FF2B5EF4-FFF2-40B4-BE49-F238E27FC236}">
                  <a16:creationId xmlns:a16="http://schemas.microsoft.com/office/drawing/2014/main" id="{646EFB3B-289C-4500-B5FB-63F0DFDA2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683"/>
              <a:ext cx="10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2">
              <a:extLst>
                <a:ext uri="{FF2B5EF4-FFF2-40B4-BE49-F238E27FC236}">
                  <a16:creationId xmlns:a16="http://schemas.microsoft.com/office/drawing/2014/main" id="{75C9E0F8-2032-4555-8E8C-96479ABF9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2683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3">
              <a:extLst>
                <a:ext uri="{FF2B5EF4-FFF2-40B4-BE49-F238E27FC236}">
                  <a16:creationId xmlns:a16="http://schemas.microsoft.com/office/drawing/2014/main" id="{AE5AA2E8-BC02-4B0B-83BF-CE4A1CB4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951"/>
              <a:ext cx="672" cy="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4">
              <a:extLst>
                <a:ext uri="{FF2B5EF4-FFF2-40B4-BE49-F238E27FC236}">
                  <a16:creationId xmlns:a16="http://schemas.microsoft.com/office/drawing/2014/main" id="{DE43E8A1-B84B-4BA0-8DC1-3AC769179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951"/>
              <a:ext cx="672" cy="26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5">
              <a:extLst>
                <a:ext uri="{FF2B5EF4-FFF2-40B4-BE49-F238E27FC236}">
                  <a16:creationId xmlns:a16="http://schemas.microsoft.com/office/drawing/2014/main" id="{D3F59BD9-B858-4C25-8EBD-E67ACFED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2981"/>
              <a:ext cx="20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RX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BC028E6C-6D11-4CFA-9B40-87490F8EB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981"/>
              <a:ext cx="56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Packet Buff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7">
              <a:extLst>
                <a:ext uri="{FF2B5EF4-FFF2-40B4-BE49-F238E27FC236}">
                  <a16:creationId xmlns:a16="http://schemas.microsoft.com/office/drawing/2014/main" id="{D8DC70AB-6C55-4031-A682-900E23AD0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88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8">
              <a:extLst>
                <a:ext uri="{FF2B5EF4-FFF2-40B4-BE49-F238E27FC236}">
                  <a16:creationId xmlns:a16="http://schemas.microsoft.com/office/drawing/2014/main" id="{68106936-4329-47CF-8CA4-505FD7EE2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3088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59">
              <a:extLst>
                <a:ext uri="{FF2B5EF4-FFF2-40B4-BE49-F238E27FC236}">
                  <a16:creationId xmlns:a16="http://schemas.microsoft.com/office/drawing/2014/main" id="{EB7F8D3B-9AF6-4E2C-90DE-A9A399A6D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3088"/>
              <a:ext cx="10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0">
              <a:extLst>
                <a:ext uri="{FF2B5EF4-FFF2-40B4-BE49-F238E27FC236}">
                  <a16:creationId xmlns:a16="http://schemas.microsoft.com/office/drawing/2014/main" id="{C3C52B3E-00F2-47A0-8695-9712DD5F8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3088"/>
              <a:ext cx="10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47133E86-2C65-4659-ACF8-975E46C8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3088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C0C0A6C6-92F3-4997-9857-AEB2F67C6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" y="3288"/>
              <a:ext cx="22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F1ABB0C5-BCDB-455B-837D-DF9067B18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" y="3265"/>
              <a:ext cx="46" cy="46"/>
            </a:xfrm>
            <a:custGeom>
              <a:avLst/>
              <a:gdLst>
                <a:gd name="T0" fmla="*/ 46 w 46"/>
                <a:gd name="T1" fmla="*/ 46 h 46"/>
                <a:gd name="T2" fmla="*/ 0 w 46"/>
                <a:gd name="T3" fmla="*/ 23 h 46"/>
                <a:gd name="T4" fmla="*/ 46 w 46"/>
                <a:gd name="T5" fmla="*/ 0 h 46"/>
                <a:gd name="T6" fmla="*/ 46 w 46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6">
                  <a:moveTo>
                    <a:pt x="46" y="46"/>
                  </a:moveTo>
                  <a:lnTo>
                    <a:pt x="0" y="23"/>
                  </a:lnTo>
                  <a:lnTo>
                    <a:pt x="46" y="0"/>
                  </a:lnTo>
                  <a:lnTo>
                    <a:pt x="46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264F50BD-F985-4774-ADF6-4184D5838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6" y="3558"/>
              <a:ext cx="1019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9B71DF09-80A1-4DBF-B52D-3645F2513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" y="3522"/>
              <a:ext cx="71" cy="71"/>
            </a:xfrm>
            <a:custGeom>
              <a:avLst/>
              <a:gdLst>
                <a:gd name="T0" fmla="*/ 71 w 71"/>
                <a:gd name="T1" fmla="*/ 71 h 71"/>
                <a:gd name="T2" fmla="*/ 0 w 71"/>
                <a:gd name="T3" fmla="*/ 36 h 71"/>
                <a:gd name="T4" fmla="*/ 71 w 71"/>
                <a:gd name="T5" fmla="*/ 0 h 71"/>
                <a:gd name="T6" fmla="*/ 71 w 71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1">
                  <a:moveTo>
                    <a:pt x="71" y="71"/>
                  </a:moveTo>
                  <a:lnTo>
                    <a:pt x="0" y="36"/>
                  </a:lnTo>
                  <a:lnTo>
                    <a:pt x="71" y="0"/>
                  </a:lnTo>
                  <a:lnTo>
                    <a:pt x="71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BB1C1D1B-92DD-4914-A8A8-63C1AC4A2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" y="3522"/>
              <a:ext cx="71" cy="71"/>
            </a:xfrm>
            <a:custGeom>
              <a:avLst/>
              <a:gdLst>
                <a:gd name="T0" fmla="*/ 0 w 71"/>
                <a:gd name="T1" fmla="*/ 0 h 71"/>
                <a:gd name="T2" fmla="*/ 71 w 71"/>
                <a:gd name="T3" fmla="*/ 36 h 71"/>
                <a:gd name="T4" fmla="*/ 0 w 71"/>
                <a:gd name="T5" fmla="*/ 71 h 71"/>
                <a:gd name="T6" fmla="*/ 0 w 71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71" y="36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7">
              <a:extLst>
                <a:ext uri="{FF2B5EF4-FFF2-40B4-BE49-F238E27FC236}">
                  <a16:creationId xmlns:a16="http://schemas.microsoft.com/office/drawing/2014/main" id="{0FC1A5FA-206A-4261-99D2-C5BE56456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9" y="1683"/>
              <a:ext cx="10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8">
              <a:extLst>
                <a:ext uri="{FF2B5EF4-FFF2-40B4-BE49-F238E27FC236}">
                  <a16:creationId xmlns:a16="http://schemas.microsoft.com/office/drawing/2014/main" id="{FFFD0B41-2976-494E-94C6-1F00059E1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" y="1683"/>
              <a:ext cx="85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XI master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69">
              <a:extLst>
                <a:ext uri="{FF2B5EF4-FFF2-40B4-BE49-F238E27FC236}">
                  <a16:creationId xmlns:a16="http://schemas.microsoft.com/office/drawing/2014/main" id="{5BA68ED3-6D7E-43EA-BF8A-1AEAB1CC8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1683"/>
              <a:ext cx="10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0">
              <a:extLst>
                <a:ext uri="{FF2B5EF4-FFF2-40B4-BE49-F238E27FC236}">
                  <a16:creationId xmlns:a16="http://schemas.microsoft.com/office/drawing/2014/main" id="{BB350447-675E-4165-AF2E-D6B54E099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683"/>
              <a:ext cx="82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HB slave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1">
              <a:extLst>
                <a:ext uri="{FF2B5EF4-FFF2-40B4-BE49-F238E27FC236}">
                  <a16:creationId xmlns:a16="http://schemas.microsoft.com/office/drawing/2014/main" id="{AEF00572-47C9-4460-9030-19E202127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2141"/>
              <a:ext cx="673" cy="2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2">
              <a:extLst>
                <a:ext uri="{FF2B5EF4-FFF2-40B4-BE49-F238E27FC236}">
                  <a16:creationId xmlns:a16="http://schemas.microsoft.com/office/drawing/2014/main" id="{6A3FD4D7-663B-4ECB-8F59-A34A5F240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2141"/>
              <a:ext cx="673" cy="203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3">
              <a:extLst>
                <a:ext uri="{FF2B5EF4-FFF2-40B4-BE49-F238E27FC236}">
                  <a16:creationId xmlns:a16="http://schemas.microsoft.com/office/drawing/2014/main" id="{3254E045-6F1F-4F10-8F74-4BCBB50EB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" y="2189"/>
              <a:ext cx="24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AHB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4">
              <a:extLst>
                <a:ext uri="{FF2B5EF4-FFF2-40B4-BE49-F238E27FC236}">
                  <a16:creationId xmlns:a16="http://schemas.microsoft.com/office/drawing/2014/main" id="{869C9D61-A141-4F14-9006-59DCE0C85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2189"/>
              <a:ext cx="42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Line 75">
              <a:extLst>
                <a:ext uri="{FF2B5EF4-FFF2-40B4-BE49-F238E27FC236}">
                  <a16:creationId xmlns:a16="http://schemas.microsoft.com/office/drawing/2014/main" id="{C31C5C05-8F87-4264-846E-52EDE1C5C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2748"/>
              <a:ext cx="77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6">
              <a:extLst>
                <a:ext uri="{FF2B5EF4-FFF2-40B4-BE49-F238E27FC236}">
                  <a16:creationId xmlns:a16="http://schemas.microsoft.com/office/drawing/2014/main" id="{2448E6E0-0FE5-4869-BB13-80C022DB7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3" y="2713"/>
              <a:ext cx="71" cy="71"/>
            </a:xfrm>
            <a:custGeom>
              <a:avLst/>
              <a:gdLst>
                <a:gd name="T0" fmla="*/ 71 w 71"/>
                <a:gd name="T1" fmla="*/ 71 h 71"/>
                <a:gd name="T2" fmla="*/ 0 w 71"/>
                <a:gd name="T3" fmla="*/ 35 h 71"/>
                <a:gd name="T4" fmla="*/ 71 w 71"/>
                <a:gd name="T5" fmla="*/ 0 h 71"/>
                <a:gd name="T6" fmla="*/ 71 w 71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1">
                  <a:moveTo>
                    <a:pt x="71" y="71"/>
                  </a:moveTo>
                  <a:lnTo>
                    <a:pt x="0" y="35"/>
                  </a:lnTo>
                  <a:lnTo>
                    <a:pt x="71" y="0"/>
                  </a:lnTo>
                  <a:lnTo>
                    <a:pt x="71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7">
              <a:extLst>
                <a:ext uri="{FF2B5EF4-FFF2-40B4-BE49-F238E27FC236}">
                  <a16:creationId xmlns:a16="http://schemas.microsoft.com/office/drawing/2014/main" id="{0F8AD035-3651-40BF-BF63-5CCF21F3B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" y="2713"/>
              <a:ext cx="72" cy="71"/>
            </a:xfrm>
            <a:custGeom>
              <a:avLst/>
              <a:gdLst>
                <a:gd name="T0" fmla="*/ 0 w 72"/>
                <a:gd name="T1" fmla="*/ 0 h 71"/>
                <a:gd name="T2" fmla="*/ 72 w 72"/>
                <a:gd name="T3" fmla="*/ 35 h 71"/>
                <a:gd name="T4" fmla="*/ 0 w 72"/>
                <a:gd name="T5" fmla="*/ 71 h 71"/>
                <a:gd name="T6" fmla="*/ 0 w 72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1">
                  <a:moveTo>
                    <a:pt x="0" y="0"/>
                  </a:moveTo>
                  <a:lnTo>
                    <a:pt x="72" y="35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78">
              <a:extLst>
                <a:ext uri="{FF2B5EF4-FFF2-40B4-BE49-F238E27FC236}">
                  <a16:creationId xmlns:a16="http://schemas.microsoft.com/office/drawing/2014/main" id="{FAC0C49C-928B-4068-A5A5-09ACAF135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141"/>
              <a:ext cx="538" cy="2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9">
              <a:extLst>
                <a:ext uri="{FF2B5EF4-FFF2-40B4-BE49-F238E27FC236}">
                  <a16:creationId xmlns:a16="http://schemas.microsoft.com/office/drawing/2014/main" id="{F4963C97-281F-45CE-A0B3-F684D665E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141"/>
              <a:ext cx="538" cy="203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0">
              <a:extLst>
                <a:ext uri="{FF2B5EF4-FFF2-40B4-BE49-F238E27FC236}">
                  <a16:creationId xmlns:a16="http://schemas.microsoft.com/office/drawing/2014/main" id="{577A021A-EB6E-4C93-AA83-31677B54E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2189"/>
              <a:ext cx="24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AHB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1">
              <a:extLst>
                <a:ext uri="{FF2B5EF4-FFF2-40B4-BE49-F238E27FC236}">
                  <a16:creationId xmlns:a16="http://schemas.microsoft.com/office/drawing/2014/main" id="{3672E1A3-69EB-4692-A915-F6798A7ED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1" y="2189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2">
              <a:extLst>
                <a:ext uri="{FF2B5EF4-FFF2-40B4-BE49-F238E27FC236}">
                  <a16:creationId xmlns:a16="http://schemas.microsoft.com/office/drawing/2014/main" id="{0B9422CF-14D5-4BDF-A448-C66BB1FF0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2189"/>
              <a:ext cx="23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APB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B3CAE9B0-B38D-4703-9AAA-673EFD54DA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1" y="2407"/>
              <a:ext cx="0" cy="7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4">
              <a:extLst>
                <a:ext uri="{FF2B5EF4-FFF2-40B4-BE49-F238E27FC236}">
                  <a16:creationId xmlns:a16="http://schemas.microsoft.com/office/drawing/2014/main" id="{2A97115F-71AA-4AB9-ABB2-4DB28C6D3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2475"/>
              <a:ext cx="72" cy="71"/>
            </a:xfrm>
            <a:custGeom>
              <a:avLst/>
              <a:gdLst>
                <a:gd name="T0" fmla="*/ 72 w 72"/>
                <a:gd name="T1" fmla="*/ 0 h 71"/>
                <a:gd name="T2" fmla="*/ 36 w 72"/>
                <a:gd name="T3" fmla="*/ 71 h 71"/>
                <a:gd name="T4" fmla="*/ 0 w 72"/>
                <a:gd name="T5" fmla="*/ 0 h 71"/>
                <a:gd name="T6" fmla="*/ 72 w 72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1">
                  <a:moveTo>
                    <a:pt x="72" y="0"/>
                  </a:moveTo>
                  <a:lnTo>
                    <a:pt x="36" y="71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5">
              <a:extLst>
                <a:ext uri="{FF2B5EF4-FFF2-40B4-BE49-F238E27FC236}">
                  <a16:creationId xmlns:a16="http://schemas.microsoft.com/office/drawing/2014/main" id="{77C193B2-1B80-40FF-A7B4-D3049F4C6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2344"/>
              <a:ext cx="72" cy="71"/>
            </a:xfrm>
            <a:custGeom>
              <a:avLst/>
              <a:gdLst>
                <a:gd name="T0" fmla="*/ 0 w 72"/>
                <a:gd name="T1" fmla="*/ 71 h 71"/>
                <a:gd name="T2" fmla="*/ 36 w 72"/>
                <a:gd name="T3" fmla="*/ 0 h 71"/>
                <a:gd name="T4" fmla="*/ 72 w 72"/>
                <a:gd name="T5" fmla="*/ 71 h 71"/>
                <a:gd name="T6" fmla="*/ 0 w 72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1">
                  <a:moveTo>
                    <a:pt x="0" y="71"/>
                  </a:moveTo>
                  <a:lnTo>
                    <a:pt x="36" y="0"/>
                  </a:lnTo>
                  <a:lnTo>
                    <a:pt x="72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86">
              <a:extLst>
                <a:ext uri="{FF2B5EF4-FFF2-40B4-BE49-F238E27FC236}">
                  <a16:creationId xmlns:a16="http://schemas.microsoft.com/office/drawing/2014/main" id="{0E9CF3F3-1286-441F-AD50-BB8F25BD5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1" y="2007"/>
              <a:ext cx="610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7">
              <a:extLst>
                <a:ext uri="{FF2B5EF4-FFF2-40B4-BE49-F238E27FC236}">
                  <a16:creationId xmlns:a16="http://schemas.microsoft.com/office/drawing/2014/main" id="{31407687-C314-4D5F-8DEA-730746AF0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" y="1971"/>
              <a:ext cx="72" cy="71"/>
            </a:xfrm>
            <a:custGeom>
              <a:avLst/>
              <a:gdLst>
                <a:gd name="T0" fmla="*/ 0 w 72"/>
                <a:gd name="T1" fmla="*/ 0 h 71"/>
                <a:gd name="T2" fmla="*/ 72 w 72"/>
                <a:gd name="T3" fmla="*/ 36 h 71"/>
                <a:gd name="T4" fmla="*/ 0 w 72"/>
                <a:gd name="T5" fmla="*/ 71 h 71"/>
                <a:gd name="T6" fmla="*/ 0 w 72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1">
                  <a:moveTo>
                    <a:pt x="0" y="0"/>
                  </a:moveTo>
                  <a:lnTo>
                    <a:pt x="72" y="36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88">
              <a:extLst>
                <a:ext uri="{FF2B5EF4-FFF2-40B4-BE49-F238E27FC236}">
                  <a16:creationId xmlns:a16="http://schemas.microsoft.com/office/drawing/2014/main" id="{A9743346-A9D6-40EE-A91B-EB70B64790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1" y="2007"/>
              <a:ext cx="0" cy="72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9">
              <a:extLst>
                <a:ext uri="{FF2B5EF4-FFF2-40B4-BE49-F238E27FC236}">
                  <a16:creationId xmlns:a16="http://schemas.microsoft.com/office/drawing/2014/main" id="{4F0F538A-8779-4273-929F-7C4521B81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5" y="2070"/>
              <a:ext cx="72" cy="71"/>
            </a:xfrm>
            <a:custGeom>
              <a:avLst/>
              <a:gdLst>
                <a:gd name="T0" fmla="*/ 72 w 72"/>
                <a:gd name="T1" fmla="*/ 0 h 71"/>
                <a:gd name="T2" fmla="*/ 36 w 72"/>
                <a:gd name="T3" fmla="*/ 71 h 71"/>
                <a:gd name="T4" fmla="*/ 0 w 72"/>
                <a:gd name="T5" fmla="*/ 0 h 71"/>
                <a:gd name="T6" fmla="*/ 72 w 72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1">
                  <a:moveTo>
                    <a:pt x="72" y="0"/>
                  </a:moveTo>
                  <a:lnTo>
                    <a:pt x="36" y="71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0">
              <a:extLst>
                <a:ext uri="{FF2B5EF4-FFF2-40B4-BE49-F238E27FC236}">
                  <a16:creationId xmlns:a16="http://schemas.microsoft.com/office/drawing/2014/main" id="{471926D5-2585-49BA-8885-B326EA9A3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086"/>
              <a:ext cx="806" cy="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1">
              <a:extLst>
                <a:ext uri="{FF2B5EF4-FFF2-40B4-BE49-F238E27FC236}">
                  <a16:creationId xmlns:a16="http://schemas.microsoft.com/office/drawing/2014/main" id="{83F0E9AD-AA02-4544-9BE9-A8C512AE0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086"/>
              <a:ext cx="806" cy="26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2">
              <a:extLst>
                <a:ext uri="{FF2B5EF4-FFF2-40B4-BE49-F238E27FC236}">
                  <a16:creationId xmlns:a16="http://schemas.microsoft.com/office/drawing/2014/main" id="{8F74D9C9-1B41-408B-9B5D-8A7F67950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3116"/>
              <a:ext cx="77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MAC Transmitter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3">
              <a:extLst>
                <a:ext uri="{FF2B5EF4-FFF2-40B4-BE49-F238E27FC236}">
                  <a16:creationId xmlns:a16="http://schemas.microsoft.com/office/drawing/2014/main" id="{305EC668-9D14-4762-9E32-E54CE8800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3223"/>
              <a:ext cx="66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MAC Receiver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4">
              <a:extLst>
                <a:ext uri="{FF2B5EF4-FFF2-40B4-BE49-F238E27FC236}">
                  <a16:creationId xmlns:a16="http://schemas.microsoft.com/office/drawing/2014/main" id="{2FE1E410-1EAA-4C97-A698-5FD0E56F3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748"/>
              <a:ext cx="806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5">
              <a:extLst>
                <a:ext uri="{FF2B5EF4-FFF2-40B4-BE49-F238E27FC236}">
                  <a16:creationId xmlns:a16="http://schemas.microsoft.com/office/drawing/2014/main" id="{484AE523-0A37-4DE5-8FF7-CE63E8493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748"/>
              <a:ext cx="806" cy="270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96">
              <a:extLst>
                <a:ext uri="{FF2B5EF4-FFF2-40B4-BE49-F238E27FC236}">
                  <a16:creationId xmlns:a16="http://schemas.microsoft.com/office/drawing/2014/main" id="{A940D769-0C36-47E1-9D11-37453942D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2779"/>
              <a:ext cx="79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Time Stamp Unit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97">
              <a:extLst>
                <a:ext uri="{FF2B5EF4-FFF2-40B4-BE49-F238E27FC236}">
                  <a16:creationId xmlns:a16="http://schemas.microsoft.com/office/drawing/2014/main" id="{8ACA9264-674F-4473-A870-AB678E12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" y="2886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98">
              <a:extLst>
                <a:ext uri="{FF2B5EF4-FFF2-40B4-BE49-F238E27FC236}">
                  <a16:creationId xmlns:a16="http://schemas.microsoft.com/office/drawing/2014/main" id="{46D20C36-A619-4E24-936C-AE98CEA45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" y="2886"/>
              <a:ext cx="23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TSU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99">
              <a:extLst>
                <a:ext uri="{FF2B5EF4-FFF2-40B4-BE49-F238E27FC236}">
                  <a16:creationId xmlns:a16="http://schemas.microsoft.com/office/drawing/2014/main" id="{28C7F832-6E02-4CAA-843D-9FA665B45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" y="2886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Line 100">
              <a:extLst>
                <a:ext uri="{FF2B5EF4-FFF2-40B4-BE49-F238E27FC236}">
                  <a16:creationId xmlns:a16="http://schemas.microsoft.com/office/drawing/2014/main" id="{9C07DA3C-CBF7-4DD1-BE1B-CF769A7AC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8" y="2681"/>
              <a:ext cx="77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1">
              <a:extLst>
                <a:ext uri="{FF2B5EF4-FFF2-40B4-BE49-F238E27FC236}">
                  <a16:creationId xmlns:a16="http://schemas.microsoft.com/office/drawing/2014/main" id="{C950461C-E139-45C9-881C-CEB8DC2D2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" y="2645"/>
              <a:ext cx="72" cy="72"/>
            </a:xfrm>
            <a:custGeom>
              <a:avLst/>
              <a:gdLst>
                <a:gd name="T0" fmla="*/ 72 w 72"/>
                <a:gd name="T1" fmla="*/ 72 h 72"/>
                <a:gd name="T2" fmla="*/ 0 w 72"/>
                <a:gd name="T3" fmla="*/ 36 h 72"/>
                <a:gd name="T4" fmla="*/ 72 w 72"/>
                <a:gd name="T5" fmla="*/ 0 h 72"/>
                <a:gd name="T6" fmla="*/ 72 w 72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72" y="72"/>
                  </a:moveTo>
                  <a:lnTo>
                    <a:pt x="0" y="36"/>
                  </a:lnTo>
                  <a:lnTo>
                    <a:pt x="72" y="0"/>
                  </a:lnTo>
                  <a:lnTo>
                    <a:pt x="72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2">
              <a:extLst>
                <a:ext uri="{FF2B5EF4-FFF2-40B4-BE49-F238E27FC236}">
                  <a16:creationId xmlns:a16="http://schemas.microsoft.com/office/drawing/2014/main" id="{D5C3B470-7EFF-4881-86EE-D59CA44F4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" y="2645"/>
              <a:ext cx="71" cy="72"/>
            </a:xfrm>
            <a:custGeom>
              <a:avLst/>
              <a:gdLst>
                <a:gd name="T0" fmla="*/ 0 w 71"/>
                <a:gd name="T1" fmla="*/ 0 h 72"/>
                <a:gd name="T2" fmla="*/ 71 w 71"/>
                <a:gd name="T3" fmla="*/ 36 h 72"/>
                <a:gd name="T4" fmla="*/ 0 w 71"/>
                <a:gd name="T5" fmla="*/ 72 h 72"/>
                <a:gd name="T6" fmla="*/ 0 w 71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0" y="0"/>
                  </a:moveTo>
                  <a:lnTo>
                    <a:pt x="71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03">
              <a:extLst>
                <a:ext uri="{FF2B5EF4-FFF2-40B4-BE49-F238E27FC236}">
                  <a16:creationId xmlns:a16="http://schemas.microsoft.com/office/drawing/2014/main" id="{4571F437-3E22-47EB-BD15-4DBA39EEC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" y="3423"/>
              <a:ext cx="22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4">
              <a:extLst>
                <a:ext uri="{FF2B5EF4-FFF2-40B4-BE49-F238E27FC236}">
                  <a16:creationId xmlns:a16="http://schemas.microsoft.com/office/drawing/2014/main" id="{B7F74D08-FD2E-4457-BED9-8F9B1D2A7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" y="3400"/>
              <a:ext cx="46" cy="46"/>
            </a:xfrm>
            <a:custGeom>
              <a:avLst/>
              <a:gdLst>
                <a:gd name="T0" fmla="*/ 46 w 46"/>
                <a:gd name="T1" fmla="*/ 46 h 46"/>
                <a:gd name="T2" fmla="*/ 0 w 46"/>
                <a:gd name="T3" fmla="*/ 23 h 46"/>
                <a:gd name="T4" fmla="*/ 46 w 46"/>
                <a:gd name="T5" fmla="*/ 0 h 46"/>
                <a:gd name="T6" fmla="*/ 46 w 46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6">
                  <a:moveTo>
                    <a:pt x="46" y="46"/>
                  </a:moveTo>
                  <a:lnTo>
                    <a:pt x="0" y="23"/>
                  </a:lnTo>
                  <a:lnTo>
                    <a:pt x="46" y="0"/>
                  </a:lnTo>
                  <a:lnTo>
                    <a:pt x="46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05">
              <a:extLst>
                <a:ext uri="{FF2B5EF4-FFF2-40B4-BE49-F238E27FC236}">
                  <a16:creationId xmlns:a16="http://schemas.microsoft.com/office/drawing/2014/main" id="{63C8121D-07FF-4A77-B2D0-97992296E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" y="3558"/>
              <a:ext cx="22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6">
              <a:extLst>
                <a:ext uri="{FF2B5EF4-FFF2-40B4-BE49-F238E27FC236}">
                  <a16:creationId xmlns:a16="http://schemas.microsoft.com/office/drawing/2014/main" id="{BA4CC3ED-4952-4E0B-8049-C5C50960A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" y="3535"/>
              <a:ext cx="46" cy="45"/>
            </a:xfrm>
            <a:custGeom>
              <a:avLst/>
              <a:gdLst>
                <a:gd name="T0" fmla="*/ 46 w 46"/>
                <a:gd name="T1" fmla="*/ 45 h 45"/>
                <a:gd name="T2" fmla="*/ 0 w 46"/>
                <a:gd name="T3" fmla="*/ 23 h 45"/>
                <a:gd name="T4" fmla="*/ 46 w 46"/>
                <a:gd name="T5" fmla="*/ 0 h 45"/>
                <a:gd name="T6" fmla="*/ 46 w 46"/>
                <a:gd name="T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5">
                  <a:moveTo>
                    <a:pt x="46" y="45"/>
                  </a:moveTo>
                  <a:lnTo>
                    <a:pt x="0" y="23"/>
                  </a:lnTo>
                  <a:lnTo>
                    <a:pt x="46" y="0"/>
                  </a:lnTo>
                  <a:lnTo>
                    <a:pt x="4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07">
              <a:extLst>
                <a:ext uri="{FF2B5EF4-FFF2-40B4-BE49-F238E27FC236}">
                  <a16:creationId xmlns:a16="http://schemas.microsoft.com/office/drawing/2014/main" id="{8253FA59-A55C-4B9D-81E5-9DD6FCFB5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" y="3692"/>
              <a:ext cx="22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8">
              <a:extLst>
                <a:ext uri="{FF2B5EF4-FFF2-40B4-BE49-F238E27FC236}">
                  <a16:creationId xmlns:a16="http://schemas.microsoft.com/office/drawing/2014/main" id="{E8EB0419-A003-45EA-A7E5-D2A2CA0BF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" y="3670"/>
              <a:ext cx="46" cy="45"/>
            </a:xfrm>
            <a:custGeom>
              <a:avLst/>
              <a:gdLst>
                <a:gd name="T0" fmla="*/ 46 w 46"/>
                <a:gd name="T1" fmla="*/ 45 h 45"/>
                <a:gd name="T2" fmla="*/ 0 w 46"/>
                <a:gd name="T3" fmla="*/ 22 h 45"/>
                <a:gd name="T4" fmla="*/ 46 w 46"/>
                <a:gd name="T5" fmla="*/ 0 h 45"/>
                <a:gd name="T6" fmla="*/ 46 w 46"/>
                <a:gd name="T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45">
                  <a:moveTo>
                    <a:pt x="46" y="45"/>
                  </a:moveTo>
                  <a:lnTo>
                    <a:pt x="0" y="22"/>
                  </a:lnTo>
                  <a:lnTo>
                    <a:pt x="46" y="0"/>
                  </a:lnTo>
                  <a:lnTo>
                    <a:pt x="4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9">
              <a:extLst>
                <a:ext uri="{FF2B5EF4-FFF2-40B4-BE49-F238E27FC236}">
                  <a16:creationId xmlns:a16="http://schemas.microsoft.com/office/drawing/2014/main" id="{47CA0909-E7B9-4CAF-B4EC-6DA67CA94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3639"/>
              <a:ext cx="23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0">
              <a:extLst>
                <a:ext uri="{FF2B5EF4-FFF2-40B4-BE49-F238E27FC236}">
                  <a16:creationId xmlns:a16="http://schemas.microsoft.com/office/drawing/2014/main" id="{E9B6A9A0-19BF-463E-ADF3-8E2F66066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" y="3639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11">
              <a:extLst>
                <a:ext uri="{FF2B5EF4-FFF2-40B4-BE49-F238E27FC236}">
                  <a16:creationId xmlns:a16="http://schemas.microsoft.com/office/drawing/2014/main" id="{C8D4EC78-96B5-4997-9FA8-10B10E345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6" y="3639"/>
              <a:ext cx="17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12">
              <a:extLst>
                <a:ext uri="{FF2B5EF4-FFF2-40B4-BE49-F238E27FC236}">
                  <a16:creationId xmlns:a16="http://schemas.microsoft.com/office/drawing/2014/main" id="{EA4015F3-CD5F-486A-BDFC-9E9F83742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3" y="3639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dirty="0">
                  <a:solidFill>
                    <a:srgbClr val="000000"/>
                  </a:solidFill>
                </a:rPr>
                <a:t>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13">
              <a:extLst>
                <a:ext uri="{FF2B5EF4-FFF2-40B4-BE49-F238E27FC236}">
                  <a16:creationId xmlns:a16="http://schemas.microsoft.com/office/drawing/2014/main" id="{16F78738-6ABF-4399-8B7C-6F2E19DED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3234"/>
              <a:ext cx="23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14">
              <a:extLst>
                <a:ext uri="{FF2B5EF4-FFF2-40B4-BE49-F238E27FC236}">
                  <a16:creationId xmlns:a16="http://schemas.microsoft.com/office/drawing/2014/main" id="{CC541F2B-B44B-4AEA-8DEC-FC2A9A0F8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" y="3234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15">
              <a:extLst>
                <a:ext uri="{FF2B5EF4-FFF2-40B4-BE49-F238E27FC236}">
                  <a16:creationId xmlns:a16="http://schemas.microsoft.com/office/drawing/2014/main" id="{B14ABF17-608B-4A56-8E8D-8DAEAB9C7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6" y="3234"/>
              <a:ext cx="19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16">
              <a:extLst>
                <a:ext uri="{FF2B5EF4-FFF2-40B4-BE49-F238E27FC236}">
                  <a16:creationId xmlns:a16="http://schemas.microsoft.com/office/drawing/2014/main" id="{F4381368-D855-459A-9A1A-7FB352246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" y="3234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17">
              <a:extLst>
                <a:ext uri="{FF2B5EF4-FFF2-40B4-BE49-F238E27FC236}">
                  <a16:creationId xmlns:a16="http://schemas.microsoft.com/office/drawing/2014/main" id="{1DA08306-DABD-4353-837A-07DECE874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3504"/>
              <a:ext cx="17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8">
              <a:extLst>
                <a:ext uri="{FF2B5EF4-FFF2-40B4-BE49-F238E27FC236}">
                  <a16:creationId xmlns:a16="http://schemas.microsoft.com/office/drawing/2014/main" id="{54F928EF-CD23-4BA4-B387-9FDFD8209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" y="3504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19">
              <a:extLst>
                <a:ext uri="{FF2B5EF4-FFF2-40B4-BE49-F238E27FC236}">
                  <a16:creationId xmlns:a16="http://schemas.microsoft.com/office/drawing/2014/main" id="{F0FAC9D8-AD96-400C-8BD6-FC7CDE703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6" y="3504"/>
              <a:ext cx="39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HF4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20">
              <a:extLst>
                <a:ext uri="{FF2B5EF4-FFF2-40B4-BE49-F238E27FC236}">
                  <a16:creationId xmlns:a16="http://schemas.microsoft.com/office/drawing/2014/main" id="{C99D8671-BD36-4B69-9A83-0F07972A9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3" y="350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21">
              <a:extLst>
                <a:ext uri="{FF2B5EF4-FFF2-40B4-BE49-F238E27FC236}">
                  <a16:creationId xmlns:a16="http://schemas.microsoft.com/office/drawing/2014/main" id="{B42990F8-52A7-41C9-9641-3272932C3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2" y="3369"/>
              <a:ext cx="23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22">
              <a:extLst>
                <a:ext uri="{FF2B5EF4-FFF2-40B4-BE49-F238E27FC236}">
                  <a16:creationId xmlns:a16="http://schemas.microsoft.com/office/drawing/2014/main" id="{C04B748C-773A-473B-A88B-EDCAB223A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" y="3369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23">
              <a:extLst>
                <a:ext uri="{FF2B5EF4-FFF2-40B4-BE49-F238E27FC236}">
                  <a16:creationId xmlns:a16="http://schemas.microsoft.com/office/drawing/2014/main" id="{140ABD86-66FC-4BD2-8781-E10BBDEF5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6" y="3369"/>
              <a:ext cx="269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24">
              <a:extLst>
                <a:ext uri="{FF2B5EF4-FFF2-40B4-BE49-F238E27FC236}">
                  <a16:creationId xmlns:a16="http://schemas.microsoft.com/office/drawing/2014/main" id="{37A081B0-F7EC-425E-A70A-6F17EE43D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3453"/>
              <a:ext cx="179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25">
              <a:extLst>
                <a:ext uri="{FF2B5EF4-FFF2-40B4-BE49-F238E27FC236}">
                  <a16:creationId xmlns:a16="http://schemas.microsoft.com/office/drawing/2014/main" id="{75A0F124-30E3-4432-BFFB-0B5DA17F2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" y="3453"/>
              <a:ext cx="7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26">
              <a:extLst>
                <a:ext uri="{FF2B5EF4-FFF2-40B4-BE49-F238E27FC236}">
                  <a16:creationId xmlns:a16="http://schemas.microsoft.com/office/drawing/2014/main" id="{E678C8C3-B81A-47E5-91CB-5EAEBBA10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" y="3453"/>
              <a:ext cx="24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27">
              <a:extLst>
                <a:ext uri="{FF2B5EF4-FFF2-40B4-BE49-F238E27FC236}">
                  <a16:creationId xmlns:a16="http://schemas.microsoft.com/office/drawing/2014/main" id="{6D96884F-8FBF-4476-A0CD-180D60D17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3453"/>
              <a:ext cx="7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28">
              <a:extLst>
                <a:ext uri="{FF2B5EF4-FFF2-40B4-BE49-F238E27FC236}">
                  <a16:creationId xmlns:a16="http://schemas.microsoft.com/office/drawing/2014/main" id="{59D14928-0F8D-4F4E-9ECC-71311180D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3453"/>
              <a:ext cx="25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29">
              <a:extLst>
                <a:ext uri="{FF2B5EF4-FFF2-40B4-BE49-F238E27FC236}">
                  <a16:creationId xmlns:a16="http://schemas.microsoft.com/office/drawing/2014/main" id="{CEB0A4B4-6E1B-46AA-BCE3-F211FED3B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" y="3453"/>
              <a:ext cx="7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130">
              <a:extLst>
                <a:ext uri="{FF2B5EF4-FFF2-40B4-BE49-F238E27FC236}">
                  <a16:creationId xmlns:a16="http://schemas.microsoft.com/office/drawing/2014/main" id="{9B54F67C-2758-4D2F-A3CA-98597C98C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3453"/>
              <a:ext cx="319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RGMII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31">
              <a:extLst>
                <a:ext uri="{FF2B5EF4-FFF2-40B4-BE49-F238E27FC236}">
                  <a16:creationId xmlns:a16="http://schemas.microsoft.com/office/drawing/2014/main" id="{3725E7FC-A8CC-4513-A073-E4DA835E3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3560"/>
              <a:ext cx="48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and MDIO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85714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2" y="969963"/>
            <a:ext cx="9167368" cy="810418"/>
          </a:xfrm>
        </p:spPr>
        <p:txBody>
          <a:bodyPr wrap="square">
            <a:spAutoFit/>
          </a:bodyPr>
          <a:lstStyle/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100" b="1" dirty="0">
                <a:solidFill>
                  <a:srgbClr val="005596"/>
                </a:solidFill>
                <a:ea typeface="+mn-ea"/>
                <a:cs typeface="+mn-cs"/>
              </a:rPr>
              <a:t>The following clocks are used in Ethernet MAC block functions:</a:t>
            </a:r>
          </a:p>
          <a:p>
            <a:pPr lvl="1"/>
            <a:r>
              <a:rPr lang="en-US" altLang="ja-JP" dirty="0"/>
              <a:t>For internal operation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Clocks to EMAC</a:t>
            </a:r>
            <a:endParaRPr lang="en-US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34011AD-45E9-4119-B707-A35347BBD498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 31.3.15 for additional details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altLang="ja-JP" sz="1200" b="1" kern="800" dirty="0">
              <a:solidFill>
                <a:srgbClr val="005596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A16AFD-930A-45CD-B1F1-9C0B499E944C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4DBE3078-F6E5-4E1B-98F3-DF5F99DEF3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53242" y="1805295"/>
              <a:ext cx="8166958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1105">
                      <a:extLst>
                        <a:ext uri="{9D8B030D-6E8A-4147-A177-3AD203B41FA5}">
                          <a16:colId xmlns:a16="http://schemas.microsoft.com/office/drawing/2014/main" val="1239718747"/>
                        </a:ext>
                      </a:extLst>
                    </a:gridCol>
                    <a:gridCol w="5467573">
                      <a:extLst>
                        <a:ext uri="{9D8B030D-6E8A-4147-A177-3AD203B41FA5}">
                          <a16:colId xmlns:a16="http://schemas.microsoft.com/office/drawing/2014/main" val="3210263253"/>
                        </a:ext>
                      </a:extLst>
                    </a:gridCol>
                    <a:gridCol w="1478280">
                      <a:extLst>
                        <a:ext uri="{9D8B030D-6E8A-4147-A177-3AD203B41FA5}">
                          <a16:colId xmlns:a16="http://schemas.microsoft.com/office/drawing/2014/main" val="2933356051"/>
                        </a:ext>
                      </a:extLst>
                    </a:gridCol>
                  </a:tblGrid>
                  <a:tr h="1971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Clock</a:t>
                          </a:r>
                          <a:endParaRPr kumimoji="1" lang="ja-JP" altLang="en-US" sz="1600" dirty="0"/>
                        </a:p>
                      </a:txBody>
                      <a:tcPr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Function</a:t>
                          </a:r>
                          <a:endParaRPr kumimoji="1" lang="ja-JP" altLang="en-US" sz="1600" dirty="0"/>
                        </a:p>
                      </a:txBody>
                      <a:tcPr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Note</a:t>
                          </a:r>
                          <a:endParaRPr kumimoji="1" lang="ja-JP" altLang="en-US" sz="1600" dirty="0"/>
                        </a:p>
                      </a:txBody>
                      <a:tcPr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9302294"/>
                      </a:ext>
                    </a:extLst>
                  </a:tr>
                  <a:tr h="1312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CLK_GR4</a:t>
                          </a:r>
                        </a:p>
                      </a:txBody>
                      <a:tcPr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ja-JP" sz="1600" dirty="0"/>
                            <a:t>Access the register via AHB interface and to support MDIO (MDC clock)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ja-JP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ja-JP" sz="1600" dirty="0"/>
                            <a:t> 100 MHz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9041960"/>
                      </a:ext>
                    </a:extLst>
                  </a:tr>
                  <a:tr h="335100">
                    <a:tc>
                      <a:txBody>
                        <a:bodyPr/>
                        <a:lstStyle/>
                        <a:p>
                          <a:pPr marL="0" marR="0" lvl="0" indent="0" algn="ctr" defTabSz="9138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CLK_HF5</a:t>
                          </a:r>
                        </a:p>
                      </a:txBody>
                      <a:tcPr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8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dirty="0">
                              <a:solidFill>
                                <a:schemeClr val="tx1"/>
                              </a:solidFill>
                            </a:rPr>
                            <a:t>Time Stamp Unit (TSU)</a:t>
                          </a:r>
                          <a:endParaRPr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8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ja-JP" sz="1600" dirty="0">
                              <a:solidFill>
                                <a:schemeClr val="tx1"/>
                              </a:solidFill>
                            </a:rPr>
                            <a:t> 200 MHz</a:t>
                          </a:r>
                          <a:endParaRPr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73115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38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CLK_MEM</a:t>
                          </a:r>
                          <a:endParaRPr kumimoji="1" lang="ja-JP" altLang="en-US" sz="1600" dirty="0"/>
                        </a:p>
                      </a:txBody>
                      <a:tcPr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8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dirty="0"/>
                            <a:t>For AXI operation; DMA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8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ja-JP" sz="1600" dirty="0">
                              <a:solidFill>
                                <a:schemeClr val="tx1"/>
                              </a:solidFill>
                            </a:rPr>
                            <a:t> 200 MHz</a:t>
                          </a:r>
                          <a:endParaRPr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268923"/>
                      </a:ext>
                    </a:extLst>
                  </a:tr>
                  <a:tr h="335100">
                    <a:tc>
                      <a:txBody>
                        <a:bodyPr/>
                        <a:lstStyle/>
                        <a:p>
                          <a:pPr marL="0" marR="0" lvl="0" indent="0" algn="ctr" defTabSz="9138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CLK_HF4</a:t>
                          </a:r>
                          <a:endParaRPr kumimoji="1" lang="ja-JP" altLang="en-US" sz="1600" dirty="0"/>
                        </a:p>
                      </a:txBody>
                      <a:tcPr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ja-JP" sz="1600" dirty="0"/>
                            <a:t>Internal reference </a:t>
                          </a:r>
                          <a:r>
                            <a:rPr lang="en-US" altLang="ja-JP" sz="1600" dirty="0">
                              <a:solidFill>
                                <a:schemeClr val="tx1"/>
                              </a:solidFill>
                            </a:rPr>
                            <a:t>clock for PHY interface</a:t>
                          </a:r>
                          <a:endParaRPr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8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ja-JP" sz="1600" dirty="0">
                              <a:solidFill>
                                <a:schemeClr val="tx1"/>
                              </a:solidFill>
                            </a:rPr>
                            <a:t> 200 MHz</a:t>
                          </a:r>
                          <a:endParaRPr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8075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4DBE3078-F6E5-4E1B-98F3-DF5F99DEF3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53242" y="1805295"/>
              <a:ext cx="8166958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1105">
                      <a:extLst>
                        <a:ext uri="{9D8B030D-6E8A-4147-A177-3AD203B41FA5}">
                          <a16:colId xmlns:a16="http://schemas.microsoft.com/office/drawing/2014/main" val="1239718747"/>
                        </a:ext>
                      </a:extLst>
                    </a:gridCol>
                    <a:gridCol w="5467573">
                      <a:extLst>
                        <a:ext uri="{9D8B030D-6E8A-4147-A177-3AD203B41FA5}">
                          <a16:colId xmlns:a16="http://schemas.microsoft.com/office/drawing/2014/main" val="3210263253"/>
                        </a:ext>
                      </a:extLst>
                    </a:gridCol>
                    <a:gridCol w="1478280">
                      <a:extLst>
                        <a:ext uri="{9D8B030D-6E8A-4147-A177-3AD203B41FA5}">
                          <a16:colId xmlns:a16="http://schemas.microsoft.com/office/drawing/2014/main" val="293335605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Clock</a:t>
                          </a:r>
                          <a:endParaRPr kumimoji="1" lang="ja-JP" altLang="en-US" sz="1600" dirty="0"/>
                        </a:p>
                      </a:txBody>
                      <a:tcPr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Function</a:t>
                          </a:r>
                          <a:endParaRPr kumimoji="1" lang="ja-JP" altLang="en-US" sz="1600" dirty="0"/>
                        </a:p>
                      </a:txBody>
                      <a:tcPr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Note</a:t>
                          </a:r>
                          <a:endParaRPr kumimoji="1" lang="ja-JP" altLang="en-US" sz="1600" dirty="0"/>
                        </a:p>
                      </a:txBody>
                      <a:tcPr>
                        <a:lnL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930229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CLK_GR4</a:t>
                          </a:r>
                        </a:p>
                      </a:txBody>
                      <a:tcPr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ja-JP" sz="1600" dirty="0"/>
                            <a:t>Access the register via AHB interface and to support MDIO (MDC clock)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2263" t="-61053" r="-823" b="-18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904196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ctr" defTabSz="9138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>
                              <a:solidFill>
                                <a:schemeClr val="tx1"/>
                              </a:solidFill>
                            </a:rPr>
                            <a:t>CLK_HF5</a:t>
                          </a:r>
                        </a:p>
                      </a:txBody>
                      <a:tcPr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8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dirty="0">
                              <a:solidFill>
                                <a:schemeClr val="tx1"/>
                              </a:solidFill>
                            </a:rPr>
                            <a:t>Time Stamp Unit (TSU)</a:t>
                          </a:r>
                          <a:endParaRPr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2263" t="-273214" r="-823" b="-2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731153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ctr" defTabSz="9138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CLK_MEM</a:t>
                          </a:r>
                          <a:endParaRPr kumimoji="1" lang="ja-JP" altLang="en-US" sz="1600" dirty="0"/>
                        </a:p>
                      </a:txBody>
                      <a:tcPr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38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dirty="0"/>
                            <a:t>For AXI operation; DMA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2263" t="-380000" r="-823" b="-1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26892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marR="0" lvl="0" indent="0" algn="ctr" defTabSz="9138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CLK_HF4</a:t>
                          </a:r>
                          <a:endParaRPr kumimoji="1" lang="ja-JP" altLang="en-US" sz="1600" dirty="0"/>
                        </a:p>
                      </a:txBody>
                      <a:tcPr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ja-JP" sz="1600" dirty="0"/>
                            <a:t>Internal reference </a:t>
                          </a:r>
                          <a:r>
                            <a:rPr lang="en-US" altLang="ja-JP" sz="1600" dirty="0">
                              <a:solidFill>
                                <a:schemeClr val="tx1"/>
                              </a:solidFill>
                            </a:rPr>
                            <a:t>clock for PHY interface</a:t>
                          </a:r>
                          <a:endParaRPr lang="ja-JP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2263" t="-480000" r="-823" b="-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8075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42112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2" y="969963"/>
            <a:ext cx="9167368" cy="415438"/>
          </a:xfrm>
        </p:spPr>
        <p:txBody>
          <a:bodyPr wrap="square">
            <a:spAutoFit/>
          </a:bodyPr>
          <a:lstStyle/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100" b="1" dirty="0">
                <a:solidFill>
                  <a:srgbClr val="005596"/>
                </a:solidFill>
                <a:ea typeface="+mn-ea"/>
                <a:cs typeface="+mn-cs"/>
              </a:rPr>
              <a:t>Ethernet MAC availability in different power modes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Power Modes</a:t>
            </a:r>
            <a:endParaRPr lang="en-US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34011AD-45E9-4119-B707-A35347BBD498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altLang="ja-JP" sz="1200" b="1" kern="800" dirty="0">
              <a:solidFill>
                <a:srgbClr val="005596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A16AFD-930A-45CD-B1F1-9C0B499E944C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4DBE3078-F6E5-4E1B-98F3-DF5F99DEF3B2}"/>
              </a:ext>
            </a:extLst>
          </p:cNvPr>
          <p:cNvGraphicFramePr>
            <a:graphicFrameLocks noGrp="1"/>
          </p:cNvGraphicFramePr>
          <p:nvPr/>
        </p:nvGraphicFramePr>
        <p:xfrm>
          <a:off x="490654" y="1805295"/>
          <a:ext cx="8809463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951">
                  <a:extLst>
                    <a:ext uri="{9D8B030D-6E8A-4147-A177-3AD203B41FA5}">
                      <a16:colId xmlns:a16="http://schemas.microsoft.com/office/drawing/2014/main" val="1239718747"/>
                    </a:ext>
                  </a:extLst>
                </a:gridCol>
                <a:gridCol w="6969512">
                  <a:extLst>
                    <a:ext uri="{9D8B030D-6E8A-4147-A177-3AD203B41FA5}">
                      <a16:colId xmlns:a16="http://schemas.microsoft.com/office/drawing/2014/main" val="3210263253"/>
                    </a:ext>
                  </a:extLst>
                </a:gridCol>
              </a:tblGrid>
              <a:tr h="197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Power Modes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IP Status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302294"/>
                  </a:ext>
                </a:extLst>
              </a:tr>
              <a:tr h="1312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600" dirty="0"/>
                        <a:t>Fully operational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041960"/>
                  </a:ext>
                </a:extLst>
              </a:tr>
              <a:tr h="335100">
                <a:tc>
                  <a:txBody>
                    <a:bodyPr/>
                    <a:lstStyle/>
                    <a:p>
                      <a:pPr marL="0" marR="0" lvl="0" indent="0" algn="ctr" defTabSz="9138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 err="1"/>
                        <a:t>LPActive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8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/>
                        <a:t>Fully operational; clocks can be limited to save some power</a:t>
                      </a:r>
                      <a:endParaRPr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11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38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Sleep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8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/>
                        <a:t>Fully operational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8923"/>
                  </a:ext>
                </a:extLst>
              </a:tr>
              <a:tr h="335100">
                <a:tc>
                  <a:txBody>
                    <a:bodyPr/>
                    <a:lstStyle/>
                    <a:p>
                      <a:pPr marL="0" marR="0" lvl="0" indent="0" algn="ctr" defTabSz="9138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kern="1200" dirty="0" err="1"/>
                        <a:t>LPSleep</a:t>
                      </a:r>
                      <a:endParaRPr kumimoji="1" lang="ja-JP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8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/>
                        <a:t>Fully operational; clocks can be limited to save some power</a:t>
                      </a:r>
                      <a:endParaRPr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807594"/>
                  </a:ext>
                </a:extLst>
              </a:tr>
              <a:tr h="335100">
                <a:tc>
                  <a:txBody>
                    <a:bodyPr/>
                    <a:lstStyle/>
                    <a:p>
                      <a:pPr marL="0" marR="0" lvl="0" indent="0" algn="ctr" defTabSz="9138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kern="1200" dirty="0" err="1"/>
                        <a:t>DeepSleep</a:t>
                      </a:r>
                      <a:endParaRPr kumimoji="1" lang="ja-JP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854" rtl="0" eaLnBrk="1" latinLnBrk="0" hangingPunct="1"/>
                      <a:r>
                        <a:rPr kumimoji="1" lang="en-US" altLang="ja-JP" sz="1600" kern="1200" dirty="0"/>
                        <a:t>No clock provided during this mode, hence the logic is not functional. </a:t>
                      </a:r>
                    </a:p>
                    <a:p>
                      <a:pPr marL="0" algn="l" defTabSz="913854" rtl="0" eaLnBrk="1" latinLnBrk="0" hangingPunct="1"/>
                      <a:r>
                        <a:rPr kumimoji="1" lang="en-US" altLang="ja-JP" sz="1600" kern="1200" dirty="0"/>
                        <a:t>All retention registers will hold the values</a:t>
                      </a:r>
                      <a:endParaRPr kumimoji="1" lang="ja-JP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95747"/>
                  </a:ext>
                </a:extLst>
              </a:tr>
              <a:tr h="335100">
                <a:tc>
                  <a:txBody>
                    <a:bodyPr/>
                    <a:lstStyle/>
                    <a:p>
                      <a:pPr marL="0" marR="0" lvl="0" indent="0" algn="ctr" defTabSz="9138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kern="1200" dirty="0"/>
                        <a:t>Hibernate</a:t>
                      </a:r>
                      <a:endParaRPr kumimoji="1" lang="ja-JP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854" rtl="0" eaLnBrk="1" latinLnBrk="0" hangingPunct="1"/>
                      <a:r>
                        <a:rPr kumimoji="1" lang="en-US" altLang="ja-JP" sz="1600" kern="1200" dirty="0"/>
                        <a:t>Entire EMAC including retention register are not functional</a:t>
                      </a:r>
                      <a:endParaRPr kumimoji="1" lang="ja-JP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2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1009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2" y="969963"/>
            <a:ext cx="11345603" cy="2010746"/>
          </a:xfrm>
        </p:spPr>
        <p:txBody>
          <a:bodyPr wrap="square">
            <a:spAutoFit/>
          </a:bodyPr>
          <a:lstStyle/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b="1" dirty="0">
                <a:solidFill>
                  <a:srgbClr val="005596"/>
                </a:solidFill>
              </a:rPr>
              <a:t>Ethernet MAC components:</a:t>
            </a:r>
          </a:p>
          <a:p>
            <a:pPr lvl="1"/>
            <a:r>
              <a:rPr lang="en-US" altLang="ja-JP" sz="1900" dirty="0"/>
              <a:t>EMAC DMA</a:t>
            </a:r>
          </a:p>
          <a:p>
            <a:pPr lvl="1"/>
            <a:r>
              <a:rPr lang="en-US" altLang="ja-JP" sz="1900" dirty="0"/>
              <a:t>MAC Transmitter</a:t>
            </a:r>
          </a:p>
          <a:p>
            <a:pPr lvl="1"/>
            <a:r>
              <a:rPr lang="en-US" altLang="ja-JP" dirty="0"/>
              <a:t>MAC </a:t>
            </a:r>
            <a:r>
              <a:rPr lang="en-US" altLang="ja-JP" sz="1900" dirty="0"/>
              <a:t>Receiver</a:t>
            </a:r>
          </a:p>
          <a:p>
            <a:pPr lvl="1"/>
            <a:r>
              <a:rPr lang="en-US" altLang="ja-JP" sz="1900" dirty="0"/>
              <a:t>Time Stamp Unit (TSU)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Ethernet MAC Block Diagram</a:t>
            </a:r>
            <a:endParaRPr lang="en-US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34011AD-45E9-4119-B707-A35347BBD498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 31.3.2 and 31.3.3 for additional details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A16AFD-930A-45CD-B1F1-9C0B499E944C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1E02FB9-AAE8-4177-8EEF-D403445E9B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35188" y="2622550"/>
            <a:ext cx="7505700" cy="3570288"/>
            <a:chOff x="1345" y="1652"/>
            <a:chExt cx="4728" cy="2249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EC261D7-6A02-4C30-A497-0D7DD0D06ED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45" y="1652"/>
              <a:ext cx="4728" cy="2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4DAE0C6C-9DB0-49F3-800B-C3B50CA72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2541"/>
              <a:ext cx="1075" cy="1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863AC25-F188-4CF2-831A-AA3ABAFCA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2541"/>
              <a:ext cx="1075" cy="1213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EF0107DC-6CA0-4132-8C8C-91C3CBD08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2573"/>
              <a:ext cx="59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MAC 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3EB35946-A0D1-4C4A-B7E2-7A5902C9B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1934"/>
              <a:ext cx="2957" cy="1955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C8877D90-AF6C-46DB-9B4C-44F2961D5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2136"/>
              <a:ext cx="605" cy="2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54C7E1B5-28F9-4F55-9E49-B07B83E37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2136"/>
              <a:ext cx="605" cy="202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58339D89-9D4F-44A1-81DB-EDFC836DB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" y="2185"/>
              <a:ext cx="20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AXI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459E9AF4-E433-4C6C-8B81-AD717FD49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2185"/>
              <a:ext cx="42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C68509BC-78DF-4B1C-9EF2-8F298C008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7" y="2541"/>
              <a:ext cx="538" cy="4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72085805-020A-406B-AE0D-8F6D65398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7" y="2541"/>
              <a:ext cx="538" cy="472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2FA632BC-C9C6-43F4-84F0-B04634A0E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" y="2669"/>
              <a:ext cx="30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MMIO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46F075E8-16A6-4CC4-AC7B-9BCA0E761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2781"/>
              <a:ext cx="44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Registers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6B7594BB-1F90-4CD2-95C2-62BE05DC1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" y="2000"/>
              <a:ext cx="129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D0D3D51F-2C13-4FF9-B04B-E5F4995D8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2000"/>
              <a:ext cx="71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thernet MAC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Line 19">
              <a:extLst>
                <a:ext uri="{FF2B5EF4-FFF2-40B4-BE49-F238E27FC236}">
                  <a16:creationId xmlns:a16="http://schemas.microsoft.com/office/drawing/2014/main" id="{24ADB348-E602-49D1-AF23-66673D9F0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9" y="1862"/>
              <a:ext cx="0" cy="212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1095DFE2-9AFB-4A1B-8512-F7B85512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2065"/>
              <a:ext cx="72" cy="71"/>
            </a:xfrm>
            <a:custGeom>
              <a:avLst/>
              <a:gdLst>
                <a:gd name="T0" fmla="*/ 72 w 72"/>
                <a:gd name="T1" fmla="*/ 0 h 71"/>
                <a:gd name="T2" fmla="*/ 36 w 72"/>
                <a:gd name="T3" fmla="*/ 71 h 71"/>
                <a:gd name="T4" fmla="*/ 0 w 72"/>
                <a:gd name="T5" fmla="*/ 0 h 71"/>
                <a:gd name="T6" fmla="*/ 72 w 72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1">
                  <a:moveTo>
                    <a:pt x="72" y="0"/>
                  </a:moveTo>
                  <a:lnTo>
                    <a:pt x="36" y="71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19123FF9-84A9-4BB3-84E4-EB9BD654F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1799"/>
              <a:ext cx="72" cy="72"/>
            </a:xfrm>
            <a:custGeom>
              <a:avLst/>
              <a:gdLst>
                <a:gd name="T0" fmla="*/ 0 w 72"/>
                <a:gd name="T1" fmla="*/ 72 h 72"/>
                <a:gd name="T2" fmla="*/ 36 w 72"/>
                <a:gd name="T3" fmla="*/ 0 h 72"/>
                <a:gd name="T4" fmla="*/ 72 w 72"/>
                <a:gd name="T5" fmla="*/ 72 h 72"/>
                <a:gd name="T6" fmla="*/ 0 w 72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72"/>
                  </a:moveTo>
                  <a:lnTo>
                    <a:pt x="36" y="0"/>
                  </a:lnTo>
                  <a:lnTo>
                    <a:pt x="72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2">
              <a:extLst>
                <a:ext uri="{FF2B5EF4-FFF2-40B4-BE49-F238E27FC236}">
                  <a16:creationId xmlns:a16="http://schemas.microsoft.com/office/drawing/2014/main" id="{054CDB1E-A0A0-4F53-B71E-C97B7EA2C3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6" y="2401"/>
              <a:ext cx="0" cy="7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22D58DE5-AC11-422A-98AF-8174E1D34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0" y="2469"/>
              <a:ext cx="72" cy="72"/>
            </a:xfrm>
            <a:custGeom>
              <a:avLst/>
              <a:gdLst>
                <a:gd name="T0" fmla="*/ 72 w 72"/>
                <a:gd name="T1" fmla="*/ 0 h 72"/>
                <a:gd name="T2" fmla="*/ 36 w 72"/>
                <a:gd name="T3" fmla="*/ 72 h 72"/>
                <a:gd name="T4" fmla="*/ 0 w 72"/>
                <a:gd name="T5" fmla="*/ 0 h 72"/>
                <a:gd name="T6" fmla="*/ 72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72" y="0"/>
                  </a:moveTo>
                  <a:lnTo>
                    <a:pt x="36" y="72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75D6614-A94B-4E0A-B044-981AE0309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0" y="2338"/>
              <a:ext cx="72" cy="72"/>
            </a:xfrm>
            <a:custGeom>
              <a:avLst/>
              <a:gdLst>
                <a:gd name="T0" fmla="*/ 0 w 72"/>
                <a:gd name="T1" fmla="*/ 72 h 72"/>
                <a:gd name="T2" fmla="*/ 36 w 72"/>
                <a:gd name="T3" fmla="*/ 0 h 72"/>
                <a:gd name="T4" fmla="*/ 72 w 72"/>
                <a:gd name="T5" fmla="*/ 72 h 72"/>
                <a:gd name="T6" fmla="*/ 0 w 72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72"/>
                  </a:moveTo>
                  <a:lnTo>
                    <a:pt x="36" y="0"/>
                  </a:lnTo>
                  <a:lnTo>
                    <a:pt x="72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235E8CA8-F99A-4254-AEFE-B971BD618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7" y="3215"/>
              <a:ext cx="538" cy="5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68E4FDC8-C487-43B3-B040-118CD01B9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7" y="3215"/>
              <a:ext cx="538" cy="53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E75AC906-60BF-4953-80C6-C9F15757E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3" y="3376"/>
              <a:ext cx="28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Clock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ED300CFD-556B-4556-9160-80C693896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" y="3489"/>
              <a:ext cx="35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7040CBC6-AAB8-4FDC-A0FF-238C2B344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6" y="3075"/>
              <a:ext cx="0" cy="7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6B9EB9AB-F449-49BB-BF05-7224A8F0C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0" y="3144"/>
              <a:ext cx="72" cy="71"/>
            </a:xfrm>
            <a:custGeom>
              <a:avLst/>
              <a:gdLst>
                <a:gd name="T0" fmla="*/ 72 w 72"/>
                <a:gd name="T1" fmla="*/ 0 h 71"/>
                <a:gd name="T2" fmla="*/ 36 w 72"/>
                <a:gd name="T3" fmla="*/ 71 h 71"/>
                <a:gd name="T4" fmla="*/ 0 w 72"/>
                <a:gd name="T5" fmla="*/ 0 h 71"/>
                <a:gd name="T6" fmla="*/ 72 w 72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1">
                  <a:moveTo>
                    <a:pt x="72" y="0"/>
                  </a:moveTo>
                  <a:lnTo>
                    <a:pt x="36" y="71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835A67F1-6140-4B4B-B450-46C86C0B5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0" y="3013"/>
              <a:ext cx="72" cy="71"/>
            </a:xfrm>
            <a:custGeom>
              <a:avLst/>
              <a:gdLst>
                <a:gd name="T0" fmla="*/ 0 w 72"/>
                <a:gd name="T1" fmla="*/ 71 h 71"/>
                <a:gd name="T2" fmla="*/ 36 w 72"/>
                <a:gd name="T3" fmla="*/ 0 h 71"/>
                <a:gd name="T4" fmla="*/ 72 w 72"/>
                <a:gd name="T5" fmla="*/ 71 h 71"/>
                <a:gd name="T6" fmla="*/ 0 w 72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1">
                  <a:moveTo>
                    <a:pt x="0" y="71"/>
                  </a:moveTo>
                  <a:lnTo>
                    <a:pt x="36" y="0"/>
                  </a:lnTo>
                  <a:lnTo>
                    <a:pt x="72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2">
              <a:extLst>
                <a:ext uri="{FF2B5EF4-FFF2-40B4-BE49-F238E27FC236}">
                  <a16:creationId xmlns:a16="http://schemas.microsoft.com/office/drawing/2014/main" id="{8301B7C9-3B4C-454F-B67B-9B0DFF98B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1" y="3080"/>
              <a:ext cx="77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651A87DF-5098-43A1-B4DA-804DEE917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9" y="3044"/>
              <a:ext cx="71" cy="72"/>
            </a:xfrm>
            <a:custGeom>
              <a:avLst/>
              <a:gdLst>
                <a:gd name="T0" fmla="*/ 71 w 71"/>
                <a:gd name="T1" fmla="*/ 72 h 72"/>
                <a:gd name="T2" fmla="*/ 0 w 71"/>
                <a:gd name="T3" fmla="*/ 36 h 72"/>
                <a:gd name="T4" fmla="*/ 71 w 71"/>
                <a:gd name="T5" fmla="*/ 0 h 72"/>
                <a:gd name="T6" fmla="*/ 71 w 7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71" y="72"/>
                  </a:moveTo>
                  <a:lnTo>
                    <a:pt x="0" y="36"/>
                  </a:lnTo>
                  <a:lnTo>
                    <a:pt x="71" y="0"/>
                  </a:lnTo>
                  <a:lnTo>
                    <a:pt x="71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E88E4F62-450B-4C0A-A92D-89950292F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" y="3044"/>
              <a:ext cx="71" cy="72"/>
            </a:xfrm>
            <a:custGeom>
              <a:avLst/>
              <a:gdLst>
                <a:gd name="T0" fmla="*/ 0 w 71"/>
                <a:gd name="T1" fmla="*/ 0 h 72"/>
                <a:gd name="T2" fmla="*/ 71 w 71"/>
                <a:gd name="T3" fmla="*/ 36 h 72"/>
                <a:gd name="T4" fmla="*/ 0 w 71"/>
                <a:gd name="T5" fmla="*/ 72 h 72"/>
                <a:gd name="T6" fmla="*/ 0 w 71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0" y="0"/>
                  </a:moveTo>
                  <a:lnTo>
                    <a:pt x="71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5">
              <a:extLst>
                <a:ext uri="{FF2B5EF4-FFF2-40B4-BE49-F238E27FC236}">
                  <a16:creationId xmlns:a16="http://schemas.microsoft.com/office/drawing/2014/main" id="{4B6E65E0-3293-41EE-8FED-4ADD50A1A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6" y="1862"/>
              <a:ext cx="0" cy="212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5D1B0061-BD43-434B-9FA9-6FB707D23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0" y="2065"/>
              <a:ext cx="72" cy="71"/>
            </a:xfrm>
            <a:custGeom>
              <a:avLst/>
              <a:gdLst>
                <a:gd name="T0" fmla="*/ 72 w 72"/>
                <a:gd name="T1" fmla="*/ 0 h 71"/>
                <a:gd name="T2" fmla="*/ 36 w 72"/>
                <a:gd name="T3" fmla="*/ 71 h 71"/>
                <a:gd name="T4" fmla="*/ 0 w 72"/>
                <a:gd name="T5" fmla="*/ 0 h 71"/>
                <a:gd name="T6" fmla="*/ 72 w 72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1">
                  <a:moveTo>
                    <a:pt x="72" y="0"/>
                  </a:moveTo>
                  <a:lnTo>
                    <a:pt x="36" y="71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7F690E24-589C-4975-AA21-0139980D5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0" y="1799"/>
              <a:ext cx="72" cy="72"/>
            </a:xfrm>
            <a:custGeom>
              <a:avLst/>
              <a:gdLst>
                <a:gd name="T0" fmla="*/ 0 w 72"/>
                <a:gd name="T1" fmla="*/ 72 h 72"/>
                <a:gd name="T2" fmla="*/ 36 w 72"/>
                <a:gd name="T3" fmla="*/ 0 h 72"/>
                <a:gd name="T4" fmla="*/ 72 w 72"/>
                <a:gd name="T5" fmla="*/ 72 h 72"/>
                <a:gd name="T6" fmla="*/ 0 w 72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72"/>
                  </a:moveTo>
                  <a:lnTo>
                    <a:pt x="36" y="0"/>
                  </a:lnTo>
                  <a:lnTo>
                    <a:pt x="72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7E314091-CA11-4614-B45A-6FF3D479E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3417"/>
              <a:ext cx="806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9">
              <a:extLst>
                <a:ext uri="{FF2B5EF4-FFF2-40B4-BE49-F238E27FC236}">
                  <a16:creationId xmlns:a16="http://schemas.microsoft.com/office/drawing/2014/main" id="{556220FF-9A56-4715-BB86-94D05206D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3417"/>
              <a:ext cx="806" cy="270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0">
              <a:extLst>
                <a:ext uri="{FF2B5EF4-FFF2-40B4-BE49-F238E27FC236}">
                  <a16:creationId xmlns:a16="http://schemas.microsoft.com/office/drawing/2014/main" id="{50AEFAB1-7F73-4565-9547-07638F63E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3500"/>
              <a:ext cx="64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PHY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Line 41">
              <a:extLst>
                <a:ext uri="{FF2B5EF4-FFF2-40B4-BE49-F238E27FC236}">
                  <a16:creationId xmlns:a16="http://schemas.microsoft.com/office/drawing/2014/main" id="{D67F5AC0-DEF8-4965-995D-988EA6F73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9" y="2401"/>
              <a:ext cx="0" cy="7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9DC531F4-3DF4-4D72-9DD7-4DF7C4DFF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2469"/>
              <a:ext cx="72" cy="72"/>
            </a:xfrm>
            <a:custGeom>
              <a:avLst/>
              <a:gdLst>
                <a:gd name="T0" fmla="*/ 72 w 72"/>
                <a:gd name="T1" fmla="*/ 0 h 72"/>
                <a:gd name="T2" fmla="*/ 36 w 72"/>
                <a:gd name="T3" fmla="*/ 72 h 72"/>
                <a:gd name="T4" fmla="*/ 0 w 72"/>
                <a:gd name="T5" fmla="*/ 0 h 72"/>
                <a:gd name="T6" fmla="*/ 72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72" y="0"/>
                  </a:moveTo>
                  <a:lnTo>
                    <a:pt x="36" y="72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B269469D-FA77-4AEC-A574-59ACB7AE7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" y="2338"/>
              <a:ext cx="72" cy="72"/>
            </a:xfrm>
            <a:custGeom>
              <a:avLst/>
              <a:gdLst>
                <a:gd name="T0" fmla="*/ 0 w 72"/>
                <a:gd name="T1" fmla="*/ 72 h 72"/>
                <a:gd name="T2" fmla="*/ 36 w 72"/>
                <a:gd name="T3" fmla="*/ 0 h 72"/>
                <a:gd name="T4" fmla="*/ 72 w 72"/>
                <a:gd name="T5" fmla="*/ 72 h 72"/>
                <a:gd name="T6" fmla="*/ 0 w 72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72"/>
                  </a:moveTo>
                  <a:lnTo>
                    <a:pt x="36" y="0"/>
                  </a:lnTo>
                  <a:lnTo>
                    <a:pt x="72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4">
              <a:extLst>
                <a:ext uri="{FF2B5EF4-FFF2-40B4-BE49-F238E27FC236}">
                  <a16:creationId xmlns:a16="http://schemas.microsoft.com/office/drawing/2014/main" id="{43586E07-B6C5-4869-9B0A-1426579AD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" y="2541"/>
              <a:ext cx="672" cy="269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Rectangle 45">
              <a:extLst>
                <a:ext uri="{FF2B5EF4-FFF2-40B4-BE49-F238E27FC236}">
                  <a16:creationId xmlns:a16="http://schemas.microsoft.com/office/drawing/2014/main" id="{7C842649-1CC1-4855-8D8B-5C799C8B1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" y="2541"/>
              <a:ext cx="672" cy="26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6">
              <a:extLst>
                <a:ext uri="{FF2B5EF4-FFF2-40B4-BE49-F238E27FC236}">
                  <a16:creationId xmlns:a16="http://schemas.microsoft.com/office/drawing/2014/main" id="{CE6E7802-49EA-4399-A268-A88211BCC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" y="2567"/>
              <a:ext cx="19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TX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7">
              <a:extLst>
                <a:ext uri="{FF2B5EF4-FFF2-40B4-BE49-F238E27FC236}">
                  <a16:creationId xmlns:a16="http://schemas.microsoft.com/office/drawing/2014/main" id="{99096DC2-37B1-43D4-91D1-32F9C415B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2567"/>
              <a:ext cx="56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Packet Buff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8">
              <a:extLst>
                <a:ext uri="{FF2B5EF4-FFF2-40B4-BE49-F238E27FC236}">
                  <a16:creationId xmlns:a16="http://schemas.microsoft.com/office/drawing/2014/main" id="{8285A1CF-7526-4F08-B2EF-A7122C284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2680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9">
              <a:extLst>
                <a:ext uri="{FF2B5EF4-FFF2-40B4-BE49-F238E27FC236}">
                  <a16:creationId xmlns:a16="http://schemas.microsoft.com/office/drawing/2014/main" id="{5316A5EA-98B7-4895-A7E1-5AB868296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" y="2680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dirty="0">
                  <a:solidFill>
                    <a:srgbClr val="FFFFFF"/>
                  </a:solidFill>
                </a:rPr>
                <a:t>8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0">
              <a:extLst>
                <a:ext uri="{FF2B5EF4-FFF2-40B4-BE49-F238E27FC236}">
                  <a16:creationId xmlns:a16="http://schemas.microsoft.com/office/drawing/2014/main" id="{02A6E616-18BA-4933-BA39-FF8C32706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1" y="2680"/>
              <a:ext cx="10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1">
              <a:extLst>
                <a:ext uri="{FF2B5EF4-FFF2-40B4-BE49-F238E27FC236}">
                  <a16:creationId xmlns:a16="http://schemas.microsoft.com/office/drawing/2014/main" id="{3CA4F12E-8127-485D-A8B5-164210029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2680"/>
              <a:ext cx="10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2">
              <a:extLst>
                <a:ext uri="{FF2B5EF4-FFF2-40B4-BE49-F238E27FC236}">
                  <a16:creationId xmlns:a16="http://schemas.microsoft.com/office/drawing/2014/main" id="{6C34F79E-DD21-45E6-95E9-18AB67F93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680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3">
              <a:extLst>
                <a:ext uri="{FF2B5EF4-FFF2-40B4-BE49-F238E27FC236}">
                  <a16:creationId xmlns:a16="http://schemas.microsoft.com/office/drawing/2014/main" id="{A9C70549-239E-4316-9C01-22ADA7B68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" y="2945"/>
              <a:ext cx="672" cy="270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4">
              <a:extLst>
                <a:ext uri="{FF2B5EF4-FFF2-40B4-BE49-F238E27FC236}">
                  <a16:creationId xmlns:a16="http://schemas.microsoft.com/office/drawing/2014/main" id="{F1557BF2-C3F7-4BE4-B3B6-4458566B3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" y="2945"/>
              <a:ext cx="672" cy="270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5">
              <a:extLst>
                <a:ext uri="{FF2B5EF4-FFF2-40B4-BE49-F238E27FC236}">
                  <a16:creationId xmlns:a16="http://schemas.microsoft.com/office/drawing/2014/main" id="{BF216AB2-9F36-4655-B2F7-AB9A802FD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972"/>
              <a:ext cx="20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RX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A0FBD77A-1CCC-4727-BAB6-6CA4E4191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" y="2972"/>
              <a:ext cx="56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Packet Buff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7">
              <a:extLst>
                <a:ext uri="{FF2B5EF4-FFF2-40B4-BE49-F238E27FC236}">
                  <a16:creationId xmlns:a16="http://schemas.microsoft.com/office/drawing/2014/main" id="{BFF96BF7-A393-4815-A34C-81515E1BC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3084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8">
              <a:extLst>
                <a:ext uri="{FF2B5EF4-FFF2-40B4-BE49-F238E27FC236}">
                  <a16:creationId xmlns:a16="http://schemas.microsoft.com/office/drawing/2014/main" id="{5CAE53E0-1EA0-4FB0-9862-B1702BEB4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3084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59">
              <a:extLst>
                <a:ext uri="{FF2B5EF4-FFF2-40B4-BE49-F238E27FC236}">
                  <a16:creationId xmlns:a16="http://schemas.microsoft.com/office/drawing/2014/main" id="{463A3976-A3F2-4CA7-8F86-A44E4A6E3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" y="3084"/>
              <a:ext cx="10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0">
              <a:extLst>
                <a:ext uri="{FF2B5EF4-FFF2-40B4-BE49-F238E27FC236}">
                  <a16:creationId xmlns:a16="http://schemas.microsoft.com/office/drawing/2014/main" id="{873A77D0-D742-4A35-ADA7-2DF61E538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3084"/>
              <a:ext cx="10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66207EB4-4DE7-4FE9-B115-950560C70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" y="3084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B1B50999-C372-4773-8D41-FF453C261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4" y="3282"/>
              <a:ext cx="22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FB29DA6D-1EBA-4A7D-B34D-EFC2381B4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" y="3260"/>
              <a:ext cx="45" cy="45"/>
            </a:xfrm>
            <a:custGeom>
              <a:avLst/>
              <a:gdLst>
                <a:gd name="T0" fmla="*/ 45 w 45"/>
                <a:gd name="T1" fmla="*/ 45 h 45"/>
                <a:gd name="T2" fmla="*/ 0 w 45"/>
                <a:gd name="T3" fmla="*/ 22 h 45"/>
                <a:gd name="T4" fmla="*/ 45 w 45"/>
                <a:gd name="T5" fmla="*/ 0 h 45"/>
                <a:gd name="T6" fmla="*/ 45 w 45"/>
                <a:gd name="T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5">
                  <a:moveTo>
                    <a:pt x="45" y="45"/>
                  </a:moveTo>
                  <a:lnTo>
                    <a:pt x="0" y="22"/>
                  </a:lnTo>
                  <a:lnTo>
                    <a:pt x="45" y="0"/>
                  </a:lnTo>
                  <a:lnTo>
                    <a:pt x="45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0B4A7145-AA11-464D-AEE2-A52B4991D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3552"/>
              <a:ext cx="1018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093599C1-5283-41C0-870A-2B4CFE186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3516"/>
              <a:ext cx="71" cy="72"/>
            </a:xfrm>
            <a:custGeom>
              <a:avLst/>
              <a:gdLst>
                <a:gd name="T0" fmla="*/ 71 w 71"/>
                <a:gd name="T1" fmla="*/ 72 h 72"/>
                <a:gd name="T2" fmla="*/ 0 w 71"/>
                <a:gd name="T3" fmla="*/ 36 h 72"/>
                <a:gd name="T4" fmla="*/ 71 w 71"/>
                <a:gd name="T5" fmla="*/ 0 h 72"/>
                <a:gd name="T6" fmla="*/ 71 w 7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71" y="72"/>
                  </a:moveTo>
                  <a:lnTo>
                    <a:pt x="0" y="36"/>
                  </a:lnTo>
                  <a:lnTo>
                    <a:pt x="71" y="0"/>
                  </a:lnTo>
                  <a:lnTo>
                    <a:pt x="71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355CEF58-405F-4FF1-AC8A-3E07AE95E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" y="3516"/>
              <a:ext cx="71" cy="72"/>
            </a:xfrm>
            <a:custGeom>
              <a:avLst/>
              <a:gdLst>
                <a:gd name="T0" fmla="*/ 0 w 71"/>
                <a:gd name="T1" fmla="*/ 0 h 72"/>
                <a:gd name="T2" fmla="*/ 71 w 71"/>
                <a:gd name="T3" fmla="*/ 36 h 72"/>
                <a:gd name="T4" fmla="*/ 0 w 71"/>
                <a:gd name="T5" fmla="*/ 72 h 72"/>
                <a:gd name="T6" fmla="*/ 0 w 71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0" y="0"/>
                  </a:moveTo>
                  <a:lnTo>
                    <a:pt x="71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7">
              <a:extLst>
                <a:ext uri="{FF2B5EF4-FFF2-40B4-BE49-F238E27FC236}">
                  <a16:creationId xmlns:a16="http://schemas.microsoft.com/office/drawing/2014/main" id="{4831645A-A659-43AE-A888-36FE50051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1680"/>
              <a:ext cx="10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8">
              <a:extLst>
                <a:ext uri="{FF2B5EF4-FFF2-40B4-BE49-F238E27FC236}">
                  <a16:creationId xmlns:a16="http://schemas.microsoft.com/office/drawing/2014/main" id="{C163FE3F-83BD-4EB4-90C1-C1C098A80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" y="1680"/>
              <a:ext cx="85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XI master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69">
              <a:extLst>
                <a:ext uri="{FF2B5EF4-FFF2-40B4-BE49-F238E27FC236}">
                  <a16:creationId xmlns:a16="http://schemas.microsoft.com/office/drawing/2014/main" id="{CA06F03E-99F1-4858-BA95-AC3F4893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3" y="1680"/>
              <a:ext cx="10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0">
              <a:extLst>
                <a:ext uri="{FF2B5EF4-FFF2-40B4-BE49-F238E27FC236}">
                  <a16:creationId xmlns:a16="http://schemas.microsoft.com/office/drawing/2014/main" id="{85E802E2-D9A5-4DAE-A550-3272C37E3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" y="1680"/>
              <a:ext cx="82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HB slave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1">
              <a:extLst>
                <a:ext uri="{FF2B5EF4-FFF2-40B4-BE49-F238E27FC236}">
                  <a16:creationId xmlns:a16="http://schemas.microsoft.com/office/drawing/2014/main" id="{2D2B3A2E-AC03-46A7-ACE0-851611D74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2136"/>
              <a:ext cx="672" cy="2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2">
              <a:extLst>
                <a:ext uri="{FF2B5EF4-FFF2-40B4-BE49-F238E27FC236}">
                  <a16:creationId xmlns:a16="http://schemas.microsoft.com/office/drawing/2014/main" id="{F0B387C2-456A-4C50-855A-808E7EDF0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2136"/>
              <a:ext cx="672" cy="202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3">
              <a:extLst>
                <a:ext uri="{FF2B5EF4-FFF2-40B4-BE49-F238E27FC236}">
                  <a16:creationId xmlns:a16="http://schemas.microsoft.com/office/drawing/2014/main" id="{F8CC0680-45A7-4910-A1F5-BF935C36B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" y="2185"/>
              <a:ext cx="24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AHB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4">
              <a:extLst>
                <a:ext uri="{FF2B5EF4-FFF2-40B4-BE49-F238E27FC236}">
                  <a16:creationId xmlns:a16="http://schemas.microsoft.com/office/drawing/2014/main" id="{CDCD7708-92C5-4535-80ED-700FD9159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" y="2185"/>
              <a:ext cx="42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Line 75">
              <a:extLst>
                <a:ext uri="{FF2B5EF4-FFF2-40B4-BE49-F238E27FC236}">
                  <a16:creationId xmlns:a16="http://schemas.microsoft.com/office/drawing/2014/main" id="{8B6FA932-6DD4-489C-8ACE-5530FDD53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2743"/>
              <a:ext cx="77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6">
              <a:extLst>
                <a:ext uri="{FF2B5EF4-FFF2-40B4-BE49-F238E27FC236}">
                  <a16:creationId xmlns:a16="http://schemas.microsoft.com/office/drawing/2014/main" id="{157F802F-16B7-49A4-99BE-DC668E897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" y="2707"/>
              <a:ext cx="72" cy="72"/>
            </a:xfrm>
            <a:custGeom>
              <a:avLst/>
              <a:gdLst>
                <a:gd name="T0" fmla="*/ 72 w 72"/>
                <a:gd name="T1" fmla="*/ 72 h 72"/>
                <a:gd name="T2" fmla="*/ 0 w 72"/>
                <a:gd name="T3" fmla="*/ 36 h 72"/>
                <a:gd name="T4" fmla="*/ 72 w 72"/>
                <a:gd name="T5" fmla="*/ 0 h 72"/>
                <a:gd name="T6" fmla="*/ 72 w 72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72" y="72"/>
                  </a:moveTo>
                  <a:lnTo>
                    <a:pt x="0" y="36"/>
                  </a:lnTo>
                  <a:lnTo>
                    <a:pt x="72" y="0"/>
                  </a:lnTo>
                  <a:lnTo>
                    <a:pt x="72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7">
              <a:extLst>
                <a:ext uri="{FF2B5EF4-FFF2-40B4-BE49-F238E27FC236}">
                  <a16:creationId xmlns:a16="http://schemas.microsoft.com/office/drawing/2014/main" id="{8B50A5E5-DF5F-4B0A-82BB-25407946B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" y="2707"/>
              <a:ext cx="71" cy="72"/>
            </a:xfrm>
            <a:custGeom>
              <a:avLst/>
              <a:gdLst>
                <a:gd name="T0" fmla="*/ 0 w 71"/>
                <a:gd name="T1" fmla="*/ 0 h 72"/>
                <a:gd name="T2" fmla="*/ 71 w 71"/>
                <a:gd name="T3" fmla="*/ 36 h 72"/>
                <a:gd name="T4" fmla="*/ 0 w 71"/>
                <a:gd name="T5" fmla="*/ 72 h 72"/>
                <a:gd name="T6" fmla="*/ 0 w 71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0" y="0"/>
                  </a:moveTo>
                  <a:lnTo>
                    <a:pt x="71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78">
              <a:extLst>
                <a:ext uri="{FF2B5EF4-FFF2-40B4-BE49-F238E27FC236}">
                  <a16:creationId xmlns:a16="http://schemas.microsoft.com/office/drawing/2014/main" id="{46BFCE8F-8981-4DFE-BA29-0BE5511DD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2136"/>
              <a:ext cx="538" cy="2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9">
              <a:extLst>
                <a:ext uri="{FF2B5EF4-FFF2-40B4-BE49-F238E27FC236}">
                  <a16:creationId xmlns:a16="http://schemas.microsoft.com/office/drawing/2014/main" id="{A106B4A1-5FC6-4820-A451-82D4481D2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2136"/>
              <a:ext cx="538" cy="202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0">
              <a:extLst>
                <a:ext uri="{FF2B5EF4-FFF2-40B4-BE49-F238E27FC236}">
                  <a16:creationId xmlns:a16="http://schemas.microsoft.com/office/drawing/2014/main" id="{59D4B9CB-31F9-4828-B2F6-DAF387095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2185"/>
              <a:ext cx="24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AHB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1">
              <a:extLst>
                <a:ext uri="{FF2B5EF4-FFF2-40B4-BE49-F238E27FC236}">
                  <a16:creationId xmlns:a16="http://schemas.microsoft.com/office/drawing/2014/main" id="{B386EBA3-7C6B-4674-BB76-4F08281BF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0" y="2185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2">
              <a:extLst>
                <a:ext uri="{FF2B5EF4-FFF2-40B4-BE49-F238E27FC236}">
                  <a16:creationId xmlns:a16="http://schemas.microsoft.com/office/drawing/2014/main" id="{814C7827-3449-4F28-B3F7-FA15EC27E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2185"/>
              <a:ext cx="23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APB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9499118B-D8CA-4EA9-8FFF-4C465B04EA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4" y="2401"/>
              <a:ext cx="0" cy="7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4">
              <a:extLst>
                <a:ext uri="{FF2B5EF4-FFF2-40B4-BE49-F238E27FC236}">
                  <a16:creationId xmlns:a16="http://schemas.microsoft.com/office/drawing/2014/main" id="{2BAB9010-B649-473D-946B-ED79FC3EA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" y="2469"/>
              <a:ext cx="72" cy="72"/>
            </a:xfrm>
            <a:custGeom>
              <a:avLst/>
              <a:gdLst>
                <a:gd name="T0" fmla="*/ 72 w 72"/>
                <a:gd name="T1" fmla="*/ 0 h 72"/>
                <a:gd name="T2" fmla="*/ 36 w 72"/>
                <a:gd name="T3" fmla="*/ 72 h 72"/>
                <a:gd name="T4" fmla="*/ 0 w 72"/>
                <a:gd name="T5" fmla="*/ 0 h 72"/>
                <a:gd name="T6" fmla="*/ 72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72" y="0"/>
                  </a:moveTo>
                  <a:lnTo>
                    <a:pt x="36" y="72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5">
              <a:extLst>
                <a:ext uri="{FF2B5EF4-FFF2-40B4-BE49-F238E27FC236}">
                  <a16:creationId xmlns:a16="http://schemas.microsoft.com/office/drawing/2014/main" id="{16D2F93D-8E3B-492C-ABBE-808CE2050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" y="2338"/>
              <a:ext cx="72" cy="72"/>
            </a:xfrm>
            <a:custGeom>
              <a:avLst/>
              <a:gdLst>
                <a:gd name="T0" fmla="*/ 0 w 72"/>
                <a:gd name="T1" fmla="*/ 72 h 72"/>
                <a:gd name="T2" fmla="*/ 36 w 72"/>
                <a:gd name="T3" fmla="*/ 0 h 72"/>
                <a:gd name="T4" fmla="*/ 72 w 72"/>
                <a:gd name="T5" fmla="*/ 72 h 72"/>
                <a:gd name="T6" fmla="*/ 0 w 72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72"/>
                  </a:moveTo>
                  <a:lnTo>
                    <a:pt x="36" y="0"/>
                  </a:lnTo>
                  <a:lnTo>
                    <a:pt x="72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86">
              <a:extLst>
                <a:ext uri="{FF2B5EF4-FFF2-40B4-BE49-F238E27FC236}">
                  <a16:creationId xmlns:a16="http://schemas.microsoft.com/office/drawing/2014/main" id="{CDB023B1-E882-4CE3-8306-7D2622F7B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4" y="2001"/>
              <a:ext cx="610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7">
              <a:extLst>
                <a:ext uri="{FF2B5EF4-FFF2-40B4-BE49-F238E27FC236}">
                  <a16:creationId xmlns:a16="http://schemas.microsoft.com/office/drawing/2014/main" id="{C528ECF3-740E-4E83-8A2A-9FB7B3090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5" y="1966"/>
              <a:ext cx="71" cy="71"/>
            </a:xfrm>
            <a:custGeom>
              <a:avLst/>
              <a:gdLst>
                <a:gd name="T0" fmla="*/ 0 w 71"/>
                <a:gd name="T1" fmla="*/ 0 h 71"/>
                <a:gd name="T2" fmla="*/ 71 w 71"/>
                <a:gd name="T3" fmla="*/ 35 h 71"/>
                <a:gd name="T4" fmla="*/ 0 w 71"/>
                <a:gd name="T5" fmla="*/ 71 h 71"/>
                <a:gd name="T6" fmla="*/ 0 w 71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71" y="35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88">
              <a:extLst>
                <a:ext uri="{FF2B5EF4-FFF2-40B4-BE49-F238E27FC236}">
                  <a16:creationId xmlns:a16="http://schemas.microsoft.com/office/drawing/2014/main" id="{A48D36BC-CB90-4463-A1A3-7DF364375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4" y="2001"/>
              <a:ext cx="0" cy="73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9">
              <a:extLst>
                <a:ext uri="{FF2B5EF4-FFF2-40B4-BE49-F238E27FC236}">
                  <a16:creationId xmlns:a16="http://schemas.microsoft.com/office/drawing/2014/main" id="{04E2E97C-7B63-4107-87FC-39CD0296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" y="2065"/>
              <a:ext cx="72" cy="71"/>
            </a:xfrm>
            <a:custGeom>
              <a:avLst/>
              <a:gdLst>
                <a:gd name="T0" fmla="*/ 72 w 72"/>
                <a:gd name="T1" fmla="*/ 0 h 71"/>
                <a:gd name="T2" fmla="*/ 36 w 72"/>
                <a:gd name="T3" fmla="*/ 71 h 71"/>
                <a:gd name="T4" fmla="*/ 0 w 72"/>
                <a:gd name="T5" fmla="*/ 0 h 71"/>
                <a:gd name="T6" fmla="*/ 72 w 72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1">
                  <a:moveTo>
                    <a:pt x="72" y="0"/>
                  </a:moveTo>
                  <a:lnTo>
                    <a:pt x="36" y="71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0">
              <a:extLst>
                <a:ext uri="{FF2B5EF4-FFF2-40B4-BE49-F238E27FC236}">
                  <a16:creationId xmlns:a16="http://schemas.microsoft.com/office/drawing/2014/main" id="{4D102164-E9C9-4609-9B59-9EA7EC0B0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3080"/>
              <a:ext cx="806" cy="270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1">
              <a:extLst>
                <a:ext uri="{FF2B5EF4-FFF2-40B4-BE49-F238E27FC236}">
                  <a16:creationId xmlns:a16="http://schemas.microsoft.com/office/drawing/2014/main" id="{5314FF81-39ED-40B8-9833-7C1C2652C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3080"/>
              <a:ext cx="806" cy="270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2">
              <a:extLst>
                <a:ext uri="{FF2B5EF4-FFF2-40B4-BE49-F238E27FC236}">
                  <a16:creationId xmlns:a16="http://schemas.microsoft.com/office/drawing/2014/main" id="{511AD4E0-3399-4444-8BEA-43965D247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3107"/>
              <a:ext cx="77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MAC Transmitter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3">
              <a:extLst>
                <a:ext uri="{FF2B5EF4-FFF2-40B4-BE49-F238E27FC236}">
                  <a16:creationId xmlns:a16="http://schemas.microsoft.com/office/drawing/2014/main" id="{3A0C0352-2295-495D-A601-61AE43DAC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3219"/>
              <a:ext cx="66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MAC Receiver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4">
              <a:extLst>
                <a:ext uri="{FF2B5EF4-FFF2-40B4-BE49-F238E27FC236}">
                  <a16:creationId xmlns:a16="http://schemas.microsoft.com/office/drawing/2014/main" id="{E9606FC4-E974-409E-B036-89EC5FB7E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2743"/>
              <a:ext cx="806" cy="270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5">
              <a:extLst>
                <a:ext uri="{FF2B5EF4-FFF2-40B4-BE49-F238E27FC236}">
                  <a16:creationId xmlns:a16="http://schemas.microsoft.com/office/drawing/2014/main" id="{1A641C9F-D7E9-439F-8826-47CDAFDD4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2743"/>
              <a:ext cx="806" cy="270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96">
              <a:extLst>
                <a:ext uri="{FF2B5EF4-FFF2-40B4-BE49-F238E27FC236}">
                  <a16:creationId xmlns:a16="http://schemas.microsoft.com/office/drawing/2014/main" id="{E5DD859C-7D7C-4B49-BCC9-BACD3D64D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2770"/>
              <a:ext cx="79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Time Stamp Unit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97">
              <a:extLst>
                <a:ext uri="{FF2B5EF4-FFF2-40B4-BE49-F238E27FC236}">
                  <a16:creationId xmlns:a16="http://schemas.microsoft.com/office/drawing/2014/main" id="{5CD1D886-5C49-48EF-A552-DC55CD098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" y="2882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98">
              <a:extLst>
                <a:ext uri="{FF2B5EF4-FFF2-40B4-BE49-F238E27FC236}">
                  <a16:creationId xmlns:a16="http://schemas.microsoft.com/office/drawing/2014/main" id="{CFA1F48B-8C58-4604-A279-C180A8E9F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" y="2882"/>
              <a:ext cx="23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TSU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99">
              <a:extLst>
                <a:ext uri="{FF2B5EF4-FFF2-40B4-BE49-F238E27FC236}">
                  <a16:creationId xmlns:a16="http://schemas.microsoft.com/office/drawing/2014/main" id="{A1842F66-C9DA-4906-801F-D3E44528F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6" y="2882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Line 100">
              <a:extLst>
                <a:ext uri="{FF2B5EF4-FFF2-40B4-BE49-F238E27FC236}">
                  <a16:creationId xmlns:a16="http://schemas.microsoft.com/office/drawing/2014/main" id="{E1FD0D6D-367E-4564-9375-56373DE11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1" y="2676"/>
              <a:ext cx="77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1">
              <a:extLst>
                <a:ext uri="{FF2B5EF4-FFF2-40B4-BE49-F238E27FC236}">
                  <a16:creationId xmlns:a16="http://schemas.microsoft.com/office/drawing/2014/main" id="{0E3E968F-4D61-40E3-8344-0240B3019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9" y="2640"/>
              <a:ext cx="71" cy="71"/>
            </a:xfrm>
            <a:custGeom>
              <a:avLst/>
              <a:gdLst>
                <a:gd name="T0" fmla="*/ 71 w 71"/>
                <a:gd name="T1" fmla="*/ 71 h 71"/>
                <a:gd name="T2" fmla="*/ 0 w 71"/>
                <a:gd name="T3" fmla="*/ 36 h 71"/>
                <a:gd name="T4" fmla="*/ 71 w 71"/>
                <a:gd name="T5" fmla="*/ 0 h 71"/>
                <a:gd name="T6" fmla="*/ 71 w 71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1">
                  <a:moveTo>
                    <a:pt x="71" y="71"/>
                  </a:moveTo>
                  <a:lnTo>
                    <a:pt x="0" y="36"/>
                  </a:lnTo>
                  <a:lnTo>
                    <a:pt x="71" y="0"/>
                  </a:lnTo>
                  <a:lnTo>
                    <a:pt x="71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2">
              <a:extLst>
                <a:ext uri="{FF2B5EF4-FFF2-40B4-BE49-F238E27FC236}">
                  <a16:creationId xmlns:a16="http://schemas.microsoft.com/office/drawing/2014/main" id="{60C7D6BA-8845-4D37-B9FB-F3039FC6A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" y="2640"/>
              <a:ext cx="71" cy="71"/>
            </a:xfrm>
            <a:custGeom>
              <a:avLst/>
              <a:gdLst>
                <a:gd name="T0" fmla="*/ 0 w 71"/>
                <a:gd name="T1" fmla="*/ 0 h 71"/>
                <a:gd name="T2" fmla="*/ 71 w 71"/>
                <a:gd name="T3" fmla="*/ 36 h 71"/>
                <a:gd name="T4" fmla="*/ 0 w 71"/>
                <a:gd name="T5" fmla="*/ 71 h 71"/>
                <a:gd name="T6" fmla="*/ 0 w 71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71" y="36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03">
              <a:extLst>
                <a:ext uri="{FF2B5EF4-FFF2-40B4-BE49-F238E27FC236}">
                  <a16:creationId xmlns:a16="http://schemas.microsoft.com/office/drawing/2014/main" id="{4AB23FBA-4CA2-40FD-B5C3-B0A87F114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4" y="3417"/>
              <a:ext cx="22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4">
              <a:extLst>
                <a:ext uri="{FF2B5EF4-FFF2-40B4-BE49-F238E27FC236}">
                  <a16:creationId xmlns:a16="http://schemas.microsoft.com/office/drawing/2014/main" id="{37BD55C5-5EB3-4F1B-B2EB-00A4878D4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" y="3395"/>
              <a:ext cx="45" cy="45"/>
            </a:xfrm>
            <a:custGeom>
              <a:avLst/>
              <a:gdLst>
                <a:gd name="T0" fmla="*/ 45 w 45"/>
                <a:gd name="T1" fmla="*/ 45 h 45"/>
                <a:gd name="T2" fmla="*/ 0 w 45"/>
                <a:gd name="T3" fmla="*/ 22 h 45"/>
                <a:gd name="T4" fmla="*/ 45 w 45"/>
                <a:gd name="T5" fmla="*/ 0 h 45"/>
                <a:gd name="T6" fmla="*/ 45 w 45"/>
                <a:gd name="T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5">
                  <a:moveTo>
                    <a:pt x="45" y="45"/>
                  </a:moveTo>
                  <a:lnTo>
                    <a:pt x="0" y="22"/>
                  </a:lnTo>
                  <a:lnTo>
                    <a:pt x="45" y="0"/>
                  </a:lnTo>
                  <a:lnTo>
                    <a:pt x="45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05">
              <a:extLst>
                <a:ext uri="{FF2B5EF4-FFF2-40B4-BE49-F238E27FC236}">
                  <a16:creationId xmlns:a16="http://schemas.microsoft.com/office/drawing/2014/main" id="{CA794789-472D-4ED5-830B-1BB2FB839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4" y="3552"/>
              <a:ext cx="22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6">
              <a:extLst>
                <a:ext uri="{FF2B5EF4-FFF2-40B4-BE49-F238E27FC236}">
                  <a16:creationId xmlns:a16="http://schemas.microsoft.com/office/drawing/2014/main" id="{484AEA95-0910-453D-A978-F73ABDD81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" y="3529"/>
              <a:ext cx="45" cy="46"/>
            </a:xfrm>
            <a:custGeom>
              <a:avLst/>
              <a:gdLst>
                <a:gd name="T0" fmla="*/ 45 w 45"/>
                <a:gd name="T1" fmla="*/ 46 h 46"/>
                <a:gd name="T2" fmla="*/ 0 w 45"/>
                <a:gd name="T3" fmla="*/ 23 h 46"/>
                <a:gd name="T4" fmla="*/ 45 w 45"/>
                <a:gd name="T5" fmla="*/ 0 h 46"/>
                <a:gd name="T6" fmla="*/ 45 w 45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6">
                  <a:moveTo>
                    <a:pt x="45" y="46"/>
                  </a:moveTo>
                  <a:lnTo>
                    <a:pt x="0" y="23"/>
                  </a:lnTo>
                  <a:lnTo>
                    <a:pt x="45" y="0"/>
                  </a:lnTo>
                  <a:lnTo>
                    <a:pt x="45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07">
              <a:extLst>
                <a:ext uri="{FF2B5EF4-FFF2-40B4-BE49-F238E27FC236}">
                  <a16:creationId xmlns:a16="http://schemas.microsoft.com/office/drawing/2014/main" id="{D9301D01-7644-4E98-AC30-06328FD34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4" y="3687"/>
              <a:ext cx="22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8">
              <a:extLst>
                <a:ext uri="{FF2B5EF4-FFF2-40B4-BE49-F238E27FC236}">
                  <a16:creationId xmlns:a16="http://schemas.microsoft.com/office/drawing/2014/main" id="{CDECC336-E218-45D3-A260-D75B0AECA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" y="3664"/>
              <a:ext cx="45" cy="46"/>
            </a:xfrm>
            <a:custGeom>
              <a:avLst/>
              <a:gdLst>
                <a:gd name="T0" fmla="*/ 45 w 45"/>
                <a:gd name="T1" fmla="*/ 46 h 46"/>
                <a:gd name="T2" fmla="*/ 0 w 45"/>
                <a:gd name="T3" fmla="*/ 23 h 46"/>
                <a:gd name="T4" fmla="*/ 45 w 45"/>
                <a:gd name="T5" fmla="*/ 0 h 46"/>
                <a:gd name="T6" fmla="*/ 45 w 45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6">
                  <a:moveTo>
                    <a:pt x="45" y="46"/>
                  </a:moveTo>
                  <a:lnTo>
                    <a:pt x="0" y="23"/>
                  </a:lnTo>
                  <a:lnTo>
                    <a:pt x="45" y="0"/>
                  </a:lnTo>
                  <a:lnTo>
                    <a:pt x="45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9">
              <a:extLst>
                <a:ext uri="{FF2B5EF4-FFF2-40B4-BE49-F238E27FC236}">
                  <a16:creationId xmlns:a16="http://schemas.microsoft.com/office/drawing/2014/main" id="{11C4DF35-76D9-48E0-9305-18A683B5E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" y="3635"/>
              <a:ext cx="23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0">
              <a:extLst>
                <a:ext uri="{FF2B5EF4-FFF2-40B4-BE49-F238E27FC236}">
                  <a16:creationId xmlns:a16="http://schemas.microsoft.com/office/drawing/2014/main" id="{6438B7C5-B103-499D-A3CC-DEBC19590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" y="3635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11">
              <a:extLst>
                <a:ext uri="{FF2B5EF4-FFF2-40B4-BE49-F238E27FC236}">
                  <a16:creationId xmlns:a16="http://schemas.microsoft.com/office/drawing/2014/main" id="{9F28324C-FBC0-4286-9639-785F2C714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" y="3635"/>
              <a:ext cx="17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12">
              <a:extLst>
                <a:ext uri="{FF2B5EF4-FFF2-40B4-BE49-F238E27FC236}">
                  <a16:creationId xmlns:a16="http://schemas.microsoft.com/office/drawing/2014/main" id="{D084EFAC-B893-42CB-9A0B-C10DA1E45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3635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13">
              <a:extLst>
                <a:ext uri="{FF2B5EF4-FFF2-40B4-BE49-F238E27FC236}">
                  <a16:creationId xmlns:a16="http://schemas.microsoft.com/office/drawing/2014/main" id="{33A0C95C-0F04-413B-AD79-06BA83323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" y="3230"/>
              <a:ext cx="23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14">
              <a:extLst>
                <a:ext uri="{FF2B5EF4-FFF2-40B4-BE49-F238E27FC236}">
                  <a16:creationId xmlns:a16="http://schemas.microsoft.com/office/drawing/2014/main" id="{88C683BC-C308-4D35-A06D-236C3772D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" y="3230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15">
              <a:extLst>
                <a:ext uri="{FF2B5EF4-FFF2-40B4-BE49-F238E27FC236}">
                  <a16:creationId xmlns:a16="http://schemas.microsoft.com/office/drawing/2014/main" id="{AE4207DC-ED5D-42FC-BEDD-EF347C620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" y="3230"/>
              <a:ext cx="19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16">
              <a:extLst>
                <a:ext uri="{FF2B5EF4-FFF2-40B4-BE49-F238E27FC236}">
                  <a16:creationId xmlns:a16="http://schemas.microsoft.com/office/drawing/2014/main" id="{03A6A421-F574-4EA9-BE91-BBEE04530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4" y="3230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17">
              <a:extLst>
                <a:ext uri="{FF2B5EF4-FFF2-40B4-BE49-F238E27FC236}">
                  <a16:creationId xmlns:a16="http://schemas.microsoft.com/office/drawing/2014/main" id="{59D02F7A-71CD-44D5-A27A-F9E5DC041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" y="3500"/>
              <a:ext cx="23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8">
              <a:extLst>
                <a:ext uri="{FF2B5EF4-FFF2-40B4-BE49-F238E27FC236}">
                  <a16:creationId xmlns:a16="http://schemas.microsoft.com/office/drawing/2014/main" id="{538F4B43-D5CD-4006-8946-3CBBBA7EE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" y="3500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19">
              <a:extLst>
                <a:ext uri="{FF2B5EF4-FFF2-40B4-BE49-F238E27FC236}">
                  <a16:creationId xmlns:a16="http://schemas.microsoft.com/office/drawing/2014/main" id="{4DB7FB79-3769-4F41-8D02-F1B1499EE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" y="3500"/>
              <a:ext cx="16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HF5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20">
              <a:extLst>
                <a:ext uri="{FF2B5EF4-FFF2-40B4-BE49-F238E27FC236}">
                  <a16:creationId xmlns:a16="http://schemas.microsoft.com/office/drawing/2014/main" id="{923C140B-96DC-4FEC-AD57-5B5E30F7C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350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21">
              <a:extLst>
                <a:ext uri="{FF2B5EF4-FFF2-40B4-BE49-F238E27FC236}">
                  <a16:creationId xmlns:a16="http://schemas.microsoft.com/office/drawing/2014/main" id="{9E0B371D-318C-414C-AD87-38027DCBA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" y="3365"/>
              <a:ext cx="23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22">
              <a:extLst>
                <a:ext uri="{FF2B5EF4-FFF2-40B4-BE49-F238E27FC236}">
                  <a16:creationId xmlns:a16="http://schemas.microsoft.com/office/drawing/2014/main" id="{81C950CC-B009-4331-A5C1-800DBD514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" y="3365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23">
              <a:extLst>
                <a:ext uri="{FF2B5EF4-FFF2-40B4-BE49-F238E27FC236}">
                  <a16:creationId xmlns:a16="http://schemas.microsoft.com/office/drawing/2014/main" id="{B85563C3-BA4E-4E24-8ABB-8E15C1403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" y="3365"/>
              <a:ext cx="269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24">
              <a:extLst>
                <a:ext uri="{FF2B5EF4-FFF2-40B4-BE49-F238E27FC236}">
                  <a16:creationId xmlns:a16="http://schemas.microsoft.com/office/drawing/2014/main" id="{200B8D32-B7DC-4377-821A-A41AFAE22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" y="3444"/>
              <a:ext cx="179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25">
              <a:extLst>
                <a:ext uri="{FF2B5EF4-FFF2-40B4-BE49-F238E27FC236}">
                  <a16:creationId xmlns:a16="http://schemas.microsoft.com/office/drawing/2014/main" id="{3F990B43-3105-42C0-8E8C-358B465A7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" y="3444"/>
              <a:ext cx="7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26">
              <a:extLst>
                <a:ext uri="{FF2B5EF4-FFF2-40B4-BE49-F238E27FC236}">
                  <a16:creationId xmlns:a16="http://schemas.microsoft.com/office/drawing/2014/main" id="{51E27872-A88B-4C8A-81AD-6A7BEABF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3444"/>
              <a:ext cx="24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27">
              <a:extLst>
                <a:ext uri="{FF2B5EF4-FFF2-40B4-BE49-F238E27FC236}">
                  <a16:creationId xmlns:a16="http://schemas.microsoft.com/office/drawing/2014/main" id="{0507A640-F87F-46C0-8C5C-DAC3EF155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3444"/>
              <a:ext cx="7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28">
              <a:extLst>
                <a:ext uri="{FF2B5EF4-FFF2-40B4-BE49-F238E27FC236}">
                  <a16:creationId xmlns:a16="http://schemas.microsoft.com/office/drawing/2014/main" id="{11DBD3F6-B937-4CBB-B868-568A485EC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444"/>
              <a:ext cx="25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29">
              <a:extLst>
                <a:ext uri="{FF2B5EF4-FFF2-40B4-BE49-F238E27FC236}">
                  <a16:creationId xmlns:a16="http://schemas.microsoft.com/office/drawing/2014/main" id="{F449E2F5-996E-4C77-A052-9C152B449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3444"/>
              <a:ext cx="7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130">
              <a:extLst>
                <a:ext uri="{FF2B5EF4-FFF2-40B4-BE49-F238E27FC236}">
                  <a16:creationId xmlns:a16="http://schemas.microsoft.com/office/drawing/2014/main" id="{A1D6ADE4-60EE-4075-8D56-0874872A2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3444"/>
              <a:ext cx="319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RGMII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31">
              <a:extLst>
                <a:ext uri="{FF2B5EF4-FFF2-40B4-BE49-F238E27FC236}">
                  <a16:creationId xmlns:a16="http://schemas.microsoft.com/office/drawing/2014/main" id="{457D1332-02B5-4685-A174-41324B271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3556"/>
              <a:ext cx="48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and MDIO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22547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3" y="969963"/>
            <a:ext cx="8840018" cy="6047749"/>
          </a:xfrm>
        </p:spPr>
        <p:txBody>
          <a:bodyPr wrap="square">
            <a:spAutoFit/>
          </a:bodyPr>
          <a:lstStyle/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Performs below types of operation</a:t>
            </a:r>
          </a:p>
          <a:p>
            <a:pPr marL="515938" lvl="2" indent="-285750">
              <a:buFont typeface="Courier New" panose="02070309020205020404" pitchFamily="49" charset="0"/>
              <a:buChar char="o"/>
            </a:pPr>
            <a:r>
              <a:rPr lang="en-US" altLang="ja-JP" dirty="0"/>
              <a:t>Receive Buffer Descriptors read/write</a:t>
            </a:r>
          </a:p>
          <a:p>
            <a:pPr marL="515938" lvl="2" indent="-285750">
              <a:buFont typeface="Courier New" panose="02070309020205020404" pitchFamily="49" charset="0"/>
              <a:buChar char="o"/>
            </a:pPr>
            <a:r>
              <a:rPr lang="en-US" altLang="ja-JP" dirty="0"/>
              <a:t>Transmit Buffer Descriptors read/write</a:t>
            </a:r>
          </a:p>
          <a:p>
            <a:pPr marL="515938" lvl="2" indent="-285750">
              <a:buFont typeface="Courier New" panose="02070309020205020404" pitchFamily="49" charset="0"/>
              <a:buChar char="o"/>
            </a:pPr>
            <a:r>
              <a:rPr lang="en-US" altLang="ja-JP" dirty="0"/>
              <a:t>Received data DMA write</a:t>
            </a:r>
          </a:p>
          <a:p>
            <a:pPr marL="515938" lvl="2" indent="-285750">
              <a:buFont typeface="Courier New" panose="02070309020205020404" pitchFamily="49" charset="0"/>
              <a:buChar char="o"/>
            </a:pPr>
            <a:r>
              <a:rPr lang="en-US" altLang="ja-JP" dirty="0"/>
              <a:t>Transmit data DMA read</a:t>
            </a: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Responsible to transfer data between SRAM and EMAC using Packet buffer mode</a:t>
            </a:r>
          </a:p>
          <a:p>
            <a:pPr marL="515938" lvl="2" indent="-285750">
              <a:buFont typeface="Courier New" panose="02070309020205020404" pitchFamily="49" charset="0"/>
              <a:buChar char="o"/>
            </a:pPr>
            <a:r>
              <a:rPr lang="en-US" altLang="ja-JP" dirty="0"/>
              <a:t>8 KB internal transmit packet buffer</a:t>
            </a:r>
          </a:p>
          <a:p>
            <a:pPr marL="515938" lvl="2" indent="-285750">
              <a:buFont typeface="Courier New" panose="02070309020205020404" pitchFamily="49" charset="0"/>
              <a:buChar char="o"/>
            </a:pPr>
            <a:r>
              <a:rPr lang="en-US" altLang="ja-JP" dirty="0"/>
              <a:t>4 KB internal receive packet buffer</a:t>
            </a: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Data Transfer Modes</a:t>
            </a:r>
          </a:p>
          <a:p>
            <a:pPr marL="515938" lvl="2" indent="-285750">
              <a:buFont typeface="Courier New" panose="02070309020205020404" pitchFamily="49" charset="0"/>
              <a:buChar char="o"/>
            </a:pPr>
            <a:r>
              <a:rPr lang="en-US" altLang="ja-JP" dirty="0"/>
              <a:t>Partial Store and Forward Mode</a:t>
            </a:r>
          </a:p>
          <a:p>
            <a:pPr marL="515938" lvl="2" indent="-285750">
              <a:buFont typeface="Courier New" panose="02070309020205020404" pitchFamily="49" charset="0"/>
              <a:buChar char="o"/>
            </a:pPr>
            <a:r>
              <a:rPr lang="en-US" altLang="ja-JP" dirty="0"/>
              <a:t>Full Store and Forward Mode</a:t>
            </a:r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en-US" altLang="ja-JP" dirty="0"/>
          </a:p>
          <a:p>
            <a:pPr marL="496888" lvl="2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dirty="0"/>
          </a:p>
          <a:p>
            <a:pPr marL="496888" lvl="2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EMAC DMA 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34011AD-45E9-4119-B707-A35347BBD498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 31.3.1 for additional details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A16AFD-930A-45CD-B1F1-9C0B499E944C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</p:spTree>
    <p:extLst>
      <p:ext uri="{BB962C8B-B14F-4D97-AF65-F5344CB8AC3E}">
        <p14:creationId xmlns:p14="http://schemas.microsoft.com/office/powerpoint/2010/main" val="406283121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Internal Data Path for DMA Packet buffer mode</a:t>
            </a:r>
            <a:endParaRPr lang="en-US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34011AD-45E9-4119-B707-A35347BBD498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 31.3.2 and 31.3.3 for additional details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A16AFD-930A-45CD-B1F1-9C0B499E944C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C2A217-E4C4-4EF0-89BB-B7DC72355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68" y="794174"/>
            <a:ext cx="7034416" cy="587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05736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3" y="969963"/>
            <a:ext cx="8717353" cy="4955142"/>
          </a:xfrm>
        </p:spPr>
        <p:txBody>
          <a:bodyPr wrap="square">
            <a:spAutoFit/>
          </a:bodyPr>
          <a:lstStyle/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Configuration parameters for transmit and receive get stored in Buffer Descriptors</a:t>
            </a: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Resides in SRAM</a:t>
            </a: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Memory must be configured as non-cacheable </a:t>
            </a: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Base address for the BDs must be 32 bits aligned</a:t>
            </a: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Depending on Descriptor Time Capture mode, BDs are of</a:t>
            </a:r>
          </a:p>
          <a:p>
            <a:pPr marL="496888" lvl="2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1900" dirty="0"/>
              <a:t>64 bits when disabled</a:t>
            </a:r>
          </a:p>
          <a:p>
            <a:pPr marL="496888" lvl="2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1900" dirty="0"/>
              <a:t>128 bits when enabled</a:t>
            </a: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Base address for BD list is pointed by respective queue pointer registers. Such as </a:t>
            </a:r>
            <a:r>
              <a:rPr lang="en-US" altLang="ja-JP" sz="2200" dirty="0" err="1">
                <a:solidFill>
                  <a:srgbClr val="005596"/>
                </a:solidFill>
              </a:rPr>
              <a:t>receive_q_ptr</a:t>
            </a:r>
            <a:r>
              <a:rPr lang="en-US" altLang="ja-JP" sz="2200" dirty="0">
                <a:solidFill>
                  <a:srgbClr val="005596"/>
                </a:solidFill>
              </a:rPr>
              <a:t>, receive_q1_ptr, </a:t>
            </a:r>
            <a:r>
              <a:rPr lang="en-US" altLang="ja-JP" sz="2200" dirty="0" err="1">
                <a:solidFill>
                  <a:srgbClr val="005596"/>
                </a:solidFill>
              </a:rPr>
              <a:t>transmit_q_ptr</a:t>
            </a:r>
            <a:endParaRPr lang="en-US" altLang="ja-JP" sz="2200" dirty="0">
              <a:solidFill>
                <a:srgbClr val="005596"/>
              </a:solidFill>
            </a:endParaRP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Allows Ethernet packets to be scattered in the memory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Tx and Rx Buffer Descriptors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34011AD-45E9-4119-B707-A35347BBD498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 31.3.1.5 and 31.3.1.6 for additional details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A16AFD-930A-45CD-B1F1-9C0B499E944C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</p:spTree>
    <p:extLst>
      <p:ext uri="{BB962C8B-B14F-4D97-AF65-F5344CB8AC3E}">
        <p14:creationId xmlns:p14="http://schemas.microsoft.com/office/powerpoint/2010/main" val="311306385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2" y="969963"/>
            <a:ext cx="11345603" cy="430827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5596"/>
                </a:solidFill>
              </a:rPr>
              <a:t>Ethernet MAC is in the Peripheral blocks: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for CYT4BF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253FB5C-4D31-43F4-BE5B-2CCA79AA8C02}"/>
              </a:ext>
            </a:extLst>
          </p:cNvPr>
          <p:cNvSpPr/>
          <p:nvPr/>
        </p:nvSpPr>
        <p:spPr bwMode="auto">
          <a:xfrm>
            <a:off x="9560560" y="804672"/>
            <a:ext cx="2139315" cy="5181600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 31 for additional details</a:t>
            </a:r>
            <a:endParaRPr lang="en-US" sz="1200" b="1" kern="800" dirty="0">
              <a:solidFill>
                <a:srgbClr val="005596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6D95A25-5550-4406-9E9C-BB8682C299D9}"/>
              </a:ext>
            </a:extLst>
          </p:cNvPr>
          <p:cNvSpPr/>
          <p:nvPr/>
        </p:nvSpPr>
        <p:spPr bwMode="auto">
          <a:xfrm>
            <a:off x="9560560" y="264228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A92DB53-F937-4943-99A5-05D84616E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1464049"/>
            <a:ext cx="8902164" cy="481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602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0FD762-E9B3-4DDC-B3C7-DAC67F16B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112" y="481489"/>
            <a:ext cx="4622551" cy="620814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3" y="969963"/>
            <a:ext cx="8717353" cy="5406548"/>
          </a:xfrm>
        </p:spPr>
        <p:txBody>
          <a:bodyPr wrap="square">
            <a:spAutoFit/>
          </a:bodyPr>
          <a:lstStyle/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b="1" dirty="0">
                <a:solidFill>
                  <a:srgbClr val="005596"/>
                </a:solidFill>
              </a:rPr>
              <a:t>Buffer Descriptors (BD)</a:t>
            </a:r>
            <a:endParaRPr lang="en-US" altLang="ja-JP" b="1" dirty="0"/>
          </a:p>
          <a:p>
            <a:pPr marL="512763" lvl="1" indent="-285750">
              <a:buFont typeface="Courier New" panose="02070309020205020404" pitchFamily="49" charset="0"/>
              <a:buChar char="o"/>
            </a:pPr>
            <a:r>
              <a:rPr lang="en-US" altLang="ja-JP" dirty="0"/>
              <a:t>64/128 bits Transmit BDs</a:t>
            </a:r>
          </a:p>
          <a:p>
            <a:pPr marL="742951" lvl="2" indent="-285750"/>
            <a:r>
              <a:rPr lang="en-US" altLang="ja-JP" sz="1600" dirty="0"/>
              <a:t>Buffer Address</a:t>
            </a:r>
          </a:p>
          <a:p>
            <a:pPr marL="742951" lvl="2" indent="-285750"/>
            <a:r>
              <a:rPr lang="en-US" altLang="ja-JP" sz="1600" dirty="0"/>
              <a:t>Length</a:t>
            </a:r>
          </a:p>
          <a:p>
            <a:pPr marL="742951" lvl="2" indent="-285750"/>
            <a:r>
              <a:rPr lang="en-US" altLang="ja-JP" sz="1600" dirty="0"/>
              <a:t>Checksum offload, CRC, Last buffer</a:t>
            </a:r>
          </a:p>
          <a:p>
            <a:pPr marL="742951" lvl="2" indent="-285750"/>
            <a:r>
              <a:rPr lang="en-US" altLang="ja-JP" sz="1600" dirty="0"/>
              <a:t>Used and Last BD</a:t>
            </a:r>
          </a:p>
          <a:p>
            <a:pPr marL="742951" lvl="2" indent="-285750"/>
            <a:r>
              <a:rPr lang="en-US" altLang="ja-JP" sz="1600" dirty="0"/>
              <a:t>Status bits</a:t>
            </a:r>
          </a:p>
          <a:p>
            <a:pPr marL="742951" lvl="2" indent="-285750"/>
            <a:r>
              <a:rPr lang="en-US" altLang="ja-JP" sz="1600" dirty="0"/>
              <a:t>Time stamp and Errors</a:t>
            </a:r>
          </a:p>
          <a:p>
            <a:pPr marL="512763" lvl="1" indent="-285750">
              <a:buFont typeface="Courier New" panose="02070309020205020404" pitchFamily="49" charset="0"/>
              <a:buChar char="o"/>
            </a:pPr>
            <a:r>
              <a:rPr lang="en-US" altLang="ja-JP" dirty="0"/>
              <a:t>64/128 bits Receive BDs</a:t>
            </a:r>
          </a:p>
          <a:p>
            <a:pPr marL="742951" lvl="2" indent="-285750"/>
            <a:r>
              <a:rPr lang="en-US" altLang="ja-JP" sz="1600" dirty="0"/>
              <a:t>Buffer Address</a:t>
            </a:r>
          </a:p>
          <a:p>
            <a:pPr marL="742951" lvl="2" indent="-285750"/>
            <a:r>
              <a:rPr lang="en-US" altLang="ja-JP" sz="1600" dirty="0"/>
              <a:t>Ownership and First/Last BD</a:t>
            </a:r>
          </a:p>
          <a:p>
            <a:pPr marL="742951" lvl="2" indent="-285750"/>
            <a:r>
              <a:rPr lang="en-US" altLang="ja-JP" sz="1600" dirty="0"/>
              <a:t>Filter match</a:t>
            </a:r>
          </a:p>
          <a:p>
            <a:pPr marL="742951" lvl="2" indent="-285750"/>
            <a:r>
              <a:rPr lang="en-US" altLang="ja-JP" sz="1600" dirty="0"/>
              <a:t>Status bits</a:t>
            </a:r>
          </a:p>
          <a:p>
            <a:pPr marL="742951" lvl="2" indent="-285750"/>
            <a:r>
              <a:rPr lang="en-US" altLang="ja-JP" sz="1600" dirty="0"/>
              <a:t>SOF and EOF and Length</a:t>
            </a:r>
          </a:p>
          <a:p>
            <a:pPr marL="742951" lvl="2" indent="-285750"/>
            <a:r>
              <a:rPr lang="en-US" altLang="ja-JP" sz="1600" dirty="0"/>
              <a:t>Time stamp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Tx and Rx Buffer Descriptors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34011AD-45E9-4119-B707-A35347BBD498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 31.3.1.5 and 31.3.1.6 for additional details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A16AFD-930A-45CD-B1F1-9C0B499E944C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</p:spTree>
    <p:extLst>
      <p:ext uri="{BB962C8B-B14F-4D97-AF65-F5344CB8AC3E}">
        <p14:creationId xmlns:p14="http://schemas.microsoft.com/office/powerpoint/2010/main" val="162470611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3" y="969963"/>
            <a:ext cx="8840018" cy="1277212"/>
          </a:xfrm>
        </p:spPr>
        <p:txBody>
          <a:bodyPr wrap="square">
            <a:spAutoFit/>
          </a:bodyPr>
          <a:lstStyle/>
          <a:p>
            <a:pPr marL="496888" lvl="2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sz="2100" dirty="0">
              <a:solidFill>
                <a:srgbClr val="005596"/>
              </a:solidFill>
            </a:endParaRPr>
          </a:p>
          <a:p>
            <a:pPr marL="496888" lvl="2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dirty="0"/>
          </a:p>
          <a:p>
            <a:pPr marL="496888" lvl="2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EMAC DMA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34011AD-45E9-4119-B707-A35347BBD498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 31.3.1 for additional details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A16AFD-930A-45CD-B1F1-9C0B499E944C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F429AE4-DDE9-48FE-AC84-0164CCF3BA6C}"/>
              </a:ext>
            </a:extLst>
          </p:cNvPr>
          <p:cNvSpPr txBox="1">
            <a:spLocks/>
          </p:cNvSpPr>
          <p:nvPr/>
        </p:nvSpPr>
        <p:spPr bwMode="auto">
          <a:xfrm>
            <a:off x="393193" y="969963"/>
            <a:ext cx="8840018" cy="5601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690" rIns="91440" bIns="45690" numCol="1" anchor="t" anchorCtr="0" compatLnSpc="1">
            <a:prstTxWarp prst="textNoShape">
              <a:avLst/>
            </a:prstTxWarp>
            <a:spAutoFit/>
          </a:bodyPr>
          <a:lstStyle>
            <a:lvl1pPr marL="266700" indent="-2667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b="0" kern="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7375" indent="-261938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MS Reference Sans Serif" pitchFamily="34" charset="0"/>
              <a:buChar char="−"/>
              <a:defRPr sz="1900" kern="800" baseline="0">
                <a:solidFill>
                  <a:schemeClr val="tx1"/>
                </a:solidFill>
                <a:latin typeface="+mn-lt"/>
              </a:defRPr>
            </a:lvl2pPr>
            <a:lvl3pPr marL="817563" indent="-192088" algn="l" rt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105000"/>
              <a:buFont typeface="Arial" pitchFamily="34" charset="0"/>
              <a:buChar char="•"/>
              <a:defRPr sz="1800" kern="800" baseline="0">
                <a:solidFill>
                  <a:schemeClr val="tx1"/>
                </a:solidFill>
                <a:latin typeface="+mn-lt"/>
              </a:defRPr>
            </a:lvl3pPr>
            <a:lvl4pPr marL="1141413" indent="-273050" algn="l" rt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à"/>
              <a:defRPr sz="1700">
                <a:solidFill>
                  <a:schemeClr val="tx1"/>
                </a:solidFill>
                <a:latin typeface="+mn-lt"/>
              </a:defRPr>
            </a:lvl4pPr>
            <a:lvl5pPr marL="1401763" indent="-200025" algn="l" rt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−"/>
              <a:defRPr sz="1700">
                <a:solidFill>
                  <a:schemeClr val="tx1"/>
                </a:solidFill>
                <a:latin typeface="+mn-lt"/>
              </a:defRPr>
            </a:lvl5pPr>
            <a:lvl6pPr marL="1370778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SzPct val="100000"/>
              <a:defRPr sz="1600">
                <a:solidFill>
                  <a:schemeClr val="tx2"/>
                </a:solidFill>
                <a:latin typeface="+mn-lt"/>
              </a:defRPr>
            </a:lvl6pPr>
            <a:lvl7pPr marL="1827702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SzPct val="100000"/>
              <a:defRPr sz="1600">
                <a:solidFill>
                  <a:schemeClr val="tx2"/>
                </a:solidFill>
                <a:latin typeface="+mn-lt"/>
              </a:defRPr>
            </a:lvl7pPr>
            <a:lvl8pPr marL="2284627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SzPct val="100000"/>
              <a:defRPr sz="1600">
                <a:solidFill>
                  <a:schemeClr val="tx2"/>
                </a:solidFill>
                <a:latin typeface="+mn-lt"/>
              </a:defRPr>
            </a:lvl8pPr>
            <a:lvl9pPr marL="2741556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SzPct val="100000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Tx and Rx BDs fetched in advance to enhance the performance</a:t>
            </a: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Upon enabling transmit, buffers are fetched from the highest priority queue’s buffer descriptors, followed by second highest priority queue …. least priority queue</a:t>
            </a: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Tx Packet buffer signals MAC transmitter block to fetch the data depending on the data transfer mode</a:t>
            </a: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Tx Packet buffer continues fetching data until the packet buffer memory is full or maximum limit of 256 packets have reached</a:t>
            </a: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sz="2200" dirty="0">
              <a:solidFill>
                <a:srgbClr val="005596"/>
              </a:solidFill>
            </a:endParaRP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sz="2200" dirty="0">
              <a:solidFill>
                <a:srgbClr val="005596"/>
              </a:solidFill>
            </a:endParaRP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sz="2200" dirty="0">
              <a:solidFill>
                <a:srgbClr val="005596"/>
              </a:solidFill>
            </a:endParaRPr>
          </a:p>
          <a:p>
            <a:pPr marL="496888" lvl="2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dirty="0"/>
          </a:p>
          <a:p>
            <a:pPr marL="496888" lvl="2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410533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3" y="969963"/>
            <a:ext cx="8840018" cy="4688402"/>
          </a:xfrm>
        </p:spPr>
        <p:txBody>
          <a:bodyPr wrap="square">
            <a:spAutoFit/>
          </a:bodyPr>
          <a:lstStyle/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Partial Store and Forward Mode</a:t>
            </a:r>
          </a:p>
          <a:p>
            <a:pPr marL="515938" lvl="2" indent="-285750">
              <a:buFont typeface="Courier New" panose="02070309020205020404" pitchFamily="49" charset="0"/>
              <a:buChar char="o"/>
            </a:pPr>
            <a:r>
              <a:rPr lang="en-US" altLang="ja-JP" dirty="0"/>
              <a:t>MAC transmitter starts fetching data from packet buffer when number of available bytes are more than configured watermark level.</a:t>
            </a:r>
          </a:p>
          <a:p>
            <a:pPr marL="839788" lvl="3" indent="-285750">
              <a:buFont typeface="Arial" panose="020B0604020202020204" pitchFamily="34" charset="0"/>
              <a:buChar char="•"/>
            </a:pPr>
            <a:r>
              <a:rPr lang="en-US" altLang="ja-JP" dirty="0"/>
              <a:t>Does not have to wait until entire frame is fetched from external SRAM</a:t>
            </a:r>
          </a:p>
          <a:p>
            <a:pPr marL="515938" lvl="2" indent="-285750">
              <a:buFont typeface="Courier New" panose="02070309020205020404" pitchFamily="49" charset="0"/>
              <a:buChar char="o"/>
            </a:pPr>
            <a:r>
              <a:rPr lang="en-US" altLang="ja-JP" dirty="0"/>
              <a:t>Increases overall system throughput due to less latency time</a:t>
            </a:r>
          </a:p>
          <a:p>
            <a:pPr marL="515938" lvl="2" indent="-285750">
              <a:buFont typeface="Courier New" panose="02070309020205020404" pitchFamily="49" charset="0"/>
              <a:buChar char="o"/>
            </a:pPr>
            <a:r>
              <a:rPr lang="en-US" altLang="ja-JP" dirty="0"/>
              <a:t>Disadvantages:</a:t>
            </a:r>
          </a:p>
          <a:p>
            <a:pPr marL="839788" lvl="3" indent="-285750">
              <a:buFont typeface="Arial" panose="020B0604020202020204" pitchFamily="34" charset="0"/>
              <a:buChar char="•"/>
            </a:pPr>
            <a:r>
              <a:rPr lang="en-US" altLang="ja-JP" dirty="0"/>
              <a:t>Does not allow multi buffer frame</a:t>
            </a:r>
          </a:p>
          <a:p>
            <a:pPr marL="839788" lvl="3" indent="-285750">
              <a:buFont typeface="Arial" panose="020B0604020202020204" pitchFamily="34" charset="0"/>
              <a:buChar char="•"/>
            </a:pPr>
            <a:r>
              <a:rPr lang="en-US" altLang="ja-JP" dirty="0"/>
              <a:t>TCP/UDP checksum offload cannot be used</a:t>
            </a:r>
          </a:p>
          <a:p>
            <a:pPr marL="515938" lvl="2" indent="-285750">
              <a:buFont typeface="Courier New" panose="02070309020205020404" pitchFamily="49" charset="0"/>
              <a:buChar char="o"/>
            </a:pPr>
            <a:endParaRPr lang="en-US" altLang="ja-JP" dirty="0"/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sz="2200" dirty="0">
              <a:solidFill>
                <a:srgbClr val="005596"/>
              </a:solidFill>
            </a:endParaRPr>
          </a:p>
          <a:p>
            <a:pPr marL="496888" lvl="2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dirty="0"/>
          </a:p>
          <a:p>
            <a:pPr marL="496888" lvl="2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DMA Data Transfer Modes</a:t>
            </a:r>
            <a:endParaRPr lang="en-US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34011AD-45E9-4119-B707-A35347BBD498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 31.3.1 for additional details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A16AFD-930A-45CD-B1F1-9C0B499E944C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</p:spTree>
    <p:extLst>
      <p:ext uri="{BB962C8B-B14F-4D97-AF65-F5344CB8AC3E}">
        <p14:creationId xmlns:p14="http://schemas.microsoft.com/office/powerpoint/2010/main" val="195906574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3" y="969963"/>
            <a:ext cx="8840018" cy="8361203"/>
          </a:xfrm>
        </p:spPr>
        <p:txBody>
          <a:bodyPr wrap="square">
            <a:spAutoFit/>
          </a:bodyPr>
          <a:lstStyle/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Full Store and Forward Mode</a:t>
            </a:r>
          </a:p>
          <a:p>
            <a:pPr marL="515938" lvl="2" indent="-285750">
              <a:buFont typeface="Courier New" panose="02070309020205020404" pitchFamily="49" charset="0"/>
              <a:buChar char="o"/>
            </a:pPr>
            <a:r>
              <a:rPr lang="en-US" altLang="ja-JP" dirty="0"/>
              <a:t>Tx Packet buffer waits until entire frame is loaded into the buffer before signaling MAC transmitter block</a:t>
            </a:r>
          </a:p>
          <a:p>
            <a:pPr marL="515938" lvl="2" indent="-285750">
              <a:buFont typeface="Courier New" panose="02070309020205020404" pitchFamily="49" charset="0"/>
              <a:buChar char="o"/>
            </a:pPr>
            <a:r>
              <a:rPr lang="en-US" altLang="ja-JP" dirty="0"/>
              <a:t>Packet buffer holds entire frame until frame is successfully transmitted and status bits are written back to BDs</a:t>
            </a:r>
          </a:p>
          <a:p>
            <a:pPr marL="515938" lvl="2" indent="-285750">
              <a:buFont typeface="Courier New" panose="02070309020205020404" pitchFamily="49" charset="0"/>
              <a:buChar char="o"/>
            </a:pPr>
            <a:r>
              <a:rPr lang="en-US" altLang="ja-JP" dirty="0"/>
              <a:t>During receive process frame only gets forwarded to SRAM when entire frame gets validated</a:t>
            </a:r>
          </a:p>
          <a:p>
            <a:pPr marL="515938" lvl="2" indent="-285750">
              <a:buFont typeface="Courier New" panose="02070309020205020404" pitchFamily="49" charset="0"/>
              <a:buChar char="o"/>
            </a:pPr>
            <a:r>
              <a:rPr lang="en-US" altLang="ja-JP" dirty="0"/>
              <a:t>Triggers overrun error condition when Rx packet buffer is full and no buffer available to store received frame</a:t>
            </a:r>
          </a:p>
          <a:p>
            <a:pPr marL="515938" lvl="2" indent="-285750">
              <a:buFont typeface="Courier New" panose="02070309020205020404" pitchFamily="49" charset="0"/>
              <a:buChar char="o"/>
            </a:pPr>
            <a:r>
              <a:rPr lang="en-US" altLang="ja-JP" dirty="0"/>
              <a:t>Benefits</a:t>
            </a:r>
          </a:p>
          <a:p>
            <a:pPr marL="839788" lvl="3" indent="-285750">
              <a:buFont typeface="Courier New" panose="02070309020205020404" pitchFamily="49" charset="0"/>
              <a:buChar char="o"/>
            </a:pPr>
            <a:r>
              <a:rPr lang="en-US" altLang="ja-JP" dirty="0"/>
              <a:t>No need to fetch entire frame in case transmit error occurs, hence saves AXI transactions</a:t>
            </a:r>
          </a:p>
          <a:p>
            <a:pPr marL="839788" lvl="3" indent="-285750">
              <a:buFont typeface="Courier New" panose="02070309020205020404" pitchFamily="49" charset="0"/>
              <a:buChar char="o"/>
            </a:pPr>
            <a:r>
              <a:rPr lang="en-US" altLang="ja-JP" dirty="0"/>
              <a:t>Doesn’t transfer frame in case of faulty frame received</a:t>
            </a:r>
          </a:p>
          <a:p>
            <a:pPr marL="839788" lvl="3" indent="-285750">
              <a:buFont typeface="Courier New" panose="02070309020205020404" pitchFamily="49" charset="0"/>
              <a:buChar char="o"/>
            </a:pPr>
            <a:r>
              <a:rPr lang="en-US" altLang="ja-JP" dirty="0"/>
              <a:t>Allows </a:t>
            </a:r>
            <a:r>
              <a:rPr lang="en-US" altLang="ja-JP" dirty="0" err="1"/>
              <a:t>multibuffer</a:t>
            </a:r>
            <a:r>
              <a:rPr lang="en-US" altLang="ja-JP" dirty="0"/>
              <a:t> frames</a:t>
            </a:r>
          </a:p>
          <a:p>
            <a:pPr marL="839788" lvl="3" indent="-285750">
              <a:buFont typeface="Courier New" panose="02070309020205020404" pitchFamily="49" charset="0"/>
              <a:buChar char="o"/>
            </a:pPr>
            <a:r>
              <a:rPr lang="en-US" altLang="ja-JP" dirty="0"/>
              <a:t>Allows usage of IP/TCP/UDP checksum offload feature</a:t>
            </a:r>
          </a:p>
          <a:p>
            <a:pPr marL="839788" lvl="3" indent="-285750">
              <a:buFont typeface="Courier New" panose="02070309020205020404" pitchFamily="49" charset="0"/>
              <a:buChar char="o"/>
            </a:pPr>
            <a:endParaRPr lang="en-US" altLang="ja-JP" dirty="0"/>
          </a:p>
          <a:p>
            <a:pPr marL="839788" lvl="3" indent="-285750">
              <a:buFont typeface="Courier New" panose="02070309020205020404" pitchFamily="49" charset="0"/>
              <a:buChar char="o"/>
            </a:pPr>
            <a:endParaRPr lang="en-US" altLang="ja-JP" dirty="0"/>
          </a:p>
          <a:p>
            <a:pPr marL="839788" lvl="3" indent="-285750">
              <a:buFont typeface="Courier New" panose="02070309020205020404" pitchFamily="49" charset="0"/>
              <a:buChar char="o"/>
            </a:pPr>
            <a:endParaRPr lang="en-US" altLang="ja-JP" dirty="0"/>
          </a:p>
          <a:p>
            <a:pPr marL="515938" lvl="2" indent="-285750">
              <a:buFont typeface="Courier New" panose="02070309020205020404" pitchFamily="49" charset="0"/>
              <a:buChar char="o"/>
            </a:pPr>
            <a:endParaRPr lang="en-US" altLang="ja-JP" dirty="0"/>
          </a:p>
          <a:p>
            <a:pPr marL="515938" lvl="2" indent="-285750">
              <a:buFont typeface="Courier New" panose="02070309020205020404" pitchFamily="49" charset="0"/>
              <a:buChar char="o"/>
            </a:pPr>
            <a:endParaRPr lang="en-US" altLang="ja-JP" dirty="0"/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sz="2200" dirty="0">
              <a:solidFill>
                <a:srgbClr val="005596"/>
              </a:solidFill>
            </a:endParaRPr>
          </a:p>
          <a:p>
            <a:pPr marL="496888" lvl="2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dirty="0"/>
          </a:p>
          <a:p>
            <a:pPr marL="496888" lvl="2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DMA Data Transfer Modes</a:t>
            </a:r>
            <a:endParaRPr lang="en-US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34011AD-45E9-4119-B707-A35347BBD498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 31.3.1 for additional details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A16AFD-930A-45CD-B1F1-9C0B499E944C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</p:spTree>
    <p:extLst>
      <p:ext uri="{BB962C8B-B14F-4D97-AF65-F5344CB8AC3E}">
        <p14:creationId xmlns:p14="http://schemas.microsoft.com/office/powerpoint/2010/main" val="84999966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3" y="969963"/>
            <a:ext cx="8840018" cy="6016971"/>
          </a:xfrm>
        </p:spPr>
        <p:txBody>
          <a:bodyPr wrap="square">
            <a:spAutoFit/>
          </a:bodyPr>
          <a:lstStyle/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Fetches data from packet buffer once packet buffer has enough data</a:t>
            </a: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Start assembling frame by attaching</a:t>
            </a:r>
          </a:p>
          <a:p>
            <a:pPr marL="742951" lvl="2" indent="-285750"/>
            <a:r>
              <a:rPr lang="en-US" altLang="ja-JP" sz="1600" dirty="0"/>
              <a:t>Preamble</a:t>
            </a:r>
          </a:p>
          <a:p>
            <a:pPr marL="742951" lvl="2" indent="-285750"/>
            <a:r>
              <a:rPr lang="en-US" altLang="ja-JP" sz="1600" dirty="0"/>
              <a:t>Start Frame Delimiter (SFD)</a:t>
            </a:r>
          </a:p>
          <a:p>
            <a:pPr marL="742951" lvl="2" indent="-285750"/>
            <a:r>
              <a:rPr lang="en-US" altLang="ja-JP" sz="1600" dirty="0"/>
              <a:t>Payload</a:t>
            </a:r>
          </a:p>
          <a:p>
            <a:pPr marL="742951" lvl="2" indent="-285750"/>
            <a:r>
              <a:rPr lang="en-US" altLang="ja-JP" sz="1600" dirty="0"/>
              <a:t>If necessary, adds dummy data to make frame at least of size 60 bytes</a:t>
            </a:r>
          </a:p>
          <a:p>
            <a:pPr marL="742951" lvl="2" indent="-285750"/>
            <a:r>
              <a:rPr lang="en-US" altLang="ja-JP" sz="1600" dirty="0"/>
              <a:t>Calculated CRC</a:t>
            </a:r>
          </a:p>
          <a:p>
            <a:pPr marL="742951" lvl="2" indent="-285750"/>
            <a:r>
              <a:rPr lang="en-US" altLang="ja-JP" sz="1600" dirty="0"/>
              <a:t>Interframe Gap </a:t>
            </a:r>
          </a:p>
          <a:p>
            <a:pPr marL="192088" indent="-285750"/>
            <a:r>
              <a:rPr lang="en-US" altLang="ja-JP" dirty="0">
                <a:solidFill>
                  <a:srgbClr val="005596"/>
                </a:solidFill>
              </a:rPr>
              <a:t>Transmits frame using MII/RMII/GMII/RGMII</a:t>
            </a:r>
          </a:p>
          <a:p>
            <a:pPr marL="192088" indent="-285750"/>
            <a:r>
              <a:rPr lang="en-US" altLang="ja-JP" dirty="0">
                <a:solidFill>
                  <a:srgbClr val="005596"/>
                </a:solidFill>
              </a:rPr>
              <a:t>Updates the statistics register depending on the condition; success/failure/error counters</a:t>
            </a:r>
          </a:p>
          <a:p>
            <a:pPr marL="496888" lvl="2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sz="2100" dirty="0">
              <a:solidFill>
                <a:srgbClr val="005596"/>
              </a:solidFill>
            </a:endParaRPr>
          </a:p>
          <a:p>
            <a:pPr marL="496888" lvl="2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dirty="0"/>
          </a:p>
          <a:p>
            <a:pPr marL="496888" lvl="2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EMAC Transmitter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34011AD-45E9-4119-B707-A35347BBD498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 31.3.1 for additional details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A16AFD-930A-45CD-B1F1-9C0B499E944C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</p:spTree>
    <p:extLst>
      <p:ext uri="{BB962C8B-B14F-4D97-AF65-F5344CB8AC3E}">
        <p14:creationId xmlns:p14="http://schemas.microsoft.com/office/powerpoint/2010/main" val="127046152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3" y="969963"/>
            <a:ext cx="8840018" cy="7171133"/>
          </a:xfrm>
        </p:spPr>
        <p:txBody>
          <a:bodyPr wrap="square">
            <a:spAutoFit/>
          </a:bodyPr>
          <a:lstStyle/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Receives frame and validates </a:t>
            </a:r>
          </a:p>
          <a:p>
            <a:pPr marL="742951" lvl="2" indent="-285750"/>
            <a:r>
              <a:rPr lang="en-US" altLang="ja-JP" sz="1600" dirty="0"/>
              <a:t>Correct preamble</a:t>
            </a:r>
          </a:p>
          <a:p>
            <a:pPr marL="742951" lvl="2" indent="-285750"/>
            <a:r>
              <a:rPr lang="en-US" altLang="ja-JP" sz="1600" dirty="0"/>
              <a:t>FCS</a:t>
            </a:r>
          </a:p>
          <a:p>
            <a:pPr marL="742951" lvl="2" indent="-285750"/>
            <a:r>
              <a:rPr lang="en-US" altLang="ja-JP" sz="1600" dirty="0"/>
              <a:t>Frame length and data alignment</a:t>
            </a:r>
          </a:p>
          <a:p>
            <a:pPr marL="285750" lvl="2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Based on activated Filter types, received frames either gets written to DMA or not; Filters available such as</a:t>
            </a:r>
          </a:p>
          <a:p>
            <a:pPr marL="742951" lvl="2" indent="-285750"/>
            <a:r>
              <a:rPr lang="en-US" altLang="ja-JP" sz="1600" dirty="0"/>
              <a:t>Specific source or destination addresses</a:t>
            </a:r>
          </a:p>
          <a:p>
            <a:pPr marL="742951" lvl="2" indent="-285750"/>
            <a:r>
              <a:rPr lang="en-US" altLang="ja-JP" sz="1600" dirty="0"/>
              <a:t>Type ID/Ether Type</a:t>
            </a:r>
          </a:p>
          <a:p>
            <a:pPr marL="742951" lvl="2" indent="-285750"/>
            <a:r>
              <a:rPr lang="en-US" altLang="ja-JP" sz="1600" dirty="0"/>
              <a:t>Broadcast enabled/disabled</a:t>
            </a:r>
          </a:p>
          <a:p>
            <a:pPr marL="742951" lvl="2" indent="-285750"/>
            <a:r>
              <a:rPr lang="en-US" altLang="ja-JP" sz="1600" dirty="0"/>
              <a:t>Pause frames</a:t>
            </a:r>
          </a:p>
          <a:p>
            <a:pPr marL="742951" lvl="2" indent="-285750"/>
            <a:r>
              <a:rPr lang="en-US" altLang="ja-JP" sz="1600" dirty="0"/>
              <a:t>VLAN support enabled/disabled</a:t>
            </a:r>
          </a:p>
          <a:p>
            <a:pPr marL="742951" lvl="2" indent="-285750"/>
            <a:r>
              <a:rPr lang="en-US" altLang="ja-JP" sz="1600" dirty="0"/>
              <a:t>Hash addressing</a:t>
            </a:r>
          </a:p>
          <a:p>
            <a:pPr marL="742951" lvl="2" indent="-285750"/>
            <a:r>
              <a:rPr lang="en-US" altLang="ja-JP" sz="1600" dirty="0"/>
              <a:t>Copy all frames</a:t>
            </a:r>
          </a:p>
          <a:p>
            <a:pPr marL="192088" indent="-285750"/>
            <a:r>
              <a:rPr lang="en-US" altLang="ja-JP" dirty="0">
                <a:solidFill>
                  <a:srgbClr val="005596"/>
                </a:solidFill>
              </a:rPr>
              <a:t>Received frame gets forwarded to receive packet buffer and relevant statistics register gets updated</a:t>
            </a:r>
            <a:endParaRPr lang="en-US" altLang="ja-JP" sz="1600" dirty="0"/>
          </a:p>
          <a:p>
            <a:pPr marL="742951" lvl="2" indent="-285750"/>
            <a:endParaRPr lang="en-US" altLang="ja-JP" sz="1600" dirty="0"/>
          </a:p>
          <a:p>
            <a:pPr marL="742951" lvl="2" indent="-285750"/>
            <a:endParaRPr lang="en-US" altLang="ja-JP" sz="1600" dirty="0"/>
          </a:p>
          <a:p>
            <a:pPr marL="496888" lvl="2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sz="2000" dirty="0">
              <a:solidFill>
                <a:srgbClr val="005596"/>
              </a:solidFill>
            </a:endParaRPr>
          </a:p>
          <a:p>
            <a:pPr marL="496888" lvl="2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EMAC Receiver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34011AD-45E9-4119-B707-A35347BBD498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 31.3.1 for additional details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A16AFD-930A-45CD-B1F1-9C0B499E944C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</p:spTree>
    <p:extLst>
      <p:ext uri="{BB962C8B-B14F-4D97-AF65-F5344CB8AC3E}">
        <p14:creationId xmlns:p14="http://schemas.microsoft.com/office/powerpoint/2010/main" val="273747225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3" y="969963"/>
            <a:ext cx="8840018" cy="6760765"/>
          </a:xfrm>
        </p:spPr>
        <p:txBody>
          <a:bodyPr wrap="square">
            <a:spAutoFit/>
          </a:bodyPr>
          <a:lstStyle/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Depending on the configured Screener registers, received frame gets written to configured buffer pointed to by Rx BD</a:t>
            </a: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EMAC supports 16 Screening Type 1 and 16 Screening type 2 registers</a:t>
            </a: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Screener Type 1 registers allocates frame based on </a:t>
            </a:r>
          </a:p>
          <a:p>
            <a:pPr marL="742951" lvl="2" indent="-285750"/>
            <a:r>
              <a:rPr lang="en-US" altLang="ja-JP" sz="1600" dirty="0"/>
              <a:t>Differentiated services (DS) field of IPv4</a:t>
            </a:r>
          </a:p>
          <a:p>
            <a:pPr marL="742951" lvl="2" indent="-285750"/>
            <a:r>
              <a:rPr lang="en-US" altLang="ja-JP" sz="1600" dirty="0"/>
              <a:t>Traffic class (TC) of IPv6</a:t>
            </a:r>
          </a:p>
          <a:p>
            <a:pPr marL="742951" lvl="2" indent="-285750"/>
            <a:r>
              <a:rPr lang="en-US" altLang="ja-JP" sz="1600" dirty="0"/>
              <a:t>UDP destination port</a:t>
            </a: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Screener Type 2 registers screens frames based on </a:t>
            </a:r>
          </a:p>
          <a:p>
            <a:pPr marL="742951" lvl="2" indent="-285750"/>
            <a:r>
              <a:rPr lang="en-US" altLang="ja-JP" sz="1600" dirty="0"/>
              <a:t>Ether Type</a:t>
            </a:r>
          </a:p>
          <a:p>
            <a:pPr marL="742951" lvl="2" indent="-285750"/>
            <a:r>
              <a:rPr lang="en-US" altLang="ja-JP" sz="1600" dirty="0"/>
              <a:t>VLAN Priority</a:t>
            </a:r>
          </a:p>
          <a:p>
            <a:pPr marL="742951" lvl="2" indent="-285750"/>
            <a:r>
              <a:rPr lang="en-US" altLang="ja-JP" sz="1600" dirty="0"/>
              <a:t>Field compare register A, B, C</a:t>
            </a: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Unmatched frame gets routed to priority queue 0</a:t>
            </a:r>
          </a:p>
          <a:p>
            <a:pPr marL="742951" lvl="2" indent="-285750"/>
            <a:endParaRPr lang="en-US" altLang="ja-JP" sz="1600" dirty="0"/>
          </a:p>
          <a:p>
            <a:pPr marL="742951" lvl="2" indent="-285750"/>
            <a:endParaRPr lang="en-US" altLang="ja-JP" sz="1600" dirty="0"/>
          </a:p>
          <a:p>
            <a:pPr marL="496888" lvl="2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sz="2000" dirty="0">
              <a:solidFill>
                <a:srgbClr val="005596"/>
              </a:solidFill>
            </a:endParaRPr>
          </a:p>
          <a:p>
            <a:pPr marL="496888" lvl="2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EMAC Receiver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34011AD-45E9-4119-B707-A35347BBD498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 31.3.1 for additional details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A16AFD-930A-45CD-B1F1-9C0B499E944C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</p:spTree>
    <p:extLst>
      <p:ext uri="{BB962C8B-B14F-4D97-AF65-F5344CB8AC3E}">
        <p14:creationId xmlns:p14="http://schemas.microsoft.com/office/powerpoint/2010/main" val="314157481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88279A91-686F-4258-B350-76C57AE6EE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9163" y="3024188"/>
            <a:ext cx="6005512" cy="2855912"/>
            <a:chOff x="3779" y="1905"/>
            <a:chExt cx="3783" cy="1799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B29B0214-F17A-41F7-A9C2-0EC1917F178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79" y="1905"/>
              <a:ext cx="3783" cy="1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2398C804-0A80-4FC0-9E09-0737B3BB5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2616"/>
              <a:ext cx="860" cy="9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E8280730-AB25-454D-AFE8-329A1AFBC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2616"/>
              <a:ext cx="860" cy="971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29F33137-D53C-4967-BA60-7A15B7BD7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" y="2642"/>
              <a:ext cx="44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MAC Control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B85F68CC-67C4-4A41-8043-D1F1E41B0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2131"/>
              <a:ext cx="2366" cy="1563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5391E955-7589-4109-AB5F-41FBF5C54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" y="2292"/>
              <a:ext cx="484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A97054C4-EAF1-4EB6-82E1-188B039E9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" y="2292"/>
              <a:ext cx="484" cy="16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149E2931-7DEF-4D16-846E-5C9079A6E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2332"/>
              <a:ext cx="14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AXI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5D23C272-C2A9-43BE-A8B8-5DC84B820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1" y="2332"/>
              <a:ext cx="31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BB1AFFA8-A1E6-4F59-ABA5-C374AB37F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2616"/>
              <a:ext cx="430" cy="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4">
              <a:extLst>
                <a:ext uri="{FF2B5EF4-FFF2-40B4-BE49-F238E27FC236}">
                  <a16:creationId xmlns:a16="http://schemas.microsoft.com/office/drawing/2014/main" id="{FA326C27-581A-4AD0-BBDD-BCD068750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2616"/>
              <a:ext cx="430" cy="377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5">
              <a:extLst>
                <a:ext uri="{FF2B5EF4-FFF2-40B4-BE49-F238E27FC236}">
                  <a16:creationId xmlns:a16="http://schemas.microsoft.com/office/drawing/2014/main" id="{FB8A39D8-5946-440A-AC3C-37A83424D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3" y="2718"/>
              <a:ext cx="22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MMIO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D1CCB6F6-0810-4A2E-B7A3-F3530660C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9" y="2808"/>
              <a:ext cx="336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Registers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7">
              <a:extLst>
                <a:ext uri="{FF2B5EF4-FFF2-40B4-BE49-F238E27FC236}">
                  <a16:creationId xmlns:a16="http://schemas.microsoft.com/office/drawing/2014/main" id="{EFAA9541-C644-4C7B-8F9F-7E662427C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2189"/>
              <a:ext cx="10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46E5EC08-5741-4D7C-86B2-DF07E9D37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" y="2189"/>
              <a:ext cx="5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thernet MAC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Line 19">
              <a:extLst>
                <a:ext uri="{FF2B5EF4-FFF2-40B4-BE49-F238E27FC236}">
                  <a16:creationId xmlns:a16="http://schemas.microsoft.com/office/drawing/2014/main" id="{DF852AA7-27BB-415E-B420-F0EC2B072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1" y="2073"/>
              <a:ext cx="0" cy="169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15D9B493-C651-4177-BBEE-6D46F4593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235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9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9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82DF846-7BF1-444A-8CE1-FF4342C28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023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9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9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2">
              <a:extLst>
                <a:ext uri="{FF2B5EF4-FFF2-40B4-BE49-F238E27FC236}">
                  <a16:creationId xmlns:a16="http://schemas.microsoft.com/office/drawing/2014/main" id="{CBB482DE-2CAD-424E-A2A6-88F81D8FF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2" y="2504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3C2C3B27-E61D-486A-BA3A-CCE8E435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559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008EC64D-991B-4506-B540-12DCA13E3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454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8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8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0A7A4EC2-8832-42CD-913E-476C1D1F6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3155"/>
              <a:ext cx="43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6">
              <a:extLst>
                <a:ext uri="{FF2B5EF4-FFF2-40B4-BE49-F238E27FC236}">
                  <a16:creationId xmlns:a16="http://schemas.microsoft.com/office/drawing/2014/main" id="{9C881ACB-94E1-431F-9832-E80B1D9D9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3155"/>
              <a:ext cx="430" cy="43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7A14A057-3D2D-4CB7-BD77-6B43BF497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" y="3285"/>
              <a:ext cx="21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Clock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EF49072D-9D29-4D87-A5D6-F7880ED19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" y="3374"/>
              <a:ext cx="26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Line 29">
              <a:extLst>
                <a:ext uri="{FF2B5EF4-FFF2-40B4-BE49-F238E27FC236}">
                  <a16:creationId xmlns:a16="http://schemas.microsoft.com/office/drawing/2014/main" id="{453E91F6-588A-4C3B-9B07-F026C0736B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2" y="3043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B3320A15-3ED2-4E67-ABD4-6D9DD6307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3098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5DF4FDA9-4861-4CAE-8CD9-7FD54FB83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993"/>
              <a:ext cx="57" cy="58"/>
            </a:xfrm>
            <a:custGeom>
              <a:avLst/>
              <a:gdLst>
                <a:gd name="T0" fmla="*/ 0 w 57"/>
                <a:gd name="T1" fmla="*/ 58 h 58"/>
                <a:gd name="T2" fmla="*/ 28 w 57"/>
                <a:gd name="T3" fmla="*/ 0 h 58"/>
                <a:gd name="T4" fmla="*/ 57 w 57"/>
                <a:gd name="T5" fmla="*/ 58 h 58"/>
                <a:gd name="T6" fmla="*/ 0 w 57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8">
                  <a:moveTo>
                    <a:pt x="0" y="58"/>
                  </a:moveTo>
                  <a:lnTo>
                    <a:pt x="28" y="0"/>
                  </a:lnTo>
                  <a:lnTo>
                    <a:pt x="57" y="5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32">
              <a:extLst>
                <a:ext uri="{FF2B5EF4-FFF2-40B4-BE49-F238E27FC236}">
                  <a16:creationId xmlns:a16="http://schemas.microsoft.com/office/drawing/2014/main" id="{D45FE5BD-1EFB-467B-9687-AFB3106C3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4" y="3047"/>
              <a:ext cx="62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4A29BABC-9D6C-45E3-BDDF-4A5C3A19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" y="3019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8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8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25631FF4-7780-4EAD-B0C5-4B965A5C1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" y="3019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8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8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35">
              <a:extLst>
                <a:ext uri="{FF2B5EF4-FFF2-40B4-BE49-F238E27FC236}">
                  <a16:creationId xmlns:a16="http://schemas.microsoft.com/office/drawing/2014/main" id="{87A39119-2B9D-41F7-9CF7-51AF42546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2" y="2073"/>
              <a:ext cx="0" cy="169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253814E1-DAA5-46ED-A5E2-596D23916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235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08C646B0-4FDE-40CB-A51A-6F787C34B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023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8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8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38">
              <a:extLst>
                <a:ext uri="{FF2B5EF4-FFF2-40B4-BE49-F238E27FC236}">
                  <a16:creationId xmlns:a16="http://schemas.microsoft.com/office/drawing/2014/main" id="{5A2C8ACF-BBC3-4DCD-A6AB-BE5017320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317"/>
              <a:ext cx="645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39">
              <a:extLst>
                <a:ext uri="{FF2B5EF4-FFF2-40B4-BE49-F238E27FC236}">
                  <a16:creationId xmlns:a16="http://schemas.microsoft.com/office/drawing/2014/main" id="{1714EB47-4E5F-44B8-97EB-3B7167F2F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317"/>
              <a:ext cx="645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0">
              <a:extLst>
                <a:ext uri="{FF2B5EF4-FFF2-40B4-BE49-F238E27FC236}">
                  <a16:creationId xmlns:a16="http://schemas.microsoft.com/office/drawing/2014/main" id="{539C9357-9178-4942-8277-1805721E0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" y="3383"/>
              <a:ext cx="47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PHY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Line 41">
              <a:extLst>
                <a:ext uri="{FF2B5EF4-FFF2-40B4-BE49-F238E27FC236}">
                  <a16:creationId xmlns:a16="http://schemas.microsoft.com/office/drawing/2014/main" id="{DF4AB1AF-560F-4F39-8627-6B1519ED1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1" y="2504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1E38FA26-A3C0-4114-9415-7994FECC6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559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9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9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1B8E1A8D-C22D-45FD-AB1B-4398BFCF6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454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9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9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44">
              <a:extLst>
                <a:ext uri="{FF2B5EF4-FFF2-40B4-BE49-F238E27FC236}">
                  <a16:creationId xmlns:a16="http://schemas.microsoft.com/office/drawing/2014/main" id="{F6791C59-0FC5-4A9E-9398-1245CD91B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616"/>
              <a:ext cx="537" cy="216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45">
              <a:extLst>
                <a:ext uri="{FF2B5EF4-FFF2-40B4-BE49-F238E27FC236}">
                  <a16:creationId xmlns:a16="http://schemas.microsoft.com/office/drawing/2014/main" id="{AC10337B-B27A-4984-B551-731BC014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616"/>
              <a:ext cx="537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46">
              <a:extLst>
                <a:ext uri="{FF2B5EF4-FFF2-40B4-BE49-F238E27FC236}">
                  <a16:creationId xmlns:a16="http://schemas.microsoft.com/office/drawing/2014/main" id="{69F24D44-E475-4ED7-B82A-680675757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2637"/>
              <a:ext cx="143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TX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47">
              <a:extLst>
                <a:ext uri="{FF2B5EF4-FFF2-40B4-BE49-F238E27FC236}">
                  <a16:creationId xmlns:a16="http://schemas.microsoft.com/office/drawing/2014/main" id="{67BE140E-7D12-4311-94E2-201FBF73C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637"/>
              <a:ext cx="42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Packet Buff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48">
              <a:extLst>
                <a:ext uri="{FF2B5EF4-FFF2-40B4-BE49-F238E27FC236}">
                  <a16:creationId xmlns:a16="http://schemas.microsoft.com/office/drawing/2014/main" id="{829798EF-99FB-4FBD-A29F-C2F7F8CEF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2727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49">
              <a:extLst>
                <a:ext uri="{FF2B5EF4-FFF2-40B4-BE49-F238E27FC236}">
                  <a16:creationId xmlns:a16="http://schemas.microsoft.com/office/drawing/2014/main" id="{2CCE3A36-FE05-4E49-8DA2-7F5931E8E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2727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900" dirty="0">
                  <a:solidFill>
                    <a:srgbClr val="FFFFFF"/>
                  </a:solidFill>
                </a:rPr>
                <a:t>8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0">
              <a:extLst>
                <a:ext uri="{FF2B5EF4-FFF2-40B4-BE49-F238E27FC236}">
                  <a16:creationId xmlns:a16="http://schemas.microsoft.com/office/drawing/2014/main" id="{83C0BD1D-F8C2-420C-842F-3EBD77E47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27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51">
              <a:extLst>
                <a:ext uri="{FF2B5EF4-FFF2-40B4-BE49-F238E27FC236}">
                  <a16:creationId xmlns:a16="http://schemas.microsoft.com/office/drawing/2014/main" id="{61B8B155-9726-414B-BD0F-CF81FB64A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27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52">
              <a:extLst>
                <a:ext uri="{FF2B5EF4-FFF2-40B4-BE49-F238E27FC236}">
                  <a16:creationId xmlns:a16="http://schemas.microsoft.com/office/drawing/2014/main" id="{3D13D2BE-4DB6-4019-8F4A-3676BF391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" y="2727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53">
              <a:extLst>
                <a:ext uri="{FF2B5EF4-FFF2-40B4-BE49-F238E27FC236}">
                  <a16:creationId xmlns:a16="http://schemas.microsoft.com/office/drawing/2014/main" id="{865009E0-A4FA-4F24-8B11-54FA5581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939"/>
              <a:ext cx="537" cy="216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A0DD9028-B310-4455-80AA-6A34229DA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939"/>
              <a:ext cx="537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55">
              <a:extLst>
                <a:ext uri="{FF2B5EF4-FFF2-40B4-BE49-F238E27FC236}">
                  <a16:creationId xmlns:a16="http://schemas.microsoft.com/office/drawing/2014/main" id="{264CCB83-4DE0-4FBA-93FD-5611C0777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961"/>
              <a:ext cx="15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RX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1F14132E-34DA-4FF7-95C7-4C2CA989C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2961"/>
              <a:ext cx="42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Packet Buff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57">
              <a:extLst>
                <a:ext uri="{FF2B5EF4-FFF2-40B4-BE49-F238E27FC236}">
                  <a16:creationId xmlns:a16="http://schemas.microsoft.com/office/drawing/2014/main" id="{D0616A4C-3267-47DD-B122-C3DC6312A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3051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58">
              <a:extLst>
                <a:ext uri="{FF2B5EF4-FFF2-40B4-BE49-F238E27FC236}">
                  <a16:creationId xmlns:a16="http://schemas.microsoft.com/office/drawing/2014/main" id="{4015E546-82C1-4EC3-B1AC-910EEC32A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3051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59">
              <a:extLst>
                <a:ext uri="{FF2B5EF4-FFF2-40B4-BE49-F238E27FC236}">
                  <a16:creationId xmlns:a16="http://schemas.microsoft.com/office/drawing/2014/main" id="{192DE30F-72E9-4DD6-8E26-9531C9D5A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" y="3051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0">
              <a:extLst>
                <a:ext uri="{FF2B5EF4-FFF2-40B4-BE49-F238E27FC236}">
                  <a16:creationId xmlns:a16="http://schemas.microsoft.com/office/drawing/2014/main" id="{6950D8EA-2FDC-4F6E-8EC7-7E8B0D6DE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" y="3051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61">
              <a:extLst>
                <a:ext uri="{FF2B5EF4-FFF2-40B4-BE49-F238E27FC236}">
                  <a16:creationId xmlns:a16="http://schemas.microsoft.com/office/drawing/2014/main" id="{C5EDFF7C-390B-497F-99D6-BB7D4BACD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" y="3051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Line 62">
              <a:extLst>
                <a:ext uri="{FF2B5EF4-FFF2-40B4-BE49-F238E27FC236}">
                  <a16:creationId xmlns:a16="http://schemas.microsoft.com/office/drawing/2014/main" id="{92F6859A-006F-4C99-8B04-04CBE8BFC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209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3">
              <a:extLst>
                <a:ext uri="{FF2B5EF4-FFF2-40B4-BE49-F238E27FC236}">
                  <a16:creationId xmlns:a16="http://schemas.microsoft.com/office/drawing/2014/main" id="{8CA84BA5-BB05-4FE4-9008-CC5329321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191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64">
              <a:extLst>
                <a:ext uri="{FF2B5EF4-FFF2-40B4-BE49-F238E27FC236}">
                  <a16:creationId xmlns:a16="http://schemas.microsoft.com/office/drawing/2014/main" id="{CEE5CE72-A680-44E0-88E3-08DD1C33D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" y="3425"/>
              <a:ext cx="815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5">
              <a:extLst>
                <a:ext uri="{FF2B5EF4-FFF2-40B4-BE49-F238E27FC236}">
                  <a16:creationId xmlns:a16="http://schemas.microsoft.com/office/drawing/2014/main" id="{AA24DD06-0B12-4B0D-9CD9-33E18C4B4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" y="3396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9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9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6">
              <a:extLst>
                <a:ext uri="{FF2B5EF4-FFF2-40B4-BE49-F238E27FC236}">
                  <a16:creationId xmlns:a16="http://schemas.microsoft.com/office/drawing/2014/main" id="{CF39A9C6-D3E5-4665-B7B7-9BC96B5A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" y="3396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9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9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67">
              <a:extLst>
                <a:ext uri="{FF2B5EF4-FFF2-40B4-BE49-F238E27FC236}">
                  <a16:creationId xmlns:a16="http://schemas.microsoft.com/office/drawing/2014/main" id="{F3113958-1504-438A-84D2-CBA71E63C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19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68">
              <a:extLst>
                <a:ext uri="{FF2B5EF4-FFF2-40B4-BE49-F238E27FC236}">
                  <a16:creationId xmlns:a16="http://schemas.microsoft.com/office/drawing/2014/main" id="{701BEFDE-69E4-40FC-B6E1-56FCC31D6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2" y="1927"/>
              <a:ext cx="636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XI master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69">
              <a:extLst>
                <a:ext uri="{FF2B5EF4-FFF2-40B4-BE49-F238E27FC236}">
                  <a16:creationId xmlns:a16="http://schemas.microsoft.com/office/drawing/2014/main" id="{E727D53A-2E5A-4DD4-9EBA-72C5C0335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8" y="19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0">
              <a:extLst>
                <a:ext uri="{FF2B5EF4-FFF2-40B4-BE49-F238E27FC236}">
                  <a16:creationId xmlns:a16="http://schemas.microsoft.com/office/drawing/2014/main" id="{119EF693-EF3B-427D-92ED-515C151F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7" y="1927"/>
              <a:ext cx="61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HB slave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71">
              <a:extLst>
                <a:ext uri="{FF2B5EF4-FFF2-40B4-BE49-F238E27FC236}">
                  <a16:creationId xmlns:a16="http://schemas.microsoft.com/office/drawing/2014/main" id="{F1C639DA-57F5-4C3C-9193-649664112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2292"/>
              <a:ext cx="538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72">
              <a:extLst>
                <a:ext uri="{FF2B5EF4-FFF2-40B4-BE49-F238E27FC236}">
                  <a16:creationId xmlns:a16="http://schemas.microsoft.com/office/drawing/2014/main" id="{76917821-F1B3-41B6-9D7D-B0699F346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2292"/>
              <a:ext cx="538" cy="16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73">
              <a:extLst>
                <a:ext uri="{FF2B5EF4-FFF2-40B4-BE49-F238E27FC236}">
                  <a16:creationId xmlns:a16="http://schemas.microsoft.com/office/drawing/2014/main" id="{BBD2ECF3-A75A-43D5-BB7F-142739D0C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" y="2332"/>
              <a:ext cx="17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AHB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74">
              <a:extLst>
                <a:ext uri="{FF2B5EF4-FFF2-40B4-BE49-F238E27FC236}">
                  <a16:creationId xmlns:a16="http://schemas.microsoft.com/office/drawing/2014/main" id="{143A9333-BEC5-4DEA-9DB7-F6B76EA8D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8" y="2332"/>
              <a:ext cx="31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Line 75">
              <a:extLst>
                <a:ext uri="{FF2B5EF4-FFF2-40B4-BE49-F238E27FC236}">
                  <a16:creationId xmlns:a16="http://schemas.microsoft.com/office/drawing/2014/main" id="{05CA2B75-8FF9-45CE-A216-66A7A11AF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6" y="2778"/>
              <a:ext cx="61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6">
              <a:extLst>
                <a:ext uri="{FF2B5EF4-FFF2-40B4-BE49-F238E27FC236}">
                  <a16:creationId xmlns:a16="http://schemas.microsoft.com/office/drawing/2014/main" id="{F059FC0D-8561-4A75-BEBD-4FA125FA5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" y="2749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9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9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77">
              <a:extLst>
                <a:ext uri="{FF2B5EF4-FFF2-40B4-BE49-F238E27FC236}">
                  <a16:creationId xmlns:a16="http://schemas.microsoft.com/office/drawing/2014/main" id="{CDC0CFC2-6514-420A-A8D1-C473FBE90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" y="2749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9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9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78">
              <a:extLst>
                <a:ext uri="{FF2B5EF4-FFF2-40B4-BE49-F238E27FC236}">
                  <a16:creationId xmlns:a16="http://schemas.microsoft.com/office/drawing/2014/main" id="{2690FE91-9877-4287-A44C-5D4AF4C46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" y="2292"/>
              <a:ext cx="431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79">
              <a:extLst>
                <a:ext uri="{FF2B5EF4-FFF2-40B4-BE49-F238E27FC236}">
                  <a16:creationId xmlns:a16="http://schemas.microsoft.com/office/drawing/2014/main" id="{81607E95-5C10-43E3-B9E0-962DF8BED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" y="2292"/>
              <a:ext cx="431" cy="16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0">
              <a:extLst>
                <a:ext uri="{FF2B5EF4-FFF2-40B4-BE49-F238E27FC236}">
                  <a16:creationId xmlns:a16="http://schemas.microsoft.com/office/drawing/2014/main" id="{DBAE6FEC-3D44-42E6-A6DA-90D443E2C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332"/>
              <a:ext cx="17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AHB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81">
              <a:extLst>
                <a:ext uri="{FF2B5EF4-FFF2-40B4-BE49-F238E27FC236}">
                  <a16:creationId xmlns:a16="http://schemas.microsoft.com/office/drawing/2014/main" id="{FB258D94-B199-4AC3-AB79-D33B9CE51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332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82">
              <a:extLst>
                <a:ext uri="{FF2B5EF4-FFF2-40B4-BE49-F238E27FC236}">
                  <a16:creationId xmlns:a16="http://schemas.microsoft.com/office/drawing/2014/main" id="{7232476E-2755-4CCB-828C-6D5BEE032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" y="2332"/>
              <a:ext cx="17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APB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Line 83">
              <a:extLst>
                <a:ext uri="{FF2B5EF4-FFF2-40B4-BE49-F238E27FC236}">
                  <a16:creationId xmlns:a16="http://schemas.microsoft.com/office/drawing/2014/main" id="{0E09B5AD-583E-461B-9E5D-DEBAE1188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54" y="2504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4">
              <a:extLst>
                <a:ext uri="{FF2B5EF4-FFF2-40B4-BE49-F238E27FC236}">
                  <a16:creationId xmlns:a16="http://schemas.microsoft.com/office/drawing/2014/main" id="{96B50D91-32D4-4B03-ACD3-CA1C5312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" y="2559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5">
              <a:extLst>
                <a:ext uri="{FF2B5EF4-FFF2-40B4-BE49-F238E27FC236}">
                  <a16:creationId xmlns:a16="http://schemas.microsoft.com/office/drawing/2014/main" id="{155CBFD9-185A-41A8-946C-3726D8FE6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" y="2454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8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8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86">
              <a:extLst>
                <a:ext uri="{FF2B5EF4-FFF2-40B4-BE49-F238E27FC236}">
                  <a16:creationId xmlns:a16="http://schemas.microsoft.com/office/drawing/2014/main" id="{4DE6CE7F-CABB-4966-9BA3-792CCD28F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4" y="2184"/>
              <a:ext cx="488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7">
              <a:extLst>
                <a:ext uri="{FF2B5EF4-FFF2-40B4-BE49-F238E27FC236}">
                  <a16:creationId xmlns:a16="http://schemas.microsoft.com/office/drawing/2014/main" id="{7F734D89-10C2-45BE-B11B-49D6F2DC1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" y="2156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8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8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88">
              <a:extLst>
                <a:ext uri="{FF2B5EF4-FFF2-40B4-BE49-F238E27FC236}">
                  <a16:creationId xmlns:a16="http://schemas.microsoft.com/office/drawing/2014/main" id="{690B7ACB-8053-4D53-9625-FD2BB4EDA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54" y="2184"/>
              <a:ext cx="0" cy="58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9">
              <a:extLst>
                <a:ext uri="{FF2B5EF4-FFF2-40B4-BE49-F238E27FC236}">
                  <a16:creationId xmlns:a16="http://schemas.microsoft.com/office/drawing/2014/main" id="{6F9A332C-A388-4153-ACB2-B6BF0593C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" y="2235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0">
              <a:extLst>
                <a:ext uri="{FF2B5EF4-FFF2-40B4-BE49-F238E27FC236}">
                  <a16:creationId xmlns:a16="http://schemas.microsoft.com/office/drawing/2014/main" id="{2A1C09C2-804F-431B-B7FA-AC97DCECA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047"/>
              <a:ext cx="645" cy="216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91">
              <a:extLst>
                <a:ext uri="{FF2B5EF4-FFF2-40B4-BE49-F238E27FC236}">
                  <a16:creationId xmlns:a16="http://schemas.microsoft.com/office/drawing/2014/main" id="{F512BEC0-43B6-4964-B4EE-8CE55F78B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047"/>
              <a:ext cx="645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92">
              <a:extLst>
                <a:ext uri="{FF2B5EF4-FFF2-40B4-BE49-F238E27FC236}">
                  <a16:creationId xmlns:a16="http://schemas.microsoft.com/office/drawing/2014/main" id="{751F977B-BD9A-472F-8D74-44AA1CFDB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" y="3069"/>
              <a:ext cx="57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MAC Transmitter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93">
              <a:extLst>
                <a:ext uri="{FF2B5EF4-FFF2-40B4-BE49-F238E27FC236}">
                  <a16:creationId xmlns:a16="http://schemas.microsoft.com/office/drawing/2014/main" id="{3F0CCC8B-618F-4204-93C6-9DE82F657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" y="3159"/>
              <a:ext cx="49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MAC Receiver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94">
              <a:extLst>
                <a:ext uri="{FF2B5EF4-FFF2-40B4-BE49-F238E27FC236}">
                  <a16:creationId xmlns:a16="http://schemas.microsoft.com/office/drawing/2014/main" id="{EC5EF775-CF37-4686-BF82-F78012620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2778"/>
              <a:ext cx="645" cy="215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95">
              <a:extLst>
                <a:ext uri="{FF2B5EF4-FFF2-40B4-BE49-F238E27FC236}">
                  <a16:creationId xmlns:a16="http://schemas.microsoft.com/office/drawing/2014/main" id="{3F2215C1-33D8-43C7-A1E6-FD0A11548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2778"/>
              <a:ext cx="645" cy="215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96">
              <a:extLst>
                <a:ext uri="{FF2B5EF4-FFF2-40B4-BE49-F238E27FC236}">
                  <a16:creationId xmlns:a16="http://schemas.microsoft.com/office/drawing/2014/main" id="{F5B9C81E-472F-48B9-A4F2-37D828561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0" y="2799"/>
              <a:ext cx="58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Time Stamp Unit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97">
              <a:extLst>
                <a:ext uri="{FF2B5EF4-FFF2-40B4-BE49-F238E27FC236}">
                  <a16:creationId xmlns:a16="http://schemas.microsoft.com/office/drawing/2014/main" id="{C39C9CA5-5F4E-40DF-B244-0CC16604B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" y="2889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98">
              <a:extLst>
                <a:ext uri="{FF2B5EF4-FFF2-40B4-BE49-F238E27FC236}">
                  <a16:creationId xmlns:a16="http://schemas.microsoft.com/office/drawing/2014/main" id="{3324DA14-4DEF-471F-A819-27953D52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" y="2889"/>
              <a:ext cx="17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TSU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99">
              <a:extLst>
                <a:ext uri="{FF2B5EF4-FFF2-40B4-BE49-F238E27FC236}">
                  <a16:creationId xmlns:a16="http://schemas.microsoft.com/office/drawing/2014/main" id="{8E4B311B-C8C6-4C20-A455-EBB344E3D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" y="2889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Line 100">
              <a:extLst>
                <a:ext uri="{FF2B5EF4-FFF2-40B4-BE49-F238E27FC236}">
                  <a16:creationId xmlns:a16="http://schemas.microsoft.com/office/drawing/2014/main" id="{64946D1F-F00B-4148-B5D6-2D775221F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4" y="2724"/>
              <a:ext cx="62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1">
              <a:extLst>
                <a:ext uri="{FF2B5EF4-FFF2-40B4-BE49-F238E27FC236}">
                  <a16:creationId xmlns:a16="http://schemas.microsoft.com/office/drawing/2014/main" id="{0056DAE8-934F-4E21-83CA-3C5035CB6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" y="2695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9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9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2">
              <a:extLst>
                <a:ext uri="{FF2B5EF4-FFF2-40B4-BE49-F238E27FC236}">
                  <a16:creationId xmlns:a16="http://schemas.microsoft.com/office/drawing/2014/main" id="{BC92600F-D3B9-4109-818E-E2081AF3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" y="2695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9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9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103">
              <a:extLst>
                <a:ext uri="{FF2B5EF4-FFF2-40B4-BE49-F238E27FC236}">
                  <a16:creationId xmlns:a16="http://schemas.microsoft.com/office/drawing/2014/main" id="{0BAAAFDB-8F92-4A70-B32F-61EC1A8EF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317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4">
              <a:extLst>
                <a:ext uri="{FF2B5EF4-FFF2-40B4-BE49-F238E27FC236}">
                  <a16:creationId xmlns:a16="http://schemas.microsoft.com/office/drawing/2014/main" id="{DC2605D8-6365-404C-8218-6DA1FD86B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299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105">
              <a:extLst>
                <a:ext uri="{FF2B5EF4-FFF2-40B4-BE49-F238E27FC236}">
                  <a16:creationId xmlns:a16="http://schemas.microsoft.com/office/drawing/2014/main" id="{B38AF775-A8CD-4B01-856D-0742E857E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425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6">
              <a:extLst>
                <a:ext uri="{FF2B5EF4-FFF2-40B4-BE49-F238E27FC236}">
                  <a16:creationId xmlns:a16="http://schemas.microsoft.com/office/drawing/2014/main" id="{61764BD6-1093-4197-995C-00F3A2A09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407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07">
              <a:extLst>
                <a:ext uri="{FF2B5EF4-FFF2-40B4-BE49-F238E27FC236}">
                  <a16:creationId xmlns:a16="http://schemas.microsoft.com/office/drawing/2014/main" id="{1AF1732E-F476-470E-B174-FE4FCDD0B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533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8">
              <a:extLst>
                <a:ext uri="{FF2B5EF4-FFF2-40B4-BE49-F238E27FC236}">
                  <a16:creationId xmlns:a16="http://schemas.microsoft.com/office/drawing/2014/main" id="{78E95373-708C-4625-B159-390DCB6EE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515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09">
              <a:extLst>
                <a:ext uri="{FF2B5EF4-FFF2-40B4-BE49-F238E27FC236}">
                  <a16:creationId xmlns:a16="http://schemas.microsoft.com/office/drawing/2014/main" id="{FBF6F1C1-E3DE-4C23-8A18-05F0DE670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491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0">
              <a:extLst>
                <a:ext uri="{FF2B5EF4-FFF2-40B4-BE49-F238E27FC236}">
                  <a16:creationId xmlns:a16="http://schemas.microsoft.com/office/drawing/2014/main" id="{05B63B49-0852-4AC4-BD43-1D72BC905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491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11">
              <a:extLst>
                <a:ext uri="{FF2B5EF4-FFF2-40B4-BE49-F238E27FC236}">
                  <a16:creationId xmlns:a16="http://schemas.microsoft.com/office/drawing/2014/main" id="{EC3BFE61-AC1D-4FE3-BA1E-72D12D520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491"/>
              <a:ext cx="12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12">
              <a:extLst>
                <a:ext uri="{FF2B5EF4-FFF2-40B4-BE49-F238E27FC236}">
                  <a16:creationId xmlns:a16="http://schemas.microsoft.com/office/drawing/2014/main" id="{68904E1D-B0D5-4CD4-844B-C93915D9F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" y="3491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13">
              <a:extLst>
                <a:ext uri="{FF2B5EF4-FFF2-40B4-BE49-F238E27FC236}">
                  <a16:creationId xmlns:a16="http://schemas.microsoft.com/office/drawing/2014/main" id="{4A42A390-C999-47D1-ABB5-58AA6A277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168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14">
              <a:extLst>
                <a:ext uri="{FF2B5EF4-FFF2-40B4-BE49-F238E27FC236}">
                  <a16:creationId xmlns:a16="http://schemas.microsoft.com/office/drawing/2014/main" id="{47A58DA7-C3A3-4B29-9D04-716875635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168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15">
              <a:extLst>
                <a:ext uri="{FF2B5EF4-FFF2-40B4-BE49-F238E27FC236}">
                  <a16:creationId xmlns:a16="http://schemas.microsoft.com/office/drawing/2014/main" id="{635EDA6E-9CF3-4597-AC5A-98D4FDC1D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168"/>
              <a:ext cx="13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16">
              <a:extLst>
                <a:ext uri="{FF2B5EF4-FFF2-40B4-BE49-F238E27FC236}">
                  <a16:creationId xmlns:a16="http://schemas.microsoft.com/office/drawing/2014/main" id="{8404B322-4BC3-43BE-94F9-3F420A54D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" y="3168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17">
              <a:extLst>
                <a:ext uri="{FF2B5EF4-FFF2-40B4-BE49-F238E27FC236}">
                  <a16:creationId xmlns:a16="http://schemas.microsoft.com/office/drawing/2014/main" id="{4A7C0D91-E571-4263-AD3C-8B7F73690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383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18">
              <a:extLst>
                <a:ext uri="{FF2B5EF4-FFF2-40B4-BE49-F238E27FC236}">
                  <a16:creationId xmlns:a16="http://schemas.microsoft.com/office/drawing/2014/main" id="{611E9575-7722-42E7-9C49-04C21C8AA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383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19">
              <a:extLst>
                <a:ext uri="{FF2B5EF4-FFF2-40B4-BE49-F238E27FC236}">
                  <a16:creationId xmlns:a16="http://schemas.microsoft.com/office/drawing/2014/main" id="{7F94046F-5DFB-4BCB-B63B-DDC127DEC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383"/>
              <a:ext cx="12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20">
              <a:extLst>
                <a:ext uri="{FF2B5EF4-FFF2-40B4-BE49-F238E27FC236}">
                  <a16:creationId xmlns:a16="http://schemas.microsoft.com/office/drawing/2014/main" id="{EA9410E6-CD18-4368-90E9-0112E9A86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" y="3383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900" dirty="0">
                  <a:solidFill>
                    <a:srgbClr val="000000"/>
                  </a:solidFill>
                </a:rPr>
                <a:t>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21">
              <a:extLst>
                <a:ext uri="{FF2B5EF4-FFF2-40B4-BE49-F238E27FC236}">
                  <a16:creationId xmlns:a16="http://schemas.microsoft.com/office/drawing/2014/main" id="{D8E89077-A6D7-4ECF-9673-FC08C76C2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276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122">
              <a:extLst>
                <a:ext uri="{FF2B5EF4-FFF2-40B4-BE49-F238E27FC236}">
                  <a16:creationId xmlns:a16="http://schemas.microsoft.com/office/drawing/2014/main" id="{D0CB5ECB-0867-477B-9316-B7750A77B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276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23">
              <a:extLst>
                <a:ext uri="{FF2B5EF4-FFF2-40B4-BE49-F238E27FC236}">
                  <a16:creationId xmlns:a16="http://schemas.microsoft.com/office/drawing/2014/main" id="{962D3B84-A2A3-4733-A2D9-982C9ECDA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276"/>
              <a:ext cx="19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124">
              <a:extLst>
                <a:ext uri="{FF2B5EF4-FFF2-40B4-BE49-F238E27FC236}">
                  <a16:creationId xmlns:a16="http://schemas.microsoft.com/office/drawing/2014/main" id="{14F3B5C4-E44B-45FD-AE36-238593ED7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3338"/>
              <a:ext cx="13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Rectangle 125">
              <a:extLst>
                <a:ext uri="{FF2B5EF4-FFF2-40B4-BE49-F238E27FC236}">
                  <a16:creationId xmlns:a16="http://schemas.microsoft.com/office/drawing/2014/main" id="{C4A7008F-3192-4981-BBC4-D4BCD6497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338"/>
              <a:ext cx="4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126">
              <a:extLst>
                <a:ext uri="{FF2B5EF4-FFF2-40B4-BE49-F238E27FC236}">
                  <a16:creationId xmlns:a16="http://schemas.microsoft.com/office/drawing/2014/main" id="{F7912DF3-A292-41E3-A0F4-697958E7F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3338"/>
              <a:ext cx="18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127">
              <a:extLst>
                <a:ext uri="{FF2B5EF4-FFF2-40B4-BE49-F238E27FC236}">
                  <a16:creationId xmlns:a16="http://schemas.microsoft.com/office/drawing/2014/main" id="{A7B50A9D-4236-433F-A617-4CDC8734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" y="3338"/>
              <a:ext cx="4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128">
              <a:extLst>
                <a:ext uri="{FF2B5EF4-FFF2-40B4-BE49-F238E27FC236}">
                  <a16:creationId xmlns:a16="http://schemas.microsoft.com/office/drawing/2014/main" id="{F9D8EA88-2E6F-418E-B31C-863821FC6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" y="3338"/>
              <a:ext cx="18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129">
              <a:extLst>
                <a:ext uri="{FF2B5EF4-FFF2-40B4-BE49-F238E27FC236}">
                  <a16:creationId xmlns:a16="http://schemas.microsoft.com/office/drawing/2014/main" id="{CE2FBB04-9B95-49BF-A276-E2E7ED347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3338"/>
              <a:ext cx="4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130">
              <a:extLst>
                <a:ext uri="{FF2B5EF4-FFF2-40B4-BE49-F238E27FC236}">
                  <a16:creationId xmlns:a16="http://schemas.microsoft.com/office/drawing/2014/main" id="{16D0912D-E263-416A-AB0E-9E1FB96B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3338"/>
              <a:ext cx="23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RGMII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131">
              <a:extLst>
                <a:ext uri="{FF2B5EF4-FFF2-40B4-BE49-F238E27FC236}">
                  <a16:creationId xmlns:a16="http://schemas.microsoft.com/office/drawing/2014/main" id="{646F1BE3-ED94-4663-88DD-9D8D27C4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" y="3428"/>
              <a:ext cx="35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and MDIO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D37BA18D-7448-4E26-99F9-E479E815A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11" y="3413870"/>
            <a:ext cx="5372947" cy="1485696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93192" y="969963"/>
            <a:ext cx="11430000" cy="825807"/>
          </a:xfr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5596"/>
                </a:solidFill>
              </a:rPr>
              <a:t>Procedure:</a:t>
            </a:r>
          </a:p>
          <a:p>
            <a:pPr lvl="1"/>
            <a:r>
              <a:rPr lang="en-US" altLang="ja-JP" dirty="0">
                <a:solidFill>
                  <a:srgbClr val="005596"/>
                </a:solidFill>
              </a:rPr>
              <a:t>IP Datagrams located in SRAM are transferred to TX Packet Memory using EMAC DMA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Flow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DFD82F8-8748-4542-BF5E-AB903B5C67C9}"/>
              </a:ext>
            </a:extLst>
          </p:cNvPr>
          <p:cNvCxnSpPr>
            <a:cxnSpLocks/>
          </p:cNvCxnSpPr>
          <p:nvPr/>
        </p:nvCxnSpPr>
        <p:spPr bwMode="auto">
          <a:xfrm>
            <a:off x="8923896" y="2860431"/>
            <a:ext cx="0" cy="1341706"/>
          </a:xfrm>
          <a:prstGeom prst="straightConnector1">
            <a:avLst/>
          </a:prstGeom>
          <a:ln w="38100">
            <a:solidFill>
              <a:srgbClr val="00559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0084C43-19C3-40FE-B89C-6E5E393B896E}"/>
              </a:ext>
            </a:extLst>
          </p:cNvPr>
          <p:cNvCxnSpPr>
            <a:cxnSpLocks/>
          </p:cNvCxnSpPr>
          <p:nvPr/>
        </p:nvCxnSpPr>
        <p:spPr bwMode="auto">
          <a:xfrm flipH="1">
            <a:off x="8457172" y="4202137"/>
            <a:ext cx="484015" cy="0"/>
          </a:xfrm>
          <a:prstGeom prst="straightConnector1">
            <a:avLst/>
          </a:prstGeom>
          <a:ln w="38100">
            <a:solidFill>
              <a:srgbClr val="005596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88563CA-A55F-4608-8D44-25E8220E7A2B}"/>
              </a:ext>
            </a:extLst>
          </p:cNvPr>
          <p:cNvGrpSpPr/>
          <p:nvPr/>
        </p:nvGrpSpPr>
        <p:grpSpPr>
          <a:xfrm>
            <a:off x="8405029" y="2748819"/>
            <a:ext cx="599519" cy="297454"/>
            <a:chOff x="8576479" y="2491640"/>
            <a:chExt cx="676275" cy="351263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580D9F4-69BE-4790-98D7-8EF5B1DC2826}"/>
                </a:ext>
              </a:extLst>
            </p:cNvPr>
            <p:cNvSpPr txBox="1"/>
            <p:nvPr/>
          </p:nvSpPr>
          <p:spPr bwMode="auto">
            <a:xfrm>
              <a:off x="8576479" y="2491640"/>
              <a:ext cx="676275" cy="351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73152" rIns="91440" bIns="9144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algn="ctr" defTabSz="914400" rtl="0" eaLnBrk="0" fontAlgn="base" latinLnBrk="0" hangingPunct="0">
                <a:lnSpc>
                  <a:spcPts val="1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bg2"/>
                </a:buClr>
                <a:buSzPct val="105000"/>
              </a:pPr>
              <a:r>
                <a:rPr lang="en-US" altLang="ja-JP" sz="1000" b="1" kern="900" dirty="0">
                  <a:solidFill>
                    <a:srgbClr val="005596"/>
                  </a:solidFill>
                </a:rPr>
                <a:t>1</a:t>
              </a:r>
              <a:endParaRPr kumimoji="0" lang="ja-JP" altLang="en-US" sz="1000" b="1" i="0" u="none" strike="noStrike" kern="900" cap="none" spc="0" normalizeH="0" baseline="0" noProof="0" dirty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B4BA1BC7-D60E-4124-945A-46C031CC688C}"/>
                </a:ext>
              </a:extLst>
            </p:cNvPr>
            <p:cNvSpPr/>
            <p:nvPr/>
          </p:nvSpPr>
          <p:spPr bwMode="auto">
            <a:xfrm>
              <a:off x="8795822" y="2501900"/>
              <a:ext cx="251658" cy="279400"/>
            </a:xfrm>
            <a:prstGeom prst="ellips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73152" rIns="91440" bIns="10972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None/>
                <a:tabLst/>
              </a:pPr>
              <a:endPara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9DFB1C22-3652-484A-B4C2-7FEC82914CC7}"/>
              </a:ext>
            </a:extLst>
          </p:cNvPr>
          <p:cNvSpPr/>
          <p:nvPr/>
        </p:nvSpPr>
        <p:spPr bwMode="auto">
          <a:xfrm>
            <a:off x="2000249" y="3697396"/>
            <a:ext cx="3390901" cy="563671"/>
          </a:xfrm>
          <a:prstGeom prst="roundRect">
            <a:avLst/>
          </a:prstGeom>
          <a:noFill/>
          <a:ln w="38100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70B3ABC-5080-466E-BF39-6067516A8F0C}"/>
              </a:ext>
            </a:extLst>
          </p:cNvPr>
          <p:cNvCxnSpPr>
            <a:cxnSpLocks/>
          </p:cNvCxnSpPr>
          <p:nvPr/>
        </p:nvCxnSpPr>
        <p:spPr bwMode="auto">
          <a:xfrm flipH="1">
            <a:off x="5391151" y="2860431"/>
            <a:ext cx="3208326" cy="1118802"/>
          </a:xfrm>
          <a:prstGeom prst="straightConnector1">
            <a:avLst/>
          </a:prstGeom>
          <a:ln w="12700">
            <a:solidFill>
              <a:srgbClr val="005596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4C2D562D-6135-4B3B-B354-FDD4719FF1FF}"/>
              </a:ext>
            </a:extLst>
          </p:cNvPr>
          <p:cNvSpPr/>
          <p:nvPr/>
        </p:nvSpPr>
        <p:spPr bwMode="auto">
          <a:xfrm>
            <a:off x="745799" y="1444198"/>
            <a:ext cx="251658" cy="279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60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995F1EF-69B6-4C75-BDF3-36FA9C96433D}"/>
              </a:ext>
            </a:extLst>
          </p:cNvPr>
          <p:cNvSpPr txBox="1"/>
          <p:nvPr/>
        </p:nvSpPr>
        <p:spPr bwMode="auto">
          <a:xfrm>
            <a:off x="526456" y="1433938"/>
            <a:ext cx="67627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ctr" defTabSz="914400" rtl="0" eaLnBrk="0" fontAlgn="base" latinLnBrk="0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lang="en-US" altLang="ja-JP" sz="1200" b="1" kern="900" dirty="0">
                <a:solidFill>
                  <a:srgbClr val="005596"/>
                </a:solidFill>
              </a:rPr>
              <a:t>1</a:t>
            </a:r>
            <a:endParaRPr kumimoji="0" lang="ja-JP" altLang="en-US" sz="1200" b="1" i="0" u="none" strike="noStrike" kern="900" cap="none" spc="0" normalizeH="0" baseline="0" noProof="0" dirty="0">
              <a:ln>
                <a:noFill/>
              </a:ln>
              <a:solidFill>
                <a:srgbClr val="005596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4631774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34">
            <a:extLst>
              <a:ext uri="{FF2B5EF4-FFF2-40B4-BE49-F238E27FC236}">
                <a16:creationId xmlns:a16="http://schemas.microsoft.com/office/drawing/2014/main" id="{E71E5991-EEFF-47C6-BA32-7A56F78AFC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9163" y="3024188"/>
            <a:ext cx="6005512" cy="2855912"/>
            <a:chOff x="3779" y="1905"/>
            <a:chExt cx="3783" cy="1799"/>
          </a:xfrm>
        </p:grpSpPr>
        <p:sp>
          <p:nvSpPr>
            <p:cNvPr id="149" name="AutoShape 133">
              <a:extLst>
                <a:ext uri="{FF2B5EF4-FFF2-40B4-BE49-F238E27FC236}">
                  <a16:creationId xmlns:a16="http://schemas.microsoft.com/office/drawing/2014/main" id="{67553C43-4C34-4E0A-86A6-020E2BC8178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79" y="1905"/>
              <a:ext cx="3783" cy="1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35">
              <a:extLst>
                <a:ext uri="{FF2B5EF4-FFF2-40B4-BE49-F238E27FC236}">
                  <a16:creationId xmlns:a16="http://schemas.microsoft.com/office/drawing/2014/main" id="{D285FE10-BE63-4587-ADB7-49531A618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2616"/>
              <a:ext cx="860" cy="9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136">
              <a:extLst>
                <a:ext uri="{FF2B5EF4-FFF2-40B4-BE49-F238E27FC236}">
                  <a16:creationId xmlns:a16="http://schemas.microsoft.com/office/drawing/2014/main" id="{6DE1734E-A5FA-4E69-A857-81AE6F2FA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2616"/>
              <a:ext cx="860" cy="971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137">
              <a:extLst>
                <a:ext uri="{FF2B5EF4-FFF2-40B4-BE49-F238E27FC236}">
                  <a16:creationId xmlns:a16="http://schemas.microsoft.com/office/drawing/2014/main" id="{C208EE06-1600-4DF1-B385-AEB72985A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" y="2642"/>
              <a:ext cx="44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MAC 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Rectangle 138">
              <a:extLst>
                <a:ext uri="{FF2B5EF4-FFF2-40B4-BE49-F238E27FC236}">
                  <a16:creationId xmlns:a16="http://schemas.microsoft.com/office/drawing/2014/main" id="{DA5876DB-334B-4370-A70F-011DDA06B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2131"/>
              <a:ext cx="2366" cy="1563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39">
              <a:extLst>
                <a:ext uri="{FF2B5EF4-FFF2-40B4-BE49-F238E27FC236}">
                  <a16:creationId xmlns:a16="http://schemas.microsoft.com/office/drawing/2014/main" id="{51CDE6D1-3311-4F22-833F-849C8AFB0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" y="2292"/>
              <a:ext cx="484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140">
              <a:extLst>
                <a:ext uri="{FF2B5EF4-FFF2-40B4-BE49-F238E27FC236}">
                  <a16:creationId xmlns:a16="http://schemas.microsoft.com/office/drawing/2014/main" id="{ADFEBB4E-689B-42F3-A22B-F96458B70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" y="2292"/>
              <a:ext cx="484" cy="16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141">
              <a:extLst>
                <a:ext uri="{FF2B5EF4-FFF2-40B4-BE49-F238E27FC236}">
                  <a16:creationId xmlns:a16="http://schemas.microsoft.com/office/drawing/2014/main" id="{EE001779-74B4-48F6-B19D-668DC1898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2332"/>
              <a:ext cx="14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AXI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142">
              <a:extLst>
                <a:ext uri="{FF2B5EF4-FFF2-40B4-BE49-F238E27FC236}">
                  <a16:creationId xmlns:a16="http://schemas.microsoft.com/office/drawing/2014/main" id="{6353781C-DE06-4ED7-968E-4F933A774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1" y="2332"/>
              <a:ext cx="31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143">
              <a:extLst>
                <a:ext uri="{FF2B5EF4-FFF2-40B4-BE49-F238E27FC236}">
                  <a16:creationId xmlns:a16="http://schemas.microsoft.com/office/drawing/2014/main" id="{AA2A03AB-F4C7-49E2-8B62-6951B8694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2616"/>
              <a:ext cx="430" cy="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144">
              <a:extLst>
                <a:ext uri="{FF2B5EF4-FFF2-40B4-BE49-F238E27FC236}">
                  <a16:creationId xmlns:a16="http://schemas.microsoft.com/office/drawing/2014/main" id="{2A43848D-CCD5-4AD4-9201-C45DFC66A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2616"/>
              <a:ext cx="430" cy="377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145">
              <a:extLst>
                <a:ext uri="{FF2B5EF4-FFF2-40B4-BE49-F238E27FC236}">
                  <a16:creationId xmlns:a16="http://schemas.microsoft.com/office/drawing/2014/main" id="{838449FA-47BA-49D9-B93B-2C42BCC1C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3" y="2718"/>
              <a:ext cx="22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MMIO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Rectangle 146">
              <a:extLst>
                <a:ext uri="{FF2B5EF4-FFF2-40B4-BE49-F238E27FC236}">
                  <a16:creationId xmlns:a16="http://schemas.microsoft.com/office/drawing/2014/main" id="{90450EF5-3318-4D26-8EB3-3F97E6723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9" y="2808"/>
              <a:ext cx="336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Registers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2" name="Rectangle 147">
              <a:extLst>
                <a:ext uri="{FF2B5EF4-FFF2-40B4-BE49-F238E27FC236}">
                  <a16:creationId xmlns:a16="http://schemas.microsoft.com/office/drawing/2014/main" id="{9304E2D9-6A5E-4F21-86FC-65C3AA5C6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2189"/>
              <a:ext cx="10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3" name="Rectangle 148">
              <a:extLst>
                <a:ext uri="{FF2B5EF4-FFF2-40B4-BE49-F238E27FC236}">
                  <a16:creationId xmlns:a16="http://schemas.microsoft.com/office/drawing/2014/main" id="{522AF7A1-A9FF-4296-968C-79E773AA1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" y="2189"/>
              <a:ext cx="5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thernet MAC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Line 149">
              <a:extLst>
                <a:ext uri="{FF2B5EF4-FFF2-40B4-BE49-F238E27FC236}">
                  <a16:creationId xmlns:a16="http://schemas.microsoft.com/office/drawing/2014/main" id="{7501941B-B57A-4C6B-B488-92EA48D35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1" y="2073"/>
              <a:ext cx="0" cy="169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0">
              <a:extLst>
                <a:ext uri="{FF2B5EF4-FFF2-40B4-BE49-F238E27FC236}">
                  <a16:creationId xmlns:a16="http://schemas.microsoft.com/office/drawing/2014/main" id="{DB46A950-5C75-48BF-86D1-81B9547FC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235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9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9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51">
              <a:extLst>
                <a:ext uri="{FF2B5EF4-FFF2-40B4-BE49-F238E27FC236}">
                  <a16:creationId xmlns:a16="http://schemas.microsoft.com/office/drawing/2014/main" id="{2D6C0C04-EC5B-4F9E-B44E-236195CD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023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9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9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152">
              <a:extLst>
                <a:ext uri="{FF2B5EF4-FFF2-40B4-BE49-F238E27FC236}">
                  <a16:creationId xmlns:a16="http://schemas.microsoft.com/office/drawing/2014/main" id="{12FDCE0F-7463-41A2-AA1A-59601AE6F1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2" y="2504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53">
              <a:extLst>
                <a:ext uri="{FF2B5EF4-FFF2-40B4-BE49-F238E27FC236}">
                  <a16:creationId xmlns:a16="http://schemas.microsoft.com/office/drawing/2014/main" id="{FD4987E4-622A-42CD-83C5-7E2374E86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559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54">
              <a:extLst>
                <a:ext uri="{FF2B5EF4-FFF2-40B4-BE49-F238E27FC236}">
                  <a16:creationId xmlns:a16="http://schemas.microsoft.com/office/drawing/2014/main" id="{D16F912C-BBB5-456C-A388-7DB518C1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454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8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8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55">
              <a:extLst>
                <a:ext uri="{FF2B5EF4-FFF2-40B4-BE49-F238E27FC236}">
                  <a16:creationId xmlns:a16="http://schemas.microsoft.com/office/drawing/2014/main" id="{8390B6CA-A404-4CFB-8A6D-DED6DFB69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3155"/>
              <a:ext cx="43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156">
              <a:extLst>
                <a:ext uri="{FF2B5EF4-FFF2-40B4-BE49-F238E27FC236}">
                  <a16:creationId xmlns:a16="http://schemas.microsoft.com/office/drawing/2014/main" id="{C928A5A0-F412-457A-B340-58E8B311A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3155"/>
              <a:ext cx="430" cy="43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57">
              <a:extLst>
                <a:ext uri="{FF2B5EF4-FFF2-40B4-BE49-F238E27FC236}">
                  <a16:creationId xmlns:a16="http://schemas.microsoft.com/office/drawing/2014/main" id="{2CF83B51-C80A-4A1B-A217-1ECB4B051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" y="3285"/>
              <a:ext cx="21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Clock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Rectangle 158">
              <a:extLst>
                <a:ext uri="{FF2B5EF4-FFF2-40B4-BE49-F238E27FC236}">
                  <a16:creationId xmlns:a16="http://schemas.microsoft.com/office/drawing/2014/main" id="{007DBCE0-AA33-457F-9548-6044B71BC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" y="3374"/>
              <a:ext cx="26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Line 159">
              <a:extLst>
                <a:ext uri="{FF2B5EF4-FFF2-40B4-BE49-F238E27FC236}">
                  <a16:creationId xmlns:a16="http://schemas.microsoft.com/office/drawing/2014/main" id="{A054167E-C8F5-4128-BF78-ECF7FC9DA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2" y="3043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60">
              <a:extLst>
                <a:ext uri="{FF2B5EF4-FFF2-40B4-BE49-F238E27FC236}">
                  <a16:creationId xmlns:a16="http://schemas.microsoft.com/office/drawing/2014/main" id="{71A48C84-ABB6-4CFF-B1D0-D6BB4F35A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3098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61">
              <a:extLst>
                <a:ext uri="{FF2B5EF4-FFF2-40B4-BE49-F238E27FC236}">
                  <a16:creationId xmlns:a16="http://schemas.microsoft.com/office/drawing/2014/main" id="{6BE8B89A-1647-4943-B499-0B903CC2C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993"/>
              <a:ext cx="57" cy="58"/>
            </a:xfrm>
            <a:custGeom>
              <a:avLst/>
              <a:gdLst>
                <a:gd name="T0" fmla="*/ 0 w 57"/>
                <a:gd name="T1" fmla="*/ 58 h 58"/>
                <a:gd name="T2" fmla="*/ 28 w 57"/>
                <a:gd name="T3" fmla="*/ 0 h 58"/>
                <a:gd name="T4" fmla="*/ 57 w 57"/>
                <a:gd name="T5" fmla="*/ 58 h 58"/>
                <a:gd name="T6" fmla="*/ 0 w 57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8">
                  <a:moveTo>
                    <a:pt x="0" y="58"/>
                  </a:moveTo>
                  <a:lnTo>
                    <a:pt x="28" y="0"/>
                  </a:lnTo>
                  <a:lnTo>
                    <a:pt x="57" y="5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162">
              <a:extLst>
                <a:ext uri="{FF2B5EF4-FFF2-40B4-BE49-F238E27FC236}">
                  <a16:creationId xmlns:a16="http://schemas.microsoft.com/office/drawing/2014/main" id="{10A81D1D-7F35-4FD7-87C1-C38547F14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4" y="3047"/>
              <a:ext cx="62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63">
              <a:extLst>
                <a:ext uri="{FF2B5EF4-FFF2-40B4-BE49-F238E27FC236}">
                  <a16:creationId xmlns:a16="http://schemas.microsoft.com/office/drawing/2014/main" id="{7DE89800-A071-494F-83EB-E2AA593C9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" y="3019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8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8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64">
              <a:extLst>
                <a:ext uri="{FF2B5EF4-FFF2-40B4-BE49-F238E27FC236}">
                  <a16:creationId xmlns:a16="http://schemas.microsoft.com/office/drawing/2014/main" id="{89FFFB12-38DF-483B-97ED-B54D15660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" y="3019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8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8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165">
              <a:extLst>
                <a:ext uri="{FF2B5EF4-FFF2-40B4-BE49-F238E27FC236}">
                  <a16:creationId xmlns:a16="http://schemas.microsoft.com/office/drawing/2014/main" id="{66A14BC6-A68E-4ED6-B184-2DE2276C60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2" y="2073"/>
              <a:ext cx="0" cy="169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66">
              <a:extLst>
                <a:ext uri="{FF2B5EF4-FFF2-40B4-BE49-F238E27FC236}">
                  <a16:creationId xmlns:a16="http://schemas.microsoft.com/office/drawing/2014/main" id="{53DBD48A-E5CA-40DC-AF07-5684874B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235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67">
              <a:extLst>
                <a:ext uri="{FF2B5EF4-FFF2-40B4-BE49-F238E27FC236}">
                  <a16:creationId xmlns:a16="http://schemas.microsoft.com/office/drawing/2014/main" id="{BD14DFAA-EE74-4C7E-B459-504EB4AC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023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8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8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168">
              <a:extLst>
                <a:ext uri="{FF2B5EF4-FFF2-40B4-BE49-F238E27FC236}">
                  <a16:creationId xmlns:a16="http://schemas.microsoft.com/office/drawing/2014/main" id="{322EA420-394C-4B71-8A46-615B819FA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317"/>
              <a:ext cx="645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169">
              <a:extLst>
                <a:ext uri="{FF2B5EF4-FFF2-40B4-BE49-F238E27FC236}">
                  <a16:creationId xmlns:a16="http://schemas.microsoft.com/office/drawing/2014/main" id="{7DA862F5-98D9-4B03-9299-50D1B1C79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317"/>
              <a:ext cx="645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170">
              <a:extLst>
                <a:ext uri="{FF2B5EF4-FFF2-40B4-BE49-F238E27FC236}">
                  <a16:creationId xmlns:a16="http://schemas.microsoft.com/office/drawing/2014/main" id="{0D235D31-90C8-4ACA-956C-3FA5B19D6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" y="3383"/>
              <a:ext cx="47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PHY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Line 171">
              <a:extLst>
                <a:ext uri="{FF2B5EF4-FFF2-40B4-BE49-F238E27FC236}">
                  <a16:creationId xmlns:a16="http://schemas.microsoft.com/office/drawing/2014/main" id="{7A7C8A0A-3EC1-4AA6-8DA5-8804EBB7D5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1" y="2504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72">
              <a:extLst>
                <a:ext uri="{FF2B5EF4-FFF2-40B4-BE49-F238E27FC236}">
                  <a16:creationId xmlns:a16="http://schemas.microsoft.com/office/drawing/2014/main" id="{A2BFA0DD-03ED-4D8C-957A-AA208EE25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559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9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9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73">
              <a:extLst>
                <a:ext uri="{FF2B5EF4-FFF2-40B4-BE49-F238E27FC236}">
                  <a16:creationId xmlns:a16="http://schemas.microsoft.com/office/drawing/2014/main" id="{7B81AE7E-07A3-4ED5-BCAC-F5C789A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454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9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9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174">
              <a:extLst>
                <a:ext uri="{FF2B5EF4-FFF2-40B4-BE49-F238E27FC236}">
                  <a16:creationId xmlns:a16="http://schemas.microsoft.com/office/drawing/2014/main" id="{0F5D33D6-4878-4C8E-A60B-AF1730C28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616"/>
              <a:ext cx="537" cy="216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175">
              <a:extLst>
                <a:ext uri="{FF2B5EF4-FFF2-40B4-BE49-F238E27FC236}">
                  <a16:creationId xmlns:a16="http://schemas.microsoft.com/office/drawing/2014/main" id="{769AD1A6-D3DD-4E8F-B283-704879852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616"/>
              <a:ext cx="537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176">
              <a:extLst>
                <a:ext uri="{FF2B5EF4-FFF2-40B4-BE49-F238E27FC236}">
                  <a16:creationId xmlns:a16="http://schemas.microsoft.com/office/drawing/2014/main" id="{29AC70E7-2713-4BE2-965E-F4EBB7DC7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2637"/>
              <a:ext cx="143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TX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Rectangle 177">
              <a:extLst>
                <a:ext uri="{FF2B5EF4-FFF2-40B4-BE49-F238E27FC236}">
                  <a16:creationId xmlns:a16="http://schemas.microsoft.com/office/drawing/2014/main" id="{5FFDACEF-74E4-4622-AB68-F0C906DEF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637"/>
              <a:ext cx="42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Packet Buff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3" name="Rectangle 178">
              <a:extLst>
                <a:ext uri="{FF2B5EF4-FFF2-40B4-BE49-F238E27FC236}">
                  <a16:creationId xmlns:a16="http://schemas.microsoft.com/office/drawing/2014/main" id="{7803B0BD-911C-4811-92D1-938037796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2727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Rectangle 179">
              <a:extLst>
                <a:ext uri="{FF2B5EF4-FFF2-40B4-BE49-F238E27FC236}">
                  <a16:creationId xmlns:a16="http://schemas.microsoft.com/office/drawing/2014/main" id="{B457A664-CF4D-45A9-8743-A03075179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2727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900" dirty="0">
                  <a:solidFill>
                    <a:srgbClr val="FFFFFF"/>
                  </a:solidFill>
                </a:rPr>
                <a:t>8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Rectangle 180">
              <a:extLst>
                <a:ext uri="{FF2B5EF4-FFF2-40B4-BE49-F238E27FC236}">
                  <a16:creationId xmlns:a16="http://schemas.microsoft.com/office/drawing/2014/main" id="{46D50A69-B89C-4026-900B-3FA0123AE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27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6" name="Rectangle 181">
              <a:extLst>
                <a:ext uri="{FF2B5EF4-FFF2-40B4-BE49-F238E27FC236}">
                  <a16:creationId xmlns:a16="http://schemas.microsoft.com/office/drawing/2014/main" id="{90A24366-8C63-4DB8-9261-BA6B1FEA1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27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Rectangle 182">
              <a:extLst>
                <a:ext uri="{FF2B5EF4-FFF2-40B4-BE49-F238E27FC236}">
                  <a16:creationId xmlns:a16="http://schemas.microsoft.com/office/drawing/2014/main" id="{B2D36882-4762-439C-BADD-F1E7BBCCE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" y="2727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Rectangle 183">
              <a:extLst>
                <a:ext uri="{FF2B5EF4-FFF2-40B4-BE49-F238E27FC236}">
                  <a16:creationId xmlns:a16="http://schemas.microsoft.com/office/drawing/2014/main" id="{160CFA5E-DE73-4EAB-A1C8-A45F490F0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939"/>
              <a:ext cx="537" cy="216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184">
              <a:extLst>
                <a:ext uri="{FF2B5EF4-FFF2-40B4-BE49-F238E27FC236}">
                  <a16:creationId xmlns:a16="http://schemas.microsoft.com/office/drawing/2014/main" id="{36EC91AC-6086-437D-B180-3B236C200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939"/>
              <a:ext cx="537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185">
              <a:extLst>
                <a:ext uri="{FF2B5EF4-FFF2-40B4-BE49-F238E27FC236}">
                  <a16:creationId xmlns:a16="http://schemas.microsoft.com/office/drawing/2014/main" id="{BB31AB12-7DC6-443C-9058-A6C863C89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961"/>
              <a:ext cx="15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RX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Rectangle 186">
              <a:extLst>
                <a:ext uri="{FF2B5EF4-FFF2-40B4-BE49-F238E27FC236}">
                  <a16:creationId xmlns:a16="http://schemas.microsoft.com/office/drawing/2014/main" id="{8AEF35B9-F166-493F-BC69-B83E57B35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2961"/>
              <a:ext cx="42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Packet Buff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2" name="Rectangle 187">
              <a:extLst>
                <a:ext uri="{FF2B5EF4-FFF2-40B4-BE49-F238E27FC236}">
                  <a16:creationId xmlns:a16="http://schemas.microsoft.com/office/drawing/2014/main" id="{7D741D5D-D353-41CE-B10F-0D6038A8F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3051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3" name="Rectangle 188">
              <a:extLst>
                <a:ext uri="{FF2B5EF4-FFF2-40B4-BE49-F238E27FC236}">
                  <a16:creationId xmlns:a16="http://schemas.microsoft.com/office/drawing/2014/main" id="{47E91558-3170-4749-83D9-5578D86A6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3051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Rectangle 189">
              <a:extLst>
                <a:ext uri="{FF2B5EF4-FFF2-40B4-BE49-F238E27FC236}">
                  <a16:creationId xmlns:a16="http://schemas.microsoft.com/office/drawing/2014/main" id="{CC746B74-4B76-45C7-A890-9903A7F78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" y="3051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" name="Rectangle 190">
              <a:extLst>
                <a:ext uri="{FF2B5EF4-FFF2-40B4-BE49-F238E27FC236}">
                  <a16:creationId xmlns:a16="http://schemas.microsoft.com/office/drawing/2014/main" id="{5A377AAB-3E64-43A4-A3CC-58FDF39F2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" y="3051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" name="Rectangle 191">
              <a:extLst>
                <a:ext uri="{FF2B5EF4-FFF2-40B4-BE49-F238E27FC236}">
                  <a16:creationId xmlns:a16="http://schemas.microsoft.com/office/drawing/2014/main" id="{D1B99951-48BF-4014-9252-2928F3692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" y="3051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Line 192">
              <a:extLst>
                <a:ext uri="{FF2B5EF4-FFF2-40B4-BE49-F238E27FC236}">
                  <a16:creationId xmlns:a16="http://schemas.microsoft.com/office/drawing/2014/main" id="{BFC156DB-E094-4831-90A2-2A1EBCC2B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209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93">
              <a:extLst>
                <a:ext uri="{FF2B5EF4-FFF2-40B4-BE49-F238E27FC236}">
                  <a16:creationId xmlns:a16="http://schemas.microsoft.com/office/drawing/2014/main" id="{9F98658B-E4C9-4CB4-B0D7-BC15A7303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191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194">
              <a:extLst>
                <a:ext uri="{FF2B5EF4-FFF2-40B4-BE49-F238E27FC236}">
                  <a16:creationId xmlns:a16="http://schemas.microsoft.com/office/drawing/2014/main" id="{111641E1-258B-44A6-944F-9143D8F12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" y="3425"/>
              <a:ext cx="815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95">
              <a:extLst>
                <a:ext uri="{FF2B5EF4-FFF2-40B4-BE49-F238E27FC236}">
                  <a16:creationId xmlns:a16="http://schemas.microsoft.com/office/drawing/2014/main" id="{BD6CD7D9-A30D-442D-B60E-1CA14AC51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" y="3396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9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9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96">
              <a:extLst>
                <a:ext uri="{FF2B5EF4-FFF2-40B4-BE49-F238E27FC236}">
                  <a16:creationId xmlns:a16="http://schemas.microsoft.com/office/drawing/2014/main" id="{7C869750-FE93-4B68-9AF5-CCD1A7A2E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" y="3396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9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9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197">
              <a:extLst>
                <a:ext uri="{FF2B5EF4-FFF2-40B4-BE49-F238E27FC236}">
                  <a16:creationId xmlns:a16="http://schemas.microsoft.com/office/drawing/2014/main" id="{2B17A7AA-A557-4171-B376-350CB2CC9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19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198">
              <a:extLst>
                <a:ext uri="{FF2B5EF4-FFF2-40B4-BE49-F238E27FC236}">
                  <a16:creationId xmlns:a16="http://schemas.microsoft.com/office/drawing/2014/main" id="{DB12FD1A-8A07-41B9-A127-3242E9DB8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2" y="1927"/>
              <a:ext cx="636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XI master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199">
              <a:extLst>
                <a:ext uri="{FF2B5EF4-FFF2-40B4-BE49-F238E27FC236}">
                  <a16:creationId xmlns:a16="http://schemas.microsoft.com/office/drawing/2014/main" id="{8D310798-71B8-40E2-B1B1-021BCF042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8" y="19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200">
              <a:extLst>
                <a:ext uri="{FF2B5EF4-FFF2-40B4-BE49-F238E27FC236}">
                  <a16:creationId xmlns:a16="http://schemas.microsoft.com/office/drawing/2014/main" id="{69E8AD31-3866-433F-A769-4021AE78A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7" y="1927"/>
              <a:ext cx="61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HB slave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201">
              <a:extLst>
                <a:ext uri="{FF2B5EF4-FFF2-40B4-BE49-F238E27FC236}">
                  <a16:creationId xmlns:a16="http://schemas.microsoft.com/office/drawing/2014/main" id="{31874DBB-1E46-4048-8479-2CBFF3B63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2292"/>
              <a:ext cx="538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202">
              <a:extLst>
                <a:ext uri="{FF2B5EF4-FFF2-40B4-BE49-F238E27FC236}">
                  <a16:creationId xmlns:a16="http://schemas.microsoft.com/office/drawing/2014/main" id="{E14C225F-7BF0-4D97-A9AF-4E26F7371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2292"/>
              <a:ext cx="538" cy="16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03">
              <a:extLst>
                <a:ext uri="{FF2B5EF4-FFF2-40B4-BE49-F238E27FC236}">
                  <a16:creationId xmlns:a16="http://schemas.microsoft.com/office/drawing/2014/main" id="{0CD369D9-BAA5-4240-9923-71716F468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" y="2332"/>
              <a:ext cx="17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AHB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Rectangle 204">
              <a:extLst>
                <a:ext uri="{FF2B5EF4-FFF2-40B4-BE49-F238E27FC236}">
                  <a16:creationId xmlns:a16="http://schemas.microsoft.com/office/drawing/2014/main" id="{A9971C13-FE85-40F5-A5BB-B772B0F50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8" y="2332"/>
              <a:ext cx="31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0" name="Line 205">
              <a:extLst>
                <a:ext uri="{FF2B5EF4-FFF2-40B4-BE49-F238E27FC236}">
                  <a16:creationId xmlns:a16="http://schemas.microsoft.com/office/drawing/2014/main" id="{4ED01221-9F2B-4471-BDF7-3E6FE0AA3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6" y="2778"/>
              <a:ext cx="61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06">
              <a:extLst>
                <a:ext uri="{FF2B5EF4-FFF2-40B4-BE49-F238E27FC236}">
                  <a16:creationId xmlns:a16="http://schemas.microsoft.com/office/drawing/2014/main" id="{406A399F-46AD-45E4-BCE1-88E0CBCF6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" y="2749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9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9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07">
              <a:extLst>
                <a:ext uri="{FF2B5EF4-FFF2-40B4-BE49-F238E27FC236}">
                  <a16:creationId xmlns:a16="http://schemas.microsoft.com/office/drawing/2014/main" id="{F55E0AD6-488E-4509-B7D8-C8EF9585A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" y="2749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9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9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Rectangle 208">
              <a:extLst>
                <a:ext uri="{FF2B5EF4-FFF2-40B4-BE49-F238E27FC236}">
                  <a16:creationId xmlns:a16="http://schemas.microsoft.com/office/drawing/2014/main" id="{6C4F665C-2934-4CE1-AE9F-02EBEA049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" y="2292"/>
              <a:ext cx="431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09">
              <a:extLst>
                <a:ext uri="{FF2B5EF4-FFF2-40B4-BE49-F238E27FC236}">
                  <a16:creationId xmlns:a16="http://schemas.microsoft.com/office/drawing/2014/main" id="{94A94B81-1E75-46DF-907C-ADBEC4CBB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" y="2292"/>
              <a:ext cx="431" cy="16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Rectangle 210">
              <a:extLst>
                <a:ext uri="{FF2B5EF4-FFF2-40B4-BE49-F238E27FC236}">
                  <a16:creationId xmlns:a16="http://schemas.microsoft.com/office/drawing/2014/main" id="{D84CCF12-085C-42E8-A845-56D9E8D45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332"/>
              <a:ext cx="17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AHB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6" name="Rectangle 211">
              <a:extLst>
                <a:ext uri="{FF2B5EF4-FFF2-40B4-BE49-F238E27FC236}">
                  <a16:creationId xmlns:a16="http://schemas.microsoft.com/office/drawing/2014/main" id="{67EA21C5-1B13-479C-87A2-515A75A27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332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7" name="Rectangle 212">
              <a:extLst>
                <a:ext uri="{FF2B5EF4-FFF2-40B4-BE49-F238E27FC236}">
                  <a16:creationId xmlns:a16="http://schemas.microsoft.com/office/drawing/2014/main" id="{1265C07E-1F2E-4785-BCD2-56B25ED98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" y="2332"/>
              <a:ext cx="17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APB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Line 213">
              <a:extLst>
                <a:ext uri="{FF2B5EF4-FFF2-40B4-BE49-F238E27FC236}">
                  <a16:creationId xmlns:a16="http://schemas.microsoft.com/office/drawing/2014/main" id="{34E93CAB-666E-4063-977E-B625360417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54" y="2504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14">
              <a:extLst>
                <a:ext uri="{FF2B5EF4-FFF2-40B4-BE49-F238E27FC236}">
                  <a16:creationId xmlns:a16="http://schemas.microsoft.com/office/drawing/2014/main" id="{694B0751-9287-44F8-9D8B-30BECF1F5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" y="2559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15">
              <a:extLst>
                <a:ext uri="{FF2B5EF4-FFF2-40B4-BE49-F238E27FC236}">
                  <a16:creationId xmlns:a16="http://schemas.microsoft.com/office/drawing/2014/main" id="{480D8EBF-3164-4716-912F-CBD5A50B1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" y="2454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8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8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Line 216">
              <a:extLst>
                <a:ext uri="{FF2B5EF4-FFF2-40B4-BE49-F238E27FC236}">
                  <a16:creationId xmlns:a16="http://schemas.microsoft.com/office/drawing/2014/main" id="{00FCC73A-17D1-404A-B64C-059717A7F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4" y="2184"/>
              <a:ext cx="488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17">
              <a:extLst>
                <a:ext uri="{FF2B5EF4-FFF2-40B4-BE49-F238E27FC236}">
                  <a16:creationId xmlns:a16="http://schemas.microsoft.com/office/drawing/2014/main" id="{C1D53B14-E833-4F82-BAB5-FD398B48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" y="2156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8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8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Line 218">
              <a:extLst>
                <a:ext uri="{FF2B5EF4-FFF2-40B4-BE49-F238E27FC236}">
                  <a16:creationId xmlns:a16="http://schemas.microsoft.com/office/drawing/2014/main" id="{E115705E-E270-419A-A4D5-2AF3ACBF29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54" y="2184"/>
              <a:ext cx="0" cy="58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19">
              <a:extLst>
                <a:ext uri="{FF2B5EF4-FFF2-40B4-BE49-F238E27FC236}">
                  <a16:creationId xmlns:a16="http://schemas.microsoft.com/office/drawing/2014/main" id="{5311F53C-198B-429D-9A82-FFD72A058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" y="2235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Rectangle 220">
              <a:extLst>
                <a:ext uri="{FF2B5EF4-FFF2-40B4-BE49-F238E27FC236}">
                  <a16:creationId xmlns:a16="http://schemas.microsoft.com/office/drawing/2014/main" id="{F903379C-4391-48CE-993C-F9D60200C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047"/>
              <a:ext cx="645" cy="216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Rectangle 221">
              <a:extLst>
                <a:ext uri="{FF2B5EF4-FFF2-40B4-BE49-F238E27FC236}">
                  <a16:creationId xmlns:a16="http://schemas.microsoft.com/office/drawing/2014/main" id="{F63F873D-E4F2-4391-9E46-01B54F909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047"/>
              <a:ext cx="645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Rectangle 222">
              <a:extLst>
                <a:ext uri="{FF2B5EF4-FFF2-40B4-BE49-F238E27FC236}">
                  <a16:creationId xmlns:a16="http://schemas.microsoft.com/office/drawing/2014/main" id="{F7425DCA-BBF8-471B-92F4-AEA40957A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" y="3069"/>
              <a:ext cx="57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MAC Transmitter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223">
              <a:extLst>
                <a:ext uri="{FF2B5EF4-FFF2-40B4-BE49-F238E27FC236}">
                  <a16:creationId xmlns:a16="http://schemas.microsoft.com/office/drawing/2014/main" id="{810E1D1C-F63E-479E-A994-41F883D63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" y="3159"/>
              <a:ext cx="49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MAC Receiver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224">
              <a:extLst>
                <a:ext uri="{FF2B5EF4-FFF2-40B4-BE49-F238E27FC236}">
                  <a16:creationId xmlns:a16="http://schemas.microsoft.com/office/drawing/2014/main" id="{4C807A88-2D20-4580-8224-C2B3F6F08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2778"/>
              <a:ext cx="645" cy="215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Rectangle 225">
              <a:extLst>
                <a:ext uri="{FF2B5EF4-FFF2-40B4-BE49-F238E27FC236}">
                  <a16:creationId xmlns:a16="http://schemas.microsoft.com/office/drawing/2014/main" id="{4C838677-F43D-499F-9B32-B9AED41A1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2778"/>
              <a:ext cx="645" cy="215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Rectangle 226">
              <a:extLst>
                <a:ext uri="{FF2B5EF4-FFF2-40B4-BE49-F238E27FC236}">
                  <a16:creationId xmlns:a16="http://schemas.microsoft.com/office/drawing/2014/main" id="{BD2E5D97-E14A-4E76-A1CB-2D829FA7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0" y="2799"/>
              <a:ext cx="58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Time Stamp Unit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2" name="Rectangle 227">
              <a:extLst>
                <a:ext uri="{FF2B5EF4-FFF2-40B4-BE49-F238E27FC236}">
                  <a16:creationId xmlns:a16="http://schemas.microsoft.com/office/drawing/2014/main" id="{A2D8DA36-6A34-4874-8AEF-BE8C357FA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" y="2889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3" name="Rectangle 228">
              <a:extLst>
                <a:ext uri="{FF2B5EF4-FFF2-40B4-BE49-F238E27FC236}">
                  <a16:creationId xmlns:a16="http://schemas.microsoft.com/office/drawing/2014/main" id="{7653CECE-1947-4801-84C7-26A653672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" y="2889"/>
              <a:ext cx="17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TSU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4" name="Rectangle 229">
              <a:extLst>
                <a:ext uri="{FF2B5EF4-FFF2-40B4-BE49-F238E27FC236}">
                  <a16:creationId xmlns:a16="http://schemas.microsoft.com/office/drawing/2014/main" id="{0182A65E-254D-4235-A16E-81C737729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" y="2889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" name="Line 230">
              <a:extLst>
                <a:ext uri="{FF2B5EF4-FFF2-40B4-BE49-F238E27FC236}">
                  <a16:creationId xmlns:a16="http://schemas.microsoft.com/office/drawing/2014/main" id="{C21020B1-1035-49C9-BA45-5DF2CCA5B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4" y="2724"/>
              <a:ext cx="62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31">
              <a:extLst>
                <a:ext uri="{FF2B5EF4-FFF2-40B4-BE49-F238E27FC236}">
                  <a16:creationId xmlns:a16="http://schemas.microsoft.com/office/drawing/2014/main" id="{7E4D087B-F785-489B-831A-245B9C47C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" y="2695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9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9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32">
              <a:extLst>
                <a:ext uri="{FF2B5EF4-FFF2-40B4-BE49-F238E27FC236}">
                  <a16:creationId xmlns:a16="http://schemas.microsoft.com/office/drawing/2014/main" id="{DDA869A1-9A37-4B28-816B-146E62F23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" y="2695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9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9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233">
              <a:extLst>
                <a:ext uri="{FF2B5EF4-FFF2-40B4-BE49-F238E27FC236}">
                  <a16:creationId xmlns:a16="http://schemas.microsoft.com/office/drawing/2014/main" id="{112F7E28-CFD3-458E-9D7F-2617357F1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317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34">
              <a:extLst>
                <a:ext uri="{FF2B5EF4-FFF2-40B4-BE49-F238E27FC236}">
                  <a16:creationId xmlns:a16="http://schemas.microsoft.com/office/drawing/2014/main" id="{9DB01AD7-B9C3-4A2A-B567-81923BB91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299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235">
              <a:extLst>
                <a:ext uri="{FF2B5EF4-FFF2-40B4-BE49-F238E27FC236}">
                  <a16:creationId xmlns:a16="http://schemas.microsoft.com/office/drawing/2014/main" id="{B6488026-8693-47F8-8E6F-F7BC721A6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425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36">
              <a:extLst>
                <a:ext uri="{FF2B5EF4-FFF2-40B4-BE49-F238E27FC236}">
                  <a16:creationId xmlns:a16="http://schemas.microsoft.com/office/drawing/2014/main" id="{EE6A2BC3-9871-4A65-B707-C1A8227EE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407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237">
              <a:extLst>
                <a:ext uri="{FF2B5EF4-FFF2-40B4-BE49-F238E27FC236}">
                  <a16:creationId xmlns:a16="http://schemas.microsoft.com/office/drawing/2014/main" id="{9FE65D3A-302F-4F7C-BF67-10173AC9A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533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38">
              <a:extLst>
                <a:ext uri="{FF2B5EF4-FFF2-40B4-BE49-F238E27FC236}">
                  <a16:creationId xmlns:a16="http://schemas.microsoft.com/office/drawing/2014/main" id="{912D4A39-7146-4D7D-BCC6-E2F5B1358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515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239">
              <a:extLst>
                <a:ext uri="{FF2B5EF4-FFF2-40B4-BE49-F238E27FC236}">
                  <a16:creationId xmlns:a16="http://schemas.microsoft.com/office/drawing/2014/main" id="{26AB366A-75F7-4D9E-AB8D-4C9BA2DDB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491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5" name="Rectangle 240">
              <a:extLst>
                <a:ext uri="{FF2B5EF4-FFF2-40B4-BE49-F238E27FC236}">
                  <a16:creationId xmlns:a16="http://schemas.microsoft.com/office/drawing/2014/main" id="{6AD5AD65-E0C6-4256-AE10-75F6C90B9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491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6" name="Rectangle 241">
              <a:extLst>
                <a:ext uri="{FF2B5EF4-FFF2-40B4-BE49-F238E27FC236}">
                  <a16:creationId xmlns:a16="http://schemas.microsoft.com/office/drawing/2014/main" id="{12F42729-E5CB-4DF9-8381-AD31EB70C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491"/>
              <a:ext cx="12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7" name="Rectangle 242">
              <a:extLst>
                <a:ext uri="{FF2B5EF4-FFF2-40B4-BE49-F238E27FC236}">
                  <a16:creationId xmlns:a16="http://schemas.microsoft.com/office/drawing/2014/main" id="{4D878E8C-AB4F-4128-9D5B-0EC1D77B6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" y="3491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8" name="Rectangle 243">
              <a:extLst>
                <a:ext uri="{FF2B5EF4-FFF2-40B4-BE49-F238E27FC236}">
                  <a16:creationId xmlns:a16="http://schemas.microsoft.com/office/drawing/2014/main" id="{E2D5FBCA-3BC3-4B92-BC9E-A2534E6E9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168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9" name="Rectangle 244">
              <a:extLst>
                <a:ext uri="{FF2B5EF4-FFF2-40B4-BE49-F238E27FC236}">
                  <a16:creationId xmlns:a16="http://schemas.microsoft.com/office/drawing/2014/main" id="{CF127A36-6287-44A5-97F4-A78922FF6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168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0" name="Rectangle 245">
              <a:extLst>
                <a:ext uri="{FF2B5EF4-FFF2-40B4-BE49-F238E27FC236}">
                  <a16:creationId xmlns:a16="http://schemas.microsoft.com/office/drawing/2014/main" id="{2659B5D6-A610-42C1-A8E7-B665335D8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168"/>
              <a:ext cx="13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1" name="Rectangle 246">
              <a:extLst>
                <a:ext uri="{FF2B5EF4-FFF2-40B4-BE49-F238E27FC236}">
                  <a16:creationId xmlns:a16="http://schemas.microsoft.com/office/drawing/2014/main" id="{5B36209E-DF86-4890-9F3B-29E39D42F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" y="3168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2" name="Rectangle 247">
              <a:extLst>
                <a:ext uri="{FF2B5EF4-FFF2-40B4-BE49-F238E27FC236}">
                  <a16:creationId xmlns:a16="http://schemas.microsoft.com/office/drawing/2014/main" id="{5F8EC8D3-9E46-4AD8-8DFF-032F6B8E4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383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" name="Rectangle 248">
              <a:extLst>
                <a:ext uri="{FF2B5EF4-FFF2-40B4-BE49-F238E27FC236}">
                  <a16:creationId xmlns:a16="http://schemas.microsoft.com/office/drawing/2014/main" id="{3B0A6133-2AF1-460F-8C71-F51905FAA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383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4" name="Rectangle 249">
              <a:extLst>
                <a:ext uri="{FF2B5EF4-FFF2-40B4-BE49-F238E27FC236}">
                  <a16:creationId xmlns:a16="http://schemas.microsoft.com/office/drawing/2014/main" id="{7A5A7161-9E45-4468-A23E-43383C287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383"/>
              <a:ext cx="13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HF5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5" name="Rectangle 250">
              <a:extLst>
                <a:ext uri="{FF2B5EF4-FFF2-40B4-BE49-F238E27FC236}">
                  <a16:creationId xmlns:a16="http://schemas.microsoft.com/office/drawing/2014/main" id="{1FDBDEB9-75CE-4E90-AF19-9A7B83583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" y="338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" name="Rectangle 251">
              <a:extLst>
                <a:ext uri="{FF2B5EF4-FFF2-40B4-BE49-F238E27FC236}">
                  <a16:creationId xmlns:a16="http://schemas.microsoft.com/office/drawing/2014/main" id="{0CC428BD-B448-4DD9-A0E3-957714359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276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7" name="Rectangle 252">
              <a:extLst>
                <a:ext uri="{FF2B5EF4-FFF2-40B4-BE49-F238E27FC236}">
                  <a16:creationId xmlns:a16="http://schemas.microsoft.com/office/drawing/2014/main" id="{FC2DD4F3-57AD-4380-B9CF-456CF0257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276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8" name="Rectangle 253">
              <a:extLst>
                <a:ext uri="{FF2B5EF4-FFF2-40B4-BE49-F238E27FC236}">
                  <a16:creationId xmlns:a16="http://schemas.microsoft.com/office/drawing/2014/main" id="{0FAA8744-E052-4238-8D5C-1795402AE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276"/>
              <a:ext cx="19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9" name="Rectangle 254">
              <a:extLst>
                <a:ext uri="{FF2B5EF4-FFF2-40B4-BE49-F238E27FC236}">
                  <a16:creationId xmlns:a16="http://schemas.microsoft.com/office/drawing/2014/main" id="{0485BD17-CB8F-4645-BEB3-219F3BD3C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3338"/>
              <a:ext cx="13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0" name="Rectangle 255">
              <a:extLst>
                <a:ext uri="{FF2B5EF4-FFF2-40B4-BE49-F238E27FC236}">
                  <a16:creationId xmlns:a16="http://schemas.microsoft.com/office/drawing/2014/main" id="{6B82F8DD-8CC5-4D21-8809-C03B71D89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338"/>
              <a:ext cx="4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1" name="Rectangle 256">
              <a:extLst>
                <a:ext uri="{FF2B5EF4-FFF2-40B4-BE49-F238E27FC236}">
                  <a16:creationId xmlns:a16="http://schemas.microsoft.com/office/drawing/2014/main" id="{C4B40629-98D8-4241-ADD1-7FEAF8432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3338"/>
              <a:ext cx="18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2" name="Rectangle 257">
              <a:extLst>
                <a:ext uri="{FF2B5EF4-FFF2-40B4-BE49-F238E27FC236}">
                  <a16:creationId xmlns:a16="http://schemas.microsoft.com/office/drawing/2014/main" id="{2F199A3E-8E8C-4228-BF64-7D374080B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" y="3338"/>
              <a:ext cx="4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3" name="Rectangle 258">
              <a:extLst>
                <a:ext uri="{FF2B5EF4-FFF2-40B4-BE49-F238E27FC236}">
                  <a16:creationId xmlns:a16="http://schemas.microsoft.com/office/drawing/2014/main" id="{4264BF82-E829-47D7-9B80-112A14726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" y="3338"/>
              <a:ext cx="18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4" name="Rectangle 259">
              <a:extLst>
                <a:ext uri="{FF2B5EF4-FFF2-40B4-BE49-F238E27FC236}">
                  <a16:creationId xmlns:a16="http://schemas.microsoft.com/office/drawing/2014/main" id="{2FA5A71C-BE67-4392-90B1-2BC101260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3338"/>
              <a:ext cx="4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5" name="Rectangle 260">
              <a:extLst>
                <a:ext uri="{FF2B5EF4-FFF2-40B4-BE49-F238E27FC236}">
                  <a16:creationId xmlns:a16="http://schemas.microsoft.com/office/drawing/2014/main" id="{4B99165C-A476-4664-AC95-9B659BCB7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3338"/>
              <a:ext cx="23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RGMII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6" name="Rectangle 261">
              <a:extLst>
                <a:ext uri="{FF2B5EF4-FFF2-40B4-BE49-F238E27FC236}">
                  <a16:creationId xmlns:a16="http://schemas.microsoft.com/office/drawing/2014/main" id="{07487176-7C7C-47B1-8C05-09BF54A6A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" y="3428"/>
              <a:ext cx="35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and MDIO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2" name="図 21">
            <a:extLst>
              <a:ext uri="{FF2B5EF4-FFF2-40B4-BE49-F238E27FC236}">
                <a16:creationId xmlns:a16="http://schemas.microsoft.com/office/drawing/2014/main" id="{C01B5C70-5D03-47C1-86BA-38272AE97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11" y="3413870"/>
            <a:ext cx="5372947" cy="1485696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93192" y="969963"/>
            <a:ext cx="10556748" cy="1220786"/>
          </a:xfr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5596"/>
                </a:solidFill>
              </a:rPr>
              <a:t>Procedure:</a:t>
            </a:r>
          </a:p>
          <a:p>
            <a:pPr lvl="1"/>
            <a:r>
              <a:rPr lang="en-US" altLang="ja-JP" dirty="0"/>
              <a:t>IP Datagrams located in SRAM are transferred to TX Packet Memory using EMAC DMA </a:t>
            </a:r>
            <a:endParaRPr lang="en-US" altLang="ja-JP" baseline="30000" dirty="0"/>
          </a:p>
          <a:p>
            <a:pPr lvl="1"/>
            <a:r>
              <a:rPr lang="en-US" altLang="ja-JP" dirty="0">
                <a:solidFill>
                  <a:srgbClr val="005596"/>
                </a:solidFill>
              </a:rPr>
              <a:t>IP Datagram is transferred to MAC Transmitter block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Flow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56260CD-6881-4CB0-9EC8-9B6D8CBD2CD0}"/>
              </a:ext>
            </a:extLst>
          </p:cNvPr>
          <p:cNvCxnSpPr>
            <a:cxnSpLocks/>
          </p:cNvCxnSpPr>
          <p:nvPr/>
        </p:nvCxnSpPr>
        <p:spPr bwMode="auto">
          <a:xfrm>
            <a:off x="8923896" y="2860431"/>
            <a:ext cx="0" cy="134170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5FC3031-937C-4711-BFDF-D2B65A087550}"/>
              </a:ext>
            </a:extLst>
          </p:cNvPr>
          <p:cNvCxnSpPr>
            <a:cxnSpLocks/>
          </p:cNvCxnSpPr>
          <p:nvPr/>
        </p:nvCxnSpPr>
        <p:spPr bwMode="auto">
          <a:xfrm flipH="1">
            <a:off x="8457172" y="4202137"/>
            <a:ext cx="48401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7C7513A-6491-408C-AF67-2E8DCE780316}"/>
              </a:ext>
            </a:extLst>
          </p:cNvPr>
          <p:cNvCxnSpPr>
            <a:cxnSpLocks/>
          </p:cNvCxnSpPr>
          <p:nvPr/>
        </p:nvCxnSpPr>
        <p:spPr bwMode="auto">
          <a:xfrm>
            <a:off x="8457172" y="4381500"/>
            <a:ext cx="335136" cy="586793"/>
          </a:xfrm>
          <a:prstGeom prst="straightConnector1">
            <a:avLst/>
          </a:prstGeom>
          <a:ln w="38100">
            <a:solidFill>
              <a:srgbClr val="005596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203BA4F-A4E8-427F-AFD3-58C9B06010C5}"/>
              </a:ext>
            </a:extLst>
          </p:cNvPr>
          <p:cNvSpPr/>
          <p:nvPr/>
        </p:nvSpPr>
        <p:spPr bwMode="auto">
          <a:xfrm>
            <a:off x="2000249" y="3697396"/>
            <a:ext cx="3390901" cy="563671"/>
          </a:xfrm>
          <a:prstGeom prst="roundRect">
            <a:avLst/>
          </a:prstGeom>
          <a:noFill/>
          <a:ln w="38100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C3A30D7-E427-41E0-A411-77AE8937630D}"/>
              </a:ext>
            </a:extLst>
          </p:cNvPr>
          <p:cNvSpPr/>
          <p:nvPr/>
        </p:nvSpPr>
        <p:spPr bwMode="auto">
          <a:xfrm>
            <a:off x="8595658" y="4394535"/>
            <a:ext cx="198969" cy="2266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00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F5D08F0-EEEB-4E3C-9811-D02E24A621E4}"/>
              </a:ext>
            </a:extLst>
          </p:cNvPr>
          <p:cNvSpPr txBox="1"/>
          <p:nvPr/>
        </p:nvSpPr>
        <p:spPr bwMode="auto">
          <a:xfrm>
            <a:off x="8422239" y="4386211"/>
            <a:ext cx="534684" cy="29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ctr" defTabSz="914400" rtl="0" eaLnBrk="0" fontAlgn="base" latinLnBrk="0" hangingPunct="0">
              <a:lnSpc>
                <a:spcPts val="1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kumimoji="0" lang="en-US" altLang="ja-JP" sz="1000" b="1" i="0" u="none" strike="noStrike" kern="900" cap="none" spc="0" normalizeH="0" baseline="0" noProof="0" dirty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</a:rPr>
              <a:t>2</a:t>
            </a:r>
            <a:endParaRPr kumimoji="0" lang="ja-JP" altLang="en-US" sz="1000" b="1" i="0" u="none" strike="noStrike" kern="900" cap="none" spc="0" normalizeH="0" baseline="0" noProof="0" dirty="0">
              <a:ln>
                <a:noFill/>
              </a:ln>
              <a:solidFill>
                <a:srgbClr val="005596"/>
              </a:solidFill>
              <a:effectLst/>
              <a:uLnTx/>
              <a:uFillTx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9590818-0AFC-4F3C-BE06-372042C55253}"/>
              </a:ext>
            </a:extLst>
          </p:cNvPr>
          <p:cNvSpPr txBox="1"/>
          <p:nvPr/>
        </p:nvSpPr>
        <p:spPr bwMode="auto">
          <a:xfrm>
            <a:off x="8433604" y="2748819"/>
            <a:ext cx="599519" cy="29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ctr" defTabSz="914400" rtl="0" eaLnBrk="0" fontAlgn="base" latinLnBrk="0" hangingPunct="0">
              <a:lnSpc>
                <a:spcPts val="1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kumimoji="0" lang="en-US" altLang="ja-JP" sz="1000" i="0" u="none" strike="noStrike" kern="9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1</a:t>
            </a:r>
            <a:endParaRPr kumimoji="0" lang="ja-JP" altLang="en-US" sz="1000" i="0" u="none" strike="noStrike" kern="9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A554A3BD-8AE6-424B-B284-9030FBA38814}"/>
              </a:ext>
            </a:extLst>
          </p:cNvPr>
          <p:cNvSpPr/>
          <p:nvPr/>
        </p:nvSpPr>
        <p:spPr bwMode="auto">
          <a:xfrm>
            <a:off x="8628052" y="2757507"/>
            <a:ext cx="223095" cy="23659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5861C5F-7BE4-4580-A72A-EF60D012C654}"/>
              </a:ext>
            </a:extLst>
          </p:cNvPr>
          <p:cNvCxnSpPr>
            <a:cxnSpLocks/>
            <a:stCxn id="29" idx="0"/>
            <a:endCxn id="26" idx="3"/>
          </p:cNvCxnSpPr>
          <p:nvPr/>
        </p:nvCxnSpPr>
        <p:spPr bwMode="auto">
          <a:xfrm flipH="1" flipV="1">
            <a:off x="5391150" y="3979232"/>
            <a:ext cx="3298431" cy="406979"/>
          </a:xfrm>
          <a:prstGeom prst="straightConnector1">
            <a:avLst/>
          </a:prstGeom>
          <a:ln w="12700">
            <a:solidFill>
              <a:srgbClr val="005596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165E7D75-A623-41D2-8F90-24D8AA07BC6C}"/>
              </a:ext>
            </a:extLst>
          </p:cNvPr>
          <p:cNvSpPr/>
          <p:nvPr/>
        </p:nvSpPr>
        <p:spPr bwMode="auto">
          <a:xfrm>
            <a:off x="742636" y="1832716"/>
            <a:ext cx="251658" cy="279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60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6977CB8-AA67-4296-BE9B-93E8930B20F3}"/>
              </a:ext>
            </a:extLst>
          </p:cNvPr>
          <p:cNvSpPr txBox="1"/>
          <p:nvPr/>
        </p:nvSpPr>
        <p:spPr bwMode="auto">
          <a:xfrm>
            <a:off x="523293" y="1822456"/>
            <a:ext cx="67627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ctr" defTabSz="914400" rtl="0" eaLnBrk="0" fontAlgn="base" latinLnBrk="0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lang="en-US" altLang="ja-JP" sz="1200" b="1" kern="900" dirty="0">
                <a:solidFill>
                  <a:srgbClr val="005596"/>
                </a:solidFill>
              </a:rPr>
              <a:t>2</a:t>
            </a:r>
            <a:endParaRPr kumimoji="0" lang="ja-JP" altLang="en-US" sz="1200" b="1" i="0" u="none" strike="noStrike" kern="900" cap="none" spc="0" normalizeH="0" baseline="0" noProof="0" dirty="0">
              <a:ln>
                <a:noFill/>
              </a:ln>
              <a:solidFill>
                <a:srgbClr val="005596"/>
              </a:solidFill>
              <a:effectLst/>
              <a:uLnTx/>
              <a:uFillTx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D7D3FB8-CFC1-4E20-A6BA-DC888173EEC0}"/>
              </a:ext>
            </a:extLst>
          </p:cNvPr>
          <p:cNvSpPr/>
          <p:nvPr/>
        </p:nvSpPr>
        <p:spPr bwMode="auto">
          <a:xfrm>
            <a:off x="745799" y="1444198"/>
            <a:ext cx="251658" cy="279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60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F82E648-09D6-4B35-9005-997480E2CE36}"/>
              </a:ext>
            </a:extLst>
          </p:cNvPr>
          <p:cNvSpPr txBox="1"/>
          <p:nvPr/>
        </p:nvSpPr>
        <p:spPr bwMode="auto">
          <a:xfrm>
            <a:off x="526456" y="1433938"/>
            <a:ext cx="67627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ctr" defTabSz="914400" rtl="0" eaLnBrk="0" fontAlgn="base" latinLnBrk="0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lang="en-US" altLang="ja-JP" sz="1200" kern="900" dirty="0"/>
              <a:t>1</a:t>
            </a:r>
            <a:endParaRPr kumimoji="0" lang="ja-JP" altLang="en-US" sz="1200" i="0" u="none" strike="noStrike" kern="9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964956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27C24112-F7E7-434D-B015-75E35F85EA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9163" y="3024188"/>
            <a:ext cx="6005512" cy="2855912"/>
            <a:chOff x="3779" y="1905"/>
            <a:chExt cx="3783" cy="1799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2786DF7F-EB87-4295-B0AE-221E65D1A87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79" y="1905"/>
              <a:ext cx="3783" cy="1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9271A36-80B5-4119-BE9E-8768F13A2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2616"/>
              <a:ext cx="860" cy="9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B6EAFC3-9168-4BC8-89D3-988641E73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2616"/>
              <a:ext cx="860" cy="971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AF5DFC4E-E62B-46B1-BFFB-460C5938B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" y="2642"/>
              <a:ext cx="44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MAC 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133060-5BEE-4B23-84C3-F4EAED69C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2131"/>
              <a:ext cx="2366" cy="1563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D7408A-7D2A-4E08-A9B5-F6397B54B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" y="2292"/>
              <a:ext cx="484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FFB4F272-1A6E-4698-9485-D5936FCB8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" y="2292"/>
              <a:ext cx="484" cy="16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EA466F1A-0A00-4D71-9F15-D64CCF87D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2332"/>
              <a:ext cx="14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AXI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E724C90A-C141-4E49-8828-38B70ACB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1" y="2332"/>
              <a:ext cx="31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66594283-A418-4C23-A2EE-78E3E3B80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2616"/>
              <a:ext cx="430" cy="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5119D321-3689-45DE-960F-29B1A34B2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2616"/>
              <a:ext cx="430" cy="377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5441DE32-DE4D-4B66-82F3-60BA2907C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3" y="2718"/>
              <a:ext cx="22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MMIO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EFDB41A2-39C2-4B5D-B045-1E09F4215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9" y="2808"/>
              <a:ext cx="336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Registers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ADB8ACB9-324F-4EDC-9C78-DD8300C40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2189"/>
              <a:ext cx="10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1FA5DE58-3D12-4820-8AA6-9D0AC897F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" y="2189"/>
              <a:ext cx="5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thernet MAC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862071FD-7BF2-473C-8B56-D7EE0E172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1" y="2073"/>
              <a:ext cx="0" cy="169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C61E9430-670B-44C2-81B2-A56B2861D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235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9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9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3252F1FB-10F9-4839-B417-93A5889EF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023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9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9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22">
              <a:extLst>
                <a:ext uri="{FF2B5EF4-FFF2-40B4-BE49-F238E27FC236}">
                  <a16:creationId xmlns:a16="http://schemas.microsoft.com/office/drawing/2014/main" id="{F11E5B2B-AA59-44AC-95B4-05F5B2DF8D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2" y="2504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6406BD04-4E67-4625-BA11-EB02D7A22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559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AEDE9D3A-9B7F-41DB-AA1E-B6EF7FFD3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454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8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8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BD915DE4-37B3-49BD-B3D5-FF7CB599A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3155"/>
              <a:ext cx="43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26">
              <a:extLst>
                <a:ext uri="{FF2B5EF4-FFF2-40B4-BE49-F238E27FC236}">
                  <a16:creationId xmlns:a16="http://schemas.microsoft.com/office/drawing/2014/main" id="{19304982-80CB-4E0D-AAB1-EAFBF5DF6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3155"/>
              <a:ext cx="430" cy="43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75E9DF7B-C297-49D9-A93A-A9D1C3B68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" y="3285"/>
              <a:ext cx="21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Clock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16E62A04-CE41-4DD3-87C1-8AA190A7C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" y="3374"/>
              <a:ext cx="26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Line 29">
              <a:extLst>
                <a:ext uri="{FF2B5EF4-FFF2-40B4-BE49-F238E27FC236}">
                  <a16:creationId xmlns:a16="http://schemas.microsoft.com/office/drawing/2014/main" id="{84AEF8EF-E7CC-4DF2-B1EA-DB5775736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2" y="3043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30468C4C-CCF6-45C9-BC19-6D81BBCDB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3098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7823BD78-A97E-474C-A06E-7B26273FF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993"/>
              <a:ext cx="57" cy="58"/>
            </a:xfrm>
            <a:custGeom>
              <a:avLst/>
              <a:gdLst>
                <a:gd name="T0" fmla="*/ 0 w 57"/>
                <a:gd name="T1" fmla="*/ 58 h 58"/>
                <a:gd name="T2" fmla="*/ 28 w 57"/>
                <a:gd name="T3" fmla="*/ 0 h 58"/>
                <a:gd name="T4" fmla="*/ 57 w 57"/>
                <a:gd name="T5" fmla="*/ 58 h 58"/>
                <a:gd name="T6" fmla="*/ 0 w 57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8">
                  <a:moveTo>
                    <a:pt x="0" y="58"/>
                  </a:moveTo>
                  <a:lnTo>
                    <a:pt x="28" y="0"/>
                  </a:lnTo>
                  <a:lnTo>
                    <a:pt x="57" y="5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32">
              <a:extLst>
                <a:ext uri="{FF2B5EF4-FFF2-40B4-BE49-F238E27FC236}">
                  <a16:creationId xmlns:a16="http://schemas.microsoft.com/office/drawing/2014/main" id="{D8B6FCDE-4A8D-43E8-982D-921F6D1D1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4" y="3047"/>
              <a:ext cx="62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CC681D3-AD5A-4921-8F37-45FC1ABF8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" y="3019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8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8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3D22C9FD-B34B-47AF-8A72-9A8294901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" y="3019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8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8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35">
              <a:extLst>
                <a:ext uri="{FF2B5EF4-FFF2-40B4-BE49-F238E27FC236}">
                  <a16:creationId xmlns:a16="http://schemas.microsoft.com/office/drawing/2014/main" id="{0671DEE6-B5DB-4CA8-B284-8F5D1252F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2" y="2073"/>
              <a:ext cx="0" cy="169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A3351588-2280-41BD-93FE-E05F7CAEE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235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9BE024A3-7899-45F9-91BD-A88398D4A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023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8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8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8">
              <a:extLst>
                <a:ext uri="{FF2B5EF4-FFF2-40B4-BE49-F238E27FC236}">
                  <a16:creationId xmlns:a16="http://schemas.microsoft.com/office/drawing/2014/main" id="{846D22FA-A67E-41F8-B03B-EF2652350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317"/>
              <a:ext cx="645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39">
              <a:extLst>
                <a:ext uri="{FF2B5EF4-FFF2-40B4-BE49-F238E27FC236}">
                  <a16:creationId xmlns:a16="http://schemas.microsoft.com/office/drawing/2014/main" id="{A07D47FD-2035-4862-8CB9-493384B27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317"/>
              <a:ext cx="645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40">
              <a:extLst>
                <a:ext uri="{FF2B5EF4-FFF2-40B4-BE49-F238E27FC236}">
                  <a16:creationId xmlns:a16="http://schemas.microsoft.com/office/drawing/2014/main" id="{8E3048B1-9A35-4FA6-AADB-684380D67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" y="3383"/>
              <a:ext cx="47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PHY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Line 41">
              <a:extLst>
                <a:ext uri="{FF2B5EF4-FFF2-40B4-BE49-F238E27FC236}">
                  <a16:creationId xmlns:a16="http://schemas.microsoft.com/office/drawing/2014/main" id="{76391E9E-EC6D-405A-A721-A55F8A813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1" y="2504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2">
              <a:extLst>
                <a:ext uri="{FF2B5EF4-FFF2-40B4-BE49-F238E27FC236}">
                  <a16:creationId xmlns:a16="http://schemas.microsoft.com/office/drawing/2014/main" id="{89AE747D-FD2D-44C9-9F6E-015B9F601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559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9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9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3">
              <a:extLst>
                <a:ext uri="{FF2B5EF4-FFF2-40B4-BE49-F238E27FC236}">
                  <a16:creationId xmlns:a16="http://schemas.microsoft.com/office/drawing/2014/main" id="{3DEA1EDC-2AFD-432A-95F5-30E903E5A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454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9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9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44">
              <a:extLst>
                <a:ext uri="{FF2B5EF4-FFF2-40B4-BE49-F238E27FC236}">
                  <a16:creationId xmlns:a16="http://schemas.microsoft.com/office/drawing/2014/main" id="{FCCD3751-E9BF-4D3F-A014-90F9A3B21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616"/>
              <a:ext cx="537" cy="216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45">
              <a:extLst>
                <a:ext uri="{FF2B5EF4-FFF2-40B4-BE49-F238E27FC236}">
                  <a16:creationId xmlns:a16="http://schemas.microsoft.com/office/drawing/2014/main" id="{B11F0283-628D-41BF-8126-37EEB0B8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616"/>
              <a:ext cx="537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46">
              <a:extLst>
                <a:ext uri="{FF2B5EF4-FFF2-40B4-BE49-F238E27FC236}">
                  <a16:creationId xmlns:a16="http://schemas.microsoft.com/office/drawing/2014/main" id="{05DA21E5-8618-4EB2-A00C-E7F2006C2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2637"/>
              <a:ext cx="143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TX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47">
              <a:extLst>
                <a:ext uri="{FF2B5EF4-FFF2-40B4-BE49-F238E27FC236}">
                  <a16:creationId xmlns:a16="http://schemas.microsoft.com/office/drawing/2014/main" id="{F3641FB9-A64D-4E87-85F6-FD58B0DAA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637"/>
              <a:ext cx="42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Packet Buff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48">
              <a:extLst>
                <a:ext uri="{FF2B5EF4-FFF2-40B4-BE49-F238E27FC236}">
                  <a16:creationId xmlns:a16="http://schemas.microsoft.com/office/drawing/2014/main" id="{D882280C-9ECA-44DE-9994-EA9A6C500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2727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49">
              <a:extLst>
                <a:ext uri="{FF2B5EF4-FFF2-40B4-BE49-F238E27FC236}">
                  <a16:creationId xmlns:a16="http://schemas.microsoft.com/office/drawing/2014/main" id="{B2054C1C-78C1-4159-BC71-4D3B791F9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2727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900" dirty="0">
                  <a:solidFill>
                    <a:srgbClr val="FFFFFF"/>
                  </a:solidFill>
                </a:rPr>
                <a:t>8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50">
              <a:extLst>
                <a:ext uri="{FF2B5EF4-FFF2-40B4-BE49-F238E27FC236}">
                  <a16:creationId xmlns:a16="http://schemas.microsoft.com/office/drawing/2014/main" id="{47C52287-5BBB-4EC6-8958-36445749B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27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51">
              <a:extLst>
                <a:ext uri="{FF2B5EF4-FFF2-40B4-BE49-F238E27FC236}">
                  <a16:creationId xmlns:a16="http://schemas.microsoft.com/office/drawing/2014/main" id="{CEE672F0-A549-496F-8F25-537B89EF0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27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52">
              <a:extLst>
                <a:ext uri="{FF2B5EF4-FFF2-40B4-BE49-F238E27FC236}">
                  <a16:creationId xmlns:a16="http://schemas.microsoft.com/office/drawing/2014/main" id="{03F837F3-AD0D-4AC4-A01E-AEAB972E6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" y="2727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53">
              <a:extLst>
                <a:ext uri="{FF2B5EF4-FFF2-40B4-BE49-F238E27FC236}">
                  <a16:creationId xmlns:a16="http://schemas.microsoft.com/office/drawing/2014/main" id="{D484D7C9-3D54-469E-AD25-010B7463F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939"/>
              <a:ext cx="537" cy="216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54">
              <a:extLst>
                <a:ext uri="{FF2B5EF4-FFF2-40B4-BE49-F238E27FC236}">
                  <a16:creationId xmlns:a16="http://schemas.microsoft.com/office/drawing/2014/main" id="{8074DECC-D7F1-419D-AFE0-BA36811C0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939"/>
              <a:ext cx="537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55">
              <a:extLst>
                <a:ext uri="{FF2B5EF4-FFF2-40B4-BE49-F238E27FC236}">
                  <a16:creationId xmlns:a16="http://schemas.microsoft.com/office/drawing/2014/main" id="{0C4A69EA-8FF8-4AF3-BECC-4C0ED4687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961"/>
              <a:ext cx="15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RX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2278BA2B-9B84-420C-8ABF-F3ED522E0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2961"/>
              <a:ext cx="42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Packet Buff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57">
              <a:extLst>
                <a:ext uri="{FF2B5EF4-FFF2-40B4-BE49-F238E27FC236}">
                  <a16:creationId xmlns:a16="http://schemas.microsoft.com/office/drawing/2014/main" id="{9C4CA16A-9FAF-4933-A919-4C0D0F5CC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3051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58">
              <a:extLst>
                <a:ext uri="{FF2B5EF4-FFF2-40B4-BE49-F238E27FC236}">
                  <a16:creationId xmlns:a16="http://schemas.microsoft.com/office/drawing/2014/main" id="{C759DA1A-A3D5-4C21-9A08-CBF5F2929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3051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8CEA3DDC-90F5-4941-A022-E4D0C5BCA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" y="3051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60">
              <a:extLst>
                <a:ext uri="{FF2B5EF4-FFF2-40B4-BE49-F238E27FC236}">
                  <a16:creationId xmlns:a16="http://schemas.microsoft.com/office/drawing/2014/main" id="{16EF128A-4265-45BA-BC45-E9CF1F578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" y="3051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61">
              <a:extLst>
                <a:ext uri="{FF2B5EF4-FFF2-40B4-BE49-F238E27FC236}">
                  <a16:creationId xmlns:a16="http://schemas.microsoft.com/office/drawing/2014/main" id="{25A9BF54-7939-4D01-81A0-0FA87D4D4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" y="3051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Line 62">
              <a:extLst>
                <a:ext uri="{FF2B5EF4-FFF2-40B4-BE49-F238E27FC236}">
                  <a16:creationId xmlns:a16="http://schemas.microsoft.com/office/drawing/2014/main" id="{E5F09D24-E7EB-4199-BE5B-888166370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209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3">
              <a:extLst>
                <a:ext uri="{FF2B5EF4-FFF2-40B4-BE49-F238E27FC236}">
                  <a16:creationId xmlns:a16="http://schemas.microsoft.com/office/drawing/2014/main" id="{6DA12DF3-200A-4F52-A7C2-CB9A39DD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191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64">
              <a:extLst>
                <a:ext uri="{FF2B5EF4-FFF2-40B4-BE49-F238E27FC236}">
                  <a16:creationId xmlns:a16="http://schemas.microsoft.com/office/drawing/2014/main" id="{1B3FDDEE-80AA-43F0-AF3D-9E61A223A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" y="3425"/>
              <a:ext cx="815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5">
              <a:extLst>
                <a:ext uri="{FF2B5EF4-FFF2-40B4-BE49-F238E27FC236}">
                  <a16:creationId xmlns:a16="http://schemas.microsoft.com/office/drawing/2014/main" id="{D57569DC-5428-4A4F-A1A7-7F6557E4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" y="3396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9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9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6">
              <a:extLst>
                <a:ext uri="{FF2B5EF4-FFF2-40B4-BE49-F238E27FC236}">
                  <a16:creationId xmlns:a16="http://schemas.microsoft.com/office/drawing/2014/main" id="{39512C4B-D15F-44A9-94C6-40DEEF64D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" y="3396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9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9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67">
              <a:extLst>
                <a:ext uri="{FF2B5EF4-FFF2-40B4-BE49-F238E27FC236}">
                  <a16:creationId xmlns:a16="http://schemas.microsoft.com/office/drawing/2014/main" id="{E3BF7701-0E39-439C-BE12-8E0A9CC17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19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68">
              <a:extLst>
                <a:ext uri="{FF2B5EF4-FFF2-40B4-BE49-F238E27FC236}">
                  <a16:creationId xmlns:a16="http://schemas.microsoft.com/office/drawing/2014/main" id="{031765F9-8CEB-4C58-8B45-02C9C3C14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2" y="1927"/>
              <a:ext cx="636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XI master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69">
              <a:extLst>
                <a:ext uri="{FF2B5EF4-FFF2-40B4-BE49-F238E27FC236}">
                  <a16:creationId xmlns:a16="http://schemas.microsoft.com/office/drawing/2014/main" id="{B48AD871-6017-43CB-8591-9184CEE45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8" y="19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70">
              <a:extLst>
                <a:ext uri="{FF2B5EF4-FFF2-40B4-BE49-F238E27FC236}">
                  <a16:creationId xmlns:a16="http://schemas.microsoft.com/office/drawing/2014/main" id="{11433BFC-41B6-428E-B462-CA3904062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7" y="1927"/>
              <a:ext cx="61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HB slave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71">
              <a:extLst>
                <a:ext uri="{FF2B5EF4-FFF2-40B4-BE49-F238E27FC236}">
                  <a16:creationId xmlns:a16="http://schemas.microsoft.com/office/drawing/2014/main" id="{A5118032-5AAD-481F-B229-D2623F17E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2292"/>
              <a:ext cx="538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72">
              <a:extLst>
                <a:ext uri="{FF2B5EF4-FFF2-40B4-BE49-F238E27FC236}">
                  <a16:creationId xmlns:a16="http://schemas.microsoft.com/office/drawing/2014/main" id="{A2BD57CC-541F-4E84-BD0D-5867F52B3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2292"/>
              <a:ext cx="538" cy="16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73">
              <a:extLst>
                <a:ext uri="{FF2B5EF4-FFF2-40B4-BE49-F238E27FC236}">
                  <a16:creationId xmlns:a16="http://schemas.microsoft.com/office/drawing/2014/main" id="{591532B2-0D91-4B52-93F3-5C1CCAD03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" y="2332"/>
              <a:ext cx="17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AHB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74">
              <a:extLst>
                <a:ext uri="{FF2B5EF4-FFF2-40B4-BE49-F238E27FC236}">
                  <a16:creationId xmlns:a16="http://schemas.microsoft.com/office/drawing/2014/main" id="{EF1BB24B-7EDC-4BFB-A9FF-FA657C1EA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8" y="2332"/>
              <a:ext cx="31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Line 75">
              <a:extLst>
                <a:ext uri="{FF2B5EF4-FFF2-40B4-BE49-F238E27FC236}">
                  <a16:creationId xmlns:a16="http://schemas.microsoft.com/office/drawing/2014/main" id="{6E36C6DE-6A37-40EC-AAD3-3D28D1F7C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6" y="2778"/>
              <a:ext cx="61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6">
              <a:extLst>
                <a:ext uri="{FF2B5EF4-FFF2-40B4-BE49-F238E27FC236}">
                  <a16:creationId xmlns:a16="http://schemas.microsoft.com/office/drawing/2014/main" id="{E216D7BD-AE1E-4C1A-9E51-6400E003E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" y="2749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9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9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77">
              <a:extLst>
                <a:ext uri="{FF2B5EF4-FFF2-40B4-BE49-F238E27FC236}">
                  <a16:creationId xmlns:a16="http://schemas.microsoft.com/office/drawing/2014/main" id="{07060E8A-E3BD-462F-BCE5-C6FF6CB9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" y="2749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9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9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78">
              <a:extLst>
                <a:ext uri="{FF2B5EF4-FFF2-40B4-BE49-F238E27FC236}">
                  <a16:creationId xmlns:a16="http://schemas.microsoft.com/office/drawing/2014/main" id="{180EB7FA-CCCD-44F3-B991-9F74A2FD4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" y="2292"/>
              <a:ext cx="431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79">
              <a:extLst>
                <a:ext uri="{FF2B5EF4-FFF2-40B4-BE49-F238E27FC236}">
                  <a16:creationId xmlns:a16="http://schemas.microsoft.com/office/drawing/2014/main" id="{9DF19D3E-38B6-4810-B041-08947A591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" y="2292"/>
              <a:ext cx="431" cy="16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80">
              <a:extLst>
                <a:ext uri="{FF2B5EF4-FFF2-40B4-BE49-F238E27FC236}">
                  <a16:creationId xmlns:a16="http://schemas.microsoft.com/office/drawing/2014/main" id="{94AA415F-2B7A-4AFB-B1E3-B3B9BA088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332"/>
              <a:ext cx="17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AHB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81">
              <a:extLst>
                <a:ext uri="{FF2B5EF4-FFF2-40B4-BE49-F238E27FC236}">
                  <a16:creationId xmlns:a16="http://schemas.microsoft.com/office/drawing/2014/main" id="{61C2EFA2-5262-49F1-8C19-9EF1370E0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332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82">
              <a:extLst>
                <a:ext uri="{FF2B5EF4-FFF2-40B4-BE49-F238E27FC236}">
                  <a16:creationId xmlns:a16="http://schemas.microsoft.com/office/drawing/2014/main" id="{519B533A-8A2C-4FE8-B974-01B5A59C5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" y="2332"/>
              <a:ext cx="17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APB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Line 83">
              <a:extLst>
                <a:ext uri="{FF2B5EF4-FFF2-40B4-BE49-F238E27FC236}">
                  <a16:creationId xmlns:a16="http://schemas.microsoft.com/office/drawing/2014/main" id="{97A2913F-9535-455B-949A-6BFCAA183B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54" y="2504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4">
              <a:extLst>
                <a:ext uri="{FF2B5EF4-FFF2-40B4-BE49-F238E27FC236}">
                  <a16:creationId xmlns:a16="http://schemas.microsoft.com/office/drawing/2014/main" id="{DC5E93C6-A309-4310-B498-10FCA8373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" y="2559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5">
              <a:extLst>
                <a:ext uri="{FF2B5EF4-FFF2-40B4-BE49-F238E27FC236}">
                  <a16:creationId xmlns:a16="http://schemas.microsoft.com/office/drawing/2014/main" id="{0A2F4C75-BBC1-44FD-AFFE-D49381ECF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" y="2454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8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8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86">
              <a:extLst>
                <a:ext uri="{FF2B5EF4-FFF2-40B4-BE49-F238E27FC236}">
                  <a16:creationId xmlns:a16="http://schemas.microsoft.com/office/drawing/2014/main" id="{73FB1746-8957-43E3-9E60-D7E8F39CB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4" y="2184"/>
              <a:ext cx="488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7">
              <a:extLst>
                <a:ext uri="{FF2B5EF4-FFF2-40B4-BE49-F238E27FC236}">
                  <a16:creationId xmlns:a16="http://schemas.microsoft.com/office/drawing/2014/main" id="{C1C28A71-2277-4DAD-B95F-44DA2665F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" y="2156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8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8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88">
              <a:extLst>
                <a:ext uri="{FF2B5EF4-FFF2-40B4-BE49-F238E27FC236}">
                  <a16:creationId xmlns:a16="http://schemas.microsoft.com/office/drawing/2014/main" id="{40D25FE9-C52D-4DEF-BD91-FCDB7DE81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54" y="2184"/>
              <a:ext cx="0" cy="58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9">
              <a:extLst>
                <a:ext uri="{FF2B5EF4-FFF2-40B4-BE49-F238E27FC236}">
                  <a16:creationId xmlns:a16="http://schemas.microsoft.com/office/drawing/2014/main" id="{A49FC639-0E34-491B-9530-5BD767400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" y="2235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90">
              <a:extLst>
                <a:ext uri="{FF2B5EF4-FFF2-40B4-BE49-F238E27FC236}">
                  <a16:creationId xmlns:a16="http://schemas.microsoft.com/office/drawing/2014/main" id="{C7DAB544-6C9B-4D1D-965A-D4FF18B2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047"/>
              <a:ext cx="645" cy="216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91">
              <a:extLst>
                <a:ext uri="{FF2B5EF4-FFF2-40B4-BE49-F238E27FC236}">
                  <a16:creationId xmlns:a16="http://schemas.microsoft.com/office/drawing/2014/main" id="{91D2FC89-2D43-41A5-92D0-FE84F1018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047"/>
              <a:ext cx="645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92">
              <a:extLst>
                <a:ext uri="{FF2B5EF4-FFF2-40B4-BE49-F238E27FC236}">
                  <a16:creationId xmlns:a16="http://schemas.microsoft.com/office/drawing/2014/main" id="{3F237FB9-39E8-40ED-85A6-DD36ABE73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" y="3069"/>
              <a:ext cx="57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MAC Transmitter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93">
              <a:extLst>
                <a:ext uri="{FF2B5EF4-FFF2-40B4-BE49-F238E27FC236}">
                  <a16:creationId xmlns:a16="http://schemas.microsoft.com/office/drawing/2014/main" id="{1FCF48A0-3CE3-4922-8CCB-278E64E5B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" y="3159"/>
              <a:ext cx="49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MAC Receiver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94">
              <a:extLst>
                <a:ext uri="{FF2B5EF4-FFF2-40B4-BE49-F238E27FC236}">
                  <a16:creationId xmlns:a16="http://schemas.microsoft.com/office/drawing/2014/main" id="{A416D7B6-28DA-4B1A-922E-AF18C179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2778"/>
              <a:ext cx="645" cy="215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95">
              <a:extLst>
                <a:ext uri="{FF2B5EF4-FFF2-40B4-BE49-F238E27FC236}">
                  <a16:creationId xmlns:a16="http://schemas.microsoft.com/office/drawing/2014/main" id="{2D4D419D-78C2-4F14-BEFE-90E0FB3CE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2778"/>
              <a:ext cx="645" cy="215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96">
              <a:extLst>
                <a:ext uri="{FF2B5EF4-FFF2-40B4-BE49-F238E27FC236}">
                  <a16:creationId xmlns:a16="http://schemas.microsoft.com/office/drawing/2014/main" id="{3C4822CC-E4DC-4066-8B7C-067CCA507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0" y="2799"/>
              <a:ext cx="58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Time Stamp Unit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97">
              <a:extLst>
                <a:ext uri="{FF2B5EF4-FFF2-40B4-BE49-F238E27FC236}">
                  <a16:creationId xmlns:a16="http://schemas.microsoft.com/office/drawing/2014/main" id="{0B9D970C-94A7-41BE-AA46-14B2206AC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" y="2889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98">
              <a:extLst>
                <a:ext uri="{FF2B5EF4-FFF2-40B4-BE49-F238E27FC236}">
                  <a16:creationId xmlns:a16="http://schemas.microsoft.com/office/drawing/2014/main" id="{9AA1E9D3-8398-4355-8CD9-1E0B8EE00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" y="2889"/>
              <a:ext cx="17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TSU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99">
              <a:extLst>
                <a:ext uri="{FF2B5EF4-FFF2-40B4-BE49-F238E27FC236}">
                  <a16:creationId xmlns:a16="http://schemas.microsoft.com/office/drawing/2014/main" id="{94AEFAF8-21AF-44A7-BA63-D8705DD10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" y="2889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Line 100">
              <a:extLst>
                <a:ext uri="{FF2B5EF4-FFF2-40B4-BE49-F238E27FC236}">
                  <a16:creationId xmlns:a16="http://schemas.microsoft.com/office/drawing/2014/main" id="{16F316BD-67D9-4D07-9462-7FE806197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4" y="2724"/>
              <a:ext cx="62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1">
              <a:extLst>
                <a:ext uri="{FF2B5EF4-FFF2-40B4-BE49-F238E27FC236}">
                  <a16:creationId xmlns:a16="http://schemas.microsoft.com/office/drawing/2014/main" id="{F5B3ADB3-DC8E-4436-989A-5D0200FB1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" y="2695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9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9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02">
              <a:extLst>
                <a:ext uri="{FF2B5EF4-FFF2-40B4-BE49-F238E27FC236}">
                  <a16:creationId xmlns:a16="http://schemas.microsoft.com/office/drawing/2014/main" id="{451AD03C-CBC4-46DC-99C9-39576CB70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" y="2695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9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9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103">
              <a:extLst>
                <a:ext uri="{FF2B5EF4-FFF2-40B4-BE49-F238E27FC236}">
                  <a16:creationId xmlns:a16="http://schemas.microsoft.com/office/drawing/2014/main" id="{CF5939A4-F74A-4DCD-86D7-8C85DFF42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317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4">
              <a:extLst>
                <a:ext uri="{FF2B5EF4-FFF2-40B4-BE49-F238E27FC236}">
                  <a16:creationId xmlns:a16="http://schemas.microsoft.com/office/drawing/2014/main" id="{0CC6B096-01F3-4EA8-9866-83233B2E0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299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05">
              <a:extLst>
                <a:ext uri="{FF2B5EF4-FFF2-40B4-BE49-F238E27FC236}">
                  <a16:creationId xmlns:a16="http://schemas.microsoft.com/office/drawing/2014/main" id="{3A346D90-0077-4DE6-8069-FF7787047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425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6">
              <a:extLst>
                <a:ext uri="{FF2B5EF4-FFF2-40B4-BE49-F238E27FC236}">
                  <a16:creationId xmlns:a16="http://schemas.microsoft.com/office/drawing/2014/main" id="{742B7519-AF6D-4690-B56E-FD40248C8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407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07">
              <a:extLst>
                <a:ext uri="{FF2B5EF4-FFF2-40B4-BE49-F238E27FC236}">
                  <a16:creationId xmlns:a16="http://schemas.microsoft.com/office/drawing/2014/main" id="{0032A878-88FE-475A-ACC1-3F6359169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533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8">
              <a:extLst>
                <a:ext uri="{FF2B5EF4-FFF2-40B4-BE49-F238E27FC236}">
                  <a16:creationId xmlns:a16="http://schemas.microsoft.com/office/drawing/2014/main" id="{C33AE9D9-A9B2-4A3E-BB28-921616CCD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515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09">
              <a:extLst>
                <a:ext uri="{FF2B5EF4-FFF2-40B4-BE49-F238E27FC236}">
                  <a16:creationId xmlns:a16="http://schemas.microsoft.com/office/drawing/2014/main" id="{5B0F666A-4BC8-4672-A972-9533069E9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491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10">
              <a:extLst>
                <a:ext uri="{FF2B5EF4-FFF2-40B4-BE49-F238E27FC236}">
                  <a16:creationId xmlns:a16="http://schemas.microsoft.com/office/drawing/2014/main" id="{637DA362-3FE6-48B2-9020-37024BD9D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491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111">
              <a:extLst>
                <a:ext uri="{FF2B5EF4-FFF2-40B4-BE49-F238E27FC236}">
                  <a16:creationId xmlns:a16="http://schemas.microsoft.com/office/drawing/2014/main" id="{6E2F6C99-F5E8-4274-A736-3B4D785EF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491"/>
              <a:ext cx="12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12">
              <a:extLst>
                <a:ext uri="{FF2B5EF4-FFF2-40B4-BE49-F238E27FC236}">
                  <a16:creationId xmlns:a16="http://schemas.microsoft.com/office/drawing/2014/main" id="{DE514E96-4CA5-4B89-B925-AFADE942D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" y="3491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113">
              <a:extLst>
                <a:ext uri="{FF2B5EF4-FFF2-40B4-BE49-F238E27FC236}">
                  <a16:creationId xmlns:a16="http://schemas.microsoft.com/office/drawing/2014/main" id="{9CCEF5C4-FD62-4B72-9A71-0F417946B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168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Rectangle 114">
              <a:extLst>
                <a:ext uri="{FF2B5EF4-FFF2-40B4-BE49-F238E27FC236}">
                  <a16:creationId xmlns:a16="http://schemas.microsoft.com/office/drawing/2014/main" id="{0841E617-212A-4E8D-9422-95A46905A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168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115">
              <a:extLst>
                <a:ext uri="{FF2B5EF4-FFF2-40B4-BE49-F238E27FC236}">
                  <a16:creationId xmlns:a16="http://schemas.microsoft.com/office/drawing/2014/main" id="{095488DB-0CBC-4EF8-B658-D8110926E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168"/>
              <a:ext cx="13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116">
              <a:extLst>
                <a:ext uri="{FF2B5EF4-FFF2-40B4-BE49-F238E27FC236}">
                  <a16:creationId xmlns:a16="http://schemas.microsoft.com/office/drawing/2014/main" id="{05D62B9B-B70A-446A-9ED8-F9824C2E6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" y="3168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117">
              <a:extLst>
                <a:ext uri="{FF2B5EF4-FFF2-40B4-BE49-F238E27FC236}">
                  <a16:creationId xmlns:a16="http://schemas.microsoft.com/office/drawing/2014/main" id="{8E0CA4DE-1351-49DF-8E24-73B50C1EA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383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118">
              <a:extLst>
                <a:ext uri="{FF2B5EF4-FFF2-40B4-BE49-F238E27FC236}">
                  <a16:creationId xmlns:a16="http://schemas.microsoft.com/office/drawing/2014/main" id="{A7BD7013-EA84-4289-908B-3CD87987B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383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119">
              <a:extLst>
                <a:ext uri="{FF2B5EF4-FFF2-40B4-BE49-F238E27FC236}">
                  <a16:creationId xmlns:a16="http://schemas.microsoft.com/office/drawing/2014/main" id="{AAE1EBF4-A426-440B-A7E1-F12BC9E6F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383"/>
              <a:ext cx="13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HF5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120">
              <a:extLst>
                <a:ext uri="{FF2B5EF4-FFF2-40B4-BE49-F238E27FC236}">
                  <a16:creationId xmlns:a16="http://schemas.microsoft.com/office/drawing/2014/main" id="{CDD945E5-E077-4C1E-BA2B-C99671675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" y="3383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900" dirty="0">
                  <a:solidFill>
                    <a:srgbClr val="000000"/>
                  </a:solidFill>
                </a:rPr>
                <a:t>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Rectangle 121">
              <a:extLst>
                <a:ext uri="{FF2B5EF4-FFF2-40B4-BE49-F238E27FC236}">
                  <a16:creationId xmlns:a16="http://schemas.microsoft.com/office/drawing/2014/main" id="{82DCE265-6B90-43D2-9AB9-3226F3DFA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276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Rectangle 122">
              <a:extLst>
                <a:ext uri="{FF2B5EF4-FFF2-40B4-BE49-F238E27FC236}">
                  <a16:creationId xmlns:a16="http://schemas.microsoft.com/office/drawing/2014/main" id="{27766F9B-0813-439A-889E-B46F785AA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276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Rectangle 123">
              <a:extLst>
                <a:ext uri="{FF2B5EF4-FFF2-40B4-BE49-F238E27FC236}">
                  <a16:creationId xmlns:a16="http://schemas.microsoft.com/office/drawing/2014/main" id="{D515DB32-8C13-451E-AF9E-F7D9C086D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276"/>
              <a:ext cx="19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Rectangle 124">
              <a:extLst>
                <a:ext uri="{FF2B5EF4-FFF2-40B4-BE49-F238E27FC236}">
                  <a16:creationId xmlns:a16="http://schemas.microsoft.com/office/drawing/2014/main" id="{50AA101D-1BAA-4D51-9B8C-8CA59DE49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3338"/>
              <a:ext cx="13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angle 125">
              <a:extLst>
                <a:ext uri="{FF2B5EF4-FFF2-40B4-BE49-F238E27FC236}">
                  <a16:creationId xmlns:a16="http://schemas.microsoft.com/office/drawing/2014/main" id="{CBF187F8-6834-4BBB-8313-EBF21CD5D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338"/>
              <a:ext cx="4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" name="Rectangle 126">
              <a:extLst>
                <a:ext uri="{FF2B5EF4-FFF2-40B4-BE49-F238E27FC236}">
                  <a16:creationId xmlns:a16="http://schemas.microsoft.com/office/drawing/2014/main" id="{A8A29E3F-E766-4263-ABDB-F5FE0CBFE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3338"/>
              <a:ext cx="18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Rectangle 127">
              <a:extLst>
                <a:ext uri="{FF2B5EF4-FFF2-40B4-BE49-F238E27FC236}">
                  <a16:creationId xmlns:a16="http://schemas.microsoft.com/office/drawing/2014/main" id="{15F8BB65-E74F-4DF5-B6AD-080D9CF6D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" y="3338"/>
              <a:ext cx="4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Rectangle 128">
              <a:extLst>
                <a:ext uri="{FF2B5EF4-FFF2-40B4-BE49-F238E27FC236}">
                  <a16:creationId xmlns:a16="http://schemas.microsoft.com/office/drawing/2014/main" id="{9D4E7270-F540-4276-821C-F7501C813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" y="3338"/>
              <a:ext cx="18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Rectangle 129">
              <a:extLst>
                <a:ext uri="{FF2B5EF4-FFF2-40B4-BE49-F238E27FC236}">
                  <a16:creationId xmlns:a16="http://schemas.microsoft.com/office/drawing/2014/main" id="{45F9E95A-8E93-4971-80ED-6B463B56B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3338"/>
              <a:ext cx="4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Rectangle 130">
              <a:extLst>
                <a:ext uri="{FF2B5EF4-FFF2-40B4-BE49-F238E27FC236}">
                  <a16:creationId xmlns:a16="http://schemas.microsoft.com/office/drawing/2014/main" id="{B5C89A99-6597-4D71-917F-5B69B96D7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3338"/>
              <a:ext cx="23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RGMII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Rectangle 131">
              <a:extLst>
                <a:ext uri="{FF2B5EF4-FFF2-40B4-BE49-F238E27FC236}">
                  <a16:creationId xmlns:a16="http://schemas.microsoft.com/office/drawing/2014/main" id="{7B44DEF1-3EF1-4A9B-B78E-FAD6E581E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" y="3428"/>
              <a:ext cx="35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and MDIO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EEC587EC-17F4-4C68-B54B-F536A155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11" y="3413870"/>
            <a:ext cx="5372947" cy="1485696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93192" y="969963"/>
            <a:ext cx="10819638" cy="1908154"/>
          </a:xfr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5596"/>
                </a:solidFill>
              </a:rPr>
              <a:t>Procedure:</a:t>
            </a:r>
          </a:p>
          <a:p>
            <a:pPr lvl="1"/>
            <a:r>
              <a:rPr lang="en-US" altLang="ja-JP" dirty="0"/>
              <a:t>IP Datagrams located in SRAM are transferred to TX Packet Memory using EMAC DMA </a:t>
            </a:r>
            <a:endParaRPr lang="en-US" altLang="ja-JP" baseline="30000" dirty="0"/>
          </a:p>
          <a:p>
            <a:pPr lvl="1"/>
            <a:r>
              <a:rPr lang="en-US" altLang="ja-JP" dirty="0"/>
              <a:t>IP Datagram is transferred to MAC transmitter block</a:t>
            </a:r>
          </a:p>
          <a:p>
            <a:pPr lvl="1"/>
            <a:r>
              <a:rPr lang="en-US" altLang="ja-JP" dirty="0">
                <a:solidFill>
                  <a:srgbClr val="005596"/>
                </a:solidFill>
              </a:rPr>
              <a:t>Entire MAC frame is constructed by appending preamble, CRC, interframe gap and transmitted by the MAC transmitter block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Flow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4FCF177-467F-4EF1-9A84-991912C3A230}"/>
              </a:ext>
            </a:extLst>
          </p:cNvPr>
          <p:cNvCxnSpPr>
            <a:cxnSpLocks/>
          </p:cNvCxnSpPr>
          <p:nvPr/>
        </p:nvCxnSpPr>
        <p:spPr bwMode="auto">
          <a:xfrm>
            <a:off x="8923896" y="2860431"/>
            <a:ext cx="0" cy="134170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D307DD7-04CA-4D8C-A42B-180B8E01DE67}"/>
              </a:ext>
            </a:extLst>
          </p:cNvPr>
          <p:cNvCxnSpPr>
            <a:cxnSpLocks/>
          </p:cNvCxnSpPr>
          <p:nvPr/>
        </p:nvCxnSpPr>
        <p:spPr bwMode="auto">
          <a:xfrm flipH="1">
            <a:off x="8457172" y="4202137"/>
            <a:ext cx="48401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FFA8936-EA92-4B4C-BDD6-F9ADCAAD1BC6}"/>
              </a:ext>
            </a:extLst>
          </p:cNvPr>
          <p:cNvCxnSpPr>
            <a:cxnSpLocks/>
          </p:cNvCxnSpPr>
          <p:nvPr/>
        </p:nvCxnSpPr>
        <p:spPr bwMode="auto">
          <a:xfrm>
            <a:off x="8457172" y="4381500"/>
            <a:ext cx="335136" cy="58679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7DD7CE6-980B-46C8-98AB-F4CF7FEE8BC0}"/>
              </a:ext>
            </a:extLst>
          </p:cNvPr>
          <p:cNvCxnSpPr>
            <a:cxnSpLocks/>
          </p:cNvCxnSpPr>
          <p:nvPr/>
        </p:nvCxnSpPr>
        <p:spPr bwMode="auto">
          <a:xfrm flipH="1">
            <a:off x="7184046" y="5344551"/>
            <a:ext cx="2015636" cy="0"/>
          </a:xfrm>
          <a:prstGeom prst="straightConnector1">
            <a:avLst/>
          </a:prstGeom>
          <a:ln w="38100">
            <a:solidFill>
              <a:srgbClr val="005596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27507D8-F231-446B-898B-902C544834CD}"/>
              </a:ext>
            </a:extLst>
          </p:cNvPr>
          <p:cNvCxnSpPr>
            <a:cxnSpLocks/>
          </p:cNvCxnSpPr>
          <p:nvPr/>
        </p:nvCxnSpPr>
        <p:spPr bwMode="auto">
          <a:xfrm>
            <a:off x="9184442" y="5188634"/>
            <a:ext cx="0" cy="163537"/>
          </a:xfrm>
          <a:prstGeom prst="straightConnector1">
            <a:avLst/>
          </a:prstGeom>
          <a:ln w="38100">
            <a:solidFill>
              <a:srgbClr val="00559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511C6EA-B8A1-4668-9419-819A53D3F083}"/>
              </a:ext>
            </a:extLst>
          </p:cNvPr>
          <p:cNvSpPr/>
          <p:nvPr/>
        </p:nvSpPr>
        <p:spPr bwMode="auto">
          <a:xfrm>
            <a:off x="1352550" y="4221271"/>
            <a:ext cx="4527059" cy="563671"/>
          </a:xfrm>
          <a:prstGeom prst="roundRect">
            <a:avLst/>
          </a:prstGeom>
          <a:noFill/>
          <a:ln w="38100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3F2AE329-62A1-4B4E-882E-8D0B5E804AF0}"/>
              </a:ext>
            </a:extLst>
          </p:cNvPr>
          <p:cNvSpPr/>
          <p:nvPr/>
        </p:nvSpPr>
        <p:spPr bwMode="auto">
          <a:xfrm>
            <a:off x="7449236" y="5087428"/>
            <a:ext cx="198969" cy="2266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00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BBACCDC-5E77-4952-9FE2-1D9C61F9EDC5}"/>
              </a:ext>
            </a:extLst>
          </p:cNvPr>
          <p:cNvSpPr txBox="1"/>
          <p:nvPr/>
        </p:nvSpPr>
        <p:spPr bwMode="auto">
          <a:xfrm>
            <a:off x="7275817" y="5079104"/>
            <a:ext cx="534684" cy="29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ctr" defTabSz="914400" rtl="0" eaLnBrk="0" fontAlgn="base" latinLnBrk="0" hangingPunct="0">
              <a:lnSpc>
                <a:spcPts val="1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lang="en-US" altLang="ja-JP" sz="1000" b="1" kern="900" dirty="0">
                <a:solidFill>
                  <a:srgbClr val="005596"/>
                </a:solidFill>
              </a:rPr>
              <a:t>3</a:t>
            </a:r>
            <a:endParaRPr kumimoji="0" lang="ja-JP" altLang="en-US" sz="1000" b="1" i="0" u="none" strike="noStrike" kern="900" cap="none" spc="0" normalizeH="0" baseline="0" noProof="0" dirty="0">
              <a:ln>
                <a:noFill/>
              </a:ln>
              <a:solidFill>
                <a:srgbClr val="005596"/>
              </a:solidFill>
              <a:effectLst/>
              <a:uLnTx/>
              <a:uFillTx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0AE8FA6-0221-48E6-A819-4A18B33469D8}"/>
              </a:ext>
            </a:extLst>
          </p:cNvPr>
          <p:cNvGrpSpPr/>
          <p:nvPr/>
        </p:nvGrpSpPr>
        <p:grpSpPr>
          <a:xfrm>
            <a:off x="8422239" y="4386211"/>
            <a:ext cx="534684" cy="294440"/>
            <a:chOff x="7336776" y="4995300"/>
            <a:chExt cx="676275" cy="362911"/>
          </a:xfrm>
        </p:grpSpPr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DC95B172-255B-4F07-8A1D-729E8665B90C}"/>
                </a:ext>
              </a:extLst>
            </p:cNvPr>
            <p:cNvSpPr/>
            <p:nvPr/>
          </p:nvSpPr>
          <p:spPr bwMode="auto">
            <a:xfrm>
              <a:off x="7556119" y="5005560"/>
              <a:ext cx="251658" cy="2794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73152" rIns="91440" bIns="10972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None/>
                <a:tabLst/>
              </a:pPr>
              <a:endParaRPr kumimoji="0" lang="ja-JP" altLang="en-US" sz="100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8050A897-39AB-4241-8AB8-81471ED540E8}"/>
                </a:ext>
              </a:extLst>
            </p:cNvPr>
            <p:cNvSpPr txBox="1"/>
            <p:nvPr/>
          </p:nvSpPr>
          <p:spPr bwMode="auto">
            <a:xfrm>
              <a:off x="7336776" y="4995300"/>
              <a:ext cx="676275" cy="362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73152" rIns="91440" bIns="9144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algn="ctr" defTabSz="914400" rtl="0" eaLnBrk="0" fontAlgn="base" latinLnBrk="0" hangingPunct="0">
                <a:lnSpc>
                  <a:spcPts val="1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bg2"/>
                </a:buClr>
                <a:buSzPct val="105000"/>
              </a:pPr>
              <a:r>
                <a:rPr kumimoji="0" lang="en-US" altLang="ja-JP" sz="1000" i="0" u="none" strike="noStrike" kern="9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2</a:t>
              </a:r>
              <a:endParaRPr kumimoji="0" lang="ja-JP" altLang="en-US" sz="1000" i="0" u="none" strike="noStrike" kern="9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34" name="楕円 33">
            <a:extLst>
              <a:ext uri="{FF2B5EF4-FFF2-40B4-BE49-F238E27FC236}">
                <a16:creationId xmlns:a16="http://schemas.microsoft.com/office/drawing/2014/main" id="{C0757EC1-87C3-4476-89BE-CD555FC107AA}"/>
              </a:ext>
            </a:extLst>
          </p:cNvPr>
          <p:cNvSpPr/>
          <p:nvPr/>
        </p:nvSpPr>
        <p:spPr bwMode="auto">
          <a:xfrm>
            <a:off x="8628052" y="2757507"/>
            <a:ext cx="223095" cy="23659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EB63650-1636-4065-B23F-20EE9D3C32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79609" y="4503107"/>
            <a:ext cx="1569627" cy="575997"/>
          </a:xfrm>
          <a:prstGeom prst="straightConnector1">
            <a:avLst/>
          </a:prstGeom>
          <a:ln w="12700">
            <a:solidFill>
              <a:srgbClr val="005596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C4FDA4F6-940F-465F-8478-4EC1874E34F2}"/>
              </a:ext>
            </a:extLst>
          </p:cNvPr>
          <p:cNvSpPr/>
          <p:nvPr/>
        </p:nvSpPr>
        <p:spPr bwMode="auto">
          <a:xfrm>
            <a:off x="742636" y="2240815"/>
            <a:ext cx="251658" cy="279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182AD06-98D5-45BB-A389-23DFC3431F76}"/>
              </a:ext>
            </a:extLst>
          </p:cNvPr>
          <p:cNvSpPr txBox="1"/>
          <p:nvPr/>
        </p:nvSpPr>
        <p:spPr bwMode="auto">
          <a:xfrm>
            <a:off x="523293" y="2230555"/>
            <a:ext cx="67627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ctr" defTabSz="914400" rtl="0" eaLnBrk="0" fontAlgn="base" latinLnBrk="0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kumimoji="0" lang="en-US" altLang="ja-JP" sz="1200" b="1" i="0" u="none" strike="noStrike" kern="900" cap="none" spc="0" normalizeH="0" baseline="0" noProof="0" dirty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+mn-lt"/>
              </a:rPr>
              <a:t>3</a:t>
            </a:r>
            <a:endParaRPr kumimoji="0" lang="ja-JP" altLang="en-US" sz="1200" b="1" i="0" u="none" strike="noStrike" kern="900" cap="none" spc="0" normalizeH="0" baseline="0" noProof="0" dirty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410BF26B-451C-4DDE-AF00-47E3433A916F}"/>
              </a:ext>
            </a:extLst>
          </p:cNvPr>
          <p:cNvSpPr/>
          <p:nvPr/>
        </p:nvSpPr>
        <p:spPr bwMode="auto">
          <a:xfrm>
            <a:off x="742636" y="1832716"/>
            <a:ext cx="251658" cy="279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60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DC0EB15-9D8B-4FA6-B36C-E9E8915F3158}"/>
              </a:ext>
            </a:extLst>
          </p:cNvPr>
          <p:cNvSpPr txBox="1"/>
          <p:nvPr/>
        </p:nvSpPr>
        <p:spPr bwMode="auto">
          <a:xfrm>
            <a:off x="523293" y="1822456"/>
            <a:ext cx="67627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ctr" defTabSz="914400" rtl="0" eaLnBrk="0" fontAlgn="base" latinLnBrk="0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lang="en-US" altLang="ja-JP" sz="1200" kern="900" dirty="0"/>
              <a:t>2</a:t>
            </a:r>
            <a:endParaRPr kumimoji="0" lang="ja-JP" altLang="en-US" sz="1200" i="0" u="none" strike="noStrike" kern="9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11DB88F-6C4C-411F-B3D6-77D34EDBC935}"/>
              </a:ext>
            </a:extLst>
          </p:cNvPr>
          <p:cNvSpPr/>
          <p:nvPr/>
        </p:nvSpPr>
        <p:spPr bwMode="auto">
          <a:xfrm>
            <a:off x="745799" y="1444198"/>
            <a:ext cx="251658" cy="279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60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A0D562A-7040-4041-A7DD-E7365786E12F}"/>
              </a:ext>
            </a:extLst>
          </p:cNvPr>
          <p:cNvSpPr txBox="1"/>
          <p:nvPr/>
        </p:nvSpPr>
        <p:spPr bwMode="auto">
          <a:xfrm>
            <a:off x="526456" y="1433938"/>
            <a:ext cx="67627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ctr" defTabSz="914400" rtl="0" eaLnBrk="0" fontAlgn="base" latinLnBrk="0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lang="en-US" altLang="ja-JP" sz="1200" kern="900" dirty="0"/>
              <a:t>1</a:t>
            </a:r>
            <a:endParaRPr kumimoji="0" lang="ja-JP" altLang="en-US" sz="1200" i="0" u="none" strike="noStrike" kern="9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D20BDAD-DCE4-4A8E-8C2B-94BB2E2B4BF3}"/>
              </a:ext>
            </a:extLst>
          </p:cNvPr>
          <p:cNvSpPr txBox="1"/>
          <p:nvPr/>
        </p:nvSpPr>
        <p:spPr bwMode="auto">
          <a:xfrm>
            <a:off x="8433604" y="2748819"/>
            <a:ext cx="599519" cy="29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ctr" defTabSz="914400" rtl="0" eaLnBrk="0" fontAlgn="base" latinLnBrk="0" hangingPunct="0">
              <a:lnSpc>
                <a:spcPts val="1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kumimoji="0" lang="en-US" altLang="ja-JP" sz="1000" i="0" u="none" strike="noStrike" kern="9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</a:rPr>
              <a:t>1</a:t>
            </a:r>
            <a:endParaRPr kumimoji="0" lang="ja-JP" altLang="en-US" sz="1000" i="0" u="none" strike="noStrike" kern="9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07478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DD89AA00-C1BE-4D9F-A6EA-A795B91EC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12" y="2432257"/>
            <a:ext cx="8405857" cy="248192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2" y="969963"/>
            <a:ext cx="8977821" cy="825807"/>
          </a:xfrm>
        </p:spPr>
        <p:txBody>
          <a:bodyPr wrap="square">
            <a:spAutoFit/>
          </a:bodyPr>
          <a:lstStyle/>
          <a:p>
            <a:pPr marL="266700" lvl="1" indent="-266700">
              <a:spcBef>
                <a:spcPts val="12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altLang="ja-JP" sz="2200" b="1" dirty="0">
                <a:solidFill>
                  <a:srgbClr val="005596"/>
                </a:solidFill>
              </a:rPr>
              <a:t>Overview</a:t>
            </a:r>
          </a:p>
          <a:p>
            <a:pPr lvl="1"/>
            <a:r>
              <a:rPr lang="en-US" dirty="0">
                <a:ea typeface="+mn-ea"/>
                <a:cs typeface="+mn-cs"/>
              </a:rPr>
              <a:t>Ethernet MAC module transmits and receives IEEE802.3 frames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MAC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CCC61F8-8517-4401-9E4C-4AE1611B0C37}"/>
              </a:ext>
            </a:extLst>
          </p:cNvPr>
          <p:cNvSpPr/>
          <p:nvPr/>
        </p:nvSpPr>
        <p:spPr bwMode="auto">
          <a:xfrm>
            <a:off x="9560560" y="800100"/>
            <a:ext cx="2139315" cy="5181600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 31.1 for additional details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1200" b="1" kern="800" dirty="0">
                <a:solidFill>
                  <a:srgbClr val="005596"/>
                </a:solidFill>
              </a:rPr>
              <a:t>Media Access Control (MAC)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1200" b="1" kern="800" dirty="0">
                <a:solidFill>
                  <a:srgbClr val="005596"/>
                </a:solidFill>
              </a:rPr>
              <a:t>Physical layer (PHY)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1200" b="1" kern="800" dirty="0">
                <a:solidFill>
                  <a:srgbClr val="005596"/>
                </a:solidFill>
              </a:rPr>
              <a:t>Media Independent Interface (MII)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1200" b="1" kern="800" dirty="0">
                <a:solidFill>
                  <a:srgbClr val="005596"/>
                </a:solidFill>
              </a:rPr>
              <a:t>Reduced Media Independent Interface (RMII) 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1200" b="1" kern="800" dirty="0">
                <a:solidFill>
                  <a:srgbClr val="005596"/>
                </a:solidFill>
              </a:rPr>
              <a:t>Gigabit Media Independent Interface (GMII)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1200" b="1" kern="800" dirty="0">
                <a:solidFill>
                  <a:srgbClr val="005596"/>
                </a:solidFill>
              </a:rPr>
              <a:t>Reduced Gigabit Media Independent Interface (RGMII)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1200" b="1" kern="800" dirty="0">
                <a:solidFill>
                  <a:srgbClr val="005596"/>
                </a:solidFill>
              </a:rPr>
              <a:t>Management Data Input/Output (MDIO)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sz="1200" b="1" kern="800" dirty="0">
              <a:solidFill>
                <a:srgbClr val="005596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1DD268E-7D8F-49D0-BFDD-EE78DAB4DB3F}"/>
              </a:ext>
            </a:extLst>
          </p:cNvPr>
          <p:cNvSpPr/>
          <p:nvPr/>
        </p:nvSpPr>
        <p:spPr bwMode="auto">
          <a:xfrm>
            <a:off x="9560560" y="264228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68D4C81B-822C-4813-8A87-26E58E1CB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635" y="6058365"/>
            <a:ext cx="7924740" cy="33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86" tIns="45690" rIns="91386" bIns="45690">
            <a:spAutoFit/>
          </a:bodyPr>
          <a:lstStyle/>
          <a:p>
            <a:pPr>
              <a:tabLst>
                <a:tab pos="1775345" algn="l"/>
                <a:tab pos="4399498" algn="l"/>
              </a:tabLst>
              <a:defRPr/>
            </a:pPr>
            <a:r>
              <a:rPr lang="en-US" sz="800" baseline="30000" dirty="0"/>
              <a:t>1</a:t>
            </a:r>
            <a:r>
              <a:rPr lang="en-US" sz="800" dirty="0"/>
              <a:t> </a:t>
            </a:r>
            <a:r>
              <a:rPr lang="en-US" altLang="ja-JP" sz="800" dirty="0"/>
              <a:t>RMII is the standard for reducing the number of signals needed to connect the PHY to the MAC than MII.</a:t>
            </a:r>
          </a:p>
          <a:p>
            <a:pPr>
              <a:tabLst>
                <a:tab pos="1775345" algn="l"/>
                <a:tab pos="4399498" algn="l"/>
              </a:tabLst>
              <a:defRPr/>
            </a:pPr>
            <a:r>
              <a:rPr lang="en-US" altLang="ja-JP" sz="800" baseline="30000" dirty="0"/>
              <a:t>2</a:t>
            </a:r>
            <a:r>
              <a:rPr lang="en-US" altLang="ja-JP" sz="800" dirty="0"/>
              <a:t> RGMII is the standard for reducing the number of signals needed to connect the PHY to the MAC than GMII.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545253-2D5D-437C-A927-625011550D0D}"/>
              </a:ext>
            </a:extLst>
          </p:cNvPr>
          <p:cNvSpPr txBox="1"/>
          <p:nvPr/>
        </p:nvSpPr>
        <p:spPr bwMode="auto">
          <a:xfrm>
            <a:off x="5056840" y="3396167"/>
            <a:ext cx="2286000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lang="en-US" altLang="ja-JP" sz="1200" dirty="0"/>
              <a:t>MII or RMII</a:t>
            </a:r>
            <a:r>
              <a:rPr lang="en-US" altLang="ja-JP" sz="1200" baseline="30000" dirty="0"/>
              <a:t>1</a:t>
            </a:r>
            <a:r>
              <a:rPr lang="en-US" altLang="ja-JP" sz="1200" dirty="0"/>
              <a:t> or GMII or RGMII</a:t>
            </a:r>
            <a:r>
              <a:rPr lang="en-US" altLang="ja-JP" sz="1200" baseline="30000" dirty="0"/>
              <a:t>2</a:t>
            </a:r>
            <a:r>
              <a:rPr lang="en-US" altLang="ja-JP" sz="1200" dirty="0"/>
              <a:t> and MDIO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369946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22AF515A-52E3-4764-B404-AC26D1734D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9165" y="3024183"/>
            <a:ext cx="6005515" cy="2855908"/>
            <a:chOff x="3779" y="1905"/>
            <a:chExt cx="3783" cy="1799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8DCB681F-FE52-4BB4-B0D9-1B60BCBD7C3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79" y="1905"/>
              <a:ext cx="3783" cy="1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C8EFF96B-6FE3-409A-B288-4DC835B47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2616"/>
              <a:ext cx="860" cy="9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9A28842C-43A0-4F4E-BE80-C79974F2D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2616"/>
              <a:ext cx="860" cy="971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307D6557-F3C7-4B1E-9C43-C86B4D133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" y="2642"/>
              <a:ext cx="44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MAC 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B5F259-F202-40C9-9A5E-6348A5A8D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2131"/>
              <a:ext cx="2366" cy="1563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3133C2-E944-403A-AD16-2B5C679CE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" y="2292"/>
              <a:ext cx="484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AB0892-B48D-47BE-8792-0844DFF9F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" y="2292"/>
              <a:ext cx="484" cy="16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86187B-E13A-4F23-A642-955611019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2332"/>
              <a:ext cx="14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AXI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BB763DB0-A486-40A7-AA5B-21F12BDBA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1" y="2332"/>
              <a:ext cx="31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2F4763C6-A17A-4E91-A394-86E1D4BAD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2616"/>
              <a:ext cx="430" cy="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BF68F4AB-56C3-4330-8C96-0BD9D9605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2616"/>
              <a:ext cx="430" cy="377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C1E32B50-2861-4C3A-AFA8-B1CF05D34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3" y="2718"/>
              <a:ext cx="22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MMIO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13060CA8-3402-46C1-BB4F-3E39A9128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9" y="2808"/>
              <a:ext cx="336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Registers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96E0693A-FBA2-4519-962F-E6ECC3B9D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2189"/>
              <a:ext cx="10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8">
              <a:extLst>
                <a:ext uri="{FF2B5EF4-FFF2-40B4-BE49-F238E27FC236}">
                  <a16:creationId xmlns:a16="http://schemas.microsoft.com/office/drawing/2014/main" id="{F038AA0C-A72C-4EF5-A352-9A73F9E43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" y="2189"/>
              <a:ext cx="5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thernet MAC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49FFE0C9-B3F2-4956-AAC9-7BE436A94F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1" y="2073"/>
              <a:ext cx="0" cy="169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2FCE1F77-4E1D-44F0-9BB7-BE28F6B58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235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9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9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A2A0F03D-4EB9-47BB-804E-5096A68A7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023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9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9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2">
              <a:extLst>
                <a:ext uri="{FF2B5EF4-FFF2-40B4-BE49-F238E27FC236}">
                  <a16:creationId xmlns:a16="http://schemas.microsoft.com/office/drawing/2014/main" id="{C15792FC-A365-4124-B2ED-7C3DD01F60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2" y="2504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A7AAAE79-19F9-48BB-9AA1-D73101A4B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559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AB97E45-E1DF-4EC2-9782-E0993AF1E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454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8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8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5">
              <a:extLst>
                <a:ext uri="{FF2B5EF4-FFF2-40B4-BE49-F238E27FC236}">
                  <a16:creationId xmlns:a16="http://schemas.microsoft.com/office/drawing/2014/main" id="{CAB5C4B0-4F52-455A-806D-1C3611693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3155"/>
              <a:ext cx="43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6">
              <a:extLst>
                <a:ext uri="{FF2B5EF4-FFF2-40B4-BE49-F238E27FC236}">
                  <a16:creationId xmlns:a16="http://schemas.microsoft.com/office/drawing/2014/main" id="{9E0D9E5E-8099-48C6-B029-07FAA2B49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3155"/>
              <a:ext cx="430" cy="43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7">
              <a:extLst>
                <a:ext uri="{FF2B5EF4-FFF2-40B4-BE49-F238E27FC236}">
                  <a16:creationId xmlns:a16="http://schemas.microsoft.com/office/drawing/2014/main" id="{5E950BD9-47A0-4462-B13C-4A5EE5ECA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" y="3285"/>
              <a:ext cx="21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Clock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28">
              <a:extLst>
                <a:ext uri="{FF2B5EF4-FFF2-40B4-BE49-F238E27FC236}">
                  <a16:creationId xmlns:a16="http://schemas.microsoft.com/office/drawing/2014/main" id="{ABD41C2F-9A68-4768-A870-59E80A4EE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" y="3374"/>
              <a:ext cx="26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0B6D53D2-B22D-49DF-AFDD-2584F9EB0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2" y="3043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D9A09E9F-39A1-44A6-8522-5EDEE6821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3098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4E1E91CA-69E5-4A75-B50A-2306A1A3B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993"/>
              <a:ext cx="57" cy="58"/>
            </a:xfrm>
            <a:custGeom>
              <a:avLst/>
              <a:gdLst>
                <a:gd name="T0" fmla="*/ 0 w 57"/>
                <a:gd name="T1" fmla="*/ 58 h 58"/>
                <a:gd name="T2" fmla="*/ 28 w 57"/>
                <a:gd name="T3" fmla="*/ 0 h 58"/>
                <a:gd name="T4" fmla="*/ 57 w 57"/>
                <a:gd name="T5" fmla="*/ 58 h 58"/>
                <a:gd name="T6" fmla="*/ 0 w 57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8">
                  <a:moveTo>
                    <a:pt x="0" y="58"/>
                  </a:moveTo>
                  <a:lnTo>
                    <a:pt x="28" y="0"/>
                  </a:lnTo>
                  <a:lnTo>
                    <a:pt x="57" y="5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2">
              <a:extLst>
                <a:ext uri="{FF2B5EF4-FFF2-40B4-BE49-F238E27FC236}">
                  <a16:creationId xmlns:a16="http://schemas.microsoft.com/office/drawing/2014/main" id="{1B023D6C-80DF-4748-A39B-AAE2CF542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4" y="3047"/>
              <a:ext cx="62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E1339B78-0367-4295-914C-75669A867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" y="3019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8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8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28B4C4E7-2897-4FE6-B8BB-F73645A81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" y="3019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8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8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35">
              <a:extLst>
                <a:ext uri="{FF2B5EF4-FFF2-40B4-BE49-F238E27FC236}">
                  <a16:creationId xmlns:a16="http://schemas.microsoft.com/office/drawing/2014/main" id="{1E52E103-AA1E-40B7-846A-06B8A0C09C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2" y="2073"/>
              <a:ext cx="0" cy="169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A107EA62-8242-4DD0-85DA-204A7D16A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235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031812DA-D6B5-4C0F-942B-76B60F846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023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8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8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38">
              <a:extLst>
                <a:ext uri="{FF2B5EF4-FFF2-40B4-BE49-F238E27FC236}">
                  <a16:creationId xmlns:a16="http://schemas.microsoft.com/office/drawing/2014/main" id="{48151346-630C-40E9-B071-353267AC7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317"/>
              <a:ext cx="645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39">
              <a:extLst>
                <a:ext uri="{FF2B5EF4-FFF2-40B4-BE49-F238E27FC236}">
                  <a16:creationId xmlns:a16="http://schemas.microsoft.com/office/drawing/2014/main" id="{8FC98D5B-7CD7-4FE6-93BA-BE55241E5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317"/>
              <a:ext cx="645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2E9155C4-0EE7-490F-A50D-99B403C3E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" y="3383"/>
              <a:ext cx="47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PHY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Line 41">
              <a:extLst>
                <a:ext uri="{FF2B5EF4-FFF2-40B4-BE49-F238E27FC236}">
                  <a16:creationId xmlns:a16="http://schemas.microsoft.com/office/drawing/2014/main" id="{193BCB1B-6EA7-448E-8B4E-615EF1ED9C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1" y="2504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2">
              <a:extLst>
                <a:ext uri="{FF2B5EF4-FFF2-40B4-BE49-F238E27FC236}">
                  <a16:creationId xmlns:a16="http://schemas.microsoft.com/office/drawing/2014/main" id="{C8E3FE7C-5FD7-46B7-B86D-F032D925F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559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9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9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1F596752-75CF-4F05-BDA0-88A162E85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454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9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9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4">
              <a:extLst>
                <a:ext uri="{FF2B5EF4-FFF2-40B4-BE49-F238E27FC236}">
                  <a16:creationId xmlns:a16="http://schemas.microsoft.com/office/drawing/2014/main" id="{7703FF16-0BFF-4513-9CD2-901104D1A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616"/>
              <a:ext cx="537" cy="216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BDDFA4BE-D0BE-4970-82B7-178FB59EC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616"/>
              <a:ext cx="537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46">
              <a:extLst>
                <a:ext uri="{FF2B5EF4-FFF2-40B4-BE49-F238E27FC236}">
                  <a16:creationId xmlns:a16="http://schemas.microsoft.com/office/drawing/2014/main" id="{4468DF92-5995-46DB-B601-9073009ED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2637"/>
              <a:ext cx="143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TX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47">
              <a:extLst>
                <a:ext uri="{FF2B5EF4-FFF2-40B4-BE49-F238E27FC236}">
                  <a16:creationId xmlns:a16="http://schemas.microsoft.com/office/drawing/2014/main" id="{C1DBD048-C0F3-45E8-A193-B44C6C324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637"/>
              <a:ext cx="42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Packet Buff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48">
              <a:extLst>
                <a:ext uri="{FF2B5EF4-FFF2-40B4-BE49-F238E27FC236}">
                  <a16:creationId xmlns:a16="http://schemas.microsoft.com/office/drawing/2014/main" id="{440784FE-B0FF-410D-A634-8BA73ABD4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2727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49">
              <a:extLst>
                <a:ext uri="{FF2B5EF4-FFF2-40B4-BE49-F238E27FC236}">
                  <a16:creationId xmlns:a16="http://schemas.microsoft.com/office/drawing/2014/main" id="{B139C88A-1A8A-45A7-97DC-AB0206403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2727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900" dirty="0">
                  <a:solidFill>
                    <a:srgbClr val="FFFFFF"/>
                  </a:solidFill>
                </a:rPr>
                <a:t>8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0">
              <a:extLst>
                <a:ext uri="{FF2B5EF4-FFF2-40B4-BE49-F238E27FC236}">
                  <a16:creationId xmlns:a16="http://schemas.microsoft.com/office/drawing/2014/main" id="{C72A6302-A31A-4BD9-9073-77A179E10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27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1">
              <a:extLst>
                <a:ext uri="{FF2B5EF4-FFF2-40B4-BE49-F238E27FC236}">
                  <a16:creationId xmlns:a16="http://schemas.microsoft.com/office/drawing/2014/main" id="{DA4BD4BC-3537-4EE0-974A-97F3D9CD4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27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52">
              <a:extLst>
                <a:ext uri="{FF2B5EF4-FFF2-40B4-BE49-F238E27FC236}">
                  <a16:creationId xmlns:a16="http://schemas.microsoft.com/office/drawing/2014/main" id="{BCC3ADAE-A4D9-42D7-85DA-AFA696CBC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" y="2727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53">
              <a:extLst>
                <a:ext uri="{FF2B5EF4-FFF2-40B4-BE49-F238E27FC236}">
                  <a16:creationId xmlns:a16="http://schemas.microsoft.com/office/drawing/2014/main" id="{4E29D673-304E-40A1-9FA1-DC8249824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939"/>
              <a:ext cx="537" cy="216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54">
              <a:extLst>
                <a:ext uri="{FF2B5EF4-FFF2-40B4-BE49-F238E27FC236}">
                  <a16:creationId xmlns:a16="http://schemas.microsoft.com/office/drawing/2014/main" id="{C9F50C0A-78F4-4BB2-91BA-E24764C7E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939"/>
              <a:ext cx="537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55">
              <a:extLst>
                <a:ext uri="{FF2B5EF4-FFF2-40B4-BE49-F238E27FC236}">
                  <a16:creationId xmlns:a16="http://schemas.microsoft.com/office/drawing/2014/main" id="{6AA6B125-678B-4292-85AD-656FF6BBD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961"/>
              <a:ext cx="15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RX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27C6C8EF-A0DB-4C33-865C-B41BF0D02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2961"/>
              <a:ext cx="42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Packet Buff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57">
              <a:extLst>
                <a:ext uri="{FF2B5EF4-FFF2-40B4-BE49-F238E27FC236}">
                  <a16:creationId xmlns:a16="http://schemas.microsoft.com/office/drawing/2014/main" id="{C586085D-7D4D-47F5-975A-1EA9E929D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3051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58">
              <a:extLst>
                <a:ext uri="{FF2B5EF4-FFF2-40B4-BE49-F238E27FC236}">
                  <a16:creationId xmlns:a16="http://schemas.microsoft.com/office/drawing/2014/main" id="{DFB8927B-6945-444C-908E-CCD9A939E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3051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59">
              <a:extLst>
                <a:ext uri="{FF2B5EF4-FFF2-40B4-BE49-F238E27FC236}">
                  <a16:creationId xmlns:a16="http://schemas.microsoft.com/office/drawing/2014/main" id="{92D9DCC1-CE86-4DDC-A40A-44298F902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" y="3051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0">
              <a:extLst>
                <a:ext uri="{FF2B5EF4-FFF2-40B4-BE49-F238E27FC236}">
                  <a16:creationId xmlns:a16="http://schemas.microsoft.com/office/drawing/2014/main" id="{D451F68A-AB00-44B3-AFD9-B67D522A4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" y="3051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1">
              <a:extLst>
                <a:ext uri="{FF2B5EF4-FFF2-40B4-BE49-F238E27FC236}">
                  <a16:creationId xmlns:a16="http://schemas.microsoft.com/office/drawing/2014/main" id="{59BAFDFA-4EF4-46CB-A361-1B2E64B80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" y="3051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Line 62">
              <a:extLst>
                <a:ext uri="{FF2B5EF4-FFF2-40B4-BE49-F238E27FC236}">
                  <a16:creationId xmlns:a16="http://schemas.microsoft.com/office/drawing/2014/main" id="{30A6645E-3E8C-4AD7-9889-7FB40C9EB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209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3">
              <a:extLst>
                <a:ext uri="{FF2B5EF4-FFF2-40B4-BE49-F238E27FC236}">
                  <a16:creationId xmlns:a16="http://schemas.microsoft.com/office/drawing/2014/main" id="{B02B9008-49F1-4460-891E-9602DDFA6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191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64">
              <a:extLst>
                <a:ext uri="{FF2B5EF4-FFF2-40B4-BE49-F238E27FC236}">
                  <a16:creationId xmlns:a16="http://schemas.microsoft.com/office/drawing/2014/main" id="{38A33327-6D53-4E8A-9EF6-829263B7C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" y="3425"/>
              <a:ext cx="815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65">
              <a:extLst>
                <a:ext uri="{FF2B5EF4-FFF2-40B4-BE49-F238E27FC236}">
                  <a16:creationId xmlns:a16="http://schemas.microsoft.com/office/drawing/2014/main" id="{B4B63B87-978B-44F9-95A0-B691DBE31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" y="3396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9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9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6">
              <a:extLst>
                <a:ext uri="{FF2B5EF4-FFF2-40B4-BE49-F238E27FC236}">
                  <a16:creationId xmlns:a16="http://schemas.microsoft.com/office/drawing/2014/main" id="{3F2AB34A-C270-496F-AC35-0408E4A75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" y="3396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9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9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67">
              <a:extLst>
                <a:ext uri="{FF2B5EF4-FFF2-40B4-BE49-F238E27FC236}">
                  <a16:creationId xmlns:a16="http://schemas.microsoft.com/office/drawing/2014/main" id="{9E3B1038-FD7B-4472-AB56-D27EFE7CC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19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68">
              <a:extLst>
                <a:ext uri="{FF2B5EF4-FFF2-40B4-BE49-F238E27FC236}">
                  <a16:creationId xmlns:a16="http://schemas.microsoft.com/office/drawing/2014/main" id="{C98D4635-71AD-408E-AFEF-A9B7D3683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2" y="1927"/>
              <a:ext cx="636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XI master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69">
              <a:extLst>
                <a:ext uri="{FF2B5EF4-FFF2-40B4-BE49-F238E27FC236}">
                  <a16:creationId xmlns:a16="http://schemas.microsoft.com/office/drawing/2014/main" id="{82DEC337-1004-4307-9B25-F1621ABA8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8" y="19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70">
              <a:extLst>
                <a:ext uri="{FF2B5EF4-FFF2-40B4-BE49-F238E27FC236}">
                  <a16:creationId xmlns:a16="http://schemas.microsoft.com/office/drawing/2014/main" id="{1CD65BCF-A466-4182-A33C-D70A56A28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7" y="1927"/>
              <a:ext cx="61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HB slave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1">
              <a:extLst>
                <a:ext uri="{FF2B5EF4-FFF2-40B4-BE49-F238E27FC236}">
                  <a16:creationId xmlns:a16="http://schemas.microsoft.com/office/drawing/2014/main" id="{27255AD7-B609-4985-BA56-F76A94C1A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2292"/>
              <a:ext cx="538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2">
              <a:extLst>
                <a:ext uri="{FF2B5EF4-FFF2-40B4-BE49-F238E27FC236}">
                  <a16:creationId xmlns:a16="http://schemas.microsoft.com/office/drawing/2014/main" id="{F635B0BF-664F-4760-AF9E-448573042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2292"/>
              <a:ext cx="538" cy="16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73">
              <a:extLst>
                <a:ext uri="{FF2B5EF4-FFF2-40B4-BE49-F238E27FC236}">
                  <a16:creationId xmlns:a16="http://schemas.microsoft.com/office/drawing/2014/main" id="{1E71BDA8-9A56-44D5-81F0-3375D1122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" y="2332"/>
              <a:ext cx="17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AHB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74">
              <a:extLst>
                <a:ext uri="{FF2B5EF4-FFF2-40B4-BE49-F238E27FC236}">
                  <a16:creationId xmlns:a16="http://schemas.microsoft.com/office/drawing/2014/main" id="{DB5B560E-CD8E-42B3-9BDF-CA9AA55DA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8" y="2332"/>
              <a:ext cx="31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Line 75">
              <a:extLst>
                <a:ext uri="{FF2B5EF4-FFF2-40B4-BE49-F238E27FC236}">
                  <a16:creationId xmlns:a16="http://schemas.microsoft.com/office/drawing/2014/main" id="{9CBF9F3C-3E58-4D3A-9A8F-DF8201FD7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6" y="2778"/>
              <a:ext cx="61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6">
              <a:extLst>
                <a:ext uri="{FF2B5EF4-FFF2-40B4-BE49-F238E27FC236}">
                  <a16:creationId xmlns:a16="http://schemas.microsoft.com/office/drawing/2014/main" id="{55DCF03F-98FB-4EDD-962D-CB3C7978F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" y="2749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9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9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7">
              <a:extLst>
                <a:ext uri="{FF2B5EF4-FFF2-40B4-BE49-F238E27FC236}">
                  <a16:creationId xmlns:a16="http://schemas.microsoft.com/office/drawing/2014/main" id="{920B2B4A-F924-4BED-BBB9-D74E9023F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" y="2749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9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9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78">
              <a:extLst>
                <a:ext uri="{FF2B5EF4-FFF2-40B4-BE49-F238E27FC236}">
                  <a16:creationId xmlns:a16="http://schemas.microsoft.com/office/drawing/2014/main" id="{EBD61790-FD13-4048-B3A9-EC8BF9CAA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" y="2292"/>
              <a:ext cx="431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79">
              <a:extLst>
                <a:ext uri="{FF2B5EF4-FFF2-40B4-BE49-F238E27FC236}">
                  <a16:creationId xmlns:a16="http://schemas.microsoft.com/office/drawing/2014/main" id="{04D7CD8C-CBA0-4754-8406-84C06CE32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" y="2292"/>
              <a:ext cx="431" cy="16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80">
              <a:extLst>
                <a:ext uri="{FF2B5EF4-FFF2-40B4-BE49-F238E27FC236}">
                  <a16:creationId xmlns:a16="http://schemas.microsoft.com/office/drawing/2014/main" id="{01AE97F4-A3D4-4974-A858-3F49BB723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332"/>
              <a:ext cx="17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AHB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81">
              <a:extLst>
                <a:ext uri="{FF2B5EF4-FFF2-40B4-BE49-F238E27FC236}">
                  <a16:creationId xmlns:a16="http://schemas.microsoft.com/office/drawing/2014/main" id="{D9B8AA65-0F9C-470E-835B-51844E6D2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332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82">
              <a:extLst>
                <a:ext uri="{FF2B5EF4-FFF2-40B4-BE49-F238E27FC236}">
                  <a16:creationId xmlns:a16="http://schemas.microsoft.com/office/drawing/2014/main" id="{C69D4FA1-9B41-4E14-B8E8-F48712ECE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" y="2332"/>
              <a:ext cx="17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APB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Line 83">
              <a:extLst>
                <a:ext uri="{FF2B5EF4-FFF2-40B4-BE49-F238E27FC236}">
                  <a16:creationId xmlns:a16="http://schemas.microsoft.com/office/drawing/2014/main" id="{6ADD3E8C-1E3E-4C11-BB46-581579E19A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54" y="2504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4">
              <a:extLst>
                <a:ext uri="{FF2B5EF4-FFF2-40B4-BE49-F238E27FC236}">
                  <a16:creationId xmlns:a16="http://schemas.microsoft.com/office/drawing/2014/main" id="{3DF94814-4942-41D9-AADF-1809EAC1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" y="2559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5">
              <a:extLst>
                <a:ext uri="{FF2B5EF4-FFF2-40B4-BE49-F238E27FC236}">
                  <a16:creationId xmlns:a16="http://schemas.microsoft.com/office/drawing/2014/main" id="{DB73CD7E-78E6-4D08-8ABB-E1A00C24F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" y="2454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8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8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86">
              <a:extLst>
                <a:ext uri="{FF2B5EF4-FFF2-40B4-BE49-F238E27FC236}">
                  <a16:creationId xmlns:a16="http://schemas.microsoft.com/office/drawing/2014/main" id="{DD195911-6D53-4017-AC07-60C23974F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4" y="2184"/>
              <a:ext cx="488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7">
              <a:extLst>
                <a:ext uri="{FF2B5EF4-FFF2-40B4-BE49-F238E27FC236}">
                  <a16:creationId xmlns:a16="http://schemas.microsoft.com/office/drawing/2014/main" id="{36F12E63-6528-4450-887E-22A6BC3C5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" y="2156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8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8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88">
              <a:extLst>
                <a:ext uri="{FF2B5EF4-FFF2-40B4-BE49-F238E27FC236}">
                  <a16:creationId xmlns:a16="http://schemas.microsoft.com/office/drawing/2014/main" id="{CC853336-9616-4752-8BF5-9454419B5E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54" y="2184"/>
              <a:ext cx="0" cy="58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9">
              <a:extLst>
                <a:ext uri="{FF2B5EF4-FFF2-40B4-BE49-F238E27FC236}">
                  <a16:creationId xmlns:a16="http://schemas.microsoft.com/office/drawing/2014/main" id="{75099804-F48D-45A1-9CD8-90B89A11E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" y="2235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0">
              <a:extLst>
                <a:ext uri="{FF2B5EF4-FFF2-40B4-BE49-F238E27FC236}">
                  <a16:creationId xmlns:a16="http://schemas.microsoft.com/office/drawing/2014/main" id="{DE6E3BBE-FB08-4E16-A89E-72B4C177A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047"/>
              <a:ext cx="645" cy="216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1">
              <a:extLst>
                <a:ext uri="{FF2B5EF4-FFF2-40B4-BE49-F238E27FC236}">
                  <a16:creationId xmlns:a16="http://schemas.microsoft.com/office/drawing/2014/main" id="{6E4332DA-26AA-4D81-856A-4C697B952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047"/>
              <a:ext cx="645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92">
              <a:extLst>
                <a:ext uri="{FF2B5EF4-FFF2-40B4-BE49-F238E27FC236}">
                  <a16:creationId xmlns:a16="http://schemas.microsoft.com/office/drawing/2014/main" id="{8E9D794D-CE2E-4EA2-B717-F9C864B7E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" y="3069"/>
              <a:ext cx="57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MAC Transmitter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93">
              <a:extLst>
                <a:ext uri="{FF2B5EF4-FFF2-40B4-BE49-F238E27FC236}">
                  <a16:creationId xmlns:a16="http://schemas.microsoft.com/office/drawing/2014/main" id="{045F7EDE-53FB-4A80-BA89-3E19E60B6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" y="3159"/>
              <a:ext cx="49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MAC Receiver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94">
              <a:extLst>
                <a:ext uri="{FF2B5EF4-FFF2-40B4-BE49-F238E27FC236}">
                  <a16:creationId xmlns:a16="http://schemas.microsoft.com/office/drawing/2014/main" id="{E16305D1-1959-4D63-A746-D4F4A7640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2778"/>
              <a:ext cx="645" cy="215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95">
              <a:extLst>
                <a:ext uri="{FF2B5EF4-FFF2-40B4-BE49-F238E27FC236}">
                  <a16:creationId xmlns:a16="http://schemas.microsoft.com/office/drawing/2014/main" id="{21FC8C1C-3D90-4A3A-BF99-B7A73C993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2778"/>
              <a:ext cx="645" cy="215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96">
              <a:extLst>
                <a:ext uri="{FF2B5EF4-FFF2-40B4-BE49-F238E27FC236}">
                  <a16:creationId xmlns:a16="http://schemas.microsoft.com/office/drawing/2014/main" id="{7FC58978-01A2-4FF3-B016-7DC39811B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0" y="2799"/>
              <a:ext cx="58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Time Stamp Unit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97">
              <a:extLst>
                <a:ext uri="{FF2B5EF4-FFF2-40B4-BE49-F238E27FC236}">
                  <a16:creationId xmlns:a16="http://schemas.microsoft.com/office/drawing/2014/main" id="{3D95C05E-D771-4EB7-9808-5A7043470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" y="2889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98">
              <a:extLst>
                <a:ext uri="{FF2B5EF4-FFF2-40B4-BE49-F238E27FC236}">
                  <a16:creationId xmlns:a16="http://schemas.microsoft.com/office/drawing/2014/main" id="{B8CE9C1C-70F1-4D17-B3F9-D7653BBD3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" y="2889"/>
              <a:ext cx="17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TSU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99">
              <a:extLst>
                <a:ext uri="{FF2B5EF4-FFF2-40B4-BE49-F238E27FC236}">
                  <a16:creationId xmlns:a16="http://schemas.microsoft.com/office/drawing/2014/main" id="{25FA57C1-E966-43EE-B450-E91299901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" y="2889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Line 100">
              <a:extLst>
                <a:ext uri="{FF2B5EF4-FFF2-40B4-BE49-F238E27FC236}">
                  <a16:creationId xmlns:a16="http://schemas.microsoft.com/office/drawing/2014/main" id="{20FC4DAD-CA1D-45BC-A623-EF9B8A95E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4" y="2724"/>
              <a:ext cx="62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1">
              <a:extLst>
                <a:ext uri="{FF2B5EF4-FFF2-40B4-BE49-F238E27FC236}">
                  <a16:creationId xmlns:a16="http://schemas.microsoft.com/office/drawing/2014/main" id="{94E8563F-1EF1-4978-9993-71A9BFD2C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" y="2695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9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9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2">
              <a:extLst>
                <a:ext uri="{FF2B5EF4-FFF2-40B4-BE49-F238E27FC236}">
                  <a16:creationId xmlns:a16="http://schemas.microsoft.com/office/drawing/2014/main" id="{8ED20CBA-3450-442C-A0AC-F44FC03C7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" y="2695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9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9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103">
              <a:extLst>
                <a:ext uri="{FF2B5EF4-FFF2-40B4-BE49-F238E27FC236}">
                  <a16:creationId xmlns:a16="http://schemas.microsoft.com/office/drawing/2014/main" id="{B2F00D84-364B-4766-9895-82FBB6DF7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317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4">
              <a:extLst>
                <a:ext uri="{FF2B5EF4-FFF2-40B4-BE49-F238E27FC236}">
                  <a16:creationId xmlns:a16="http://schemas.microsoft.com/office/drawing/2014/main" id="{745449CF-25C4-4033-9D17-D0F01428E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299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105">
              <a:extLst>
                <a:ext uri="{FF2B5EF4-FFF2-40B4-BE49-F238E27FC236}">
                  <a16:creationId xmlns:a16="http://schemas.microsoft.com/office/drawing/2014/main" id="{77A7D1EB-EEF6-4003-B312-66DF52A43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425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6">
              <a:extLst>
                <a:ext uri="{FF2B5EF4-FFF2-40B4-BE49-F238E27FC236}">
                  <a16:creationId xmlns:a16="http://schemas.microsoft.com/office/drawing/2014/main" id="{A4D49FFE-3EC7-4ED1-B605-69A272B15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407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07">
              <a:extLst>
                <a:ext uri="{FF2B5EF4-FFF2-40B4-BE49-F238E27FC236}">
                  <a16:creationId xmlns:a16="http://schemas.microsoft.com/office/drawing/2014/main" id="{EACE20D2-48B3-4C6C-A080-69EECC3EF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533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8">
              <a:extLst>
                <a:ext uri="{FF2B5EF4-FFF2-40B4-BE49-F238E27FC236}">
                  <a16:creationId xmlns:a16="http://schemas.microsoft.com/office/drawing/2014/main" id="{BA7F7BC1-F2C1-4B3D-A324-1FFEDC8C4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515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09">
              <a:extLst>
                <a:ext uri="{FF2B5EF4-FFF2-40B4-BE49-F238E27FC236}">
                  <a16:creationId xmlns:a16="http://schemas.microsoft.com/office/drawing/2014/main" id="{9449828B-2FA7-4982-910B-D3C6AA33B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491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10">
              <a:extLst>
                <a:ext uri="{FF2B5EF4-FFF2-40B4-BE49-F238E27FC236}">
                  <a16:creationId xmlns:a16="http://schemas.microsoft.com/office/drawing/2014/main" id="{C1D048EE-4754-46AC-BFE4-C92058BB0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491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1">
              <a:extLst>
                <a:ext uri="{FF2B5EF4-FFF2-40B4-BE49-F238E27FC236}">
                  <a16:creationId xmlns:a16="http://schemas.microsoft.com/office/drawing/2014/main" id="{7EBD384E-9792-49B7-B030-579FA8BC3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491"/>
              <a:ext cx="12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12">
              <a:extLst>
                <a:ext uri="{FF2B5EF4-FFF2-40B4-BE49-F238E27FC236}">
                  <a16:creationId xmlns:a16="http://schemas.microsoft.com/office/drawing/2014/main" id="{7E130D65-FE08-4177-96FA-2DC1BE2CE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" y="3491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13">
              <a:extLst>
                <a:ext uri="{FF2B5EF4-FFF2-40B4-BE49-F238E27FC236}">
                  <a16:creationId xmlns:a16="http://schemas.microsoft.com/office/drawing/2014/main" id="{B1118CBA-305C-4042-81A2-F1E9A0CDB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168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14">
              <a:extLst>
                <a:ext uri="{FF2B5EF4-FFF2-40B4-BE49-F238E27FC236}">
                  <a16:creationId xmlns:a16="http://schemas.microsoft.com/office/drawing/2014/main" id="{1277A086-7457-4E36-B1E8-01290DD84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168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15">
              <a:extLst>
                <a:ext uri="{FF2B5EF4-FFF2-40B4-BE49-F238E27FC236}">
                  <a16:creationId xmlns:a16="http://schemas.microsoft.com/office/drawing/2014/main" id="{2FAB96CE-CE81-430B-A01A-460194E7C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168"/>
              <a:ext cx="13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16">
              <a:extLst>
                <a:ext uri="{FF2B5EF4-FFF2-40B4-BE49-F238E27FC236}">
                  <a16:creationId xmlns:a16="http://schemas.microsoft.com/office/drawing/2014/main" id="{97A58793-029B-4DE3-BB67-DE5DCF157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" y="3168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17">
              <a:extLst>
                <a:ext uri="{FF2B5EF4-FFF2-40B4-BE49-F238E27FC236}">
                  <a16:creationId xmlns:a16="http://schemas.microsoft.com/office/drawing/2014/main" id="{312B64D7-D685-4A0F-AE31-342BE2A8C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383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18">
              <a:extLst>
                <a:ext uri="{FF2B5EF4-FFF2-40B4-BE49-F238E27FC236}">
                  <a16:creationId xmlns:a16="http://schemas.microsoft.com/office/drawing/2014/main" id="{DE26257F-12C1-47C6-A4DE-C17E5E713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383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19">
              <a:extLst>
                <a:ext uri="{FF2B5EF4-FFF2-40B4-BE49-F238E27FC236}">
                  <a16:creationId xmlns:a16="http://schemas.microsoft.com/office/drawing/2014/main" id="{88768990-B366-4A51-B630-BCD44925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383"/>
              <a:ext cx="13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HF5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20">
              <a:extLst>
                <a:ext uri="{FF2B5EF4-FFF2-40B4-BE49-F238E27FC236}">
                  <a16:creationId xmlns:a16="http://schemas.microsoft.com/office/drawing/2014/main" id="{027160B4-C46D-4A46-986E-1FD1F7B8F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" y="338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21">
              <a:extLst>
                <a:ext uri="{FF2B5EF4-FFF2-40B4-BE49-F238E27FC236}">
                  <a16:creationId xmlns:a16="http://schemas.microsoft.com/office/drawing/2014/main" id="{F487DA16-13A0-4621-A493-96830C27C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276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22">
              <a:extLst>
                <a:ext uri="{FF2B5EF4-FFF2-40B4-BE49-F238E27FC236}">
                  <a16:creationId xmlns:a16="http://schemas.microsoft.com/office/drawing/2014/main" id="{D2887B38-590E-4C39-B2CC-129DB01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276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123">
              <a:extLst>
                <a:ext uri="{FF2B5EF4-FFF2-40B4-BE49-F238E27FC236}">
                  <a16:creationId xmlns:a16="http://schemas.microsoft.com/office/drawing/2014/main" id="{C4BF5453-24D8-4B9F-9668-C2D1CA237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276"/>
              <a:ext cx="19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24">
              <a:extLst>
                <a:ext uri="{FF2B5EF4-FFF2-40B4-BE49-F238E27FC236}">
                  <a16:creationId xmlns:a16="http://schemas.microsoft.com/office/drawing/2014/main" id="{4A268E74-4EE0-43B6-BF25-9259C82F6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3338"/>
              <a:ext cx="13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125">
              <a:extLst>
                <a:ext uri="{FF2B5EF4-FFF2-40B4-BE49-F238E27FC236}">
                  <a16:creationId xmlns:a16="http://schemas.microsoft.com/office/drawing/2014/main" id="{7A6A3D45-3E30-487A-853F-DEEBBDE3D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338"/>
              <a:ext cx="4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Rectangle 126">
              <a:extLst>
                <a:ext uri="{FF2B5EF4-FFF2-40B4-BE49-F238E27FC236}">
                  <a16:creationId xmlns:a16="http://schemas.microsoft.com/office/drawing/2014/main" id="{EDE2F639-AF5E-484D-870A-186CC05F4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3338"/>
              <a:ext cx="18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127">
              <a:extLst>
                <a:ext uri="{FF2B5EF4-FFF2-40B4-BE49-F238E27FC236}">
                  <a16:creationId xmlns:a16="http://schemas.microsoft.com/office/drawing/2014/main" id="{70CE3C1F-936D-4AAB-9B4B-EEC3F7603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" y="3338"/>
              <a:ext cx="4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128">
              <a:extLst>
                <a:ext uri="{FF2B5EF4-FFF2-40B4-BE49-F238E27FC236}">
                  <a16:creationId xmlns:a16="http://schemas.microsoft.com/office/drawing/2014/main" id="{183BE3BE-FE7B-4108-94C4-E9D16992D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" y="3338"/>
              <a:ext cx="18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129">
              <a:extLst>
                <a:ext uri="{FF2B5EF4-FFF2-40B4-BE49-F238E27FC236}">
                  <a16:creationId xmlns:a16="http://schemas.microsoft.com/office/drawing/2014/main" id="{95C024FE-2203-4E5D-B32F-E38D5DA1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3338"/>
              <a:ext cx="4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130">
              <a:extLst>
                <a:ext uri="{FF2B5EF4-FFF2-40B4-BE49-F238E27FC236}">
                  <a16:creationId xmlns:a16="http://schemas.microsoft.com/office/drawing/2014/main" id="{20BE28E4-8CC2-471C-B7F6-4B9F3A761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3338"/>
              <a:ext cx="23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RGMII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131">
              <a:extLst>
                <a:ext uri="{FF2B5EF4-FFF2-40B4-BE49-F238E27FC236}">
                  <a16:creationId xmlns:a16="http://schemas.microsoft.com/office/drawing/2014/main" id="{2C9AA73C-26E9-433B-8C00-17238993B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" y="3428"/>
              <a:ext cx="35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and MDIO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9" name="図 18">
            <a:extLst>
              <a:ext uri="{FF2B5EF4-FFF2-40B4-BE49-F238E27FC236}">
                <a16:creationId xmlns:a16="http://schemas.microsoft.com/office/drawing/2014/main" id="{4C75611E-FDC6-4D4C-A7A6-C36E3F9CB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11" y="3413870"/>
            <a:ext cx="5372947" cy="1485696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93192" y="969963"/>
            <a:ext cx="11341608" cy="825807"/>
          </a:xfr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5596"/>
                </a:solidFill>
              </a:rPr>
              <a:t>Procedure:</a:t>
            </a:r>
          </a:p>
          <a:p>
            <a:pPr lvl="1"/>
            <a:r>
              <a:rPr lang="en-US" altLang="ja-JP" dirty="0">
                <a:solidFill>
                  <a:srgbClr val="005596"/>
                </a:solidFill>
              </a:rPr>
              <a:t>Incoming MAC frame is verified and filtered by the hardware</a:t>
            </a:r>
            <a:endParaRPr lang="en-US" altLang="ja-JP" baseline="30000" dirty="0">
              <a:solidFill>
                <a:srgbClr val="005596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Flow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FE9ADB8-4A05-4E17-AB77-61050E5D8213}"/>
              </a:ext>
            </a:extLst>
          </p:cNvPr>
          <p:cNvCxnSpPr>
            <a:cxnSpLocks/>
          </p:cNvCxnSpPr>
          <p:nvPr/>
        </p:nvCxnSpPr>
        <p:spPr bwMode="auto">
          <a:xfrm flipH="1">
            <a:off x="7184046" y="5344551"/>
            <a:ext cx="2015636" cy="0"/>
          </a:xfrm>
          <a:prstGeom prst="straightConnector1">
            <a:avLst/>
          </a:prstGeom>
          <a:ln w="38100">
            <a:solidFill>
              <a:srgbClr val="00559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85FD76A-AC5C-4A0B-9340-70E1357A450D}"/>
              </a:ext>
            </a:extLst>
          </p:cNvPr>
          <p:cNvCxnSpPr>
            <a:cxnSpLocks/>
          </p:cNvCxnSpPr>
          <p:nvPr/>
        </p:nvCxnSpPr>
        <p:spPr bwMode="auto">
          <a:xfrm>
            <a:off x="9184442" y="5188634"/>
            <a:ext cx="0" cy="163537"/>
          </a:xfrm>
          <a:prstGeom prst="straightConnector1">
            <a:avLst/>
          </a:prstGeom>
          <a:ln w="38100">
            <a:solidFill>
              <a:srgbClr val="00559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2599EBE-EE8B-444F-9A9D-C8267339FF80}"/>
              </a:ext>
            </a:extLst>
          </p:cNvPr>
          <p:cNvSpPr/>
          <p:nvPr/>
        </p:nvSpPr>
        <p:spPr bwMode="auto">
          <a:xfrm>
            <a:off x="1352550" y="4221271"/>
            <a:ext cx="4527059" cy="563671"/>
          </a:xfrm>
          <a:prstGeom prst="roundRect">
            <a:avLst/>
          </a:prstGeom>
          <a:noFill/>
          <a:ln w="38100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C247E3A-5C72-4454-BEBF-6EB92D88D0D9}"/>
              </a:ext>
            </a:extLst>
          </p:cNvPr>
          <p:cNvCxnSpPr>
            <a:cxnSpLocks/>
            <a:endCxn id="18" idx="3"/>
          </p:cNvCxnSpPr>
          <p:nvPr/>
        </p:nvCxnSpPr>
        <p:spPr bwMode="auto">
          <a:xfrm flipH="1" flipV="1">
            <a:off x="5879609" y="4503107"/>
            <a:ext cx="1569627" cy="575997"/>
          </a:xfrm>
          <a:prstGeom prst="straightConnector1">
            <a:avLst/>
          </a:prstGeom>
          <a:ln w="12700">
            <a:solidFill>
              <a:srgbClr val="005596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20F8E742-5D72-49E3-970A-20B200159C9E}"/>
              </a:ext>
            </a:extLst>
          </p:cNvPr>
          <p:cNvSpPr/>
          <p:nvPr/>
        </p:nvSpPr>
        <p:spPr bwMode="auto">
          <a:xfrm>
            <a:off x="7449236" y="5087428"/>
            <a:ext cx="198969" cy="2266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00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F606D0D-D288-41B6-8B17-609329F8ED39}"/>
              </a:ext>
            </a:extLst>
          </p:cNvPr>
          <p:cNvSpPr txBox="1"/>
          <p:nvPr/>
        </p:nvSpPr>
        <p:spPr bwMode="auto">
          <a:xfrm>
            <a:off x="7275817" y="5079104"/>
            <a:ext cx="534684" cy="29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ctr" defTabSz="914400" rtl="0" eaLnBrk="0" fontAlgn="base" latinLnBrk="0" hangingPunct="0">
              <a:lnSpc>
                <a:spcPts val="1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lang="en-US" altLang="ja-JP" sz="1000" b="1" kern="900" dirty="0">
                <a:solidFill>
                  <a:srgbClr val="005596"/>
                </a:solidFill>
              </a:rPr>
              <a:t>1</a:t>
            </a:r>
            <a:endParaRPr kumimoji="0" lang="ja-JP" altLang="en-US" sz="1000" b="1" i="0" u="none" strike="noStrike" kern="900" cap="none" spc="0" normalizeH="0" baseline="0" noProof="0" dirty="0">
              <a:ln>
                <a:noFill/>
              </a:ln>
              <a:solidFill>
                <a:srgbClr val="005596"/>
              </a:solidFill>
              <a:effectLst/>
              <a:uLnTx/>
              <a:uFillTx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FF04AFD-D1EF-451E-815E-9158803ECDD3}"/>
              </a:ext>
            </a:extLst>
          </p:cNvPr>
          <p:cNvSpPr/>
          <p:nvPr/>
        </p:nvSpPr>
        <p:spPr bwMode="auto">
          <a:xfrm>
            <a:off x="745799" y="1444198"/>
            <a:ext cx="251658" cy="279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60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5DCC625-FF58-4C6D-B382-7E5DE00F49A1}"/>
              </a:ext>
            </a:extLst>
          </p:cNvPr>
          <p:cNvSpPr txBox="1"/>
          <p:nvPr/>
        </p:nvSpPr>
        <p:spPr bwMode="auto">
          <a:xfrm>
            <a:off x="526456" y="1433938"/>
            <a:ext cx="67627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ctr" defTabSz="914400" rtl="0" eaLnBrk="0" fontAlgn="base" latinLnBrk="0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lang="en-US" altLang="ja-JP" sz="1200" b="1" kern="900" dirty="0">
                <a:solidFill>
                  <a:srgbClr val="005596"/>
                </a:solidFill>
              </a:rPr>
              <a:t>1</a:t>
            </a:r>
            <a:endParaRPr kumimoji="0" lang="ja-JP" altLang="en-US" sz="1200" b="1" i="0" u="none" strike="noStrike" kern="900" cap="none" spc="0" normalizeH="0" baseline="0" noProof="0" dirty="0">
              <a:ln>
                <a:noFill/>
              </a:ln>
              <a:solidFill>
                <a:srgbClr val="005596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4824334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80020641-BDDB-4506-B5A1-065E28CEED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9163" y="3024188"/>
            <a:ext cx="6005512" cy="2855912"/>
            <a:chOff x="3779" y="1905"/>
            <a:chExt cx="3783" cy="1799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EFAE8542-C776-4C66-8A23-089878363E0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79" y="1905"/>
              <a:ext cx="3783" cy="1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3CEA6B1-94E8-436E-BE8A-56F5FE7D8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2616"/>
              <a:ext cx="860" cy="9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3C22A80E-1AE5-4289-A379-830079E2A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2616"/>
              <a:ext cx="860" cy="971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BF8B3040-A221-441B-A0CA-9068054E4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" y="2642"/>
              <a:ext cx="44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MAC 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DF31813B-669E-4B30-BC6B-7AFBDAC0C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2131"/>
              <a:ext cx="2366" cy="1563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0ACBAD06-F702-4371-9BEC-4DB76E8C8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" y="2292"/>
              <a:ext cx="484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FFA42B-6F74-40F9-976D-566B1CD61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" y="2292"/>
              <a:ext cx="484" cy="16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F00F2772-492A-4BE9-AE18-DAE5100F3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2332"/>
              <a:ext cx="14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AXI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BAEE2255-55F9-44CA-98E5-23D690BDE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1" y="2332"/>
              <a:ext cx="31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618E565B-7BFD-4560-862A-EC82F4247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2616"/>
              <a:ext cx="430" cy="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C2DBA7CA-8895-4487-97F1-73015BC29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2616"/>
              <a:ext cx="430" cy="377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38AE09A2-1FA9-47E4-A88A-4A203E2A4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3" y="2718"/>
              <a:ext cx="22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MMIO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1987DF26-22BA-4164-9B16-78202697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9" y="2808"/>
              <a:ext cx="336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Registers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17">
              <a:extLst>
                <a:ext uri="{FF2B5EF4-FFF2-40B4-BE49-F238E27FC236}">
                  <a16:creationId xmlns:a16="http://schemas.microsoft.com/office/drawing/2014/main" id="{634DA9BF-0BD1-4D20-9D33-D7AF875D3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2189"/>
              <a:ext cx="10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id="{B170D2EF-C8B7-433A-8D0D-3D3BFB058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" y="2189"/>
              <a:ext cx="5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thernet MAC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Line 19">
              <a:extLst>
                <a:ext uri="{FF2B5EF4-FFF2-40B4-BE49-F238E27FC236}">
                  <a16:creationId xmlns:a16="http://schemas.microsoft.com/office/drawing/2014/main" id="{83A56E81-8B75-4953-93AC-02067FFE4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1" y="2073"/>
              <a:ext cx="0" cy="169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AA19F19E-F993-4552-BE15-644616B2E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235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9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9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8DE5BEE9-B121-4497-A5AB-C9641F190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023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9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9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2">
              <a:extLst>
                <a:ext uri="{FF2B5EF4-FFF2-40B4-BE49-F238E27FC236}">
                  <a16:creationId xmlns:a16="http://schemas.microsoft.com/office/drawing/2014/main" id="{007AE160-BE5F-42AA-80FD-255450B87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2" y="2504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AFE85AA3-B3B8-4481-819B-9F5AD264A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559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7C76312F-D3D9-4188-8E49-7EB9F485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454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8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8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6AF6D654-DD83-4CB4-8E5E-C5EA33315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3155"/>
              <a:ext cx="43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26">
              <a:extLst>
                <a:ext uri="{FF2B5EF4-FFF2-40B4-BE49-F238E27FC236}">
                  <a16:creationId xmlns:a16="http://schemas.microsoft.com/office/drawing/2014/main" id="{ACB664CA-7F49-4387-B00B-C94EBD445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3155"/>
              <a:ext cx="430" cy="43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F2EDBA16-6BF1-4832-86E0-F5214B891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" y="3285"/>
              <a:ext cx="21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Clock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344F007C-94FF-42B4-8B09-95850ED29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" y="3374"/>
              <a:ext cx="26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Line 29">
              <a:extLst>
                <a:ext uri="{FF2B5EF4-FFF2-40B4-BE49-F238E27FC236}">
                  <a16:creationId xmlns:a16="http://schemas.microsoft.com/office/drawing/2014/main" id="{B0BAB3D4-A85B-4E31-ACFD-A2C3C25C41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2" y="3043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4F51C14A-AE79-470B-A390-B0940258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3098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1FB402E7-86DA-4B06-9955-904A17290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993"/>
              <a:ext cx="57" cy="58"/>
            </a:xfrm>
            <a:custGeom>
              <a:avLst/>
              <a:gdLst>
                <a:gd name="T0" fmla="*/ 0 w 57"/>
                <a:gd name="T1" fmla="*/ 58 h 58"/>
                <a:gd name="T2" fmla="*/ 28 w 57"/>
                <a:gd name="T3" fmla="*/ 0 h 58"/>
                <a:gd name="T4" fmla="*/ 57 w 57"/>
                <a:gd name="T5" fmla="*/ 58 h 58"/>
                <a:gd name="T6" fmla="*/ 0 w 57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8">
                  <a:moveTo>
                    <a:pt x="0" y="58"/>
                  </a:moveTo>
                  <a:lnTo>
                    <a:pt x="28" y="0"/>
                  </a:lnTo>
                  <a:lnTo>
                    <a:pt x="57" y="5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32">
              <a:extLst>
                <a:ext uri="{FF2B5EF4-FFF2-40B4-BE49-F238E27FC236}">
                  <a16:creationId xmlns:a16="http://schemas.microsoft.com/office/drawing/2014/main" id="{402D34C3-53B2-4CEC-BCE2-6F7F0AAFB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4" y="3047"/>
              <a:ext cx="62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3">
              <a:extLst>
                <a:ext uri="{FF2B5EF4-FFF2-40B4-BE49-F238E27FC236}">
                  <a16:creationId xmlns:a16="http://schemas.microsoft.com/office/drawing/2014/main" id="{E514281C-0801-4074-B051-0F08F3A49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" y="3019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8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8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4">
              <a:extLst>
                <a:ext uri="{FF2B5EF4-FFF2-40B4-BE49-F238E27FC236}">
                  <a16:creationId xmlns:a16="http://schemas.microsoft.com/office/drawing/2014/main" id="{1E97CEA8-73BC-4419-A4CE-F89C4E625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" y="3019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8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8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35">
              <a:extLst>
                <a:ext uri="{FF2B5EF4-FFF2-40B4-BE49-F238E27FC236}">
                  <a16:creationId xmlns:a16="http://schemas.microsoft.com/office/drawing/2014/main" id="{0E59892F-BE27-45A4-BF26-B974B4F01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2" y="2073"/>
              <a:ext cx="0" cy="169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6">
              <a:extLst>
                <a:ext uri="{FF2B5EF4-FFF2-40B4-BE49-F238E27FC236}">
                  <a16:creationId xmlns:a16="http://schemas.microsoft.com/office/drawing/2014/main" id="{F98433D9-FB60-4C09-8A8B-F8E1E45D5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235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7">
              <a:extLst>
                <a:ext uri="{FF2B5EF4-FFF2-40B4-BE49-F238E27FC236}">
                  <a16:creationId xmlns:a16="http://schemas.microsoft.com/office/drawing/2014/main" id="{04793075-5F0D-4222-BC0C-6E4476432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023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8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8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38">
              <a:extLst>
                <a:ext uri="{FF2B5EF4-FFF2-40B4-BE49-F238E27FC236}">
                  <a16:creationId xmlns:a16="http://schemas.microsoft.com/office/drawing/2014/main" id="{9CBE029E-C8C2-4238-8514-7B8392EF1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317"/>
              <a:ext cx="645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39">
              <a:extLst>
                <a:ext uri="{FF2B5EF4-FFF2-40B4-BE49-F238E27FC236}">
                  <a16:creationId xmlns:a16="http://schemas.microsoft.com/office/drawing/2014/main" id="{0799F04C-6A0F-4DB6-A8F4-86D45008B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317"/>
              <a:ext cx="645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2290754C-71CA-4C64-AA25-D7741FADC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" y="3383"/>
              <a:ext cx="47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PHY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1A11E48A-1A88-4819-AD47-FC36D983D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1" y="2504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2">
              <a:extLst>
                <a:ext uri="{FF2B5EF4-FFF2-40B4-BE49-F238E27FC236}">
                  <a16:creationId xmlns:a16="http://schemas.microsoft.com/office/drawing/2014/main" id="{5DD24ABA-4AD9-40B6-B9F9-09EDD081B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559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9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9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3">
              <a:extLst>
                <a:ext uri="{FF2B5EF4-FFF2-40B4-BE49-F238E27FC236}">
                  <a16:creationId xmlns:a16="http://schemas.microsoft.com/office/drawing/2014/main" id="{55F48BC7-0D0E-4CE6-B4D0-1792B2BA8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454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9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9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44">
              <a:extLst>
                <a:ext uri="{FF2B5EF4-FFF2-40B4-BE49-F238E27FC236}">
                  <a16:creationId xmlns:a16="http://schemas.microsoft.com/office/drawing/2014/main" id="{10CB9884-3519-49A8-B9A2-1F2F6B92C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616"/>
              <a:ext cx="537" cy="216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45">
              <a:extLst>
                <a:ext uri="{FF2B5EF4-FFF2-40B4-BE49-F238E27FC236}">
                  <a16:creationId xmlns:a16="http://schemas.microsoft.com/office/drawing/2014/main" id="{6D0B902D-347D-4162-BDE8-8119019C7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616"/>
              <a:ext cx="537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46">
              <a:extLst>
                <a:ext uri="{FF2B5EF4-FFF2-40B4-BE49-F238E27FC236}">
                  <a16:creationId xmlns:a16="http://schemas.microsoft.com/office/drawing/2014/main" id="{B7345EAF-A746-4821-A531-C90EE3C4D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2637"/>
              <a:ext cx="143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TX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47">
              <a:extLst>
                <a:ext uri="{FF2B5EF4-FFF2-40B4-BE49-F238E27FC236}">
                  <a16:creationId xmlns:a16="http://schemas.microsoft.com/office/drawing/2014/main" id="{3A30A9B5-3313-4802-8793-694846DE4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637"/>
              <a:ext cx="42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Packet Buff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48">
              <a:extLst>
                <a:ext uri="{FF2B5EF4-FFF2-40B4-BE49-F238E27FC236}">
                  <a16:creationId xmlns:a16="http://schemas.microsoft.com/office/drawing/2014/main" id="{BB1BE032-980B-4295-A981-F597820AC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2727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49">
              <a:extLst>
                <a:ext uri="{FF2B5EF4-FFF2-40B4-BE49-F238E27FC236}">
                  <a16:creationId xmlns:a16="http://schemas.microsoft.com/office/drawing/2014/main" id="{1ACA1527-1863-4BE2-855A-05F12BE30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2727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900" dirty="0">
                  <a:solidFill>
                    <a:srgbClr val="FFFFFF"/>
                  </a:solidFill>
                </a:rPr>
                <a:t>8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50">
              <a:extLst>
                <a:ext uri="{FF2B5EF4-FFF2-40B4-BE49-F238E27FC236}">
                  <a16:creationId xmlns:a16="http://schemas.microsoft.com/office/drawing/2014/main" id="{969BFE5A-08A4-4AAC-9190-E811A2C4D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27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51">
              <a:extLst>
                <a:ext uri="{FF2B5EF4-FFF2-40B4-BE49-F238E27FC236}">
                  <a16:creationId xmlns:a16="http://schemas.microsoft.com/office/drawing/2014/main" id="{479CF4CB-FCEF-465A-AC43-73C434DB0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27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52">
              <a:extLst>
                <a:ext uri="{FF2B5EF4-FFF2-40B4-BE49-F238E27FC236}">
                  <a16:creationId xmlns:a16="http://schemas.microsoft.com/office/drawing/2014/main" id="{50B7E172-5F03-480E-A80F-243D238F1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" y="2727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53">
              <a:extLst>
                <a:ext uri="{FF2B5EF4-FFF2-40B4-BE49-F238E27FC236}">
                  <a16:creationId xmlns:a16="http://schemas.microsoft.com/office/drawing/2014/main" id="{5353AC5E-F768-4C15-B1C8-C14411DA6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939"/>
              <a:ext cx="537" cy="216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54">
              <a:extLst>
                <a:ext uri="{FF2B5EF4-FFF2-40B4-BE49-F238E27FC236}">
                  <a16:creationId xmlns:a16="http://schemas.microsoft.com/office/drawing/2014/main" id="{2B51B51D-A3BE-4EF5-86B3-EA0673F47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939"/>
              <a:ext cx="537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55">
              <a:extLst>
                <a:ext uri="{FF2B5EF4-FFF2-40B4-BE49-F238E27FC236}">
                  <a16:creationId xmlns:a16="http://schemas.microsoft.com/office/drawing/2014/main" id="{6DCF2073-564B-49D5-8CD3-5BCE203CF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961"/>
              <a:ext cx="15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RX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A0660147-DB6F-4F81-8CBA-2C95D3B09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2961"/>
              <a:ext cx="42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Packet Buff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57">
              <a:extLst>
                <a:ext uri="{FF2B5EF4-FFF2-40B4-BE49-F238E27FC236}">
                  <a16:creationId xmlns:a16="http://schemas.microsoft.com/office/drawing/2014/main" id="{4C56C82B-F2AC-49C6-B10A-27633F872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3051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58">
              <a:extLst>
                <a:ext uri="{FF2B5EF4-FFF2-40B4-BE49-F238E27FC236}">
                  <a16:creationId xmlns:a16="http://schemas.microsoft.com/office/drawing/2014/main" id="{57C7CAA1-E959-4319-9BB6-BF0746D0F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3051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59">
              <a:extLst>
                <a:ext uri="{FF2B5EF4-FFF2-40B4-BE49-F238E27FC236}">
                  <a16:creationId xmlns:a16="http://schemas.microsoft.com/office/drawing/2014/main" id="{93773310-4CFC-4D14-8366-EDECBBF2F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" y="3051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60">
              <a:extLst>
                <a:ext uri="{FF2B5EF4-FFF2-40B4-BE49-F238E27FC236}">
                  <a16:creationId xmlns:a16="http://schemas.microsoft.com/office/drawing/2014/main" id="{85955FBC-A584-4E93-9A49-B2BCEDBA6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" y="3051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61">
              <a:extLst>
                <a:ext uri="{FF2B5EF4-FFF2-40B4-BE49-F238E27FC236}">
                  <a16:creationId xmlns:a16="http://schemas.microsoft.com/office/drawing/2014/main" id="{B5F4584A-2BC1-46D1-8305-340F03458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" y="3051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Line 62">
              <a:extLst>
                <a:ext uri="{FF2B5EF4-FFF2-40B4-BE49-F238E27FC236}">
                  <a16:creationId xmlns:a16="http://schemas.microsoft.com/office/drawing/2014/main" id="{A8F8A6B1-A2C9-4820-9F37-36199831D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209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63">
              <a:extLst>
                <a:ext uri="{FF2B5EF4-FFF2-40B4-BE49-F238E27FC236}">
                  <a16:creationId xmlns:a16="http://schemas.microsoft.com/office/drawing/2014/main" id="{AD4EDC8D-D361-420E-898F-C19DF216B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191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64">
              <a:extLst>
                <a:ext uri="{FF2B5EF4-FFF2-40B4-BE49-F238E27FC236}">
                  <a16:creationId xmlns:a16="http://schemas.microsoft.com/office/drawing/2014/main" id="{807679CF-7845-4B75-8F6B-96AB94066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" y="3425"/>
              <a:ext cx="815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5">
              <a:extLst>
                <a:ext uri="{FF2B5EF4-FFF2-40B4-BE49-F238E27FC236}">
                  <a16:creationId xmlns:a16="http://schemas.microsoft.com/office/drawing/2014/main" id="{3DBEF733-A1C6-4FB8-8623-4C4D4A93C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" y="3396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9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9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6">
              <a:extLst>
                <a:ext uri="{FF2B5EF4-FFF2-40B4-BE49-F238E27FC236}">
                  <a16:creationId xmlns:a16="http://schemas.microsoft.com/office/drawing/2014/main" id="{974EFF31-E970-4517-8777-FD039CD5B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" y="3396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9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9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67">
              <a:extLst>
                <a:ext uri="{FF2B5EF4-FFF2-40B4-BE49-F238E27FC236}">
                  <a16:creationId xmlns:a16="http://schemas.microsoft.com/office/drawing/2014/main" id="{54DA0C70-ADAA-4EB4-8964-5D96E2D3E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19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68">
              <a:extLst>
                <a:ext uri="{FF2B5EF4-FFF2-40B4-BE49-F238E27FC236}">
                  <a16:creationId xmlns:a16="http://schemas.microsoft.com/office/drawing/2014/main" id="{E160A3B5-D574-433F-BA51-CE1BDA6B3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2" y="1927"/>
              <a:ext cx="636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XI master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69">
              <a:extLst>
                <a:ext uri="{FF2B5EF4-FFF2-40B4-BE49-F238E27FC236}">
                  <a16:creationId xmlns:a16="http://schemas.microsoft.com/office/drawing/2014/main" id="{C7390776-76A4-4AF9-BDF4-A79C11629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8" y="19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70">
              <a:extLst>
                <a:ext uri="{FF2B5EF4-FFF2-40B4-BE49-F238E27FC236}">
                  <a16:creationId xmlns:a16="http://schemas.microsoft.com/office/drawing/2014/main" id="{60FD58F7-763C-4629-ACCD-A986363EA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7" y="1927"/>
              <a:ext cx="61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HB slave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71">
              <a:extLst>
                <a:ext uri="{FF2B5EF4-FFF2-40B4-BE49-F238E27FC236}">
                  <a16:creationId xmlns:a16="http://schemas.microsoft.com/office/drawing/2014/main" id="{22631690-90CC-4228-B767-00A13248D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2292"/>
              <a:ext cx="538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72">
              <a:extLst>
                <a:ext uri="{FF2B5EF4-FFF2-40B4-BE49-F238E27FC236}">
                  <a16:creationId xmlns:a16="http://schemas.microsoft.com/office/drawing/2014/main" id="{8DCD08AE-2E5E-4E69-9CE6-148071E96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2292"/>
              <a:ext cx="538" cy="16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73">
              <a:extLst>
                <a:ext uri="{FF2B5EF4-FFF2-40B4-BE49-F238E27FC236}">
                  <a16:creationId xmlns:a16="http://schemas.microsoft.com/office/drawing/2014/main" id="{8F76A1C4-2C00-4A2B-B100-2C6331C8A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" y="2332"/>
              <a:ext cx="17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AHB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74">
              <a:extLst>
                <a:ext uri="{FF2B5EF4-FFF2-40B4-BE49-F238E27FC236}">
                  <a16:creationId xmlns:a16="http://schemas.microsoft.com/office/drawing/2014/main" id="{A67E6BB7-0372-4B69-84E4-8DBE2CD12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8" y="2332"/>
              <a:ext cx="31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Line 75">
              <a:extLst>
                <a:ext uri="{FF2B5EF4-FFF2-40B4-BE49-F238E27FC236}">
                  <a16:creationId xmlns:a16="http://schemas.microsoft.com/office/drawing/2014/main" id="{0113A05F-9A8C-4D2F-8F52-4C075F976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6" y="2778"/>
              <a:ext cx="61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6">
              <a:extLst>
                <a:ext uri="{FF2B5EF4-FFF2-40B4-BE49-F238E27FC236}">
                  <a16:creationId xmlns:a16="http://schemas.microsoft.com/office/drawing/2014/main" id="{4C900D70-CF2C-42EF-BA49-699FA3308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" y="2749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9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9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7">
              <a:extLst>
                <a:ext uri="{FF2B5EF4-FFF2-40B4-BE49-F238E27FC236}">
                  <a16:creationId xmlns:a16="http://schemas.microsoft.com/office/drawing/2014/main" id="{4372FFA3-0B12-4DFE-B619-9F82F7F27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" y="2749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9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9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78">
              <a:extLst>
                <a:ext uri="{FF2B5EF4-FFF2-40B4-BE49-F238E27FC236}">
                  <a16:creationId xmlns:a16="http://schemas.microsoft.com/office/drawing/2014/main" id="{B00F5949-455A-42DD-B511-CD5D2B9CE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" y="2292"/>
              <a:ext cx="431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79">
              <a:extLst>
                <a:ext uri="{FF2B5EF4-FFF2-40B4-BE49-F238E27FC236}">
                  <a16:creationId xmlns:a16="http://schemas.microsoft.com/office/drawing/2014/main" id="{8530B208-35B7-477B-8804-24E441776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" y="2292"/>
              <a:ext cx="431" cy="16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80">
              <a:extLst>
                <a:ext uri="{FF2B5EF4-FFF2-40B4-BE49-F238E27FC236}">
                  <a16:creationId xmlns:a16="http://schemas.microsoft.com/office/drawing/2014/main" id="{575D37FD-5829-40D1-A2EE-4CED69D96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332"/>
              <a:ext cx="17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AHB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81">
              <a:extLst>
                <a:ext uri="{FF2B5EF4-FFF2-40B4-BE49-F238E27FC236}">
                  <a16:creationId xmlns:a16="http://schemas.microsoft.com/office/drawing/2014/main" id="{AA219B2D-32B6-49CD-BD03-AA4A6D545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332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82">
              <a:extLst>
                <a:ext uri="{FF2B5EF4-FFF2-40B4-BE49-F238E27FC236}">
                  <a16:creationId xmlns:a16="http://schemas.microsoft.com/office/drawing/2014/main" id="{28C3BC33-BB3D-4E5A-BD40-F5F170E75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" y="2332"/>
              <a:ext cx="17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APB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Line 83">
              <a:extLst>
                <a:ext uri="{FF2B5EF4-FFF2-40B4-BE49-F238E27FC236}">
                  <a16:creationId xmlns:a16="http://schemas.microsoft.com/office/drawing/2014/main" id="{3CB4C9E1-5678-4D90-9FA9-5EA9810A9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54" y="2504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4">
              <a:extLst>
                <a:ext uri="{FF2B5EF4-FFF2-40B4-BE49-F238E27FC236}">
                  <a16:creationId xmlns:a16="http://schemas.microsoft.com/office/drawing/2014/main" id="{3C5F8441-0E2E-4DFB-B183-C64599BDC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" y="2559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5">
              <a:extLst>
                <a:ext uri="{FF2B5EF4-FFF2-40B4-BE49-F238E27FC236}">
                  <a16:creationId xmlns:a16="http://schemas.microsoft.com/office/drawing/2014/main" id="{A1EF8BBF-B842-47F1-9344-5E72DEAB8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" y="2454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8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8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86">
              <a:extLst>
                <a:ext uri="{FF2B5EF4-FFF2-40B4-BE49-F238E27FC236}">
                  <a16:creationId xmlns:a16="http://schemas.microsoft.com/office/drawing/2014/main" id="{407FC33E-3166-42C9-B2F5-867587CDC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4" y="2184"/>
              <a:ext cx="488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7">
              <a:extLst>
                <a:ext uri="{FF2B5EF4-FFF2-40B4-BE49-F238E27FC236}">
                  <a16:creationId xmlns:a16="http://schemas.microsoft.com/office/drawing/2014/main" id="{5CD63B6B-3EA4-4FCE-A92D-89CCD82F2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" y="2156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8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8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88">
              <a:extLst>
                <a:ext uri="{FF2B5EF4-FFF2-40B4-BE49-F238E27FC236}">
                  <a16:creationId xmlns:a16="http://schemas.microsoft.com/office/drawing/2014/main" id="{2689AE16-8B3B-4360-9668-C733D84CF1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54" y="2184"/>
              <a:ext cx="0" cy="58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9">
              <a:extLst>
                <a:ext uri="{FF2B5EF4-FFF2-40B4-BE49-F238E27FC236}">
                  <a16:creationId xmlns:a16="http://schemas.microsoft.com/office/drawing/2014/main" id="{464D885E-C227-440D-80F2-CAB0D9575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" y="2235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90">
              <a:extLst>
                <a:ext uri="{FF2B5EF4-FFF2-40B4-BE49-F238E27FC236}">
                  <a16:creationId xmlns:a16="http://schemas.microsoft.com/office/drawing/2014/main" id="{0CCDBBD9-9EB9-4FA1-AF8A-FAB1B3413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047"/>
              <a:ext cx="645" cy="216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91">
              <a:extLst>
                <a:ext uri="{FF2B5EF4-FFF2-40B4-BE49-F238E27FC236}">
                  <a16:creationId xmlns:a16="http://schemas.microsoft.com/office/drawing/2014/main" id="{719F28F0-9A85-465B-9602-D452FCC9D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047"/>
              <a:ext cx="645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92">
              <a:extLst>
                <a:ext uri="{FF2B5EF4-FFF2-40B4-BE49-F238E27FC236}">
                  <a16:creationId xmlns:a16="http://schemas.microsoft.com/office/drawing/2014/main" id="{C86F0DD0-E6DA-43CE-8D22-323B81DA5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" y="3069"/>
              <a:ext cx="57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MAC Transmitter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93">
              <a:extLst>
                <a:ext uri="{FF2B5EF4-FFF2-40B4-BE49-F238E27FC236}">
                  <a16:creationId xmlns:a16="http://schemas.microsoft.com/office/drawing/2014/main" id="{7BFCA03C-4C98-4CF2-871A-B2F656F42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" y="3159"/>
              <a:ext cx="49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MAC Receiver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94">
              <a:extLst>
                <a:ext uri="{FF2B5EF4-FFF2-40B4-BE49-F238E27FC236}">
                  <a16:creationId xmlns:a16="http://schemas.microsoft.com/office/drawing/2014/main" id="{350A945E-3E03-48E6-9A08-06C9E5E32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2778"/>
              <a:ext cx="645" cy="215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95">
              <a:extLst>
                <a:ext uri="{FF2B5EF4-FFF2-40B4-BE49-F238E27FC236}">
                  <a16:creationId xmlns:a16="http://schemas.microsoft.com/office/drawing/2014/main" id="{6A32CAC1-2496-4016-8B9F-58D2C475E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2778"/>
              <a:ext cx="645" cy="215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96">
              <a:extLst>
                <a:ext uri="{FF2B5EF4-FFF2-40B4-BE49-F238E27FC236}">
                  <a16:creationId xmlns:a16="http://schemas.microsoft.com/office/drawing/2014/main" id="{BDC331C5-AB52-49F4-80B3-8F537C39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0" y="2799"/>
              <a:ext cx="58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Time Stamp Unit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97">
              <a:extLst>
                <a:ext uri="{FF2B5EF4-FFF2-40B4-BE49-F238E27FC236}">
                  <a16:creationId xmlns:a16="http://schemas.microsoft.com/office/drawing/2014/main" id="{D17ACA30-AF1C-441F-9F30-99C0D9E5F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" y="2889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98">
              <a:extLst>
                <a:ext uri="{FF2B5EF4-FFF2-40B4-BE49-F238E27FC236}">
                  <a16:creationId xmlns:a16="http://schemas.microsoft.com/office/drawing/2014/main" id="{E11FC5A3-7854-4F04-B8BB-C629EA0E9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" y="2889"/>
              <a:ext cx="17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TSU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99">
              <a:extLst>
                <a:ext uri="{FF2B5EF4-FFF2-40B4-BE49-F238E27FC236}">
                  <a16:creationId xmlns:a16="http://schemas.microsoft.com/office/drawing/2014/main" id="{7D89A80A-82FF-48AA-8E79-04CB5A72C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" y="2889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Line 100">
              <a:extLst>
                <a:ext uri="{FF2B5EF4-FFF2-40B4-BE49-F238E27FC236}">
                  <a16:creationId xmlns:a16="http://schemas.microsoft.com/office/drawing/2014/main" id="{87CF38DA-AF20-4CCD-A98A-7831E0AB4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4" y="2724"/>
              <a:ext cx="62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1">
              <a:extLst>
                <a:ext uri="{FF2B5EF4-FFF2-40B4-BE49-F238E27FC236}">
                  <a16:creationId xmlns:a16="http://schemas.microsoft.com/office/drawing/2014/main" id="{2ABFE8AC-89BD-4078-A840-50B8F4CAC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" y="2695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9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9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02">
              <a:extLst>
                <a:ext uri="{FF2B5EF4-FFF2-40B4-BE49-F238E27FC236}">
                  <a16:creationId xmlns:a16="http://schemas.microsoft.com/office/drawing/2014/main" id="{5C4966F5-9FAD-45A6-B46A-3EAF72E5E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" y="2695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9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9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103">
              <a:extLst>
                <a:ext uri="{FF2B5EF4-FFF2-40B4-BE49-F238E27FC236}">
                  <a16:creationId xmlns:a16="http://schemas.microsoft.com/office/drawing/2014/main" id="{2A615351-3D73-4D8B-B307-48BFB32AC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317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4">
              <a:extLst>
                <a:ext uri="{FF2B5EF4-FFF2-40B4-BE49-F238E27FC236}">
                  <a16:creationId xmlns:a16="http://schemas.microsoft.com/office/drawing/2014/main" id="{A02A6635-7675-4EEC-97A5-481E20F8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299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105">
              <a:extLst>
                <a:ext uri="{FF2B5EF4-FFF2-40B4-BE49-F238E27FC236}">
                  <a16:creationId xmlns:a16="http://schemas.microsoft.com/office/drawing/2014/main" id="{A2E9128C-6FDE-4A85-A7A7-59C482C80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425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06">
              <a:extLst>
                <a:ext uri="{FF2B5EF4-FFF2-40B4-BE49-F238E27FC236}">
                  <a16:creationId xmlns:a16="http://schemas.microsoft.com/office/drawing/2014/main" id="{E4592568-D771-45C0-940F-7E2297A6D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407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07">
              <a:extLst>
                <a:ext uri="{FF2B5EF4-FFF2-40B4-BE49-F238E27FC236}">
                  <a16:creationId xmlns:a16="http://schemas.microsoft.com/office/drawing/2014/main" id="{DAAD9DBD-7417-401E-993F-4B8ED5898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533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8">
              <a:extLst>
                <a:ext uri="{FF2B5EF4-FFF2-40B4-BE49-F238E27FC236}">
                  <a16:creationId xmlns:a16="http://schemas.microsoft.com/office/drawing/2014/main" id="{A1346812-E821-4B9D-85F8-3D93800F8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515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09">
              <a:extLst>
                <a:ext uri="{FF2B5EF4-FFF2-40B4-BE49-F238E27FC236}">
                  <a16:creationId xmlns:a16="http://schemas.microsoft.com/office/drawing/2014/main" id="{3A2481F4-68DF-41BC-B446-42639DC4A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491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10">
              <a:extLst>
                <a:ext uri="{FF2B5EF4-FFF2-40B4-BE49-F238E27FC236}">
                  <a16:creationId xmlns:a16="http://schemas.microsoft.com/office/drawing/2014/main" id="{6E8F89BC-B052-466A-85CB-8AE1D726B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491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11">
              <a:extLst>
                <a:ext uri="{FF2B5EF4-FFF2-40B4-BE49-F238E27FC236}">
                  <a16:creationId xmlns:a16="http://schemas.microsoft.com/office/drawing/2014/main" id="{627BF77B-BF9D-4682-B5B9-141BB97C6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491"/>
              <a:ext cx="12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12">
              <a:extLst>
                <a:ext uri="{FF2B5EF4-FFF2-40B4-BE49-F238E27FC236}">
                  <a16:creationId xmlns:a16="http://schemas.microsoft.com/office/drawing/2014/main" id="{914E500C-F085-42F3-9EA0-8BAD2955A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" y="3491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13">
              <a:extLst>
                <a:ext uri="{FF2B5EF4-FFF2-40B4-BE49-F238E27FC236}">
                  <a16:creationId xmlns:a16="http://schemas.microsoft.com/office/drawing/2014/main" id="{C35B83C9-F4AC-4A3F-833D-195C5FDCA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168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14">
              <a:extLst>
                <a:ext uri="{FF2B5EF4-FFF2-40B4-BE49-F238E27FC236}">
                  <a16:creationId xmlns:a16="http://schemas.microsoft.com/office/drawing/2014/main" id="{79B136F5-13B8-4B2A-B627-8811BF40D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168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15">
              <a:extLst>
                <a:ext uri="{FF2B5EF4-FFF2-40B4-BE49-F238E27FC236}">
                  <a16:creationId xmlns:a16="http://schemas.microsoft.com/office/drawing/2014/main" id="{253D7DA2-DBBE-49C9-8437-64FBA919A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168"/>
              <a:ext cx="13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116">
              <a:extLst>
                <a:ext uri="{FF2B5EF4-FFF2-40B4-BE49-F238E27FC236}">
                  <a16:creationId xmlns:a16="http://schemas.microsoft.com/office/drawing/2014/main" id="{0929D07F-66F0-425B-9E5F-DF0133702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" y="3168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17">
              <a:extLst>
                <a:ext uri="{FF2B5EF4-FFF2-40B4-BE49-F238E27FC236}">
                  <a16:creationId xmlns:a16="http://schemas.microsoft.com/office/drawing/2014/main" id="{689F13D6-B1A9-4FF6-B454-B3EF785C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383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118">
              <a:extLst>
                <a:ext uri="{FF2B5EF4-FFF2-40B4-BE49-F238E27FC236}">
                  <a16:creationId xmlns:a16="http://schemas.microsoft.com/office/drawing/2014/main" id="{F251F24A-5B0B-45A0-A21E-CA80FFB40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383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Rectangle 119">
              <a:extLst>
                <a:ext uri="{FF2B5EF4-FFF2-40B4-BE49-F238E27FC236}">
                  <a16:creationId xmlns:a16="http://schemas.microsoft.com/office/drawing/2014/main" id="{5A5018FB-E7D3-44AA-8799-66E3DA9D2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383"/>
              <a:ext cx="13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HF5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120">
              <a:extLst>
                <a:ext uri="{FF2B5EF4-FFF2-40B4-BE49-F238E27FC236}">
                  <a16:creationId xmlns:a16="http://schemas.microsoft.com/office/drawing/2014/main" id="{0BA2733C-27DE-48D7-8993-87E245BF8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" y="338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121">
              <a:extLst>
                <a:ext uri="{FF2B5EF4-FFF2-40B4-BE49-F238E27FC236}">
                  <a16:creationId xmlns:a16="http://schemas.microsoft.com/office/drawing/2014/main" id="{F1D3E0C5-535B-4450-AE7C-31D4A5261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276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122">
              <a:extLst>
                <a:ext uri="{FF2B5EF4-FFF2-40B4-BE49-F238E27FC236}">
                  <a16:creationId xmlns:a16="http://schemas.microsoft.com/office/drawing/2014/main" id="{85B06407-E5E4-4A68-A52A-8CABAA633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276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123">
              <a:extLst>
                <a:ext uri="{FF2B5EF4-FFF2-40B4-BE49-F238E27FC236}">
                  <a16:creationId xmlns:a16="http://schemas.microsoft.com/office/drawing/2014/main" id="{A72C41F8-18D5-4794-BBD5-3192E1423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276"/>
              <a:ext cx="19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124">
              <a:extLst>
                <a:ext uri="{FF2B5EF4-FFF2-40B4-BE49-F238E27FC236}">
                  <a16:creationId xmlns:a16="http://schemas.microsoft.com/office/drawing/2014/main" id="{2B912CF4-6BBF-4527-9713-F383E11F5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3338"/>
              <a:ext cx="13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125">
              <a:extLst>
                <a:ext uri="{FF2B5EF4-FFF2-40B4-BE49-F238E27FC236}">
                  <a16:creationId xmlns:a16="http://schemas.microsoft.com/office/drawing/2014/main" id="{E92E3616-760E-45B4-9D19-4DCA8BD28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338"/>
              <a:ext cx="4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Rectangle 126">
              <a:extLst>
                <a:ext uri="{FF2B5EF4-FFF2-40B4-BE49-F238E27FC236}">
                  <a16:creationId xmlns:a16="http://schemas.microsoft.com/office/drawing/2014/main" id="{7964EE6C-EC8E-4765-92C8-DE0B4AE1A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3338"/>
              <a:ext cx="18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Rectangle 127">
              <a:extLst>
                <a:ext uri="{FF2B5EF4-FFF2-40B4-BE49-F238E27FC236}">
                  <a16:creationId xmlns:a16="http://schemas.microsoft.com/office/drawing/2014/main" id="{BFAC1402-8F4D-4A8A-96DA-115519CE2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" y="3338"/>
              <a:ext cx="4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Rectangle 128">
              <a:extLst>
                <a:ext uri="{FF2B5EF4-FFF2-40B4-BE49-F238E27FC236}">
                  <a16:creationId xmlns:a16="http://schemas.microsoft.com/office/drawing/2014/main" id="{5E774243-6D0E-49F4-ACFE-4CEB0E4C7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" y="3338"/>
              <a:ext cx="18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Rectangle 129">
              <a:extLst>
                <a:ext uri="{FF2B5EF4-FFF2-40B4-BE49-F238E27FC236}">
                  <a16:creationId xmlns:a16="http://schemas.microsoft.com/office/drawing/2014/main" id="{CDCC7BF0-1207-414C-9F35-A8F5923A2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3338"/>
              <a:ext cx="4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angle 130">
              <a:extLst>
                <a:ext uri="{FF2B5EF4-FFF2-40B4-BE49-F238E27FC236}">
                  <a16:creationId xmlns:a16="http://schemas.microsoft.com/office/drawing/2014/main" id="{DC36F0C8-DFE1-4D52-8682-273C5CE58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3338"/>
              <a:ext cx="23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RGMII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" name="Rectangle 131">
              <a:extLst>
                <a:ext uri="{FF2B5EF4-FFF2-40B4-BE49-F238E27FC236}">
                  <a16:creationId xmlns:a16="http://schemas.microsoft.com/office/drawing/2014/main" id="{665F3AAD-2086-4814-AE57-DFE032013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" y="3428"/>
              <a:ext cx="35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and MDIO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9" name="図 28">
            <a:extLst>
              <a:ext uri="{FF2B5EF4-FFF2-40B4-BE49-F238E27FC236}">
                <a16:creationId xmlns:a16="http://schemas.microsoft.com/office/drawing/2014/main" id="{B307A129-3C61-4074-9C48-9428FA70A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11" y="3413870"/>
            <a:ext cx="5372947" cy="1485696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93192" y="969963"/>
            <a:ext cx="11341608" cy="1220786"/>
          </a:xfr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5596"/>
                </a:solidFill>
              </a:rPr>
              <a:t>MAC Receiver:</a:t>
            </a:r>
          </a:p>
          <a:p>
            <a:pPr lvl="1"/>
            <a:r>
              <a:rPr lang="en-US" altLang="ja-JP" dirty="0"/>
              <a:t>Incoming MAC frame is verified and filtered by the hardware</a:t>
            </a:r>
            <a:endParaRPr lang="en-US" altLang="ja-JP" baseline="30000" dirty="0"/>
          </a:p>
          <a:p>
            <a:pPr lvl="1"/>
            <a:r>
              <a:rPr lang="en-US" altLang="ja-JP" dirty="0">
                <a:solidFill>
                  <a:srgbClr val="005596"/>
                </a:solidFill>
              </a:rPr>
              <a:t>Depending on configuration, frame would be forwarded to Rx Packet buffer memory</a:t>
            </a:r>
            <a:endParaRPr lang="en-US" altLang="ja-JP" baseline="30000" dirty="0">
              <a:solidFill>
                <a:srgbClr val="005596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Flow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80FBE3D-5E4F-4322-9418-E559C5500961}"/>
              </a:ext>
            </a:extLst>
          </p:cNvPr>
          <p:cNvCxnSpPr>
            <a:cxnSpLocks/>
          </p:cNvCxnSpPr>
          <p:nvPr/>
        </p:nvCxnSpPr>
        <p:spPr bwMode="auto">
          <a:xfrm flipH="1">
            <a:off x="7184046" y="5344551"/>
            <a:ext cx="201563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B962D05-74B5-4595-966F-D31C8B69F043}"/>
              </a:ext>
            </a:extLst>
          </p:cNvPr>
          <p:cNvCxnSpPr>
            <a:cxnSpLocks/>
          </p:cNvCxnSpPr>
          <p:nvPr/>
        </p:nvCxnSpPr>
        <p:spPr bwMode="auto">
          <a:xfrm>
            <a:off x="8464062" y="4910427"/>
            <a:ext cx="302892" cy="68238"/>
          </a:xfrm>
          <a:prstGeom prst="straightConnector1">
            <a:avLst/>
          </a:prstGeom>
          <a:ln w="38100">
            <a:solidFill>
              <a:srgbClr val="00559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D10EF40-9DD5-48BD-99DF-1EA4C75232F4}"/>
              </a:ext>
            </a:extLst>
          </p:cNvPr>
          <p:cNvCxnSpPr>
            <a:cxnSpLocks/>
          </p:cNvCxnSpPr>
          <p:nvPr/>
        </p:nvCxnSpPr>
        <p:spPr bwMode="auto">
          <a:xfrm>
            <a:off x="9184442" y="5188634"/>
            <a:ext cx="0" cy="16353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F442A12-8A97-421C-AACC-732B1B8EB431}"/>
              </a:ext>
            </a:extLst>
          </p:cNvPr>
          <p:cNvSpPr/>
          <p:nvPr/>
        </p:nvSpPr>
        <p:spPr bwMode="auto">
          <a:xfrm>
            <a:off x="1282379" y="4280476"/>
            <a:ext cx="4518494" cy="509368"/>
          </a:xfrm>
          <a:prstGeom prst="roundRect">
            <a:avLst/>
          </a:prstGeom>
          <a:noFill/>
          <a:ln w="38100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173E0BEF-7A40-445A-AE63-997F2BC08AF7}"/>
              </a:ext>
            </a:extLst>
          </p:cNvPr>
          <p:cNvSpPr/>
          <p:nvPr/>
        </p:nvSpPr>
        <p:spPr bwMode="auto">
          <a:xfrm>
            <a:off x="742636" y="1832716"/>
            <a:ext cx="251658" cy="279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60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3D7811C-DF81-4076-8446-7885171EE3D2}"/>
              </a:ext>
            </a:extLst>
          </p:cNvPr>
          <p:cNvSpPr txBox="1"/>
          <p:nvPr/>
        </p:nvSpPr>
        <p:spPr bwMode="auto">
          <a:xfrm>
            <a:off x="523293" y="1822456"/>
            <a:ext cx="67627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ctr" defTabSz="914400" rtl="0" eaLnBrk="0" fontAlgn="base" latinLnBrk="0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lang="en-US" altLang="ja-JP" sz="1200" b="1" kern="900" dirty="0">
                <a:solidFill>
                  <a:srgbClr val="005596"/>
                </a:solidFill>
              </a:rPr>
              <a:t>2</a:t>
            </a:r>
            <a:endParaRPr kumimoji="0" lang="ja-JP" altLang="en-US" sz="1200" b="1" i="0" u="none" strike="noStrike" kern="900" cap="none" spc="0" normalizeH="0" baseline="0" noProof="0" dirty="0">
              <a:ln>
                <a:noFill/>
              </a:ln>
              <a:solidFill>
                <a:srgbClr val="005596"/>
              </a:solidFill>
              <a:effectLst/>
              <a:uLnTx/>
              <a:uFillTx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81E1B17-D5EB-4262-984D-B94B3C273110}"/>
              </a:ext>
            </a:extLst>
          </p:cNvPr>
          <p:cNvSpPr/>
          <p:nvPr/>
        </p:nvSpPr>
        <p:spPr bwMode="auto">
          <a:xfrm>
            <a:off x="745799" y="1444198"/>
            <a:ext cx="251658" cy="279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60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4BA0CED-097C-44A3-ACD2-AE14B48ED798}"/>
              </a:ext>
            </a:extLst>
          </p:cNvPr>
          <p:cNvSpPr txBox="1"/>
          <p:nvPr/>
        </p:nvSpPr>
        <p:spPr bwMode="auto">
          <a:xfrm>
            <a:off x="526456" y="1433938"/>
            <a:ext cx="67627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ctr" defTabSz="914400" rtl="0" eaLnBrk="0" fontAlgn="base" latinLnBrk="0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lang="en-US" altLang="ja-JP" sz="1200" kern="900" dirty="0"/>
              <a:t>1</a:t>
            </a:r>
            <a:endParaRPr kumimoji="0" lang="ja-JP" altLang="en-US" sz="1200" i="0" u="none" strike="noStrike" kern="9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DD99766-F297-44EB-B2FD-D106B669692B}"/>
              </a:ext>
            </a:extLst>
          </p:cNvPr>
          <p:cNvGrpSpPr/>
          <p:nvPr/>
        </p:nvGrpSpPr>
        <p:grpSpPr>
          <a:xfrm>
            <a:off x="7275817" y="5079104"/>
            <a:ext cx="534684" cy="294440"/>
            <a:chOff x="7336776" y="4995300"/>
            <a:chExt cx="676275" cy="362912"/>
          </a:xfrm>
        </p:grpSpPr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FD034C8B-E6F7-40CE-9C1C-92A718214EB0}"/>
                </a:ext>
              </a:extLst>
            </p:cNvPr>
            <p:cNvSpPr/>
            <p:nvPr/>
          </p:nvSpPr>
          <p:spPr bwMode="auto">
            <a:xfrm>
              <a:off x="7556119" y="5005560"/>
              <a:ext cx="251658" cy="2794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73152" rIns="91440" bIns="10972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None/>
                <a:tabLst/>
              </a:pPr>
              <a:endParaRPr kumimoji="0" lang="ja-JP" altLang="en-US" sz="100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6291A0F-B8D5-43D5-A740-1E90480048B9}"/>
                </a:ext>
              </a:extLst>
            </p:cNvPr>
            <p:cNvSpPr txBox="1"/>
            <p:nvPr/>
          </p:nvSpPr>
          <p:spPr bwMode="auto">
            <a:xfrm>
              <a:off x="7336776" y="4995300"/>
              <a:ext cx="676275" cy="362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73152" rIns="91440" bIns="9144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algn="ctr" defTabSz="914400" rtl="0" eaLnBrk="0" fontAlgn="base" latinLnBrk="0" hangingPunct="0">
                <a:lnSpc>
                  <a:spcPts val="1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bg2"/>
                </a:buClr>
                <a:buSzPct val="105000"/>
              </a:pPr>
              <a:r>
                <a:rPr lang="en-US" altLang="ja-JP" sz="1000" kern="900" dirty="0"/>
                <a:t>1</a:t>
              </a:r>
              <a:endParaRPr kumimoji="0" lang="ja-JP" altLang="en-US" sz="1000" i="0" u="none" strike="noStrike" kern="9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30" name="楕円 29">
            <a:extLst>
              <a:ext uri="{FF2B5EF4-FFF2-40B4-BE49-F238E27FC236}">
                <a16:creationId xmlns:a16="http://schemas.microsoft.com/office/drawing/2014/main" id="{16BB45A2-2687-4A7E-B23D-259539AD2576}"/>
              </a:ext>
            </a:extLst>
          </p:cNvPr>
          <p:cNvSpPr/>
          <p:nvPr/>
        </p:nvSpPr>
        <p:spPr bwMode="auto">
          <a:xfrm>
            <a:off x="8538508" y="4994610"/>
            <a:ext cx="198969" cy="22668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00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8C62507-063F-4CD3-96FD-C955C59806AE}"/>
              </a:ext>
            </a:extLst>
          </p:cNvPr>
          <p:cNvSpPr txBox="1"/>
          <p:nvPr/>
        </p:nvSpPr>
        <p:spPr bwMode="auto">
          <a:xfrm>
            <a:off x="8365089" y="4986286"/>
            <a:ext cx="534684" cy="29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ctr" defTabSz="914400" rtl="0" eaLnBrk="0" fontAlgn="base" latinLnBrk="0" hangingPunct="0">
              <a:lnSpc>
                <a:spcPts val="1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kumimoji="0" lang="en-US" altLang="ja-JP" sz="1000" b="1" i="0" u="none" strike="noStrike" kern="900" cap="none" spc="0" normalizeH="0" baseline="0" noProof="0" dirty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</a:rPr>
              <a:t>2</a:t>
            </a:r>
            <a:endParaRPr kumimoji="0" lang="ja-JP" altLang="en-US" sz="1000" b="1" i="0" u="none" strike="noStrike" kern="900" cap="none" spc="0" normalizeH="0" baseline="0" noProof="0" dirty="0">
              <a:ln>
                <a:noFill/>
              </a:ln>
              <a:solidFill>
                <a:srgbClr val="005596"/>
              </a:solidFill>
              <a:effectLst/>
              <a:uLnTx/>
              <a:uFillTx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1A98601-0020-4A8E-B3ED-7BCE0888864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380893" y="3962108"/>
            <a:ext cx="3157615" cy="1116996"/>
          </a:xfrm>
          <a:prstGeom prst="straightConnector1">
            <a:avLst/>
          </a:prstGeom>
          <a:ln w="12700">
            <a:solidFill>
              <a:srgbClr val="005596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10">
            <a:extLst>
              <a:ext uri="{FF2B5EF4-FFF2-40B4-BE49-F238E27FC236}">
                <a16:creationId xmlns:a16="http://schemas.microsoft.com/office/drawing/2014/main" id="{6BB05560-153B-4DE3-9AFD-97ABB5097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635" y="6206320"/>
            <a:ext cx="7924740" cy="215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86" tIns="45690" rIns="91386" bIns="45690">
            <a:spAutoFit/>
          </a:bodyPr>
          <a:lstStyle/>
          <a:p>
            <a:pPr>
              <a:tabLst>
                <a:tab pos="1775345" algn="l"/>
                <a:tab pos="4399498" algn="l"/>
              </a:tabLst>
              <a:defRPr/>
            </a:pPr>
            <a:r>
              <a:rPr lang="en-US" sz="800" baseline="30000" dirty="0"/>
              <a:t>1</a:t>
            </a:r>
            <a:r>
              <a:rPr lang="en-US" sz="800" dirty="0"/>
              <a:t> Support to DMA transfer. DMAC is implemented in the MAC Control.</a:t>
            </a:r>
            <a:endParaRPr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361795139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858AC094-3171-4101-9F96-FA1F80971BA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99163" y="3024188"/>
            <a:ext cx="6005512" cy="2855912"/>
            <a:chOff x="3779" y="1905"/>
            <a:chExt cx="3783" cy="1799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56F58401-195A-4E8A-A254-93DBFDB6256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79" y="1905"/>
              <a:ext cx="3783" cy="1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497CC7A-F286-4DBF-BF0D-044EABDC0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2616"/>
              <a:ext cx="860" cy="9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1D730815-D9BD-4F91-8AF5-33C6E1B31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2616"/>
              <a:ext cx="860" cy="971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AE2ADFEB-56EE-4399-A67E-A59527D9A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" y="2642"/>
              <a:ext cx="44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MAC 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99272B-7AB7-4984-A7CF-B77520B99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2131"/>
              <a:ext cx="2366" cy="1563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D8A880A6-84FA-4913-8DE1-1E6A3CC30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" y="2292"/>
              <a:ext cx="484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009A8A26-F3E8-4C01-A938-AA733C213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" y="2292"/>
              <a:ext cx="484" cy="16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4015C66E-C03C-4919-A72F-22B80E816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2332"/>
              <a:ext cx="14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AXI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AAF7B760-20F8-4177-94A0-D370BF7FF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1" y="2332"/>
              <a:ext cx="31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3DD9AF2B-C53A-4443-A615-A8F457582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2616"/>
              <a:ext cx="430" cy="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A8718104-DD5D-4988-A956-3578B1640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2616"/>
              <a:ext cx="430" cy="377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1746E57E-D0CF-419B-AE4F-1CC48BA49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3" y="2718"/>
              <a:ext cx="22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MMIO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AACBA08C-AA9A-4F45-BA30-387F0E965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9" y="2808"/>
              <a:ext cx="336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Registers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AD64FBCE-9ED2-4B01-A99D-14E3DF517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" y="2189"/>
              <a:ext cx="10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18">
              <a:extLst>
                <a:ext uri="{FF2B5EF4-FFF2-40B4-BE49-F238E27FC236}">
                  <a16:creationId xmlns:a16="http://schemas.microsoft.com/office/drawing/2014/main" id="{65A8263F-3D93-42F1-8FAA-EC3115398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" y="2189"/>
              <a:ext cx="5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thernet MAC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Line 19">
              <a:extLst>
                <a:ext uri="{FF2B5EF4-FFF2-40B4-BE49-F238E27FC236}">
                  <a16:creationId xmlns:a16="http://schemas.microsoft.com/office/drawing/2014/main" id="{0E101923-5168-4D78-8CF4-05413CC39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1" y="2073"/>
              <a:ext cx="0" cy="169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57F243A5-450D-4139-9700-52F6F3F6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235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9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9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5AD8BBC1-564B-418B-9544-445E2F225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023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9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9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2">
              <a:extLst>
                <a:ext uri="{FF2B5EF4-FFF2-40B4-BE49-F238E27FC236}">
                  <a16:creationId xmlns:a16="http://schemas.microsoft.com/office/drawing/2014/main" id="{AC927B92-E264-4B00-ABF3-E25783E35E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2" y="2504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7755232E-77BE-43A6-9C49-1B5D79DE9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559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4D4F6832-0400-404A-8F47-9FA6D4BF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454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8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8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5">
              <a:extLst>
                <a:ext uri="{FF2B5EF4-FFF2-40B4-BE49-F238E27FC236}">
                  <a16:creationId xmlns:a16="http://schemas.microsoft.com/office/drawing/2014/main" id="{05BAFB41-6247-4FC2-AB97-3368EDAC2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3155"/>
              <a:ext cx="43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26">
              <a:extLst>
                <a:ext uri="{FF2B5EF4-FFF2-40B4-BE49-F238E27FC236}">
                  <a16:creationId xmlns:a16="http://schemas.microsoft.com/office/drawing/2014/main" id="{8D921F18-88B8-4F5F-BC0B-1D31BCE5A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" y="3155"/>
              <a:ext cx="430" cy="43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27">
              <a:extLst>
                <a:ext uri="{FF2B5EF4-FFF2-40B4-BE49-F238E27FC236}">
                  <a16:creationId xmlns:a16="http://schemas.microsoft.com/office/drawing/2014/main" id="{761B49B4-1938-433A-B934-4E8807129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2" y="3285"/>
              <a:ext cx="21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Clock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28">
              <a:extLst>
                <a:ext uri="{FF2B5EF4-FFF2-40B4-BE49-F238E27FC236}">
                  <a16:creationId xmlns:a16="http://schemas.microsoft.com/office/drawing/2014/main" id="{7505A373-1C14-4B6A-89C4-9940ED55A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5" y="3374"/>
              <a:ext cx="26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Line 29">
              <a:extLst>
                <a:ext uri="{FF2B5EF4-FFF2-40B4-BE49-F238E27FC236}">
                  <a16:creationId xmlns:a16="http://schemas.microsoft.com/office/drawing/2014/main" id="{890C4457-D9D6-4F55-8175-56BDD1D26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2" y="3043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DD6AEDAB-7F5A-4673-970B-7164DD316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3098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1">
              <a:extLst>
                <a:ext uri="{FF2B5EF4-FFF2-40B4-BE49-F238E27FC236}">
                  <a16:creationId xmlns:a16="http://schemas.microsoft.com/office/drawing/2014/main" id="{3DFC0F5E-4B4A-47F2-956B-1CF7BFC21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993"/>
              <a:ext cx="57" cy="58"/>
            </a:xfrm>
            <a:custGeom>
              <a:avLst/>
              <a:gdLst>
                <a:gd name="T0" fmla="*/ 0 w 57"/>
                <a:gd name="T1" fmla="*/ 58 h 58"/>
                <a:gd name="T2" fmla="*/ 28 w 57"/>
                <a:gd name="T3" fmla="*/ 0 h 58"/>
                <a:gd name="T4" fmla="*/ 57 w 57"/>
                <a:gd name="T5" fmla="*/ 58 h 58"/>
                <a:gd name="T6" fmla="*/ 0 w 57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8">
                  <a:moveTo>
                    <a:pt x="0" y="58"/>
                  </a:moveTo>
                  <a:lnTo>
                    <a:pt x="28" y="0"/>
                  </a:lnTo>
                  <a:lnTo>
                    <a:pt x="57" y="5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32">
              <a:extLst>
                <a:ext uri="{FF2B5EF4-FFF2-40B4-BE49-F238E27FC236}">
                  <a16:creationId xmlns:a16="http://schemas.microsoft.com/office/drawing/2014/main" id="{F5478C59-7409-496C-B9F3-DBB928D85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4" y="3047"/>
              <a:ext cx="62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EEA74ED1-EF6C-4DFE-8996-5DE8A2900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" y="3019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8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8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id="{04E030F0-9703-4898-A5E6-FA464411F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" y="3019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8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8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35">
              <a:extLst>
                <a:ext uri="{FF2B5EF4-FFF2-40B4-BE49-F238E27FC236}">
                  <a16:creationId xmlns:a16="http://schemas.microsoft.com/office/drawing/2014/main" id="{C0121060-20B5-4B31-AD4D-D05C53AD2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92" y="2073"/>
              <a:ext cx="0" cy="169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id="{9034B8DB-249D-4EE7-9731-53511E75A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235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id="{51378142-ECCC-497C-8B27-142700CB1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4" y="2023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8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8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38">
              <a:extLst>
                <a:ext uri="{FF2B5EF4-FFF2-40B4-BE49-F238E27FC236}">
                  <a16:creationId xmlns:a16="http://schemas.microsoft.com/office/drawing/2014/main" id="{3E89BB06-6F7C-42E5-96CD-06DACDAB0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317"/>
              <a:ext cx="645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39">
              <a:extLst>
                <a:ext uri="{FF2B5EF4-FFF2-40B4-BE49-F238E27FC236}">
                  <a16:creationId xmlns:a16="http://schemas.microsoft.com/office/drawing/2014/main" id="{D35FB81D-01A1-4511-8F68-6882CC273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317"/>
              <a:ext cx="645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40">
              <a:extLst>
                <a:ext uri="{FF2B5EF4-FFF2-40B4-BE49-F238E27FC236}">
                  <a16:creationId xmlns:a16="http://schemas.microsoft.com/office/drawing/2014/main" id="{657F919D-35DD-4642-846A-8D20DE26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" y="3383"/>
              <a:ext cx="47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PHY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Line 41">
              <a:extLst>
                <a:ext uri="{FF2B5EF4-FFF2-40B4-BE49-F238E27FC236}">
                  <a16:creationId xmlns:a16="http://schemas.microsoft.com/office/drawing/2014/main" id="{22CF4C54-9D41-4EFF-9D9C-0CB0F1D617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1" y="2504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>
              <a:extLst>
                <a:ext uri="{FF2B5EF4-FFF2-40B4-BE49-F238E27FC236}">
                  <a16:creationId xmlns:a16="http://schemas.microsoft.com/office/drawing/2014/main" id="{1018AA08-7CF0-42DA-A6E3-502DF2697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559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9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9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F1F3483E-A78B-46A1-B093-84157BED9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2" y="2454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9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9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44">
              <a:extLst>
                <a:ext uri="{FF2B5EF4-FFF2-40B4-BE49-F238E27FC236}">
                  <a16:creationId xmlns:a16="http://schemas.microsoft.com/office/drawing/2014/main" id="{900F9BB6-43C4-4637-8786-B68CD8957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616"/>
              <a:ext cx="537" cy="216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Rectangle 45">
              <a:extLst>
                <a:ext uri="{FF2B5EF4-FFF2-40B4-BE49-F238E27FC236}">
                  <a16:creationId xmlns:a16="http://schemas.microsoft.com/office/drawing/2014/main" id="{A8D8E358-F22B-424F-AD92-E477579D6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616"/>
              <a:ext cx="537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6">
              <a:extLst>
                <a:ext uri="{FF2B5EF4-FFF2-40B4-BE49-F238E27FC236}">
                  <a16:creationId xmlns:a16="http://schemas.microsoft.com/office/drawing/2014/main" id="{A12622B5-82D8-40A5-BC18-9F3072EDC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2637"/>
              <a:ext cx="143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TX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47">
              <a:extLst>
                <a:ext uri="{FF2B5EF4-FFF2-40B4-BE49-F238E27FC236}">
                  <a16:creationId xmlns:a16="http://schemas.microsoft.com/office/drawing/2014/main" id="{FFB255F9-1539-4B89-A95D-3F1B17F11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637"/>
              <a:ext cx="42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Packet Buff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48">
              <a:extLst>
                <a:ext uri="{FF2B5EF4-FFF2-40B4-BE49-F238E27FC236}">
                  <a16:creationId xmlns:a16="http://schemas.microsoft.com/office/drawing/2014/main" id="{2CE7316E-6B25-47CD-862E-9D3A756FA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2727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49">
              <a:extLst>
                <a:ext uri="{FF2B5EF4-FFF2-40B4-BE49-F238E27FC236}">
                  <a16:creationId xmlns:a16="http://schemas.microsoft.com/office/drawing/2014/main" id="{7F4BF35F-D37B-411A-BFD1-EC5A250DE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9" y="2727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900" dirty="0">
                  <a:solidFill>
                    <a:srgbClr val="FFFFFF"/>
                  </a:solidFill>
                </a:rPr>
                <a:t>8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50">
              <a:extLst>
                <a:ext uri="{FF2B5EF4-FFF2-40B4-BE49-F238E27FC236}">
                  <a16:creationId xmlns:a16="http://schemas.microsoft.com/office/drawing/2014/main" id="{2E74184E-C28E-45FC-99BD-6CDB83B07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" y="27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51">
              <a:extLst>
                <a:ext uri="{FF2B5EF4-FFF2-40B4-BE49-F238E27FC236}">
                  <a16:creationId xmlns:a16="http://schemas.microsoft.com/office/drawing/2014/main" id="{3CB57953-9A09-49C7-9A7A-DBD989208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27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52">
              <a:extLst>
                <a:ext uri="{FF2B5EF4-FFF2-40B4-BE49-F238E27FC236}">
                  <a16:creationId xmlns:a16="http://schemas.microsoft.com/office/drawing/2014/main" id="{6A33B891-CE3E-4B1B-9A8C-77E9567D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" y="2727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53">
              <a:extLst>
                <a:ext uri="{FF2B5EF4-FFF2-40B4-BE49-F238E27FC236}">
                  <a16:creationId xmlns:a16="http://schemas.microsoft.com/office/drawing/2014/main" id="{8A9FD4D1-D2B9-4DF2-8769-51F67D1D8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939"/>
              <a:ext cx="537" cy="216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54">
              <a:extLst>
                <a:ext uri="{FF2B5EF4-FFF2-40B4-BE49-F238E27FC236}">
                  <a16:creationId xmlns:a16="http://schemas.microsoft.com/office/drawing/2014/main" id="{48102483-12F6-4DC5-843F-1A70A2FEF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2939"/>
              <a:ext cx="537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55">
              <a:extLst>
                <a:ext uri="{FF2B5EF4-FFF2-40B4-BE49-F238E27FC236}">
                  <a16:creationId xmlns:a16="http://schemas.microsoft.com/office/drawing/2014/main" id="{AF19DD3D-7D5C-4C01-A2A0-20F9C9CD0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961"/>
              <a:ext cx="15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RX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D71FD353-6016-4635-899B-AFD4D2AEC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2961"/>
              <a:ext cx="42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Packet Buff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57">
              <a:extLst>
                <a:ext uri="{FF2B5EF4-FFF2-40B4-BE49-F238E27FC236}">
                  <a16:creationId xmlns:a16="http://schemas.microsoft.com/office/drawing/2014/main" id="{D16B18BA-45EC-4F99-86A0-CB24F30EC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3051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58">
              <a:extLst>
                <a:ext uri="{FF2B5EF4-FFF2-40B4-BE49-F238E27FC236}">
                  <a16:creationId xmlns:a16="http://schemas.microsoft.com/office/drawing/2014/main" id="{272F1911-E1FF-49FD-AEFE-E642C1729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3051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13A676CB-3C44-4D3E-BD01-6AA4938A0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8" y="3051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60">
              <a:extLst>
                <a:ext uri="{FF2B5EF4-FFF2-40B4-BE49-F238E27FC236}">
                  <a16:creationId xmlns:a16="http://schemas.microsoft.com/office/drawing/2014/main" id="{E5738812-67D5-4BFC-BDD5-5778C6228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7" y="3051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61">
              <a:extLst>
                <a:ext uri="{FF2B5EF4-FFF2-40B4-BE49-F238E27FC236}">
                  <a16:creationId xmlns:a16="http://schemas.microsoft.com/office/drawing/2014/main" id="{BD52156B-0001-4DCF-BC60-3AB4B4311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" y="3051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Line 62">
              <a:extLst>
                <a:ext uri="{FF2B5EF4-FFF2-40B4-BE49-F238E27FC236}">
                  <a16:creationId xmlns:a16="http://schemas.microsoft.com/office/drawing/2014/main" id="{91A9D196-B04A-4471-B19B-CBAFF6441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209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3">
              <a:extLst>
                <a:ext uri="{FF2B5EF4-FFF2-40B4-BE49-F238E27FC236}">
                  <a16:creationId xmlns:a16="http://schemas.microsoft.com/office/drawing/2014/main" id="{39107785-6835-4250-9D36-4B0228608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191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64">
              <a:extLst>
                <a:ext uri="{FF2B5EF4-FFF2-40B4-BE49-F238E27FC236}">
                  <a16:creationId xmlns:a16="http://schemas.microsoft.com/office/drawing/2014/main" id="{A4982D33-8E35-4548-ABDE-737017ECA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1" y="3425"/>
              <a:ext cx="815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5">
              <a:extLst>
                <a:ext uri="{FF2B5EF4-FFF2-40B4-BE49-F238E27FC236}">
                  <a16:creationId xmlns:a16="http://schemas.microsoft.com/office/drawing/2014/main" id="{657D33C6-9668-41E0-936A-39182ECAB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" y="3396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9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9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6">
              <a:extLst>
                <a:ext uri="{FF2B5EF4-FFF2-40B4-BE49-F238E27FC236}">
                  <a16:creationId xmlns:a16="http://schemas.microsoft.com/office/drawing/2014/main" id="{7B54D9B6-9B45-44B4-A684-B982D86FB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" y="3396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9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9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67">
              <a:extLst>
                <a:ext uri="{FF2B5EF4-FFF2-40B4-BE49-F238E27FC236}">
                  <a16:creationId xmlns:a16="http://schemas.microsoft.com/office/drawing/2014/main" id="{08105812-998F-4D5A-91FA-F34C84743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7" y="19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68">
              <a:extLst>
                <a:ext uri="{FF2B5EF4-FFF2-40B4-BE49-F238E27FC236}">
                  <a16:creationId xmlns:a16="http://schemas.microsoft.com/office/drawing/2014/main" id="{859DB0FD-438A-4C74-B31F-AD05937B2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2" y="1927"/>
              <a:ext cx="636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XI master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69">
              <a:extLst>
                <a:ext uri="{FF2B5EF4-FFF2-40B4-BE49-F238E27FC236}">
                  <a16:creationId xmlns:a16="http://schemas.microsoft.com/office/drawing/2014/main" id="{2608015C-B857-4B71-B9F5-73FD914BC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8" y="1927"/>
              <a:ext cx="81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70">
              <a:extLst>
                <a:ext uri="{FF2B5EF4-FFF2-40B4-BE49-F238E27FC236}">
                  <a16:creationId xmlns:a16="http://schemas.microsoft.com/office/drawing/2014/main" id="{4DC6D77B-ACB7-4F59-B4EA-00BEAE27C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7" y="1927"/>
              <a:ext cx="61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HB slave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71">
              <a:extLst>
                <a:ext uri="{FF2B5EF4-FFF2-40B4-BE49-F238E27FC236}">
                  <a16:creationId xmlns:a16="http://schemas.microsoft.com/office/drawing/2014/main" id="{BC754F3B-4FD6-4DA2-870E-6F0ACAAB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2292"/>
              <a:ext cx="538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72">
              <a:extLst>
                <a:ext uri="{FF2B5EF4-FFF2-40B4-BE49-F238E27FC236}">
                  <a16:creationId xmlns:a16="http://schemas.microsoft.com/office/drawing/2014/main" id="{40006FBA-C8BC-4C1E-9960-F94F545CE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2292"/>
              <a:ext cx="538" cy="16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73">
              <a:extLst>
                <a:ext uri="{FF2B5EF4-FFF2-40B4-BE49-F238E27FC236}">
                  <a16:creationId xmlns:a16="http://schemas.microsoft.com/office/drawing/2014/main" id="{ED212D60-F4BA-4FBF-885D-7F09C94B5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" y="2332"/>
              <a:ext cx="17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AHB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74">
              <a:extLst>
                <a:ext uri="{FF2B5EF4-FFF2-40B4-BE49-F238E27FC236}">
                  <a16:creationId xmlns:a16="http://schemas.microsoft.com/office/drawing/2014/main" id="{2E653D2E-BC81-4C3B-BD98-87B45C98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8" y="2332"/>
              <a:ext cx="31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Line 75">
              <a:extLst>
                <a:ext uri="{FF2B5EF4-FFF2-40B4-BE49-F238E27FC236}">
                  <a16:creationId xmlns:a16="http://schemas.microsoft.com/office/drawing/2014/main" id="{2C7C1115-EE8C-4FAF-9854-A491AE0A0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6" y="2778"/>
              <a:ext cx="61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6">
              <a:extLst>
                <a:ext uri="{FF2B5EF4-FFF2-40B4-BE49-F238E27FC236}">
                  <a16:creationId xmlns:a16="http://schemas.microsoft.com/office/drawing/2014/main" id="{F14C3667-ECF6-41CD-891F-38E6DF40B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" y="2749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9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9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7">
              <a:extLst>
                <a:ext uri="{FF2B5EF4-FFF2-40B4-BE49-F238E27FC236}">
                  <a16:creationId xmlns:a16="http://schemas.microsoft.com/office/drawing/2014/main" id="{55399F28-204A-4C0F-9B8C-7BFFFE17D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0" y="2749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9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9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78">
              <a:extLst>
                <a:ext uri="{FF2B5EF4-FFF2-40B4-BE49-F238E27FC236}">
                  <a16:creationId xmlns:a16="http://schemas.microsoft.com/office/drawing/2014/main" id="{AF1A75AC-999D-4772-8960-BF33D5E51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" y="2292"/>
              <a:ext cx="431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79">
              <a:extLst>
                <a:ext uri="{FF2B5EF4-FFF2-40B4-BE49-F238E27FC236}">
                  <a16:creationId xmlns:a16="http://schemas.microsoft.com/office/drawing/2014/main" id="{6115E698-4036-4C30-9EE8-7BEA77599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" y="2292"/>
              <a:ext cx="431" cy="162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80">
              <a:extLst>
                <a:ext uri="{FF2B5EF4-FFF2-40B4-BE49-F238E27FC236}">
                  <a16:creationId xmlns:a16="http://schemas.microsoft.com/office/drawing/2014/main" id="{29B93911-4D4C-4A00-ADAA-A926CDE9D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" y="2332"/>
              <a:ext cx="17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AHB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81">
              <a:extLst>
                <a:ext uri="{FF2B5EF4-FFF2-40B4-BE49-F238E27FC236}">
                  <a16:creationId xmlns:a16="http://schemas.microsoft.com/office/drawing/2014/main" id="{B9704FD7-CE5D-4903-8405-DC2D79F90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" y="2332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82">
              <a:extLst>
                <a:ext uri="{FF2B5EF4-FFF2-40B4-BE49-F238E27FC236}">
                  <a16:creationId xmlns:a16="http://schemas.microsoft.com/office/drawing/2014/main" id="{4D33A3ED-7DB4-4DEF-A434-A83040DB1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" y="2332"/>
              <a:ext cx="17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APB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Line 83">
              <a:extLst>
                <a:ext uri="{FF2B5EF4-FFF2-40B4-BE49-F238E27FC236}">
                  <a16:creationId xmlns:a16="http://schemas.microsoft.com/office/drawing/2014/main" id="{443C93E2-4A26-443D-B073-CBD0BF8EED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54" y="2504"/>
              <a:ext cx="0" cy="62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84">
              <a:extLst>
                <a:ext uri="{FF2B5EF4-FFF2-40B4-BE49-F238E27FC236}">
                  <a16:creationId xmlns:a16="http://schemas.microsoft.com/office/drawing/2014/main" id="{400B3FFA-0C8B-4049-A498-115C583EA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" y="2559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B36E0BB-6474-4412-98E0-14D42CB08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" y="2454"/>
              <a:ext cx="57" cy="57"/>
            </a:xfrm>
            <a:custGeom>
              <a:avLst/>
              <a:gdLst>
                <a:gd name="T0" fmla="*/ 0 w 57"/>
                <a:gd name="T1" fmla="*/ 57 h 57"/>
                <a:gd name="T2" fmla="*/ 28 w 57"/>
                <a:gd name="T3" fmla="*/ 0 h 57"/>
                <a:gd name="T4" fmla="*/ 57 w 57"/>
                <a:gd name="T5" fmla="*/ 57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57"/>
                  </a:moveTo>
                  <a:lnTo>
                    <a:pt x="28" y="0"/>
                  </a:lnTo>
                  <a:lnTo>
                    <a:pt x="57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86">
              <a:extLst>
                <a:ext uri="{FF2B5EF4-FFF2-40B4-BE49-F238E27FC236}">
                  <a16:creationId xmlns:a16="http://schemas.microsoft.com/office/drawing/2014/main" id="{5A9B712B-27E3-43FD-B371-CB8776F3A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4" y="2184"/>
              <a:ext cx="488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7">
              <a:extLst>
                <a:ext uri="{FF2B5EF4-FFF2-40B4-BE49-F238E27FC236}">
                  <a16:creationId xmlns:a16="http://schemas.microsoft.com/office/drawing/2014/main" id="{781E6912-6A01-4D49-BB0D-F808F44C3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" y="2156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8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8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88">
              <a:extLst>
                <a:ext uri="{FF2B5EF4-FFF2-40B4-BE49-F238E27FC236}">
                  <a16:creationId xmlns:a16="http://schemas.microsoft.com/office/drawing/2014/main" id="{0E005504-9AA7-4CD4-BAD6-43B430B41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54" y="2184"/>
              <a:ext cx="0" cy="58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9">
              <a:extLst>
                <a:ext uri="{FF2B5EF4-FFF2-40B4-BE49-F238E27FC236}">
                  <a16:creationId xmlns:a16="http://schemas.microsoft.com/office/drawing/2014/main" id="{81910182-D669-46E6-9892-8C1FCA72E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" y="2235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8 w 57"/>
                <a:gd name="T3" fmla="*/ 57 h 57"/>
                <a:gd name="T4" fmla="*/ 0 w 57"/>
                <a:gd name="T5" fmla="*/ 0 h 57"/>
                <a:gd name="T6" fmla="*/ 57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8" y="57"/>
                  </a:lnTo>
                  <a:lnTo>
                    <a:pt x="0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90">
              <a:extLst>
                <a:ext uri="{FF2B5EF4-FFF2-40B4-BE49-F238E27FC236}">
                  <a16:creationId xmlns:a16="http://schemas.microsoft.com/office/drawing/2014/main" id="{A213F707-2963-43F1-8DD3-C21CEA1DE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047"/>
              <a:ext cx="645" cy="216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91">
              <a:extLst>
                <a:ext uri="{FF2B5EF4-FFF2-40B4-BE49-F238E27FC236}">
                  <a16:creationId xmlns:a16="http://schemas.microsoft.com/office/drawing/2014/main" id="{7FB51159-9A89-4986-A08D-B9622C6B8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3047"/>
              <a:ext cx="645" cy="216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92">
              <a:extLst>
                <a:ext uri="{FF2B5EF4-FFF2-40B4-BE49-F238E27FC236}">
                  <a16:creationId xmlns:a16="http://schemas.microsoft.com/office/drawing/2014/main" id="{4B2EF669-F51A-4744-BB58-32974060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" y="3069"/>
              <a:ext cx="57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MAC Transmitter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93">
              <a:extLst>
                <a:ext uri="{FF2B5EF4-FFF2-40B4-BE49-F238E27FC236}">
                  <a16:creationId xmlns:a16="http://schemas.microsoft.com/office/drawing/2014/main" id="{EC853BCD-5699-4544-B2BA-496FBD0DD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" y="3159"/>
              <a:ext cx="49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MAC Receiver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94">
              <a:extLst>
                <a:ext uri="{FF2B5EF4-FFF2-40B4-BE49-F238E27FC236}">
                  <a16:creationId xmlns:a16="http://schemas.microsoft.com/office/drawing/2014/main" id="{4117B9F5-A157-4BAC-8BC1-1A7783CE0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2778"/>
              <a:ext cx="645" cy="215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95">
              <a:extLst>
                <a:ext uri="{FF2B5EF4-FFF2-40B4-BE49-F238E27FC236}">
                  <a16:creationId xmlns:a16="http://schemas.microsoft.com/office/drawing/2014/main" id="{2102BCF1-9BC4-4BBC-9F1D-39C71EA17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" y="2778"/>
              <a:ext cx="645" cy="215"/>
            </a:xfrm>
            <a:prstGeom prst="rect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96">
              <a:extLst>
                <a:ext uri="{FF2B5EF4-FFF2-40B4-BE49-F238E27FC236}">
                  <a16:creationId xmlns:a16="http://schemas.microsoft.com/office/drawing/2014/main" id="{10A95907-919D-40B3-BB60-5CA757DD1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0" y="2799"/>
              <a:ext cx="58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Time Stamp Unit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97">
              <a:extLst>
                <a:ext uri="{FF2B5EF4-FFF2-40B4-BE49-F238E27FC236}">
                  <a16:creationId xmlns:a16="http://schemas.microsoft.com/office/drawing/2014/main" id="{EEB89248-1215-4D48-A12D-3EEFAE513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" y="2889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98">
              <a:extLst>
                <a:ext uri="{FF2B5EF4-FFF2-40B4-BE49-F238E27FC236}">
                  <a16:creationId xmlns:a16="http://schemas.microsoft.com/office/drawing/2014/main" id="{A008DFD0-DA98-4412-83B5-799F36F5F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" y="2889"/>
              <a:ext cx="17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TSU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99">
              <a:extLst>
                <a:ext uri="{FF2B5EF4-FFF2-40B4-BE49-F238E27FC236}">
                  <a16:creationId xmlns:a16="http://schemas.microsoft.com/office/drawing/2014/main" id="{D63EDFB2-3FDD-4069-AF27-19310BB48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" y="2889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Line 100">
              <a:extLst>
                <a:ext uri="{FF2B5EF4-FFF2-40B4-BE49-F238E27FC236}">
                  <a16:creationId xmlns:a16="http://schemas.microsoft.com/office/drawing/2014/main" id="{A5F371EC-82C8-407C-AA77-C2FA8AEB9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4" y="2724"/>
              <a:ext cx="62" cy="0"/>
            </a:xfrm>
            <a:prstGeom prst="line">
              <a:avLst/>
            </a:prstGeom>
            <a:noFill/>
            <a:ln w="206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1">
              <a:extLst>
                <a:ext uri="{FF2B5EF4-FFF2-40B4-BE49-F238E27FC236}">
                  <a16:creationId xmlns:a16="http://schemas.microsoft.com/office/drawing/2014/main" id="{E4E5738A-948C-4E56-ACE2-B5FE6EE4B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" y="2695"/>
              <a:ext cx="57" cy="57"/>
            </a:xfrm>
            <a:custGeom>
              <a:avLst/>
              <a:gdLst>
                <a:gd name="T0" fmla="*/ 57 w 57"/>
                <a:gd name="T1" fmla="*/ 57 h 57"/>
                <a:gd name="T2" fmla="*/ 0 w 57"/>
                <a:gd name="T3" fmla="*/ 29 h 57"/>
                <a:gd name="T4" fmla="*/ 57 w 57"/>
                <a:gd name="T5" fmla="*/ 0 h 57"/>
                <a:gd name="T6" fmla="*/ 57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57"/>
                  </a:moveTo>
                  <a:lnTo>
                    <a:pt x="0" y="29"/>
                  </a:lnTo>
                  <a:lnTo>
                    <a:pt x="57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2">
              <a:extLst>
                <a:ext uri="{FF2B5EF4-FFF2-40B4-BE49-F238E27FC236}">
                  <a16:creationId xmlns:a16="http://schemas.microsoft.com/office/drawing/2014/main" id="{E8E069BD-8A60-49A2-AA14-8D55B86CA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" y="2695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9 h 57"/>
                <a:gd name="T4" fmla="*/ 0 w 57"/>
                <a:gd name="T5" fmla="*/ 57 h 57"/>
                <a:gd name="T6" fmla="*/ 0 w 57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9"/>
                  </a:lnTo>
                  <a:lnTo>
                    <a:pt x="0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03">
              <a:extLst>
                <a:ext uri="{FF2B5EF4-FFF2-40B4-BE49-F238E27FC236}">
                  <a16:creationId xmlns:a16="http://schemas.microsoft.com/office/drawing/2014/main" id="{1C0FE716-A6E5-41F5-A522-20F677D1E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317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4">
              <a:extLst>
                <a:ext uri="{FF2B5EF4-FFF2-40B4-BE49-F238E27FC236}">
                  <a16:creationId xmlns:a16="http://schemas.microsoft.com/office/drawing/2014/main" id="{1C47A25E-3175-4DD1-A0D3-C949F2C45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299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05">
              <a:extLst>
                <a:ext uri="{FF2B5EF4-FFF2-40B4-BE49-F238E27FC236}">
                  <a16:creationId xmlns:a16="http://schemas.microsoft.com/office/drawing/2014/main" id="{0DA0A871-26A9-49A7-94D5-12E58BD9E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425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6">
              <a:extLst>
                <a:ext uri="{FF2B5EF4-FFF2-40B4-BE49-F238E27FC236}">
                  <a16:creationId xmlns:a16="http://schemas.microsoft.com/office/drawing/2014/main" id="{2C986E84-4048-4229-ADBF-B092C6581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407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07">
              <a:extLst>
                <a:ext uri="{FF2B5EF4-FFF2-40B4-BE49-F238E27FC236}">
                  <a16:creationId xmlns:a16="http://schemas.microsoft.com/office/drawing/2014/main" id="{0FDDF24B-AC96-4D99-9179-BB091D2CD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9" y="3533"/>
              <a:ext cx="183" cy="0"/>
            </a:xfrm>
            <a:prstGeom prst="line">
              <a:avLst/>
            </a:prstGeom>
            <a:noFill/>
            <a:ln w="476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8">
              <a:extLst>
                <a:ext uri="{FF2B5EF4-FFF2-40B4-BE49-F238E27FC236}">
                  <a16:creationId xmlns:a16="http://schemas.microsoft.com/office/drawing/2014/main" id="{D2D141A5-C13F-45EE-B1A8-DB6136D85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" y="3515"/>
              <a:ext cx="36" cy="36"/>
            </a:xfrm>
            <a:custGeom>
              <a:avLst/>
              <a:gdLst>
                <a:gd name="T0" fmla="*/ 36 w 36"/>
                <a:gd name="T1" fmla="*/ 36 h 36"/>
                <a:gd name="T2" fmla="*/ 0 w 36"/>
                <a:gd name="T3" fmla="*/ 18 h 36"/>
                <a:gd name="T4" fmla="*/ 36 w 36"/>
                <a:gd name="T5" fmla="*/ 0 h 36"/>
                <a:gd name="T6" fmla="*/ 36 w 36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lnTo>
                    <a:pt x="0" y="18"/>
                  </a:lnTo>
                  <a:lnTo>
                    <a:pt x="36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109">
              <a:extLst>
                <a:ext uri="{FF2B5EF4-FFF2-40B4-BE49-F238E27FC236}">
                  <a16:creationId xmlns:a16="http://schemas.microsoft.com/office/drawing/2014/main" id="{5C3DB587-88BA-44C3-8CB5-5B6BEF06C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491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110">
              <a:extLst>
                <a:ext uri="{FF2B5EF4-FFF2-40B4-BE49-F238E27FC236}">
                  <a16:creationId xmlns:a16="http://schemas.microsoft.com/office/drawing/2014/main" id="{FAF2EB8E-0A6F-4B4B-8DE5-E61A06CF0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491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Rectangle 111">
              <a:extLst>
                <a:ext uri="{FF2B5EF4-FFF2-40B4-BE49-F238E27FC236}">
                  <a16:creationId xmlns:a16="http://schemas.microsoft.com/office/drawing/2014/main" id="{1FBC7E64-0A3F-4535-AAE8-1A68A8567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491"/>
              <a:ext cx="12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0" name="Rectangle 112">
              <a:extLst>
                <a:ext uri="{FF2B5EF4-FFF2-40B4-BE49-F238E27FC236}">
                  <a16:creationId xmlns:a16="http://schemas.microsoft.com/office/drawing/2014/main" id="{B3633672-3ABD-4414-8BE7-3031FEA5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" y="3491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1" name="Rectangle 113">
              <a:extLst>
                <a:ext uri="{FF2B5EF4-FFF2-40B4-BE49-F238E27FC236}">
                  <a16:creationId xmlns:a16="http://schemas.microsoft.com/office/drawing/2014/main" id="{6697FAA8-CA11-4B61-AD1B-63E40635D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168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" name="Rectangle 114">
              <a:extLst>
                <a:ext uri="{FF2B5EF4-FFF2-40B4-BE49-F238E27FC236}">
                  <a16:creationId xmlns:a16="http://schemas.microsoft.com/office/drawing/2014/main" id="{A3D5FA2E-1929-4690-B36A-BE2952809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168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3" name="Rectangle 115">
              <a:extLst>
                <a:ext uri="{FF2B5EF4-FFF2-40B4-BE49-F238E27FC236}">
                  <a16:creationId xmlns:a16="http://schemas.microsoft.com/office/drawing/2014/main" id="{11A0781F-1107-4757-9D6B-E56C7B9E8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168"/>
              <a:ext cx="13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4" name="Rectangle 116">
              <a:extLst>
                <a:ext uri="{FF2B5EF4-FFF2-40B4-BE49-F238E27FC236}">
                  <a16:creationId xmlns:a16="http://schemas.microsoft.com/office/drawing/2014/main" id="{52F870A8-5604-492F-8605-EF52A9816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" y="3168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5" name="Rectangle 117">
              <a:extLst>
                <a:ext uri="{FF2B5EF4-FFF2-40B4-BE49-F238E27FC236}">
                  <a16:creationId xmlns:a16="http://schemas.microsoft.com/office/drawing/2014/main" id="{10B56BA5-19D8-4F18-ABA1-9033BA363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383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6" name="Rectangle 118">
              <a:extLst>
                <a:ext uri="{FF2B5EF4-FFF2-40B4-BE49-F238E27FC236}">
                  <a16:creationId xmlns:a16="http://schemas.microsoft.com/office/drawing/2014/main" id="{C57409FC-C33E-42D1-BF8E-058433353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383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Rectangle 119">
              <a:extLst>
                <a:ext uri="{FF2B5EF4-FFF2-40B4-BE49-F238E27FC236}">
                  <a16:creationId xmlns:a16="http://schemas.microsoft.com/office/drawing/2014/main" id="{9211E2F0-8DB6-4840-8424-2CE1AD77D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383"/>
              <a:ext cx="12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angle 120">
              <a:extLst>
                <a:ext uri="{FF2B5EF4-FFF2-40B4-BE49-F238E27FC236}">
                  <a16:creationId xmlns:a16="http://schemas.microsoft.com/office/drawing/2014/main" id="{D20B25F3-5493-48A6-84E8-4A9788B2F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2" y="3383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900" dirty="0">
                  <a:solidFill>
                    <a:srgbClr val="000000"/>
                  </a:solidFill>
                </a:rPr>
                <a:t>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" name="Rectangle 121">
              <a:extLst>
                <a:ext uri="{FF2B5EF4-FFF2-40B4-BE49-F238E27FC236}">
                  <a16:creationId xmlns:a16="http://schemas.microsoft.com/office/drawing/2014/main" id="{C7355158-3585-4506-B4CF-68EFBF78D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" y="3276"/>
              <a:ext cx="17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Rectangle 122">
              <a:extLst>
                <a:ext uri="{FF2B5EF4-FFF2-40B4-BE49-F238E27FC236}">
                  <a16:creationId xmlns:a16="http://schemas.microsoft.com/office/drawing/2014/main" id="{1E04F951-5936-45C8-99DB-2959F1124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7" y="3276"/>
              <a:ext cx="72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Rectangle 123">
              <a:extLst>
                <a:ext uri="{FF2B5EF4-FFF2-40B4-BE49-F238E27FC236}">
                  <a16:creationId xmlns:a16="http://schemas.microsoft.com/office/drawing/2014/main" id="{8235B7D1-79EA-407F-BB50-D0C5B6798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8" y="3276"/>
              <a:ext cx="19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Rectangle 124">
              <a:extLst>
                <a:ext uri="{FF2B5EF4-FFF2-40B4-BE49-F238E27FC236}">
                  <a16:creationId xmlns:a16="http://schemas.microsoft.com/office/drawing/2014/main" id="{E590D69E-B968-4489-BED8-78DE54D94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3338"/>
              <a:ext cx="13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3" name="Rectangle 125">
              <a:extLst>
                <a:ext uri="{FF2B5EF4-FFF2-40B4-BE49-F238E27FC236}">
                  <a16:creationId xmlns:a16="http://schemas.microsoft.com/office/drawing/2014/main" id="{A58602E8-DE2F-44E1-BBBF-6E364EC4A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3338"/>
              <a:ext cx="4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4" name="Rectangle 126">
              <a:extLst>
                <a:ext uri="{FF2B5EF4-FFF2-40B4-BE49-F238E27FC236}">
                  <a16:creationId xmlns:a16="http://schemas.microsoft.com/office/drawing/2014/main" id="{261AD117-6B76-4359-8457-E4B71AAB4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3338"/>
              <a:ext cx="18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5" name="Rectangle 127">
              <a:extLst>
                <a:ext uri="{FF2B5EF4-FFF2-40B4-BE49-F238E27FC236}">
                  <a16:creationId xmlns:a16="http://schemas.microsoft.com/office/drawing/2014/main" id="{FCC1645A-0E1F-43BA-92AE-A266D0E93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" y="3338"/>
              <a:ext cx="4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6" name="Rectangle 128">
              <a:extLst>
                <a:ext uri="{FF2B5EF4-FFF2-40B4-BE49-F238E27FC236}">
                  <a16:creationId xmlns:a16="http://schemas.microsoft.com/office/drawing/2014/main" id="{2A006610-ABB3-453E-AE83-2DB413937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" y="3338"/>
              <a:ext cx="18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7" name="Rectangle 129">
              <a:extLst>
                <a:ext uri="{FF2B5EF4-FFF2-40B4-BE49-F238E27FC236}">
                  <a16:creationId xmlns:a16="http://schemas.microsoft.com/office/drawing/2014/main" id="{08EC8AFB-A1C8-4A7A-8416-DE5440E97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3338"/>
              <a:ext cx="4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130">
              <a:extLst>
                <a:ext uri="{FF2B5EF4-FFF2-40B4-BE49-F238E27FC236}">
                  <a16:creationId xmlns:a16="http://schemas.microsoft.com/office/drawing/2014/main" id="{ABE7248F-EA6E-4DF9-8DDB-02D4B3190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3338"/>
              <a:ext cx="23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RGMII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131">
              <a:extLst>
                <a:ext uri="{FF2B5EF4-FFF2-40B4-BE49-F238E27FC236}">
                  <a16:creationId xmlns:a16="http://schemas.microsoft.com/office/drawing/2014/main" id="{4B1BDB3D-C63C-4ABC-B425-82378772D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" y="3428"/>
              <a:ext cx="358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and MDIO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37" name="図 36">
            <a:extLst>
              <a:ext uri="{FF2B5EF4-FFF2-40B4-BE49-F238E27FC236}">
                <a16:creationId xmlns:a16="http://schemas.microsoft.com/office/drawing/2014/main" id="{59097BF3-F92F-49CD-B6BE-7619FDDA4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11" y="3413870"/>
            <a:ext cx="5372947" cy="1485696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93192" y="969963"/>
            <a:ext cx="11341608" cy="1908154"/>
          </a:xfr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5596"/>
                </a:solidFill>
              </a:rPr>
              <a:t>MAC Receiver:</a:t>
            </a:r>
          </a:p>
          <a:p>
            <a:pPr lvl="1"/>
            <a:r>
              <a:rPr lang="en-US" altLang="ja-JP" dirty="0"/>
              <a:t>Incoming MAC frame is verified and filtered by the hardware</a:t>
            </a:r>
            <a:endParaRPr lang="en-US" altLang="ja-JP" baseline="30000" dirty="0"/>
          </a:p>
          <a:p>
            <a:pPr lvl="1"/>
            <a:r>
              <a:rPr lang="en-US" altLang="ja-JP" dirty="0"/>
              <a:t>Depending on configuration, frame would be forwarded to Rx Packet buffer memory</a:t>
            </a:r>
            <a:endParaRPr lang="en-US" altLang="ja-JP" baseline="30000" dirty="0"/>
          </a:p>
          <a:p>
            <a:pPr lvl="1"/>
            <a:r>
              <a:rPr lang="en-US" altLang="ja-JP" dirty="0">
                <a:solidFill>
                  <a:srgbClr val="005596"/>
                </a:solidFill>
              </a:rPr>
              <a:t>Depending on the filters and configured screening registers, received frame would be written at receive buffer pointed by next available Rx BD</a:t>
            </a:r>
            <a:endParaRPr lang="en-US" altLang="ja-JP" baseline="30000" dirty="0">
              <a:solidFill>
                <a:srgbClr val="005596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Flow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EC32617-9E16-47F6-8A47-B001AF5A08F7}"/>
              </a:ext>
            </a:extLst>
          </p:cNvPr>
          <p:cNvCxnSpPr>
            <a:cxnSpLocks/>
          </p:cNvCxnSpPr>
          <p:nvPr/>
        </p:nvCxnSpPr>
        <p:spPr bwMode="auto">
          <a:xfrm flipH="1">
            <a:off x="7184046" y="5344551"/>
            <a:ext cx="201563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8F68524-199D-4D72-A1EB-394DA92C97FB}"/>
              </a:ext>
            </a:extLst>
          </p:cNvPr>
          <p:cNvCxnSpPr>
            <a:cxnSpLocks/>
          </p:cNvCxnSpPr>
          <p:nvPr/>
        </p:nvCxnSpPr>
        <p:spPr bwMode="auto">
          <a:xfrm>
            <a:off x="8464062" y="4910427"/>
            <a:ext cx="302892" cy="6823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37B5F55-BA59-4F3E-AD66-502B96219388}"/>
              </a:ext>
            </a:extLst>
          </p:cNvPr>
          <p:cNvCxnSpPr>
            <a:cxnSpLocks/>
          </p:cNvCxnSpPr>
          <p:nvPr/>
        </p:nvCxnSpPr>
        <p:spPr bwMode="auto">
          <a:xfrm>
            <a:off x="9184442" y="5188634"/>
            <a:ext cx="0" cy="16353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B854A4B-31D6-4F8C-9939-473FF5B36BCD}"/>
              </a:ext>
            </a:extLst>
          </p:cNvPr>
          <p:cNvCxnSpPr>
            <a:cxnSpLocks/>
          </p:cNvCxnSpPr>
          <p:nvPr/>
        </p:nvCxnSpPr>
        <p:spPr bwMode="auto">
          <a:xfrm>
            <a:off x="8914617" y="2833272"/>
            <a:ext cx="1" cy="1401882"/>
          </a:xfrm>
          <a:prstGeom prst="straightConnector1">
            <a:avLst/>
          </a:prstGeom>
          <a:ln w="38100">
            <a:solidFill>
              <a:srgbClr val="005596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0F5F4A9-E856-4113-8AC2-7190ABC847A7}"/>
              </a:ext>
            </a:extLst>
          </p:cNvPr>
          <p:cNvCxnSpPr>
            <a:cxnSpLocks/>
          </p:cNvCxnSpPr>
          <p:nvPr/>
        </p:nvCxnSpPr>
        <p:spPr bwMode="auto">
          <a:xfrm flipH="1">
            <a:off x="8467919" y="4724299"/>
            <a:ext cx="301136" cy="0"/>
          </a:xfrm>
          <a:prstGeom prst="straightConnector1">
            <a:avLst/>
          </a:prstGeom>
          <a:ln w="38100">
            <a:solidFill>
              <a:srgbClr val="00559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51CFBC2-85C5-48A6-A5DF-5D05136F03BB}"/>
              </a:ext>
            </a:extLst>
          </p:cNvPr>
          <p:cNvCxnSpPr>
            <a:cxnSpLocks/>
          </p:cNvCxnSpPr>
          <p:nvPr/>
        </p:nvCxnSpPr>
        <p:spPr bwMode="auto">
          <a:xfrm flipH="1">
            <a:off x="8750788" y="4247854"/>
            <a:ext cx="181782" cy="0"/>
          </a:xfrm>
          <a:prstGeom prst="straightConnector1">
            <a:avLst/>
          </a:prstGeom>
          <a:ln w="38100">
            <a:solidFill>
              <a:srgbClr val="00559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75BBDA2-AB3E-47EB-9584-647E2874393C}"/>
              </a:ext>
            </a:extLst>
          </p:cNvPr>
          <p:cNvCxnSpPr>
            <a:cxnSpLocks/>
          </p:cNvCxnSpPr>
          <p:nvPr/>
        </p:nvCxnSpPr>
        <p:spPr bwMode="auto">
          <a:xfrm>
            <a:off x="8757138" y="4228804"/>
            <a:ext cx="0" cy="487680"/>
          </a:xfrm>
          <a:prstGeom prst="straightConnector1">
            <a:avLst/>
          </a:prstGeom>
          <a:ln w="38100">
            <a:solidFill>
              <a:srgbClr val="005596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F1590C1-2438-4273-BF7A-DD6BFE9F5550}"/>
              </a:ext>
            </a:extLst>
          </p:cNvPr>
          <p:cNvSpPr/>
          <p:nvPr/>
        </p:nvSpPr>
        <p:spPr bwMode="auto">
          <a:xfrm>
            <a:off x="1295985" y="4267754"/>
            <a:ext cx="4528425" cy="509368"/>
          </a:xfrm>
          <a:prstGeom prst="roundRect">
            <a:avLst/>
          </a:prstGeom>
          <a:noFill/>
          <a:ln w="38100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40657C1-565E-4104-875F-60A6B5109A54}"/>
              </a:ext>
            </a:extLst>
          </p:cNvPr>
          <p:cNvSpPr/>
          <p:nvPr/>
        </p:nvSpPr>
        <p:spPr bwMode="auto">
          <a:xfrm>
            <a:off x="742636" y="2240815"/>
            <a:ext cx="251658" cy="279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16CE3A2-8C7B-4A3C-85C3-5B20C207E608}"/>
              </a:ext>
            </a:extLst>
          </p:cNvPr>
          <p:cNvSpPr txBox="1"/>
          <p:nvPr/>
        </p:nvSpPr>
        <p:spPr bwMode="auto">
          <a:xfrm>
            <a:off x="523293" y="2230555"/>
            <a:ext cx="67627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ctr" defTabSz="914400" rtl="0" eaLnBrk="0" fontAlgn="base" latinLnBrk="0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kumimoji="0" lang="en-US" altLang="ja-JP" sz="1200" b="1" i="0" u="none" strike="noStrike" kern="900" cap="none" spc="0" normalizeH="0" baseline="0" noProof="0" dirty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+mn-lt"/>
              </a:rPr>
              <a:t>3</a:t>
            </a:r>
            <a:endParaRPr kumimoji="0" lang="ja-JP" altLang="en-US" sz="1200" b="1" i="0" u="none" strike="noStrike" kern="900" cap="none" spc="0" normalizeH="0" baseline="0" noProof="0" dirty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C58F97C-37CC-4445-95AB-56CAD4688CEA}"/>
              </a:ext>
            </a:extLst>
          </p:cNvPr>
          <p:cNvSpPr/>
          <p:nvPr/>
        </p:nvSpPr>
        <p:spPr bwMode="auto">
          <a:xfrm>
            <a:off x="742636" y="1832716"/>
            <a:ext cx="251658" cy="279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60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679BD37-2935-452A-96BB-7A56DC333663}"/>
              </a:ext>
            </a:extLst>
          </p:cNvPr>
          <p:cNvSpPr txBox="1"/>
          <p:nvPr/>
        </p:nvSpPr>
        <p:spPr bwMode="auto">
          <a:xfrm>
            <a:off x="523293" y="1822456"/>
            <a:ext cx="67627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ctr" defTabSz="914400" rtl="0" eaLnBrk="0" fontAlgn="base" latinLnBrk="0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lang="en-US" altLang="ja-JP" sz="1200" kern="900" dirty="0"/>
              <a:t>2</a:t>
            </a:r>
            <a:endParaRPr kumimoji="0" lang="ja-JP" altLang="en-US" sz="1200" i="0" u="none" strike="noStrike" kern="9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CEE46E96-C50E-4CFF-BFFC-5CD93A8D6FA4}"/>
              </a:ext>
            </a:extLst>
          </p:cNvPr>
          <p:cNvSpPr/>
          <p:nvPr/>
        </p:nvSpPr>
        <p:spPr bwMode="auto">
          <a:xfrm>
            <a:off x="745799" y="1444198"/>
            <a:ext cx="251658" cy="279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endParaRPr kumimoji="0" lang="ja-JP" altLang="en-US" sz="160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B48B558-3599-4EC5-B8CE-9FD5E88CBDBE}"/>
              </a:ext>
            </a:extLst>
          </p:cNvPr>
          <p:cNvSpPr txBox="1"/>
          <p:nvPr/>
        </p:nvSpPr>
        <p:spPr bwMode="auto">
          <a:xfrm>
            <a:off x="526456" y="1433938"/>
            <a:ext cx="676275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ctr" defTabSz="914400" rtl="0" eaLnBrk="0" fontAlgn="base" latinLnBrk="0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lang="en-US" altLang="ja-JP" sz="1200" kern="900" dirty="0"/>
              <a:t>1</a:t>
            </a:r>
            <a:endParaRPr kumimoji="0" lang="ja-JP" altLang="en-US" sz="1200" i="0" u="none" strike="noStrike" kern="9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281E12F-C993-4C62-968F-80AED46C0983}"/>
              </a:ext>
            </a:extLst>
          </p:cNvPr>
          <p:cNvCxnSpPr>
            <a:cxnSpLocks/>
            <a:endCxn id="23" idx="3"/>
          </p:cNvCxnSpPr>
          <p:nvPr/>
        </p:nvCxnSpPr>
        <p:spPr bwMode="auto">
          <a:xfrm flipH="1">
            <a:off x="5824410" y="3484506"/>
            <a:ext cx="2066408" cy="1037932"/>
          </a:xfrm>
          <a:prstGeom prst="straightConnector1">
            <a:avLst/>
          </a:prstGeom>
          <a:ln w="12700">
            <a:solidFill>
              <a:srgbClr val="005596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DA68AB8-4E50-466C-B83D-F1577384FF6E}"/>
              </a:ext>
            </a:extLst>
          </p:cNvPr>
          <p:cNvGrpSpPr/>
          <p:nvPr/>
        </p:nvGrpSpPr>
        <p:grpSpPr>
          <a:xfrm>
            <a:off x="7275817" y="5079104"/>
            <a:ext cx="534684" cy="294440"/>
            <a:chOff x="7336776" y="4995300"/>
            <a:chExt cx="676275" cy="362912"/>
          </a:xfrm>
        </p:grpSpPr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C794DEB0-D86A-4036-84E2-7148E304FE2C}"/>
                </a:ext>
              </a:extLst>
            </p:cNvPr>
            <p:cNvSpPr/>
            <p:nvPr/>
          </p:nvSpPr>
          <p:spPr bwMode="auto">
            <a:xfrm>
              <a:off x="7556119" y="5005560"/>
              <a:ext cx="251658" cy="2794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73152" rIns="91440" bIns="10972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None/>
                <a:tabLst/>
              </a:pPr>
              <a:endParaRPr kumimoji="0" lang="ja-JP" altLang="en-US" sz="100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09F25528-7622-48D9-8BF2-04D57E37DA64}"/>
                </a:ext>
              </a:extLst>
            </p:cNvPr>
            <p:cNvSpPr txBox="1"/>
            <p:nvPr/>
          </p:nvSpPr>
          <p:spPr bwMode="auto">
            <a:xfrm>
              <a:off x="7336776" y="4995300"/>
              <a:ext cx="676275" cy="362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73152" rIns="91440" bIns="9144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algn="ctr" defTabSz="914400" rtl="0" eaLnBrk="0" fontAlgn="base" latinLnBrk="0" hangingPunct="0">
                <a:lnSpc>
                  <a:spcPts val="1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bg2"/>
                </a:buClr>
                <a:buSzPct val="105000"/>
              </a:pPr>
              <a:r>
                <a:rPr lang="en-US" altLang="ja-JP" sz="1000" kern="900" dirty="0"/>
                <a:t>1</a:t>
              </a:r>
              <a:endParaRPr kumimoji="0" lang="ja-JP" altLang="en-US" sz="1000" i="0" u="none" strike="noStrike" kern="9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DD948144-2015-45D1-B9E5-533B5999C06F}"/>
              </a:ext>
            </a:extLst>
          </p:cNvPr>
          <p:cNvGrpSpPr/>
          <p:nvPr/>
        </p:nvGrpSpPr>
        <p:grpSpPr>
          <a:xfrm>
            <a:off x="8365089" y="4986286"/>
            <a:ext cx="534684" cy="294440"/>
            <a:chOff x="7336776" y="4995300"/>
            <a:chExt cx="676275" cy="362911"/>
          </a:xfrm>
        </p:grpSpPr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9D08B779-11AB-48AA-BEE3-8E7F154374E0}"/>
                </a:ext>
              </a:extLst>
            </p:cNvPr>
            <p:cNvSpPr/>
            <p:nvPr/>
          </p:nvSpPr>
          <p:spPr bwMode="auto">
            <a:xfrm>
              <a:off x="7556119" y="5005560"/>
              <a:ext cx="251658" cy="2794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73152" rIns="91440" bIns="10972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None/>
                <a:tabLst/>
              </a:pPr>
              <a:endParaRPr kumimoji="0" lang="ja-JP" altLang="en-US" sz="100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AD05F07-3ACD-40F5-A8DF-E2B1BC75086A}"/>
                </a:ext>
              </a:extLst>
            </p:cNvPr>
            <p:cNvSpPr txBox="1"/>
            <p:nvPr/>
          </p:nvSpPr>
          <p:spPr bwMode="auto">
            <a:xfrm>
              <a:off x="7336776" y="4995300"/>
              <a:ext cx="676275" cy="362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73152" rIns="91440" bIns="9144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algn="ctr" defTabSz="914400" rtl="0" eaLnBrk="0" fontAlgn="base" latinLnBrk="0" hangingPunct="0">
                <a:lnSpc>
                  <a:spcPts val="1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bg2"/>
                </a:buClr>
                <a:buSzPct val="105000"/>
              </a:pPr>
              <a:r>
                <a:rPr kumimoji="0" lang="en-US" altLang="ja-JP" sz="1000" i="0" u="none" strike="noStrike" kern="9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2</a:t>
              </a:r>
              <a:endParaRPr kumimoji="0" lang="ja-JP" altLang="en-US" sz="1000" i="0" u="none" strike="noStrike" kern="9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CEA76F9-0577-4F8E-8B96-4475DF4A0A26}"/>
              </a:ext>
            </a:extLst>
          </p:cNvPr>
          <p:cNvGrpSpPr/>
          <p:nvPr/>
        </p:nvGrpSpPr>
        <p:grpSpPr>
          <a:xfrm>
            <a:off x="8405029" y="2748819"/>
            <a:ext cx="599519" cy="297454"/>
            <a:chOff x="8576479" y="2491640"/>
            <a:chExt cx="676275" cy="351263"/>
          </a:xfrm>
        </p:grpSpPr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EAD0F371-CCE8-464C-8B20-29A9500A6C3A}"/>
                </a:ext>
              </a:extLst>
            </p:cNvPr>
            <p:cNvSpPr txBox="1"/>
            <p:nvPr/>
          </p:nvSpPr>
          <p:spPr bwMode="auto">
            <a:xfrm>
              <a:off x="8576479" y="2491640"/>
              <a:ext cx="676275" cy="351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73152" rIns="91440" bIns="9144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algn="ctr" defTabSz="914400" rtl="0" eaLnBrk="0" fontAlgn="base" latinLnBrk="0" hangingPunct="0">
                <a:lnSpc>
                  <a:spcPts val="1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bg2"/>
                </a:buClr>
                <a:buSzPct val="105000"/>
              </a:pPr>
              <a:r>
                <a:rPr kumimoji="0" lang="en-US" altLang="ja-JP" sz="1000" b="1" i="0" u="none" strike="noStrike" kern="900" cap="none" spc="0" normalizeH="0" baseline="0" noProof="0" dirty="0">
                  <a:ln>
                    <a:noFill/>
                  </a:ln>
                  <a:solidFill>
                    <a:srgbClr val="005596"/>
                  </a:solidFill>
                  <a:effectLst/>
                  <a:uLnTx/>
                  <a:uFillTx/>
                  <a:latin typeface="+mn-lt"/>
                </a:rPr>
                <a:t>3</a:t>
              </a:r>
              <a:endParaRPr kumimoji="0" lang="ja-JP" altLang="en-US" sz="1000" b="1" i="0" u="none" strike="noStrike" kern="900" cap="none" spc="0" normalizeH="0" baseline="0" noProof="0" dirty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2AE6BB2B-4DAD-4D02-BD32-85DFBDBD7A7A}"/>
                </a:ext>
              </a:extLst>
            </p:cNvPr>
            <p:cNvSpPr/>
            <p:nvPr/>
          </p:nvSpPr>
          <p:spPr bwMode="auto">
            <a:xfrm>
              <a:off x="8795822" y="2501900"/>
              <a:ext cx="251658" cy="279400"/>
            </a:xfrm>
            <a:prstGeom prst="ellips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73152" rIns="91440" bIns="109728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5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SzTx/>
                <a:buFontTx/>
                <a:buNone/>
                <a:tabLst/>
              </a:pPr>
              <a:endParaRPr kumimoji="0" lang="ja-JP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26427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09DCEA8-4164-4561-AEFB-A89896649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13" y="1816475"/>
            <a:ext cx="8042289" cy="1469160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93192" y="969963"/>
            <a:ext cx="8977821" cy="430827"/>
          </a:xfr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5596"/>
                </a:solidFill>
              </a:rPr>
              <a:t>Pause frame is used to prevent the own self buffer overflow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192" y="255719"/>
            <a:ext cx="11430000" cy="514451"/>
          </a:xfrm>
        </p:spPr>
        <p:txBody>
          <a:bodyPr/>
          <a:lstStyle/>
          <a:p>
            <a:r>
              <a:rPr lang="en-US" dirty="0"/>
              <a:t>Pause Frame Support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4B70A70-DE31-41BA-99C9-D8CA2DC7F361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Register TRM for additional details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altLang="ja-JP" sz="1200" b="1" kern="800" dirty="0">
              <a:solidFill>
                <a:srgbClr val="005596"/>
              </a:solidFill>
            </a:endParaRP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Priority Flow Control (PFC)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Enhanced Transmission Selection  (ETS)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altLang="ja-JP" sz="1200" b="1" kern="800" dirty="0">
              <a:solidFill>
                <a:srgbClr val="005596"/>
              </a:solidFill>
            </a:endParaRP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Register info</a:t>
            </a:r>
            <a:br>
              <a:rPr lang="en-US" altLang="ja-JP" sz="1200" b="1" kern="800" dirty="0">
                <a:solidFill>
                  <a:srgbClr val="005596"/>
                </a:solidFill>
              </a:rPr>
            </a:br>
            <a:r>
              <a:rPr lang="en-US" altLang="ja-JP" sz="1200" kern="800" dirty="0"/>
              <a:t>- ETH_network_config</a:t>
            </a:r>
            <a:br>
              <a:rPr lang="en-US" altLang="ja-JP" sz="1200" kern="800" dirty="0"/>
            </a:br>
            <a:r>
              <a:rPr lang="en-US" altLang="ja-JP" sz="1200" kern="800" dirty="0"/>
              <a:t>- ETH_pause_time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EA034DE-B954-496E-AD8E-72397AD752DD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0DE1DFD-FF8B-4748-AF30-CD8165F7276C}"/>
              </a:ext>
            </a:extLst>
          </p:cNvPr>
          <p:cNvSpPr txBox="1"/>
          <p:nvPr/>
        </p:nvSpPr>
        <p:spPr bwMode="auto">
          <a:xfrm>
            <a:off x="3871396" y="3603374"/>
            <a:ext cx="1202688" cy="341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ctr" defTabSz="914400" rtl="0" eaLnBrk="0" fontAlgn="base" latinLnBrk="0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lang="en-US" altLang="ja-JP" sz="1200" kern="900" dirty="0">
                <a:solidFill>
                  <a:srgbClr val="000000"/>
                </a:solidFill>
              </a:rPr>
              <a:t>Fix value</a:t>
            </a:r>
            <a:endParaRPr kumimoji="0" lang="ja-JP" altLang="en-US" sz="1200" b="0" i="0" u="none" strike="noStrike" kern="9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EF95C8F-40D1-4021-88B7-C387F897D2B8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H="1" flipV="1">
            <a:off x="3644900" y="3085048"/>
            <a:ext cx="827840" cy="518326"/>
          </a:xfrm>
          <a:prstGeom prst="straightConnector1">
            <a:avLst/>
          </a:prstGeom>
          <a:ln w="63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37B8B4B-CDE0-4D0B-B7A2-7E914B7EDEEE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V="1">
            <a:off x="4472740" y="3028696"/>
            <a:ext cx="1102850" cy="574678"/>
          </a:xfrm>
          <a:prstGeom prst="straightConnector1">
            <a:avLst/>
          </a:prstGeom>
          <a:ln w="63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83BC7EE-A84B-459D-BCDA-05376207F0D9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V="1">
            <a:off x="4472740" y="3240452"/>
            <a:ext cx="1592628" cy="362922"/>
          </a:xfrm>
          <a:prstGeom prst="straightConnector1">
            <a:avLst/>
          </a:prstGeom>
          <a:ln w="63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D8B1FE-F67F-4CF4-B65D-64ACB68AF403}"/>
              </a:ext>
            </a:extLst>
          </p:cNvPr>
          <p:cNvSpPr txBox="1"/>
          <p:nvPr/>
        </p:nvSpPr>
        <p:spPr bwMode="auto">
          <a:xfrm>
            <a:off x="6885864" y="3601626"/>
            <a:ext cx="2082800" cy="581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lang="en-US" altLang="ja-JP" sz="1200" kern="900" dirty="0">
                <a:solidFill>
                  <a:srgbClr val="000000"/>
                </a:solidFill>
              </a:rPr>
              <a:t>Set to the following register.</a:t>
            </a:r>
          </a:p>
          <a:p>
            <a:pPr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lang="en-US" altLang="ja-JP" sz="1200" kern="900" dirty="0">
                <a:solidFill>
                  <a:srgbClr val="000000"/>
                </a:solidFill>
              </a:rPr>
              <a:t>- ETH_pause_time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CB2E71B-1BDF-4198-89C8-7119F639D05D}"/>
              </a:ext>
            </a:extLst>
          </p:cNvPr>
          <p:cNvCxnSpPr>
            <a:cxnSpLocks/>
            <a:stCxn id="17" idx="0"/>
          </p:cNvCxnSpPr>
          <p:nvPr/>
        </p:nvCxnSpPr>
        <p:spPr bwMode="auto">
          <a:xfrm flipH="1" flipV="1">
            <a:off x="6893208" y="3062592"/>
            <a:ext cx="1034056" cy="539034"/>
          </a:xfrm>
          <a:prstGeom prst="straightConnector1">
            <a:avLst/>
          </a:prstGeom>
          <a:ln w="63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B986DA4-11DC-4A04-A766-F3748CC81FE7}"/>
              </a:ext>
            </a:extLst>
          </p:cNvPr>
          <p:cNvSpPr txBox="1">
            <a:spLocks/>
          </p:cNvSpPr>
          <p:nvPr/>
        </p:nvSpPr>
        <p:spPr bwMode="auto">
          <a:xfrm>
            <a:off x="424593" y="4410393"/>
            <a:ext cx="8977821" cy="169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690" rIns="91440" bIns="45690" numCol="1" anchor="t" anchorCtr="0" compatLnSpc="1">
            <a:prstTxWarp prst="textNoShape">
              <a:avLst/>
            </a:prstTxWarp>
            <a:spAutoFit/>
          </a:bodyPr>
          <a:lstStyle>
            <a:lvl1pPr marL="266700" indent="-2667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defRPr sz="2200" b="0" kern="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7375" indent="-261938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MS Reference Sans Serif" pitchFamily="34" charset="0"/>
              <a:buChar char="−"/>
              <a:defRPr sz="1900" kern="800" baseline="0">
                <a:solidFill>
                  <a:schemeClr val="tx1"/>
                </a:solidFill>
                <a:latin typeface="+mn-lt"/>
              </a:defRPr>
            </a:lvl2pPr>
            <a:lvl3pPr marL="817563" indent="-192088" algn="l" rt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105000"/>
              <a:buFont typeface="Arial" pitchFamily="34" charset="0"/>
              <a:buChar char="•"/>
              <a:defRPr sz="1800" kern="800" baseline="0">
                <a:solidFill>
                  <a:schemeClr val="tx1"/>
                </a:solidFill>
                <a:latin typeface="+mn-lt"/>
              </a:defRPr>
            </a:lvl3pPr>
            <a:lvl4pPr marL="1141413" indent="-273050" algn="l" rt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à"/>
              <a:defRPr sz="1700">
                <a:solidFill>
                  <a:schemeClr val="tx1"/>
                </a:solidFill>
                <a:latin typeface="+mn-lt"/>
              </a:defRPr>
            </a:lvl4pPr>
            <a:lvl5pPr marL="1401763" indent="-200025" algn="l" rtl="0" eaLnBrk="0" fontAlgn="base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−"/>
              <a:defRPr sz="1700">
                <a:solidFill>
                  <a:schemeClr val="tx1"/>
                </a:solidFill>
                <a:latin typeface="+mn-lt"/>
              </a:defRPr>
            </a:lvl5pPr>
            <a:lvl6pPr marL="1370778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SzPct val="100000"/>
              <a:defRPr sz="1600">
                <a:solidFill>
                  <a:schemeClr val="tx2"/>
                </a:solidFill>
                <a:latin typeface="+mn-lt"/>
              </a:defRPr>
            </a:lvl6pPr>
            <a:lvl7pPr marL="1827702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SzPct val="100000"/>
              <a:defRPr sz="1600">
                <a:solidFill>
                  <a:schemeClr val="tx2"/>
                </a:solidFill>
                <a:latin typeface="+mn-lt"/>
              </a:defRPr>
            </a:lvl7pPr>
            <a:lvl8pPr marL="2284627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SzPct val="100000"/>
              <a:defRPr sz="1600">
                <a:solidFill>
                  <a:schemeClr val="tx2"/>
                </a:solidFill>
                <a:latin typeface="+mn-lt"/>
              </a:defRPr>
            </a:lvl8pPr>
            <a:lvl9pPr marL="2741556" algn="l" rtl="0" eaLnBrk="1" fontAlgn="base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SzPct val="100000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marL="266700" lvl="2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If enabled, Pause frame can be used to stop transmission for defined time period</a:t>
            </a:r>
          </a:p>
          <a:p>
            <a:pPr marL="266700" lvl="2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Time is defined in terms of Quanta; 1 Quanta = 512 bits time period</a:t>
            </a:r>
          </a:p>
          <a:p>
            <a:pPr marL="496888" lvl="2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4461848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93192" y="969963"/>
            <a:ext cx="8977821" cy="5252659"/>
          </a:xfrm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5596"/>
                </a:solidFill>
              </a:rPr>
              <a:t>Pause frames to can be transmitted with zero quanta (to resume transmission) or with non-zero quanta time period</a:t>
            </a:r>
          </a:p>
          <a:p>
            <a:r>
              <a:rPr lang="en-US" altLang="ja-JP" dirty="0">
                <a:solidFill>
                  <a:srgbClr val="005596"/>
                </a:solidFill>
              </a:rPr>
              <a:t>If receiving Pause frames enabled, EMAC stops transmission right after receiving non-zero quanta Pause frame</a:t>
            </a:r>
          </a:p>
          <a:p>
            <a:r>
              <a:rPr lang="en-US" altLang="ja-JP" dirty="0">
                <a:solidFill>
                  <a:srgbClr val="005596"/>
                </a:solidFill>
              </a:rPr>
              <a:t>Classical IEEE 802.3 Pause frame:</a:t>
            </a:r>
          </a:p>
          <a:p>
            <a:pPr lvl="1"/>
            <a:r>
              <a:rPr lang="en-US" altLang="ja-JP" dirty="0">
                <a:solidFill>
                  <a:srgbClr val="005596"/>
                </a:solidFill>
              </a:rPr>
              <a:t>Destination address of 0180C2000001h</a:t>
            </a:r>
          </a:p>
          <a:p>
            <a:pPr lvl="1"/>
            <a:r>
              <a:rPr lang="en-US" altLang="ja-JP" dirty="0">
                <a:solidFill>
                  <a:srgbClr val="005596"/>
                </a:solidFill>
              </a:rPr>
              <a:t>A source address taken from Specific Address 1 register</a:t>
            </a:r>
          </a:p>
          <a:p>
            <a:pPr lvl="1"/>
            <a:r>
              <a:rPr lang="en-US" altLang="ja-JP" dirty="0">
                <a:solidFill>
                  <a:srgbClr val="005596"/>
                </a:solidFill>
              </a:rPr>
              <a:t>Type ID of 8808h</a:t>
            </a:r>
          </a:p>
          <a:p>
            <a:pPr lvl="1"/>
            <a:r>
              <a:rPr lang="en-US" altLang="ja-JP" dirty="0">
                <a:solidFill>
                  <a:srgbClr val="005596"/>
                </a:solidFill>
              </a:rPr>
              <a:t>Pause opcode of 0001h</a:t>
            </a:r>
          </a:p>
          <a:p>
            <a:pPr lvl="1"/>
            <a:r>
              <a:rPr lang="en-US" altLang="ja-JP" dirty="0">
                <a:solidFill>
                  <a:srgbClr val="005596"/>
                </a:solidFill>
              </a:rPr>
              <a:t>Pause quantum register</a:t>
            </a:r>
          </a:p>
          <a:p>
            <a:pPr lvl="1"/>
            <a:r>
              <a:rPr lang="en-US" altLang="ja-JP" dirty="0">
                <a:solidFill>
                  <a:srgbClr val="005596"/>
                </a:solidFill>
              </a:rPr>
              <a:t>Padding of 00h to take the frame to minimum frame length</a:t>
            </a:r>
          </a:p>
          <a:p>
            <a:pPr lvl="1"/>
            <a:r>
              <a:rPr lang="en-US" altLang="ja-JP" dirty="0">
                <a:solidFill>
                  <a:srgbClr val="005596"/>
                </a:solidFill>
              </a:rPr>
              <a:t>Valid FCS</a:t>
            </a:r>
          </a:p>
          <a:p>
            <a:pPr lvl="1"/>
            <a:endParaRPr lang="en-US" altLang="ja-JP" dirty="0">
              <a:solidFill>
                <a:srgbClr val="005596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192" y="255719"/>
            <a:ext cx="11430000" cy="514451"/>
          </a:xfrm>
        </p:spPr>
        <p:txBody>
          <a:bodyPr/>
          <a:lstStyle/>
          <a:p>
            <a:r>
              <a:rPr lang="en-US" dirty="0"/>
              <a:t>Pause frame Support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4B70A70-DE31-41BA-99C9-D8CA2DC7F361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Register TRM for additional details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altLang="ja-JP" sz="1200" b="1" kern="800" dirty="0">
              <a:solidFill>
                <a:srgbClr val="005596"/>
              </a:solidFill>
            </a:endParaRP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Priority Flow Control (PFC)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Enhanced Transmission Selection  (ETS)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altLang="ja-JP" sz="1200" b="1" kern="800" dirty="0">
              <a:solidFill>
                <a:srgbClr val="005596"/>
              </a:solidFill>
            </a:endParaRP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Register info</a:t>
            </a:r>
            <a:br>
              <a:rPr lang="en-US" altLang="ja-JP" sz="1200" b="1" kern="800" dirty="0">
                <a:solidFill>
                  <a:srgbClr val="005596"/>
                </a:solidFill>
              </a:rPr>
            </a:br>
            <a:r>
              <a:rPr lang="en-US" altLang="ja-JP" sz="1200" kern="800" dirty="0"/>
              <a:t>- ETH_network_config</a:t>
            </a:r>
            <a:br>
              <a:rPr lang="en-US" altLang="ja-JP" sz="1200" kern="800" dirty="0"/>
            </a:br>
            <a:r>
              <a:rPr lang="en-US" altLang="ja-JP" sz="1200" kern="800" dirty="0"/>
              <a:t>- ETH_pause_time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EA034DE-B954-496E-AD8E-72397AD752DD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</p:spTree>
    <p:extLst>
      <p:ext uri="{BB962C8B-B14F-4D97-AF65-F5344CB8AC3E}">
        <p14:creationId xmlns:p14="http://schemas.microsoft.com/office/powerpoint/2010/main" val="361429566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59558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22" y="984453"/>
            <a:ext cx="6638925" cy="522922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Modules</a:t>
            </a:r>
          </a:p>
        </p:txBody>
      </p:sp>
    </p:spTree>
    <p:extLst>
      <p:ext uri="{BB962C8B-B14F-4D97-AF65-F5344CB8AC3E}">
        <p14:creationId xmlns:p14="http://schemas.microsoft.com/office/powerpoint/2010/main" val="3582222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3" y="969963"/>
            <a:ext cx="8840018" cy="3939479"/>
          </a:xfrm>
        </p:spPr>
        <p:txBody>
          <a:bodyPr wrap="square">
            <a:spAutoFit/>
          </a:bodyPr>
          <a:lstStyle/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IPv4, TCP and UDP frames have 16 bits checksum included for the payload</a:t>
            </a: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EMAC is capable to generate and verify the checksum for these frame types</a:t>
            </a: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dirty="0">
                <a:solidFill>
                  <a:srgbClr val="005596"/>
                </a:solidFill>
              </a:rPr>
              <a:t>If checksum fails to verify while receiving, frame is discarded, and error counter gets incremented</a:t>
            </a:r>
          </a:p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000" dirty="0">
                <a:solidFill>
                  <a:srgbClr val="005596"/>
                </a:solidFill>
              </a:rPr>
              <a:t> For transmit checksum generation occurs only if the frame format is recognized by the MAC, otherwise frame will be sent without checksum and respective status bits get updated.</a:t>
            </a:r>
          </a:p>
          <a:p>
            <a:pPr marL="496888" lvl="2" indent="-266700">
              <a:spcBef>
                <a:spcPts val="1200"/>
              </a:spcBef>
              <a:buFont typeface="Wingdings" pitchFamily="2" charset="2"/>
              <a:buChar char="§"/>
            </a:pPr>
            <a:endParaRPr lang="en-US" altLang="ja-JP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IP/TCP/UDP Checksum Offloading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34011AD-45E9-4119-B707-A35347BBD498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 31.3.5 for additional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A16AFD-930A-45CD-B1F1-9C0B499E944C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</p:spTree>
    <p:extLst>
      <p:ext uri="{BB962C8B-B14F-4D97-AF65-F5344CB8AC3E}">
        <p14:creationId xmlns:p14="http://schemas.microsoft.com/office/powerpoint/2010/main" val="95764132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93192" y="969963"/>
            <a:ext cx="8977821" cy="2359560"/>
          </a:xfr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5596"/>
                </a:solidFill>
              </a:rPr>
              <a:t>Frame format:</a:t>
            </a:r>
            <a:endParaRPr lang="en-US" altLang="ja-JP" sz="1800" dirty="0"/>
          </a:p>
          <a:p>
            <a:pPr lvl="1"/>
            <a:r>
              <a:rPr lang="en-US" altLang="ja-JP" dirty="0"/>
              <a:t>Basic Frame</a:t>
            </a:r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pPr lvl="1"/>
            <a:r>
              <a:rPr lang="en-US" altLang="ja-JP" dirty="0"/>
              <a:t>Q-tagged frame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frame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4B70A70-DE31-41BA-99C9-D8CA2DC7F361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Register TRM for additional details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altLang="ja-JP" sz="1200" b="1" kern="800" dirty="0">
              <a:solidFill>
                <a:srgbClr val="005596"/>
              </a:solidFill>
            </a:endParaRP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Start of Frame Delimiter (SFD)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Flag check sequence (FCS)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EA034DE-B954-496E-AD8E-72397AD752DD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0FACA3F-4A2F-43F0-A74F-C810377F3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781" y="1789630"/>
            <a:ext cx="8120079" cy="76116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9243BAA-3299-4938-94E1-26F5F0C9B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782" y="3372890"/>
            <a:ext cx="8120079" cy="120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1322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93192" y="969963"/>
            <a:ext cx="8977821" cy="769381"/>
          </a:xfr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5596"/>
                </a:solidFill>
              </a:rPr>
              <a:t>The maximum length of Traveo II jumbo frame payload is 1536 bytes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192" y="255719"/>
            <a:ext cx="11430000" cy="514451"/>
          </a:xfrm>
        </p:spPr>
        <p:txBody>
          <a:bodyPr/>
          <a:lstStyle/>
          <a:p>
            <a:r>
              <a:rPr lang="en-US" dirty="0"/>
              <a:t>Jumbo Frame Support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4B70A70-DE31-41BA-99C9-D8CA2DC7F361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Register TRM for additional details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altLang="ja-JP" sz="1200" b="1" kern="800" dirty="0">
              <a:solidFill>
                <a:srgbClr val="005596"/>
              </a:solidFill>
            </a:endParaRP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Register Info</a:t>
            </a:r>
            <a:br>
              <a:rPr lang="en-US" altLang="ja-JP" sz="1200" b="1" kern="800" dirty="0">
                <a:solidFill>
                  <a:srgbClr val="005596"/>
                </a:solidFill>
              </a:rPr>
            </a:br>
            <a:r>
              <a:rPr lang="en-US" altLang="ja-JP" sz="1200" kern="800" dirty="0"/>
              <a:t>- ETH_jumbo_max_</a:t>
            </a:r>
            <a:br>
              <a:rPr lang="en-US" altLang="ja-JP" sz="1200" kern="800" dirty="0"/>
            </a:br>
            <a:r>
              <a:rPr lang="en-US" altLang="ja-JP" sz="1200" kern="800" dirty="0"/>
              <a:t>  length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EA034DE-B954-496E-AD8E-72397AD752DD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874771-DE61-46F2-8901-0FC83410BA2D}"/>
              </a:ext>
            </a:extLst>
          </p:cNvPr>
          <p:cNvSpPr txBox="1"/>
          <p:nvPr/>
        </p:nvSpPr>
        <p:spPr bwMode="auto">
          <a:xfrm>
            <a:off x="6438900" y="3432848"/>
            <a:ext cx="2741930" cy="820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l" defTabSz="914400" rtl="0" eaLnBrk="0" fontAlgn="base" latinLnBrk="0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kumimoji="0" lang="en-US" altLang="ja-JP" sz="1200" b="0" i="0" u="none" strike="noStrike" kern="9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MAC CLIENT LENGTH/TYPE</a:t>
            </a:r>
            <a:endParaRPr kumimoji="0" lang="en-US" altLang="ja-JP" sz="1200" b="0" i="0" u="none" strike="noStrike" kern="9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  <a:p>
            <a:pPr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lang="en-US" altLang="ja-JP" sz="1200" kern="900" dirty="0">
                <a:solidFill>
                  <a:srgbClr val="000000"/>
                </a:solidFill>
              </a:rPr>
              <a:t>Set to the following register.</a:t>
            </a:r>
          </a:p>
          <a:p>
            <a:pPr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lang="en-US" altLang="ja-JP" sz="1200" kern="900" dirty="0">
                <a:solidFill>
                  <a:srgbClr val="000000"/>
                </a:solidFill>
              </a:rPr>
              <a:t>- ETH_jumbo_max_length register</a:t>
            </a:r>
            <a:endParaRPr kumimoji="0" lang="ja-JP" altLang="en-US" sz="1200" b="0" i="0" u="none" strike="noStrike" kern="90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232E5A0-FFD1-481B-A643-49287144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26" y="2314970"/>
            <a:ext cx="8358904" cy="783552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A2745B7-DE3C-4844-9CE4-2B369D5C6E69}"/>
              </a:ext>
            </a:extLst>
          </p:cNvPr>
          <p:cNvCxnSpPr>
            <a:cxnSpLocks/>
            <a:stCxn id="5" idx="1"/>
          </p:cNvCxnSpPr>
          <p:nvPr/>
        </p:nvCxnSpPr>
        <p:spPr bwMode="auto">
          <a:xfrm flipH="1" flipV="1">
            <a:off x="6197600" y="2822873"/>
            <a:ext cx="241300" cy="1020344"/>
          </a:xfrm>
          <a:prstGeom prst="line">
            <a:avLst/>
          </a:prstGeom>
          <a:ln w="63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59848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2" y="969963"/>
            <a:ext cx="8977821" cy="5160326"/>
          </a:xfrm>
        </p:spPr>
        <p:txBody>
          <a:bodyPr wrap="square">
            <a:spAutoFit/>
          </a:bodyPr>
          <a:lstStyle/>
          <a:p>
            <a:pPr marL="266700" lvl="1" indent="-266700">
              <a:spcBef>
                <a:spcPts val="1200"/>
              </a:spcBef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200" b="1" dirty="0">
                <a:solidFill>
                  <a:srgbClr val="005596"/>
                </a:solidFill>
                <a:ea typeface="+mn-ea"/>
                <a:cs typeface="+mn-cs"/>
              </a:rPr>
              <a:t>Features:</a:t>
            </a:r>
          </a:p>
          <a:p>
            <a:pPr lvl="1"/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MII, RMII, GMII and RGMII PHY interface</a:t>
            </a:r>
          </a:p>
          <a:p>
            <a:pPr lvl="1"/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MDIO interface for PHY management</a:t>
            </a:r>
          </a:p>
          <a:p>
            <a:pPr lvl="1"/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10/100/1000 Mbit/s Ethernet MAC compatible with the IEEE 802.3</a:t>
            </a:r>
          </a:p>
          <a:p>
            <a:pPr lvl="1"/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Full-duplex communication</a:t>
            </a:r>
          </a:p>
          <a:p>
            <a:pPr lvl="1"/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Jumbo frame</a:t>
            </a:r>
            <a:r>
              <a:rPr lang="en-US" altLang="ja-JP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 (Max.1536 bytes)</a:t>
            </a:r>
          </a:p>
          <a:p>
            <a:pPr lvl="1"/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IEEE 802.1Q: Virtual LAN (VLAN)</a:t>
            </a:r>
          </a:p>
          <a:p>
            <a:pPr lvl="1"/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IEEE 802.3: Pause frame</a:t>
            </a:r>
          </a:p>
          <a:p>
            <a:pPr lvl="1"/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IEEE 802.1BA: Audio Video Bridging Systems</a:t>
            </a:r>
          </a:p>
          <a:p>
            <a:pPr lvl="1"/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IEEE 802.1Qav: Forwarding and Queuing Enhancements for Time-Sensitive Streams</a:t>
            </a:r>
          </a:p>
          <a:p>
            <a:pPr lvl="1"/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IEEE 802.1AS: Timing and Synchronization for Time-Sensitive Application in Bridged LAN’s</a:t>
            </a:r>
          </a:p>
          <a:p>
            <a:pPr lvl="1"/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IEEE 1588 – Precision Time Protocol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MAC Overview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CCC61F8-8517-4401-9E4C-4AE1611B0C37}"/>
              </a:ext>
            </a:extLst>
          </p:cNvPr>
          <p:cNvSpPr/>
          <p:nvPr/>
        </p:nvSpPr>
        <p:spPr bwMode="auto">
          <a:xfrm>
            <a:off x="9560560" y="800100"/>
            <a:ext cx="2139315" cy="5181600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 31.1 for additional details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1200" b="1" kern="800" dirty="0">
                <a:solidFill>
                  <a:srgbClr val="005596"/>
                </a:solidFill>
              </a:rPr>
              <a:t>Supports only OPEN Alliance specified RGMII standard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1DD268E-7D8F-49D0-BFDD-EE78DAB4DB3F}"/>
              </a:ext>
            </a:extLst>
          </p:cNvPr>
          <p:cNvSpPr/>
          <p:nvPr/>
        </p:nvSpPr>
        <p:spPr bwMode="auto">
          <a:xfrm>
            <a:off x="9560560" y="264228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95F880D1-D3E0-48D3-9C88-E487D9A1F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635" y="6240610"/>
            <a:ext cx="7924740" cy="215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86" tIns="45690" rIns="91386" bIns="45690">
            <a:spAutoFit/>
          </a:bodyPr>
          <a:lstStyle/>
          <a:p>
            <a:pPr>
              <a:tabLst>
                <a:tab pos="1775345" algn="l"/>
                <a:tab pos="4399498" algn="l"/>
              </a:tabLst>
              <a:defRPr/>
            </a:pPr>
            <a:r>
              <a:rPr lang="en-US" sz="800" baseline="30000" dirty="0"/>
              <a:t>1</a:t>
            </a:r>
            <a:r>
              <a:rPr lang="en-US" sz="800" dirty="0"/>
              <a:t> </a:t>
            </a:r>
            <a:r>
              <a:rPr lang="en-US" altLang="ja-JP" sz="800" dirty="0"/>
              <a:t>Jumbo frame is not standardized by IEEE.</a:t>
            </a:r>
          </a:p>
        </p:txBody>
      </p:sp>
    </p:spTree>
    <p:extLst>
      <p:ext uri="{BB962C8B-B14F-4D97-AF65-F5344CB8AC3E}">
        <p14:creationId xmlns:p14="http://schemas.microsoft.com/office/powerpoint/2010/main" val="139832487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93192" y="969963"/>
            <a:ext cx="8977821" cy="923269"/>
          </a:xfr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5596"/>
                </a:solidFill>
              </a:rPr>
              <a:t>Provides a virtual LAN group in the network by VLAN tag</a:t>
            </a:r>
          </a:p>
          <a:p>
            <a:r>
              <a:rPr lang="en-US" altLang="ja-JP" b="1" dirty="0">
                <a:solidFill>
                  <a:srgbClr val="005596"/>
                </a:solidFill>
              </a:rPr>
              <a:t>VLAN tag is inserted into the Q-tagged frame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192" y="255719"/>
            <a:ext cx="11430000" cy="514451"/>
          </a:xfrm>
        </p:spPr>
        <p:txBody>
          <a:bodyPr/>
          <a:lstStyle/>
          <a:p>
            <a:r>
              <a:rPr lang="en-US" dirty="0"/>
              <a:t>VLAN Support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4B70A70-DE31-41BA-99C9-D8CA2DC7F361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Register TRM for additional details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Tag Protocol Identifier (TPID)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Tag Control Information (TCI)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Priority Code Point (PCP)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Canonical Format Indicator (CFI)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VLAN identifier (VID)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Register info</a:t>
            </a:r>
            <a:br>
              <a:rPr lang="en-US" altLang="ja-JP" sz="1200" b="1" kern="800" dirty="0">
                <a:solidFill>
                  <a:srgbClr val="005596"/>
                </a:solidFill>
              </a:rPr>
            </a:br>
            <a:r>
              <a:rPr lang="en-US" altLang="ja-JP" sz="1200" kern="800" dirty="0"/>
              <a:t>- ETH_network_config </a:t>
            </a:r>
            <a:br>
              <a:rPr lang="en-US" altLang="ja-JP" sz="1200" kern="800" dirty="0"/>
            </a:br>
            <a:r>
              <a:rPr lang="en-US" altLang="ja-JP" sz="1200" kern="800" dirty="0"/>
              <a:t>- ETH_stacked_vlan</a:t>
            </a:r>
            <a:br>
              <a:rPr lang="en-US" altLang="ja-JP" sz="1200" kern="800" dirty="0"/>
            </a:br>
            <a:r>
              <a:rPr lang="en-US" altLang="ja-JP" sz="1200" kern="800" dirty="0"/>
              <a:t>- ETH_dma_config</a:t>
            </a:r>
            <a:br>
              <a:rPr lang="en-US" altLang="ja-JP" sz="1200" kern="800" dirty="0"/>
            </a:br>
            <a:r>
              <a:rPr lang="en-US" altLang="ja-JP" sz="1200" kern="800" dirty="0"/>
              <a:t>- ETH_screening_type_2</a:t>
            </a:r>
            <a:br>
              <a:rPr lang="en-US" altLang="ja-JP" sz="1200" kern="800" dirty="0"/>
            </a:br>
            <a:r>
              <a:rPr lang="en-US" altLang="ja-JP" sz="1200" kern="800" dirty="0"/>
              <a:t>  _register_0 to 15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EA034DE-B954-496E-AD8E-72397AD752DD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D3F8839-0518-4174-95AF-82AE86AB5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80" y="2145983"/>
            <a:ext cx="8358904" cy="250202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4A9994-7BA1-4F5F-AFB7-B0A6034D6EF9}"/>
              </a:ext>
            </a:extLst>
          </p:cNvPr>
          <p:cNvSpPr txBox="1"/>
          <p:nvPr/>
        </p:nvSpPr>
        <p:spPr bwMode="auto">
          <a:xfrm>
            <a:off x="1625600" y="4000500"/>
            <a:ext cx="914400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algn="ctr" defTabSz="914400" rtl="0" eaLnBrk="0" fontAlgn="base" latinLnBrk="0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kumimoji="0" lang="en-US" altLang="ja-JP" sz="1200" b="1" i="0" u="none" strike="noStrike" kern="900" cap="none" spc="0" normalizeH="0" baseline="0" noProof="0" dirty="0">
                <a:ln>
                  <a:noFill/>
                </a:ln>
                <a:solidFill>
                  <a:srgbClr val="005596"/>
                </a:solidFill>
                <a:effectLst/>
                <a:uLnTx/>
                <a:uFillTx/>
                <a:latin typeface="+mn-lt"/>
              </a:rPr>
              <a:t>VLAN Tag</a:t>
            </a:r>
            <a:endParaRPr kumimoji="0" lang="ja-JP" altLang="en-US" sz="1200" b="1" i="0" u="none" strike="noStrike" kern="900" cap="none" spc="0" normalizeH="0" baseline="0" noProof="0" dirty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9F9F10-1D0C-424C-9015-2D9EEB09B205}"/>
              </a:ext>
            </a:extLst>
          </p:cNvPr>
          <p:cNvSpPr txBox="1"/>
          <p:nvPr/>
        </p:nvSpPr>
        <p:spPr bwMode="auto">
          <a:xfrm>
            <a:off x="3581400" y="5031157"/>
            <a:ext cx="3149600" cy="581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kumimoji="0" lang="en-US" altLang="ja-JP" sz="1200" b="0" i="0" u="none" strike="noStrike" kern="9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Set to the following register.</a:t>
            </a:r>
          </a:p>
          <a:p>
            <a:pPr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lang="en-US" altLang="ja-JP" sz="1200" kern="800" dirty="0"/>
              <a:t>- ETH_screening_type_2 _register_0 to 15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DCF1FC9-1D6C-440C-8CB2-E8725B8EA9B0}"/>
              </a:ext>
            </a:extLst>
          </p:cNvPr>
          <p:cNvSpPr txBox="1"/>
          <p:nvPr/>
        </p:nvSpPr>
        <p:spPr bwMode="auto">
          <a:xfrm>
            <a:off x="1204357" y="5031157"/>
            <a:ext cx="2296160" cy="581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kumimoji="0" lang="en-US" altLang="ja-JP" sz="1200" b="0" i="0" u="none" strike="noStrike" kern="9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Set to the following register.</a:t>
            </a:r>
          </a:p>
          <a:p>
            <a:pPr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lang="en-US" altLang="ja-JP" sz="1200" kern="800" dirty="0"/>
              <a:t>- ETH_stacked_vlan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A1B8B00-A47D-4DCF-933C-995BDA6A304D}"/>
              </a:ext>
            </a:extLst>
          </p:cNvPr>
          <p:cNvCxnSpPr>
            <a:cxnSpLocks/>
            <a:stCxn id="14" idx="0"/>
          </p:cNvCxnSpPr>
          <p:nvPr/>
        </p:nvCxnSpPr>
        <p:spPr bwMode="auto">
          <a:xfrm flipV="1">
            <a:off x="2352437" y="4445000"/>
            <a:ext cx="1669573" cy="586157"/>
          </a:xfrm>
          <a:prstGeom prst="line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0A2C64C-A9A5-466F-A0D8-C77627F70BCD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V="1">
            <a:off x="5156200" y="4648008"/>
            <a:ext cx="787400" cy="383149"/>
          </a:xfrm>
          <a:prstGeom prst="line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EA29000-BC75-4945-B9C5-628A68CCDECF}"/>
              </a:ext>
            </a:extLst>
          </p:cNvPr>
          <p:cNvSpPr txBox="1"/>
          <p:nvPr/>
        </p:nvSpPr>
        <p:spPr bwMode="auto">
          <a:xfrm>
            <a:off x="6920547" y="5031157"/>
            <a:ext cx="2146300" cy="341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73152" rIns="91440" bIns="9144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bg2"/>
              </a:buClr>
              <a:buSzPct val="105000"/>
            </a:pPr>
            <a:r>
              <a:rPr kumimoji="0" lang="en-US" altLang="ja-JP" sz="1200" b="0" i="0" u="none" strike="noStrike" kern="9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Set to the Buffer descriptor.</a:t>
            </a:r>
            <a:endParaRPr lang="en-US" altLang="ja-JP" sz="1200" kern="800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C0C8743-C89F-45DF-BDAE-B4AD2570EC5B}"/>
              </a:ext>
            </a:extLst>
          </p:cNvPr>
          <p:cNvCxnSpPr>
            <a:cxnSpLocks/>
            <a:stCxn id="23" idx="0"/>
          </p:cNvCxnSpPr>
          <p:nvPr/>
        </p:nvCxnSpPr>
        <p:spPr bwMode="auto">
          <a:xfrm flipH="1" flipV="1">
            <a:off x="6825773" y="4648008"/>
            <a:ext cx="1167924" cy="383149"/>
          </a:xfrm>
          <a:prstGeom prst="line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89CAF08-FE12-44F5-B00F-D4246D7C13CB}"/>
              </a:ext>
            </a:extLst>
          </p:cNvPr>
          <p:cNvCxnSpPr>
            <a:cxnSpLocks/>
            <a:stCxn id="23" idx="0"/>
          </p:cNvCxnSpPr>
          <p:nvPr/>
        </p:nvCxnSpPr>
        <p:spPr bwMode="auto">
          <a:xfrm flipH="1" flipV="1">
            <a:off x="7738311" y="4648008"/>
            <a:ext cx="255386" cy="383149"/>
          </a:xfrm>
          <a:prstGeom prst="line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84323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93192" y="969963"/>
            <a:ext cx="8977821" cy="3288019"/>
          </a:xfr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5596"/>
                </a:solidFill>
              </a:rPr>
              <a:t>Supports the timing and synchronization (IEEE 802.1AS)</a:t>
            </a:r>
          </a:p>
          <a:p>
            <a:r>
              <a:rPr lang="en-US" altLang="ja-JP" b="1" dirty="0">
                <a:solidFill>
                  <a:srgbClr val="005596"/>
                </a:solidFill>
              </a:rPr>
              <a:t>Supports the TSU</a:t>
            </a:r>
            <a:endParaRPr lang="en-US" altLang="ja-JP" dirty="0"/>
          </a:p>
          <a:p>
            <a:pPr lvl="1"/>
            <a:r>
              <a:rPr lang="en-US" altLang="ja-JP" dirty="0"/>
              <a:t>Ethernet MAC has a TSU compatible to IEEE 1588</a:t>
            </a:r>
            <a:endParaRPr lang="en-US" altLang="ja-JP" dirty="0">
              <a:highlight>
                <a:srgbClr val="FFFF00"/>
              </a:highlight>
            </a:endParaRPr>
          </a:p>
          <a:p>
            <a:r>
              <a:rPr lang="en-US" altLang="ja-JP" b="1" dirty="0">
                <a:solidFill>
                  <a:srgbClr val="005596"/>
                </a:solidFill>
              </a:rPr>
              <a:t>Supports the FQTSS (IEEE 802.1Qav)</a:t>
            </a:r>
          </a:p>
          <a:p>
            <a:pPr lvl="1"/>
            <a:r>
              <a:rPr lang="en-US" altLang="ja-JP" dirty="0"/>
              <a:t>Ethernet MAC has registers to support FQTSS</a:t>
            </a:r>
            <a:endParaRPr lang="en-US" altLang="ja-JP" dirty="0">
              <a:highlight>
                <a:srgbClr val="FFFF00"/>
              </a:highlight>
            </a:endParaRPr>
          </a:p>
          <a:p>
            <a:pPr lvl="1"/>
            <a:r>
              <a:rPr lang="en-US" altLang="ja-JP" dirty="0"/>
              <a:t>FQTSS is controlled by software using registers and supports priority control of transmission data</a:t>
            </a:r>
          </a:p>
          <a:p>
            <a:pPr lvl="1"/>
            <a:endParaRPr lang="en-US" altLang="ja-JP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Video Bridging Systems Support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4B70A70-DE31-41BA-99C9-D8CA2DC7F361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Register TRM for additional details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altLang="ja-JP" sz="1200" b="1" kern="800" dirty="0">
              <a:solidFill>
                <a:srgbClr val="005596"/>
              </a:solidFill>
            </a:endParaRP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Time Stamp Unit (TSU)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Forwarding and Queuing Enhancements for Time-Sensitive Streams (FQTSS)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altLang="ja-JP" sz="1200" b="1" kern="800" dirty="0">
              <a:solidFill>
                <a:srgbClr val="005596"/>
              </a:solidFill>
            </a:endParaRPr>
          </a:p>
          <a:p>
            <a:pPr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</a:pPr>
            <a:endParaRPr lang="en-US" altLang="ja-JP" sz="1200" b="1" kern="800" dirty="0">
              <a:solidFill>
                <a:srgbClr val="005596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EA034DE-B954-496E-AD8E-72397AD752DD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</p:spTree>
    <p:extLst>
      <p:ext uri="{BB962C8B-B14F-4D97-AF65-F5344CB8AC3E}">
        <p14:creationId xmlns:p14="http://schemas.microsoft.com/office/powerpoint/2010/main" val="344650242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History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1931926-9CF6-4F6A-8E76-04C8E1CA5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604811"/>
              </p:ext>
            </p:extLst>
          </p:nvPr>
        </p:nvGraphicFramePr>
        <p:xfrm>
          <a:off x="643127" y="978165"/>
          <a:ext cx="10813766" cy="1777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885">
                  <a:extLst>
                    <a:ext uri="{9D8B030D-6E8A-4147-A177-3AD203B41FA5}">
                      <a16:colId xmlns:a16="http://schemas.microsoft.com/office/drawing/2014/main" val="1239718747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3210263253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2628774947"/>
                    </a:ext>
                  </a:extLst>
                </a:gridCol>
                <a:gridCol w="1337612">
                  <a:extLst>
                    <a:ext uri="{9D8B030D-6E8A-4147-A177-3AD203B41FA5}">
                      <a16:colId xmlns:a16="http://schemas.microsoft.com/office/drawing/2014/main" val="3862894964"/>
                    </a:ext>
                  </a:extLst>
                </a:gridCol>
                <a:gridCol w="6031375">
                  <a:extLst>
                    <a:ext uri="{9D8B030D-6E8A-4147-A177-3AD203B41FA5}">
                      <a16:colId xmlns:a16="http://schemas.microsoft.com/office/drawing/2014/main" val="3488215586"/>
                    </a:ext>
                  </a:extLst>
                </a:gridCol>
              </a:tblGrid>
              <a:tr h="13583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Revision</a:t>
                      </a:r>
                      <a:endParaRPr kumimoji="1" lang="ja-JP" altLang="en-US" sz="1400" dirty="0"/>
                    </a:p>
                  </a:txBody>
                  <a:tcPr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ECN</a:t>
                      </a:r>
                      <a:endParaRPr kumimoji="1" lang="ja-JP" alt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Orig. of Change</a:t>
                      </a:r>
                      <a:endParaRPr kumimoji="1" lang="ja-JP" alt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/>
                        <a:t>Submission Date</a:t>
                      </a:r>
                      <a:endParaRPr kumimoji="1" lang="ja-JP" alt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Description</a:t>
                      </a:r>
                      <a:r>
                        <a:rPr kumimoji="1" lang="en-US" altLang="ja-JP" sz="1400" baseline="0" dirty="0"/>
                        <a:t> of Change</a:t>
                      </a:r>
                      <a:endParaRPr kumimoji="1" lang="ja-JP" altLang="en-US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02294"/>
                  </a:ext>
                </a:extLst>
              </a:tr>
              <a:tr h="13583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**</a:t>
                      </a:r>
                      <a:endParaRPr kumimoji="1" lang="ja-JP" alt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XXXXXX</a:t>
                      </a:r>
                      <a:endParaRPr kumimoji="1" lang="ja-JP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SHUS</a:t>
                      </a:r>
                      <a:endParaRPr kumimoji="1" lang="ja-JP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XX/XX/2018</a:t>
                      </a:r>
                      <a:endParaRPr kumimoji="1" lang="ja-JP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dirty="0"/>
                        <a:t>Initial release</a:t>
                      </a:r>
                      <a:endParaRPr lang="ja-JP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041960"/>
                  </a:ext>
                </a:extLst>
              </a:tr>
              <a:tr h="135831">
                <a:tc>
                  <a:txBody>
                    <a:bodyPr/>
                    <a:lstStyle/>
                    <a:p>
                      <a:endParaRPr kumimoji="1" lang="en-US" altLang="ja-JP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ja-JP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14338"/>
                  </a:ext>
                </a:extLst>
              </a:tr>
              <a:tr h="345026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311536"/>
                  </a:ext>
                </a:extLst>
              </a:tr>
              <a:tr h="13583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4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99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3500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560927" y="1025693"/>
            <a:ext cx="8977821" cy="1964580"/>
          </a:xfr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5596"/>
                </a:solidFill>
              </a:rPr>
              <a:t>Frame format:</a:t>
            </a:r>
            <a:endParaRPr lang="en-US" altLang="ja-JP" sz="1800" dirty="0"/>
          </a:p>
          <a:p>
            <a:pPr lvl="1"/>
            <a:r>
              <a:rPr lang="en-US" altLang="ja-JP" dirty="0"/>
              <a:t>Basic Frame</a:t>
            </a:r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Frame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04B70A70-DE31-41BA-99C9-D8CA2DC7F361}"/>
              </a:ext>
            </a:extLst>
          </p:cNvPr>
          <p:cNvSpPr/>
          <p:nvPr/>
        </p:nvSpPr>
        <p:spPr bwMode="auto">
          <a:xfrm>
            <a:off x="9560560" y="804672"/>
            <a:ext cx="2139315" cy="2129871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Register TRM for additional details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altLang="ja-JP" sz="1200" b="1" kern="800" dirty="0">
              <a:solidFill>
                <a:srgbClr val="005596"/>
              </a:solidFill>
            </a:endParaRP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Start of Frame Delimiter (SFD)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Frame Check Sequence (FCS)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EA034DE-B954-496E-AD8E-72397AD752DD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50E75745-010E-478F-8490-1170A21341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31888" y="3262313"/>
            <a:ext cx="9925050" cy="930275"/>
            <a:chOff x="713" y="2055"/>
            <a:chExt cx="6252" cy="58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F20A1B1C-DD89-458B-A042-DD60257AE32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13" y="2055"/>
              <a:ext cx="6252" cy="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CBB59E-780F-480F-9C4D-9BD14BA5B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2226"/>
              <a:ext cx="1117" cy="4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F01031-E6C4-41B7-AA35-BB53E59EE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2226"/>
              <a:ext cx="1117" cy="403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DB7C0B71-B85C-4BF4-8330-E0E5A1A75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" y="2364"/>
              <a:ext cx="53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Preamble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2447545B-971E-4436-B2C2-978921BA8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" y="2226"/>
              <a:ext cx="160" cy="4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2F30755D-33AD-40F0-AE60-C377457D2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" y="2226"/>
              <a:ext cx="160" cy="403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5EAE99A9-2C97-4111-A038-47C43E8DF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2263"/>
              <a:ext cx="10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CE63387C-488D-4B05-9392-0781A33E9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7" y="2370"/>
              <a:ext cx="9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D12AAF93-ABF8-41E6-9267-A62BD181A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2484"/>
              <a:ext cx="10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C864C16F-E6E1-4EAE-A34F-2EE2B03EF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2226"/>
              <a:ext cx="958" cy="4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B7DDAD21-8547-4901-A6A2-3818E1123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2226"/>
              <a:ext cx="958" cy="403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804550BC-DEAD-4807-822F-A7E0A5CC1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2303"/>
              <a:ext cx="85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DESTINATION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2EDB2F0B-F89D-4D09-99F7-A3237C423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3" y="2431"/>
              <a:ext cx="6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ADDRESS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5C0C91C6-B647-4966-B7B0-28177D80C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2226"/>
              <a:ext cx="958" cy="4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01C12E-C60D-44FC-8F69-E1344F4B1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2226"/>
              <a:ext cx="958" cy="403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21CC8533-D16C-407F-9491-9B3E9C19D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2303"/>
              <a:ext cx="57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SOURCE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05DBD174-190E-4110-8ACF-4A9D91F2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" y="2431"/>
              <a:ext cx="6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ADDRESS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4FD00DA4-7AC6-4C45-9515-55050B8A7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2226"/>
              <a:ext cx="320" cy="4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8F837C56-A618-49C9-9DA3-3971535F6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2226"/>
              <a:ext cx="320" cy="403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3E9FDEB5-8F7A-4F32-B3AB-7B2C6800D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263"/>
              <a:ext cx="27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LENG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40E2AA40-3164-4221-9DB8-B2331C419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7" y="2370"/>
              <a:ext cx="16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F2A272A-DB4F-4779-A2D4-F7AD09175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2370"/>
              <a:ext cx="6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293F44C6-84D6-40FC-970E-0F52249F9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2484"/>
              <a:ext cx="21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YPE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AD131B7D-34C8-4A93-AA20-9761CA3B2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2226"/>
              <a:ext cx="2075" cy="4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19600EE2-BE52-42CA-AF63-34D5DDE4D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2226"/>
              <a:ext cx="2075" cy="403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6789F1AA-B493-4A41-943A-0C93E9BB2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2" y="2344"/>
              <a:ext cx="38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 dirty="0">
                  <a:solidFill>
                    <a:srgbClr val="000000"/>
                  </a:solidFill>
                </a:rPr>
                <a:t>Payload</a:t>
              </a:r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D4AC0181-B36C-420C-8A86-4EA1FC085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0" y="2364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435F00ED-FC5A-4FF1-9665-3C150B931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" y="236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8838A3C-2C41-405C-9CCF-7433AD19A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" y="2082"/>
              <a:ext cx="2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46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8964DA45-B6CE-45FC-A80C-9A722761E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" y="2082"/>
              <a:ext cx="18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to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id="{28E1C2CB-5A7E-4307-87D0-684F8E15D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" y="2082"/>
              <a:ext cx="30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5">
              <a:extLst>
                <a:ext uri="{FF2B5EF4-FFF2-40B4-BE49-F238E27FC236}">
                  <a16:creationId xmlns:a16="http://schemas.microsoft.com/office/drawing/2014/main" id="{0DEFB8CA-583B-4404-940B-E2E93F9AE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" y="2082"/>
              <a:ext cx="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6">
              <a:extLst>
                <a:ext uri="{FF2B5EF4-FFF2-40B4-BE49-F238E27FC236}">
                  <a16:creationId xmlns:a16="http://schemas.microsoft.com/office/drawing/2014/main" id="{6DED5573-8258-4D26-8172-212183399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0" y="2082"/>
              <a:ext cx="2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octet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7">
              <a:extLst>
                <a:ext uri="{FF2B5EF4-FFF2-40B4-BE49-F238E27FC236}">
                  <a16:creationId xmlns:a16="http://schemas.microsoft.com/office/drawing/2014/main" id="{F3D91BE4-AD22-490E-9B4B-B2F683161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4" y="2226"/>
              <a:ext cx="639" cy="4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8">
              <a:extLst>
                <a:ext uri="{FF2B5EF4-FFF2-40B4-BE49-F238E27FC236}">
                  <a16:creationId xmlns:a16="http://schemas.microsoft.com/office/drawing/2014/main" id="{4FB52F3B-5463-4EB0-B438-B38390C30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4" y="2226"/>
              <a:ext cx="639" cy="403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79DB1336-11B5-4793-95F7-700089261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8" y="2364"/>
              <a:ext cx="27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FCS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0">
              <a:extLst>
                <a:ext uri="{FF2B5EF4-FFF2-40B4-BE49-F238E27FC236}">
                  <a16:creationId xmlns:a16="http://schemas.microsoft.com/office/drawing/2014/main" id="{47104080-854E-4723-8ED0-9AC42A7EB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" y="2082"/>
              <a:ext cx="1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1">
              <a:extLst>
                <a:ext uri="{FF2B5EF4-FFF2-40B4-BE49-F238E27FC236}">
                  <a16:creationId xmlns:a16="http://schemas.microsoft.com/office/drawing/2014/main" id="{D740EFC7-46B9-486D-97D2-6761EF0C8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2082"/>
              <a:ext cx="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2">
              <a:extLst>
                <a:ext uri="{FF2B5EF4-FFF2-40B4-BE49-F238E27FC236}">
                  <a16:creationId xmlns:a16="http://schemas.microsoft.com/office/drawing/2014/main" id="{3DE09620-17D5-4A07-B9A6-1BB209C7F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2082"/>
              <a:ext cx="2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octet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3">
              <a:extLst>
                <a:ext uri="{FF2B5EF4-FFF2-40B4-BE49-F238E27FC236}">
                  <a16:creationId xmlns:a16="http://schemas.microsoft.com/office/drawing/2014/main" id="{613C4C94-7B34-4421-AC96-741C98C42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" y="2082"/>
              <a:ext cx="1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4">
              <a:extLst>
                <a:ext uri="{FF2B5EF4-FFF2-40B4-BE49-F238E27FC236}">
                  <a16:creationId xmlns:a16="http://schemas.microsoft.com/office/drawing/2014/main" id="{5085D72B-6BFA-4776-8865-FA3FEA772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2082"/>
              <a:ext cx="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EC0F741F-FE63-4876-BBC6-C8B95F53B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2082"/>
              <a:ext cx="2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octet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6">
              <a:extLst>
                <a:ext uri="{FF2B5EF4-FFF2-40B4-BE49-F238E27FC236}">
                  <a16:creationId xmlns:a16="http://schemas.microsoft.com/office/drawing/2014/main" id="{E605AD7A-6EED-400D-930D-A3EC82C7E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2082"/>
              <a:ext cx="1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7">
              <a:extLst>
                <a:ext uri="{FF2B5EF4-FFF2-40B4-BE49-F238E27FC236}">
                  <a16:creationId xmlns:a16="http://schemas.microsoft.com/office/drawing/2014/main" id="{BEEFB022-6CC8-4D35-A2E9-24656F86E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082"/>
              <a:ext cx="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8">
              <a:extLst>
                <a:ext uri="{FF2B5EF4-FFF2-40B4-BE49-F238E27FC236}">
                  <a16:creationId xmlns:a16="http://schemas.microsoft.com/office/drawing/2014/main" id="{44ED09F1-860E-41CD-9F62-85EFF8B00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2082"/>
              <a:ext cx="2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octet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9">
              <a:extLst>
                <a:ext uri="{FF2B5EF4-FFF2-40B4-BE49-F238E27FC236}">
                  <a16:creationId xmlns:a16="http://schemas.microsoft.com/office/drawing/2014/main" id="{75231893-B294-4F0A-AC35-BF333258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2082"/>
              <a:ext cx="1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0">
              <a:extLst>
                <a:ext uri="{FF2B5EF4-FFF2-40B4-BE49-F238E27FC236}">
                  <a16:creationId xmlns:a16="http://schemas.microsoft.com/office/drawing/2014/main" id="{6B52F6BA-B654-4584-B0A9-30A3ACA7A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082"/>
              <a:ext cx="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1">
              <a:extLst>
                <a:ext uri="{FF2B5EF4-FFF2-40B4-BE49-F238E27FC236}">
                  <a16:creationId xmlns:a16="http://schemas.microsoft.com/office/drawing/2014/main" id="{3E970492-393F-49DD-A754-CE139B016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2082"/>
              <a:ext cx="2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octet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2">
              <a:extLst>
                <a:ext uri="{FF2B5EF4-FFF2-40B4-BE49-F238E27FC236}">
                  <a16:creationId xmlns:a16="http://schemas.microsoft.com/office/drawing/2014/main" id="{9E2575FD-88C8-4912-B623-D4C447AA2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" y="2082"/>
              <a:ext cx="1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3">
              <a:extLst>
                <a:ext uri="{FF2B5EF4-FFF2-40B4-BE49-F238E27FC236}">
                  <a16:creationId xmlns:a16="http://schemas.microsoft.com/office/drawing/2014/main" id="{C560F614-C139-49D9-9E94-8C3E3C963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" y="2082"/>
              <a:ext cx="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4">
              <a:extLst>
                <a:ext uri="{FF2B5EF4-FFF2-40B4-BE49-F238E27FC236}">
                  <a16:creationId xmlns:a16="http://schemas.microsoft.com/office/drawing/2014/main" id="{CF370917-8F4F-4D2C-A2A4-9FE785550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2082"/>
              <a:ext cx="2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octet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5">
              <a:extLst>
                <a:ext uri="{FF2B5EF4-FFF2-40B4-BE49-F238E27FC236}">
                  <a16:creationId xmlns:a16="http://schemas.microsoft.com/office/drawing/2014/main" id="{3C428670-1FC4-4264-8A06-8CF4FA5A5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8" y="2082"/>
              <a:ext cx="11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6C8F40B3-C9DE-4565-9239-0B4B6342C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8" y="2082"/>
              <a:ext cx="9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EA25FA87-1800-4098-A98E-7FE9E611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8" y="2082"/>
              <a:ext cx="2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octet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188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2" y="969963"/>
            <a:ext cx="8899089" cy="2754540"/>
          </a:xfrm>
        </p:spPr>
        <p:txBody>
          <a:bodyPr wrap="square">
            <a:spAutoFit/>
          </a:bodyPr>
          <a:lstStyle/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b="1" dirty="0">
                <a:solidFill>
                  <a:srgbClr val="005596"/>
                </a:solidFill>
                <a:ea typeface="+mn-ea"/>
                <a:cs typeface="+mn-cs"/>
              </a:rPr>
              <a:t>Ethernet MAC components:</a:t>
            </a:r>
          </a:p>
          <a:p>
            <a:pPr lvl="1"/>
            <a:r>
              <a:rPr lang="en-US" altLang="ja-JP" dirty="0"/>
              <a:t>MAC Controller</a:t>
            </a:r>
          </a:p>
          <a:p>
            <a:pPr lvl="2"/>
            <a:r>
              <a:rPr lang="en-US" altLang="ja-JP" dirty="0"/>
              <a:t>PHY Interface</a:t>
            </a:r>
          </a:p>
          <a:p>
            <a:pPr lvl="2"/>
            <a:r>
              <a:rPr lang="en-US" altLang="ja-JP" dirty="0"/>
              <a:t>MAC</a:t>
            </a:r>
            <a:r>
              <a:rPr lang="ja-JP" altLang="en-US" dirty="0"/>
              <a:t> </a:t>
            </a:r>
            <a:r>
              <a:rPr lang="en-US" altLang="ja-JP" dirty="0"/>
              <a:t>Transmitter/Receiver</a:t>
            </a:r>
          </a:p>
          <a:p>
            <a:pPr lvl="2"/>
            <a:r>
              <a:rPr lang="en-US" altLang="ja-JP" dirty="0"/>
              <a:t>Time Stamp Unit</a:t>
            </a:r>
          </a:p>
          <a:p>
            <a:pPr lvl="1"/>
            <a:r>
              <a:rPr lang="en-US" altLang="ja-JP" dirty="0"/>
              <a:t>TX/RX Packet Mem</a:t>
            </a:r>
          </a:p>
          <a:p>
            <a:pPr lvl="1"/>
            <a:r>
              <a:rPr lang="en-US" altLang="ja-JP" dirty="0"/>
              <a:t>CLK Control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MAC Block Diagram</a:t>
            </a: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F0B79405-AE6D-4E4E-8CB9-9525DB3FEABD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 31.2 for additional details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Refer to the Features List in the datasheet for additional details 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altLang="ja-JP" sz="1200" b="1" kern="800" dirty="0">
              <a:solidFill>
                <a:srgbClr val="005596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EB894AB-7F19-48E2-8234-E7BC4B89D457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1C46B711-0139-4FE0-A6C4-3E11FEFFE6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19325" y="2628900"/>
            <a:ext cx="7385050" cy="3560763"/>
            <a:chOff x="1398" y="1656"/>
            <a:chExt cx="4652" cy="2243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F44F3A59-543C-4069-B4A0-0108E561DE3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98" y="1656"/>
              <a:ext cx="4600" cy="2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59C829F7-4753-4BDA-82E7-FF6CF8CBF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" y="2541"/>
              <a:ext cx="1076" cy="1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6DE26EF5-90CF-4CBA-8261-E1D464FB6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" y="2541"/>
              <a:ext cx="1076" cy="1213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748B2718-8E4C-4FF5-A00F-B3B036141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2571"/>
              <a:ext cx="59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MAC 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B2E2E4FB-ABED-4BCE-A1C3-D3D37A253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1934"/>
              <a:ext cx="2959" cy="1955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0AF456AB-5496-4FF5-91EE-FC70C63F0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2136"/>
              <a:ext cx="606" cy="2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98A749EB-635F-4B5C-8207-FE1BB6538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2136"/>
              <a:ext cx="606" cy="202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64D4B7DA-3D0C-4974-AE41-12E59CDDB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" y="2184"/>
              <a:ext cx="20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AXI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E73865F4-8348-47D9-86CD-3B6721042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2184"/>
              <a:ext cx="42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D6E5E2F8-8946-4291-AAEB-9C91376D8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2541"/>
              <a:ext cx="538" cy="4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8218817E-C3E9-4910-87F7-2B95A2DB7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2541"/>
              <a:ext cx="538" cy="471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B6B69B4D-E668-4E80-81EA-14922E849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2672"/>
              <a:ext cx="30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MMIO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910FB7A4-53F1-4603-A96A-72D9BF563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779"/>
              <a:ext cx="44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Registers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F4454120-469E-4AF7-914B-EB751D2A1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3447"/>
              <a:ext cx="179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7144D37A-6671-412A-A2A5-FAECD4FD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3447"/>
              <a:ext cx="7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AEC988B6-9040-4740-9099-FDCB3AC87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" y="3447"/>
              <a:ext cx="24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55F66B33-B4EA-40A5-A74B-2F427BB59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" y="3447"/>
              <a:ext cx="7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47ADE0ED-EE2E-4A79-B827-1578F4A6E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3447"/>
              <a:ext cx="25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ED7C894A-152C-4A97-84A4-346ADB836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3447"/>
              <a:ext cx="7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2C324A93-039E-4A08-977C-DCA5C15B4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3447"/>
              <a:ext cx="319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RGMII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5A5586B8-BEA9-4B0E-8B26-1341D4ECA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3554"/>
              <a:ext cx="48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and MDIO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EB0CFE71-F909-411F-84A2-170DABF35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8" y="1999"/>
              <a:ext cx="129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C27A3807-F820-463D-AA20-DF93E9DF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999"/>
              <a:ext cx="71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thernet MAC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Line 27">
              <a:extLst>
                <a:ext uri="{FF2B5EF4-FFF2-40B4-BE49-F238E27FC236}">
                  <a16:creationId xmlns:a16="http://schemas.microsoft.com/office/drawing/2014/main" id="{C03F774E-D393-4C1A-BDB1-9E0BF9D3C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1" y="1862"/>
              <a:ext cx="0" cy="212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AC14E4CD-9BB8-4CF5-9CF8-476F01C37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2065"/>
              <a:ext cx="71" cy="71"/>
            </a:xfrm>
            <a:custGeom>
              <a:avLst/>
              <a:gdLst>
                <a:gd name="T0" fmla="*/ 71 w 71"/>
                <a:gd name="T1" fmla="*/ 0 h 71"/>
                <a:gd name="T2" fmla="*/ 36 w 71"/>
                <a:gd name="T3" fmla="*/ 71 h 71"/>
                <a:gd name="T4" fmla="*/ 0 w 71"/>
                <a:gd name="T5" fmla="*/ 0 h 71"/>
                <a:gd name="T6" fmla="*/ 71 w 71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1">
                  <a:moveTo>
                    <a:pt x="71" y="0"/>
                  </a:moveTo>
                  <a:lnTo>
                    <a:pt x="36" y="71"/>
                  </a:lnTo>
                  <a:lnTo>
                    <a:pt x="0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A0953DAF-C188-4285-990F-A76038372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1799"/>
              <a:ext cx="71" cy="72"/>
            </a:xfrm>
            <a:custGeom>
              <a:avLst/>
              <a:gdLst>
                <a:gd name="T0" fmla="*/ 0 w 71"/>
                <a:gd name="T1" fmla="*/ 72 h 72"/>
                <a:gd name="T2" fmla="*/ 36 w 71"/>
                <a:gd name="T3" fmla="*/ 0 h 72"/>
                <a:gd name="T4" fmla="*/ 71 w 71"/>
                <a:gd name="T5" fmla="*/ 72 h 72"/>
                <a:gd name="T6" fmla="*/ 0 w 7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0" y="72"/>
                  </a:moveTo>
                  <a:lnTo>
                    <a:pt x="36" y="0"/>
                  </a:lnTo>
                  <a:lnTo>
                    <a:pt x="71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0">
              <a:extLst>
                <a:ext uri="{FF2B5EF4-FFF2-40B4-BE49-F238E27FC236}">
                  <a16:creationId xmlns:a16="http://schemas.microsoft.com/office/drawing/2014/main" id="{1D686E79-ED2A-43D6-9009-E260DA7CC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8" y="2401"/>
              <a:ext cx="0" cy="7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1D9130C1-E2AA-4DEA-8736-E5B5B0076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" y="2469"/>
              <a:ext cx="71" cy="72"/>
            </a:xfrm>
            <a:custGeom>
              <a:avLst/>
              <a:gdLst>
                <a:gd name="T0" fmla="*/ 71 w 71"/>
                <a:gd name="T1" fmla="*/ 0 h 72"/>
                <a:gd name="T2" fmla="*/ 35 w 71"/>
                <a:gd name="T3" fmla="*/ 72 h 72"/>
                <a:gd name="T4" fmla="*/ 0 w 71"/>
                <a:gd name="T5" fmla="*/ 0 h 72"/>
                <a:gd name="T6" fmla="*/ 71 w 71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71" y="0"/>
                  </a:moveTo>
                  <a:lnTo>
                    <a:pt x="35" y="72"/>
                  </a:lnTo>
                  <a:lnTo>
                    <a:pt x="0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D351F795-A336-42C3-97B5-85FF6460A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" y="2338"/>
              <a:ext cx="71" cy="72"/>
            </a:xfrm>
            <a:custGeom>
              <a:avLst/>
              <a:gdLst>
                <a:gd name="T0" fmla="*/ 0 w 71"/>
                <a:gd name="T1" fmla="*/ 72 h 72"/>
                <a:gd name="T2" fmla="*/ 35 w 71"/>
                <a:gd name="T3" fmla="*/ 0 h 72"/>
                <a:gd name="T4" fmla="*/ 71 w 71"/>
                <a:gd name="T5" fmla="*/ 72 h 72"/>
                <a:gd name="T6" fmla="*/ 0 w 7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0" y="72"/>
                  </a:moveTo>
                  <a:lnTo>
                    <a:pt x="35" y="0"/>
                  </a:lnTo>
                  <a:lnTo>
                    <a:pt x="71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3">
              <a:extLst>
                <a:ext uri="{FF2B5EF4-FFF2-40B4-BE49-F238E27FC236}">
                  <a16:creationId xmlns:a16="http://schemas.microsoft.com/office/drawing/2014/main" id="{3BC67214-0F25-4FE6-A296-EF69F7053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3215"/>
              <a:ext cx="538" cy="5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4">
              <a:extLst>
                <a:ext uri="{FF2B5EF4-FFF2-40B4-BE49-F238E27FC236}">
                  <a16:creationId xmlns:a16="http://schemas.microsoft.com/office/drawing/2014/main" id="{C6C1D1FB-6BF0-4F54-BCBC-2B4E5A107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3215"/>
              <a:ext cx="538" cy="53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id="{1047732D-6BBB-4860-B08C-E2E2090F7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" y="3380"/>
              <a:ext cx="28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Clock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6">
              <a:extLst>
                <a:ext uri="{FF2B5EF4-FFF2-40B4-BE49-F238E27FC236}">
                  <a16:creationId xmlns:a16="http://schemas.microsoft.com/office/drawing/2014/main" id="{6B6AEA70-5CB1-4EDE-A944-564106C6D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" y="3487"/>
              <a:ext cx="35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Line 37">
              <a:extLst>
                <a:ext uri="{FF2B5EF4-FFF2-40B4-BE49-F238E27FC236}">
                  <a16:creationId xmlns:a16="http://schemas.microsoft.com/office/drawing/2014/main" id="{6E0EE570-9FEC-4021-BFC3-5DC2E6BF8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8" y="3075"/>
              <a:ext cx="0" cy="7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49A5DF4E-B4A4-4B3A-942F-9BC3CE916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" y="3143"/>
              <a:ext cx="71" cy="72"/>
            </a:xfrm>
            <a:custGeom>
              <a:avLst/>
              <a:gdLst>
                <a:gd name="T0" fmla="*/ 71 w 71"/>
                <a:gd name="T1" fmla="*/ 0 h 72"/>
                <a:gd name="T2" fmla="*/ 35 w 71"/>
                <a:gd name="T3" fmla="*/ 72 h 72"/>
                <a:gd name="T4" fmla="*/ 0 w 71"/>
                <a:gd name="T5" fmla="*/ 0 h 72"/>
                <a:gd name="T6" fmla="*/ 71 w 71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71" y="0"/>
                  </a:moveTo>
                  <a:lnTo>
                    <a:pt x="35" y="72"/>
                  </a:lnTo>
                  <a:lnTo>
                    <a:pt x="0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FF131CB4-FAD4-4A69-A4E7-0A8949846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" y="3012"/>
              <a:ext cx="71" cy="72"/>
            </a:xfrm>
            <a:custGeom>
              <a:avLst/>
              <a:gdLst>
                <a:gd name="T0" fmla="*/ 0 w 71"/>
                <a:gd name="T1" fmla="*/ 72 h 72"/>
                <a:gd name="T2" fmla="*/ 35 w 71"/>
                <a:gd name="T3" fmla="*/ 0 h 72"/>
                <a:gd name="T4" fmla="*/ 71 w 71"/>
                <a:gd name="T5" fmla="*/ 72 h 72"/>
                <a:gd name="T6" fmla="*/ 0 w 7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0" y="72"/>
                  </a:moveTo>
                  <a:lnTo>
                    <a:pt x="35" y="0"/>
                  </a:lnTo>
                  <a:lnTo>
                    <a:pt x="71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0">
              <a:extLst>
                <a:ext uri="{FF2B5EF4-FFF2-40B4-BE49-F238E27FC236}">
                  <a16:creationId xmlns:a16="http://schemas.microsoft.com/office/drawing/2014/main" id="{B1F3360C-2F02-470B-A450-6E3B70C00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2" y="3080"/>
              <a:ext cx="77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3A888F4C-3709-41F5-A62F-6E7CCB0B7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" y="3044"/>
              <a:ext cx="71" cy="72"/>
            </a:xfrm>
            <a:custGeom>
              <a:avLst/>
              <a:gdLst>
                <a:gd name="T0" fmla="*/ 71 w 71"/>
                <a:gd name="T1" fmla="*/ 72 h 72"/>
                <a:gd name="T2" fmla="*/ 0 w 71"/>
                <a:gd name="T3" fmla="*/ 36 h 72"/>
                <a:gd name="T4" fmla="*/ 71 w 71"/>
                <a:gd name="T5" fmla="*/ 0 h 72"/>
                <a:gd name="T6" fmla="*/ 71 w 7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71" y="72"/>
                  </a:moveTo>
                  <a:lnTo>
                    <a:pt x="0" y="36"/>
                  </a:lnTo>
                  <a:lnTo>
                    <a:pt x="71" y="0"/>
                  </a:lnTo>
                  <a:lnTo>
                    <a:pt x="71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96331356-4422-41A3-AF0E-14AC08622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" y="3044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72 w 72"/>
                <a:gd name="T3" fmla="*/ 36 h 72"/>
                <a:gd name="T4" fmla="*/ 0 w 72"/>
                <a:gd name="T5" fmla="*/ 72 h 72"/>
                <a:gd name="T6" fmla="*/ 0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lnTo>
                    <a:pt x="72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3">
              <a:extLst>
                <a:ext uri="{FF2B5EF4-FFF2-40B4-BE49-F238E27FC236}">
                  <a16:creationId xmlns:a16="http://schemas.microsoft.com/office/drawing/2014/main" id="{6A3EBDB6-E4AB-4193-A415-67C20BF22D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8" y="1862"/>
              <a:ext cx="0" cy="212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C44F0B9A-771C-4E0D-9C2A-56CCA5C6A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" y="2065"/>
              <a:ext cx="71" cy="71"/>
            </a:xfrm>
            <a:custGeom>
              <a:avLst/>
              <a:gdLst>
                <a:gd name="T0" fmla="*/ 71 w 71"/>
                <a:gd name="T1" fmla="*/ 0 h 71"/>
                <a:gd name="T2" fmla="*/ 35 w 71"/>
                <a:gd name="T3" fmla="*/ 71 h 71"/>
                <a:gd name="T4" fmla="*/ 0 w 71"/>
                <a:gd name="T5" fmla="*/ 0 h 71"/>
                <a:gd name="T6" fmla="*/ 71 w 71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1">
                  <a:moveTo>
                    <a:pt x="71" y="0"/>
                  </a:moveTo>
                  <a:lnTo>
                    <a:pt x="35" y="71"/>
                  </a:lnTo>
                  <a:lnTo>
                    <a:pt x="0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77C93505-A005-4FCF-95AA-74F722137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" y="1799"/>
              <a:ext cx="71" cy="72"/>
            </a:xfrm>
            <a:custGeom>
              <a:avLst/>
              <a:gdLst>
                <a:gd name="T0" fmla="*/ 0 w 71"/>
                <a:gd name="T1" fmla="*/ 72 h 72"/>
                <a:gd name="T2" fmla="*/ 35 w 71"/>
                <a:gd name="T3" fmla="*/ 0 h 72"/>
                <a:gd name="T4" fmla="*/ 71 w 71"/>
                <a:gd name="T5" fmla="*/ 72 h 72"/>
                <a:gd name="T6" fmla="*/ 0 w 7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0" y="72"/>
                  </a:moveTo>
                  <a:lnTo>
                    <a:pt x="35" y="0"/>
                  </a:lnTo>
                  <a:lnTo>
                    <a:pt x="71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6">
              <a:extLst>
                <a:ext uri="{FF2B5EF4-FFF2-40B4-BE49-F238E27FC236}">
                  <a16:creationId xmlns:a16="http://schemas.microsoft.com/office/drawing/2014/main" id="{9E3254C8-893B-4460-B920-B4224E5B3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3417"/>
              <a:ext cx="807" cy="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7">
              <a:extLst>
                <a:ext uri="{FF2B5EF4-FFF2-40B4-BE49-F238E27FC236}">
                  <a16:creationId xmlns:a16="http://schemas.microsoft.com/office/drawing/2014/main" id="{531F3255-32B9-4804-94C7-30D0BD2DD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3417"/>
              <a:ext cx="807" cy="26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8">
              <a:extLst>
                <a:ext uri="{FF2B5EF4-FFF2-40B4-BE49-F238E27FC236}">
                  <a16:creationId xmlns:a16="http://schemas.microsoft.com/office/drawing/2014/main" id="{1F104A9E-C7C1-4A0B-B8B9-E64500646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3498"/>
              <a:ext cx="64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PHY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Line 49">
              <a:extLst>
                <a:ext uri="{FF2B5EF4-FFF2-40B4-BE49-F238E27FC236}">
                  <a16:creationId xmlns:a16="http://schemas.microsoft.com/office/drawing/2014/main" id="{3449F1BF-9F05-448C-BFB5-7D621C62C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1" y="2401"/>
              <a:ext cx="0" cy="7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B16156A1-4FEE-441C-A943-DAE7D7D2B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2469"/>
              <a:ext cx="71" cy="72"/>
            </a:xfrm>
            <a:custGeom>
              <a:avLst/>
              <a:gdLst>
                <a:gd name="T0" fmla="*/ 71 w 71"/>
                <a:gd name="T1" fmla="*/ 0 h 72"/>
                <a:gd name="T2" fmla="*/ 36 w 71"/>
                <a:gd name="T3" fmla="*/ 72 h 72"/>
                <a:gd name="T4" fmla="*/ 0 w 71"/>
                <a:gd name="T5" fmla="*/ 0 h 72"/>
                <a:gd name="T6" fmla="*/ 71 w 71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71" y="0"/>
                  </a:moveTo>
                  <a:lnTo>
                    <a:pt x="36" y="72"/>
                  </a:lnTo>
                  <a:lnTo>
                    <a:pt x="0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7F9A71DE-9CB1-4415-AED5-A0610869B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2338"/>
              <a:ext cx="71" cy="72"/>
            </a:xfrm>
            <a:custGeom>
              <a:avLst/>
              <a:gdLst>
                <a:gd name="T0" fmla="*/ 0 w 71"/>
                <a:gd name="T1" fmla="*/ 72 h 72"/>
                <a:gd name="T2" fmla="*/ 36 w 71"/>
                <a:gd name="T3" fmla="*/ 0 h 72"/>
                <a:gd name="T4" fmla="*/ 71 w 71"/>
                <a:gd name="T5" fmla="*/ 72 h 72"/>
                <a:gd name="T6" fmla="*/ 0 w 7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0" y="72"/>
                  </a:moveTo>
                  <a:lnTo>
                    <a:pt x="36" y="0"/>
                  </a:lnTo>
                  <a:lnTo>
                    <a:pt x="71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2">
              <a:extLst>
                <a:ext uri="{FF2B5EF4-FFF2-40B4-BE49-F238E27FC236}">
                  <a16:creationId xmlns:a16="http://schemas.microsoft.com/office/drawing/2014/main" id="{7D0F78A7-B503-4211-952B-AD140C4E0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" y="2541"/>
              <a:ext cx="673" cy="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Rectangle 53">
              <a:extLst>
                <a:ext uri="{FF2B5EF4-FFF2-40B4-BE49-F238E27FC236}">
                  <a16:creationId xmlns:a16="http://schemas.microsoft.com/office/drawing/2014/main" id="{114935B5-2A4C-4961-B385-76BA15C6B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" y="2541"/>
              <a:ext cx="673" cy="26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4">
              <a:extLst>
                <a:ext uri="{FF2B5EF4-FFF2-40B4-BE49-F238E27FC236}">
                  <a16:creationId xmlns:a16="http://schemas.microsoft.com/office/drawing/2014/main" id="{CC310150-509A-4128-BC6D-7BD9DC1FD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571"/>
              <a:ext cx="19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TX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5">
              <a:extLst>
                <a:ext uri="{FF2B5EF4-FFF2-40B4-BE49-F238E27FC236}">
                  <a16:creationId xmlns:a16="http://schemas.microsoft.com/office/drawing/2014/main" id="{96963F11-F20F-4ACF-B10E-647559937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2571"/>
              <a:ext cx="56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Packet Buff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D0F2654A-7B47-46F9-896D-369AD3C39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" y="2678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7">
              <a:extLst>
                <a:ext uri="{FF2B5EF4-FFF2-40B4-BE49-F238E27FC236}">
                  <a16:creationId xmlns:a16="http://schemas.microsoft.com/office/drawing/2014/main" id="{EC9C3C7B-507F-4C90-AA65-E1D47570A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2678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dirty="0">
                  <a:solidFill>
                    <a:srgbClr val="000000"/>
                  </a:solidFill>
                </a:rPr>
                <a:t>8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8">
              <a:extLst>
                <a:ext uri="{FF2B5EF4-FFF2-40B4-BE49-F238E27FC236}">
                  <a16:creationId xmlns:a16="http://schemas.microsoft.com/office/drawing/2014/main" id="{AEA87BE3-D521-4EB5-A65E-0C926210E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" y="2678"/>
              <a:ext cx="10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59">
              <a:extLst>
                <a:ext uri="{FF2B5EF4-FFF2-40B4-BE49-F238E27FC236}">
                  <a16:creationId xmlns:a16="http://schemas.microsoft.com/office/drawing/2014/main" id="{C0ABCE3B-A59C-49DC-9A49-142E73402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" y="2678"/>
              <a:ext cx="10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0">
              <a:extLst>
                <a:ext uri="{FF2B5EF4-FFF2-40B4-BE49-F238E27FC236}">
                  <a16:creationId xmlns:a16="http://schemas.microsoft.com/office/drawing/2014/main" id="{C4DAA154-36D0-4739-B100-2BAA456D8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2678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3443B97C-034C-4804-8315-042C9C064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" y="2945"/>
              <a:ext cx="673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2">
              <a:extLst>
                <a:ext uri="{FF2B5EF4-FFF2-40B4-BE49-F238E27FC236}">
                  <a16:creationId xmlns:a16="http://schemas.microsoft.com/office/drawing/2014/main" id="{9FF93028-D00D-48FA-B46D-0943F75AB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" y="2945"/>
              <a:ext cx="673" cy="270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3">
              <a:extLst>
                <a:ext uri="{FF2B5EF4-FFF2-40B4-BE49-F238E27FC236}">
                  <a16:creationId xmlns:a16="http://schemas.microsoft.com/office/drawing/2014/main" id="{574D250F-79D7-40DA-AF2D-3C1CD9E4F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2976"/>
              <a:ext cx="20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RX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4">
              <a:extLst>
                <a:ext uri="{FF2B5EF4-FFF2-40B4-BE49-F238E27FC236}">
                  <a16:creationId xmlns:a16="http://schemas.microsoft.com/office/drawing/2014/main" id="{0591CC5F-BBAC-4BDB-A12D-928BF50D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976"/>
              <a:ext cx="56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Packet Buff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5">
              <a:extLst>
                <a:ext uri="{FF2B5EF4-FFF2-40B4-BE49-F238E27FC236}">
                  <a16:creationId xmlns:a16="http://schemas.microsoft.com/office/drawing/2014/main" id="{7AB0B6DA-6C46-458B-BAEC-82E96C46C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082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6">
              <a:extLst>
                <a:ext uri="{FF2B5EF4-FFF2-40B4-BE49-F238E27FC236}">
                  <a16:creationId xmlns:a16="http://schemas.microsoft.com/office/drawing/2014/main" id="{68F31561-F40E-4AD7-96A3-30EDC983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3082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7">
              <a:extLst>
                <a:ext uri="{FF2B5EF4-FFF2-40B4-BE49-F238E27FC236}">
                  <a16:creationId xmlns:a16="http://schemas.microsoft.com/office/drawing/2014/main" id="{D4ED733E-8166-423A-93D3-E0BDB339C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" y="3082"/>
              <a:ext cx="10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8">
              <a:extLst>
                <a:ext uri="{FF2B5EF4-FFF2-40B4-BE49-F238E27FC236}">
                  <a16:creationId xmlns:a16="http://schemas.microsoft.com/office/drawing/2014/main" id="{81489845-6C3D-4DCC-821B-FB7406BD6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82"/>
              <a:ext cx="10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69">
              <a:extLst>
                <a:ext uri="{FF2B5EF4-FFF2-40B4-BE49-F238E27FC236}">
                  <a16:creationId xmlns:a16="http://schemas.microsoft.com/office/drawing/2014/main" id="{F1DB01C5-AF8E-41E2-9C69-14456EF76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3082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79299BA8-59CC-4AFD-B18B-2831AA990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7" y="3282"/>
              <a:ext cx="22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1">
              <a:extLst>
                <a:ext uri="{FF2B5EF4-FFF2-40B4-BE49-F238E27FC236}">
                  <a16:creationId xmlns:a16="http://schemas.microsoft.com/office/drawing/2014/main" id="{2A283235-3E2E-4854-ACB6-7DC90F0AC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260"/>
              <a:ext cx="45" cy="45"/>
            </a:xfrm>
            <a:custGeom>
              <a:avLst/>
              <a:gdLst>
                <a:gd name="T0" fmla="*/ 45 w 45"/>
                <a:gd name="T1" fmla="*/ 45 h 45"/>
                <a:gd name="T2" fmla="*/ 0 w 45"/>
                <a:gd name="T3" fmla="*/ 22 h 45"/>
                <a:gd name="T4" fmla="*/ 45 w 45"/>
                <a:gd name="T5" fmla="*/ 0 h 45"/>
                <a:gd name="T6" fmla="*/ 45 w 45"/>
                <a:gd name="T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5">
                  <a:moveTo>
                    <a:pt x="45" y="45"/>
                  </a:moveTo>
                  <a:lnTo>
                    <a:pt x="0" y="22"/>
                  </a:lnTo>
                  <a:lnTo>
                    <a:pt x="45" y="0"/>
                  </a:lnTo>
                  <a:lnTo>
                    <a:pt x="45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69094AB1-632C-4F50-BB49-E6297F6B9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1" y="3552"/>
              <a:ext cx="1018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3">
              <a:extLst>
                <a:ext uri="{FF2B5EF4-FFF2-40B4-BE49-F238E27FC236}">
                  <a16:creationId xmlns:a16="http://schemas.microsoft.com/office/drawing/2014/main" id="{39727FC3-5031-453E-AAA5-B4C95921D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3516"/>
              <a:ext cx="72" cy="71"/>
            </a:xfrm>
            <a:custGeom>
              <a:avLst/>
              <a:gdLst>
                <a:gd name="T0" fmla="*/ 72 w 72"/>
                <a:gd name="T1" fmla="*/ 71 h 71"/>
                <a:gd name="T2" fmla="*/ 0 w 72"/>
                <a:gd name="T3" fmla="*/ 36 h 71"/>
                <a:gd name="T4" fmla="*/ 72 w 72"/>
                <a:gd name="T5" fmla="*/ 0 h 71"/>
                <a:gd name="T6" fmla="*/ 72 w 72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1">
                  <a:moveTo>
                    <a:pt x="72" y="71"/>
                  </a:moveTo>
                  <a:lnTo>
                    <a:pt x="0" y="36"/>
                  </a:lnTo>
                  <a:lnTo>
                    <a:pt x="72" y="0"/>
                  </a:lnTo>
                  <a:lnTo>
                    <a:pt x="72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4">
              <a:extLst>
                <a:ext uri="{FF2B5EF4-FFF2-40B4-BE49-F238E27FC236}">
                  <a16:creationId xmlns:a16="http://schemas.microsoft.com/office/drawing/2014/main" id="{5AEC453E-F50B-43D1-A084-775CEE738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" y="3516"/>
              <a:ext cx="72" cy="71"/>
            </a:xfrm>
            <a:custGeom>
              <a:avLst/>
              <a:gdLst>
                <a:gd name="T0" fmla="*/ 0 w 72"/>
                <a:gd name="T1" fmla="*/ 0 h 71"/>
                <a:gd name="T2" fmla="*/ 72 w 72"/>
                <a:gd name="T3" fmla="*/ 36 h 71"/>
                <a:gd name="T4" fmla="*/ 0 w 72"/>
                <a:gd name="T5" fmla="*/ 71 h 71"/>
                <a:gd name="T6" fmla="*/ 0 w 72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1">
                  <a:moveTo>
                    <a:pt x="0" y="0"/>
                  </a:moveTo>
                  <a:lnTo>
                    <a:pt x="72" y="36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5">
              <a:extLst>
                <a:ext uri="{FF2B5EF4-FFF2-40B4-BE49-F238E27FC236}">
                  <a16:creationId xmlns:a16="http://schemas.microsoft.com/office/drawing/2014/main" id="{8A99A20A-747E-430A-B7DF-81239B763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1678"/>
              <a:ext cx="10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6">
              <a:extLst>
                <a:ext uri="{FF2B5EF4-FFF2-40B4-BE49-F238E27FC236}">
                  <a16:creationId xmlns:a16="http://schemas.microsoft.com/office/drawing/2014/main" id="{396F0DA1-67C3-4C8A-AC04-F10B55F44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1678"/>
              <a:ext cx="85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XI master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77">
              <a:extLst>
                <a:ext uri="{FF2B5EF4-FFF2-40B4-BE49-F238E27FC236}">
                  <a16:creationId xmlns:a16="http://schemas.microsoft.com/office/drawing/2014/main" id="{2E593B46-F568-4CB4-878B-331338182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" y="1678"/>
              <a:ext cx="10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8">
              <a:extLst>
                <a:ext uri="{FF2B5EF4-FFF2-40B4-BE49-F238E27FC236}">
                  <a16:creationId xmlns:a16="http://schemas.microsoft.com/office/drawing/2014/main" id="{D8FA025B-D41B-454D-B4B1-34E33B0A1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" y="1678"/>
              <a:ext cx="82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HB slave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79">
              <a:extLst>
                <a:ext uri="{FF2B5EF4-FFF2-40B4-BE49-F238E27FC236}">
                  <a16:creationId xmlns:a16="http://schemas.microsoft.com/office/drawing/2014/main" id="{8ADDAE51-CC9E-4E59-B374-94AD1289D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" y="2136"/>
              <a:ext cx="673" cy="2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0">
              <a:extLst>
                <a:ext uri="{FF2B5EF4-FFF2-40B4-BE49-F238E27FC236}">
                  <a16:creationId xmlns:a16="http://schemas.microsoft.com/office/drawing/2014/main" id="{52B4871A-F36B-48DC-B165-F22400D8D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" y="2136"/>
              <a:ext cx="673" cy="202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1">
              <a:extLst>
                <a:ext uri="{FF2B5EF4-FFF2-40B4-BE49-F238E27FC236}">
                  <a16:creationId xmlns:a16="http://schemas.microsoft.com/office/drawing/2014/main" id="{9ABDEE81-22CF-433D-A251-F417185ED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184"/>
              <a:ext cx="24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AHB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2">
              <a:extLst>
                <a:ext uri="{FF2B5EF4-FFF2-40B4-BE49-F238E27FC236}">
                  <a16:creationId xmlns:a16="http://schemas.microsoft.com/office/drawing/2014/main" id="{3FCA0ED6-FAA5-4A3A-99AF-ED2E7EC97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" y="2184"/>
              <a:ext cx="42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2B50BC19-8B36-481C-9371-310F68FB3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0" y="2743"/>
              <a:ext cx="77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4">
              <a:extLst>
                <a:ext uri="{FF2B5EF4-FFF2-40B4-BE49-F238E27FC236}">
                  <a16:creationId xmlns:a16="http://schemas.microsoft.com/office/drawing/2014/main" id="{C6666A53-28CE-4439-A0F3-510440419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" y="2707"/>
              <a:ext cx="71" cy="72"/>
            </a:xfrm>
            <a:custGeom>
              <a:avLst/>
              <a:gdLst>
                <a:gd name="T0" fmla="*/ 71 w 71"/>
                <a:gd name="T1" fmla="*/ 72 h 72"/>
                <a:gd name="T2" fmla="*/ 0 w 71"/>
                <a:gd name="T3" fmla="*/ 36 h 72"/>
                <a:gd name="T4" fmla="*/ 71 w 71"/>
                <a:gd name="T5" fmla="*/ 0 h 72"/>
                <a:gd name="T6" fmla="*/ 71 w 7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71" y="72"/>
                  </a:moveTo>
                  <a:lnTo>
                    <a:pt x="0" y="36"/>
                  </a:lnTo>
                  <a:lnTo>
                    <a:pt x="71" y="0"/>
                  </a:lnTo>
                  <a:lnTo>
                    <a:pt x="71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5">
              <a:extLst>
                <a:ext uri="{FF2B5EF4-FFF2-40B4-BE49-F238E27FC236}">
                  <a16:creationId xmlns:a16="http://schemas.microsoft.com/office/drawing/2014/main" id="{2B8B9927-F8B3-4735-A599-7A2D3F4C1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" y="2707"/>
              <a:ext cx="71" cy="72"/>
            </a:xfrm>
            <a:custGeom>
              <a:avLst/>
              <a:gdLst>
                <a:gd name="T0" fmla="*/ 0 w 71"/>
                <a:gd name="T1" fmla="*/ 0 h 72"/>
                <a:gd name="T2" fmla="*/ 71 w 71"/>
                <a:gd name="T3" fmla="*/ 36 h 72"/>
                <a:gd name="T4" fmla="*/ 0 w 71"/>
                <a:gd name="T5" fmla="*/ 72 h 72"/>
                <a:gd name="T6" fmla="*/ 0 w 71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0" y="0"/>
                  </a:moveTo>
                  <a:lnTo>
                    <a:pt x="71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6">
              <a:extLst>
                <a:ext uri="{FF2B5EF4-FFF2-40B4-BE49-F238E27FC236}">
                  <a16:creationId xmlns:a16="http://schemas.microsoft.com/office/drawing/2014/main" id="{F6D9AB31-04D0-4E46-A6AD-F2EA9BDD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2136"/>
              <a:ext cx="538" cy="2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87">
              <a:extLst>
                <a:ext uri="{FF2B5EF4-FFF2-40B4-BE49-F238E27FC236}">
                  <a16:creationId xmlns:a16="http://schemas.microsoft.com/office/drawing/2014/main" id="{851EBC4E-396C-4184-B8E5-236B85740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2136"/>
              <a:ext cx="538" cy="202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8">
              <a:extLst>
                <a:ext uri="{FF2B5EF4-FFF2-40B4-BE49-F238E27FC236}">
                  <a16:creationId xmlns:a16="http://schemas.microsoft.com/office/drawing/2014/main" id="{1E98B226-0170-472D-BFCF-E0A6DF4E6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2184"/>
              <a:ext cx="24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AHB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89">
              <a:extLst>
                <a:ext uri="{FF2B5EF4-FFF2-40B4-BE49-F238E27FC236}">
                  <a16:creationId xmlns:a16="http://schemas.microsoft.com/office/drawing/2014/main" id="{9954F7FF-6E26-441D-92B3-E80D9E3B1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" y="2184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0">
              <a:extLst>
                <a:ext uri="{FF2B5EF4-FFF2-40B4-BE49-F238E27FC236}">
                  <a16:creationId xmlns:a16="http://schemas.microsoft.com/office/drawing/2014/main" id="{49CB51D0-9E1E-4577-9B66-195B286DB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" y="2184"/>
              <a:ext cx="23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APB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Line 91">
              <a:extLst>
                <a:ext uri="{FF2B5EF4-FFF2-40B4-BE49-F238E27FC236}">
                  <a16:creationId xmlns:a16="http://schemas.microsoft.com/office/drawing/2014/main" id="{7699840F-C287-48C1-A078-932AA106B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6" y="2401"/>
              <a:ext cx="0" cy="7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2">
              <a:extLst>
                <a:ext uri="{FF2B5EF4-FFF2-40B4-BE49-F238E27FC236}">
                  <a16:creationId xmlns:a16="http://schemas.microsoft.com/office/drawing/2014/main" id="{619831BD-8410-455B-B67E-F75A4F726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0" y="2469"/>
              <a:ext cx="72" cy="72"/>
            </a:xfrm>
            <a:custGeom>
              <a:avLst/>
              <a:gdLst>
                <a:gd name="T0" fmla="*/ 72 w 72"/>
                <a:gd name="T1" fmla="*/ 0 h 72"/>
                <a:gd name="T2" fmla="*/ 36 w 72"/>
                <a:gd name="T3" fmla="*/ 72 h 72"/>
                <a:gd name="T4" fmla="*/ 0 w 72"/>
                <a:gd name="T5" fmla="*/ 0 h 72"/>
                <a:gd name="T6" fmla="*/ 72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72" y="0"/>
                  </a:moveTo>
                  <a:lnTo>
                    <a:pt x="36" y="72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3">
              <a:extLst>
                <a:ext uri="{FF2B5EF4-FFF2-40B4-BE49-F238E27FC236}">
                  <a16:creationId xmlns:a16="http://schemas.microsoft.com/office/drawing/2014/main" id="{EA77EC84-ECBD-4C2E-B3BF-39A4DC6A5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0" y="2338"/>
              <a:ext cx="72" cy="72"/>
            </a:xfrm>
            <a:custGeom>
              <a:avLst/>
              <a:gdLst>
                <a:gd name="T0" fmla="*/ 0 w 72"/>
                <a:gd name="T1" fmla="*/ 72 h 72"/>
                <a:gd name="T2" fmla="*/ 36 w 72"/>
                <a:gd name="T3" fmla="*/ 0 h 72"/>
                <a:gd name="T4" fmla="*/ 72 w 72"/>
                <a:gd name="T5" fmla="*/ 72 h 72"/>
                <a:gd name="T6" fmla="*/ 0 w 72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72"/>
                  </a:moveTo>
                  <a:lnTo>
                    <a:pt x="36" y="0"/>
                  </a:lnTo>
                  <a:lnTo>
                    <a:pt x="72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94">
              <a:extLst>
                <a:ext uri="{FF2B5EF4-FFF2-40B4-BE49-F238E27FC236}">
                  <a16:creationId xmlns:a16="http://schemas.microsoft.com/office/drawing/2014/main" id="{46CAAA44-355E-4FA8-9590-3EFF1E186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6" y="2001"/>
              <a:ext cx="610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5">
              <a:extLst>
                <a:ext uri="{FF2B5EF4-FFF2-40B4-BE49-F238E27FC236}">
                  <a16:creationId xmlns:a16="http://schemas.microsoft.com/office/drawing/2014/main" id="{97A61EFC-0029-414E-99A9-FCB31F89B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7" y="1966"/>
              <a:ext cx="71" cy="71"/>
            </a:xfrm>
            <a:custGeom>
              <a:avLst/>
              <a:gdLst>
                <a:gd name="T0" fmla="*/ 0 w 71"/>
                <a:gd name="T1" fmla="*/ 0 h 71"/>
                <a:gd name="T2" fmla="*/ 71 w 71"/>
                <a:gd name="T3" fmla="*/ 35 h 71"/>
                <a:gd name="T4" fmla="*/ 0 w 71"/>
                <a:gd name="T5" fmla="*/ 71 h 71"/>
                <a:gd name="T6" fmla="*/ 0 w 71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71" y="35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96">
              <a:extLst>
                <a:ext uri="{FF2B5EF4-FFF2-40B4-BE49-F238E27FC236}">
                  <a16:creationId xmlns:a16="http://schemas.microsoft.com/office/drawing/2014/main" id="{85334D67-999B-49BA-BCFB-B3CC8CF8B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6" y="2001"/>
              <a:ext cx="0" cy="73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7">
              <a:extLst>
                <a:ext uri="{FF2B5EF4-FFF2-40B4-BE49-F238E27FC236}">
                  <a16:creationId xmlns:a16="http://schemas.microsoft.com/office/drawing/2014/main" id="{A7D5CEE3-A2FC-4E02-9397-08052045B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0" y="2065"/>
              <a:ext cx="72" cy="71"/>
            </a:xfrm>
            <a:custGeom>
              <a:avLst/>
              <a:gdLst>
                <a:gd name="T0" fmla="*/ 72 w 72"/>
                <a:gd name="T1" fmla="*/ 0 h 71"/>
                <a:gd name="T2" fmla="*/ 36 w 72"/>
                <a:gd name="T3" fmla="*/ 71 h 71"/>
                <a:gd name="T4" fmla="*/ 0 w 72"/>
                <a:gd name="T5" fmla="*/ 0 h 71"/>
                <a:gd name="T6" fmla="*/ 72 w 72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1">
                  <a:moveTo>
                    <a:pt x="72" y="0"/>
                  </a:moveTo>
                  <a:lnTo>
                    <a:pt x="36" y="71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8">
              <a:extLst>
                <a:ext uri="{FF2B5EF4-FFF2-40B4-BE49-F238E27FC236}">
                  <a16:creationId xmlns:a16="http://schemas.microsoft.com/office/drawing/2014/main" id="{977CC8E9-FFA2-471F-9460-5EE06B425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3080"/>
              <a:ext cx="807" cy="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99">
              <a:extLst>
                <a:ext uri="{FF2B5EF4-FFF2-40B4-BE49-F238E27FC236}">
                  <a16:creationId xmlns:a16="http://schemas.microsoft.com/office/drawing/2014/main" id="{8FD23412-EA9C-41FA-A7D4-EFFCB79A2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3080"/>
              <a:ext cx="807" cy="26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00">
              <a:extLst>
                <a:ext uri="{FF2B5EF4-FFF2-40B4-BE49-F238E27FC236}">
                  <a16:creationId xmlns:a16="http://schemas.microsoft.com/office/drawing/2014/main" id="{8C6133EA-C3D1-4FF5-B957-B6F55E2EC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3110"/>
              <a:ext cx="77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MAC Transmitter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1">
              <a:extLst>
                <a:ext uri="{FF2B5EF4-FFF2-40B4-BE49-F238E27FC236}">
                  <a16:creationId xmlns:a16="http://schemas.microsoft.com/office/drawing/2014/main" id="{E5FEF6F0-D7D0-40F0-857B-07758F971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3217"/>
              <a:ext cx="66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MAC Receiver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2">
              <a:extLst>
                <a:ext uri="{FF2B5EF4-FFF2-40B4-BE49-F238E27FC236}">
                  <a16:creationId xmlns:a16="http://schemas.microsoft.com/office/drawing/2014/main" id="{62E8A9B7-2DF5-42BB-A00C-A9C0C59E9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2743"/>
              <a:ext cx="807" cy="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3">
              <a:extLst>
                <a:ext uri="{FF2B5EF4-FFF2-40B4-BE49-F238E27FC236}">
                  <a16:creationId xmlns:a16="http://schemas.microsoft.com/office/drawing/2014/main" id="{A92474C3-03C7-486A-AAEE-F6186103C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2743"/>
              <a:ext cx="807" cy="26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4">
              <a:extLst>
                <a:ext uri="{FF2B5EF4-FFF2-40B4-BE49-F238E27FC236}">
                  <a16:creationId xmlns:a16="http://schemas.microsoft.com/office/drawing/2014/main" id="{C72EF0F5-5D9B-45D1-B777-4144C8045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" y="2773"/>
              <a:ext cx="79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Time Stamp Unit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5">
              <a:extLst>
                <a:ext uri="{FF2B5EF4-FFF2-40B4-BE49-F238E27FC236}">
                  <a16:creationId xmlns:a16="http://schemas.microsoft.com/office/drawing/2014/main" id="{5D923608-3FAF-499B-949F-1401BFB88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2880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6">
              <a:extLst>
                <a:ext uri="{FF2B5EF4-FFF2-40B4-BE49-F238E27FC236}">
                  <a16:creationId xmlns:a16="http://schemas.microsoft.com/office/drawing/2014/main" id="{ACBC4D96-0397-45B2-B533-415E4508E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2880"/>
              <a:ext cx="23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TSU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07">
              <a:extLst>
                <a:ext uri="{FF2B5EF4-FFF2-40B4-BE49-F238E27FC236}">
                  <a16:creationId xmlns:a16="http://schemas.microsoft.com/office/drawing/2014/main" id="{B2790F09-2C59-4C41-8D63-C3DEC41B1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2880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Line 108">
              <a:extLst>
                <a:ext uri="{FF2B5EF4-FFF2-40B4-BE49-F238E27FC236}">
                  <a16:creationId xmlns:a16="http://schemas.microsoft.com/office/drawing/2014/main" id="{4245C689-5D1E-4258-A75D-A4BFC6223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2" y="2675"/>
              <a:ext cx="77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9">
              <a:extLst>
                <a:ext uri="{FF2B5EF4-FFF2-40B4-BE49-F238E27FC236}">
                  <a16:creationId xmlns:a16="http://schemas.microsoft.com/office/drawing/2014/main" id="{E3452CB7-A232-49DE-9A6E-24ADC35D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" y="2640"/>
              <a:ext cx="71" cy="71"/>
            </a:xfrm>
            <a:custGeom>
              <a:avLst/>
              <a:gdLst>
                <a:gd name="T0" fmla="*/ 71 w 71"/>
                <a:gd name="T1" fmla="*/ 71 h 71"/>
                <a:gd name="T2" fmla="*/ 0 w 71"/>
                <a:gd name="T3" fmla="*/ 35 h 71"/>
                <a:gd name="T4" fmla="*/ 71 w 71"/>
                <a:gd name="T5" fmla="*/ 0 h 71"/>
                <a:gd name="T6" fmla="*/ 71 w 71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1">
                  <a:moveTo>
                    <a:pt x="71" y="71"/>
                  </a:moveTo>
                  <a:lnTo>
                    <a:pt x="0" y="35"/>
                  </a:lnTo>
                  <a:lnTo>
                    <a:pt x="71" y="0"/>
                  </a:lnTo>
                  <a:lnTo>
                    <a:pt x="71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0">
              <a:extLst>
                <a:ext uri="{FF2B5EF4-FFF2-40B4-BE49-F238E27FC236}">
                  <a16:creationId xmlns:a16="http://schemas.microsoft.com/office/drawing/2014/main" id="{C75CBC2A-0A1F-437E-B134-5DB74BD1B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" y="2640"/>
              <a:ext cx="72" cy="71"/>
            </a:xfrm>
            <a:custGeom>
              <a:avLst/>
              <a:gdLst>
                <a:gd name="T0" fmla="*/ 0 w 72"/>
                <a:gd name="T1" fmla="*/ 0 h 71"/>
                <a:gd name="T2" fmla="*/ 72 w 72"/>
                <a:gd name="T3" fmla="*/ 35 h 71"/>
                <a:gd name="T4" fmla="*/ 0 w 72"/>
                <a:gd name="T5" fmla="*/ 71 h 71"/>
                <a:gd name="T6" fmla="*/ 0 w 72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1">
                  <a:moveTo>
                    <a:pt x="0" y="0"/>
                  </a:moveTo>
                  <a:lnTo>
                    <a:pt x="72" y="35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111">
              <a:extLst>
                <a:ext uri="{FF2B5EF4-FFF2-40B4-BE49-F238E27FC236}">
                  <a16:creationId xmlns:a16="http://schemas.microsoft.com/office/drawing/2014/main" id="{273AE151-3B91-45E3-8FF6-9EDD899D3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7" y="3417"/>
              <a:ext cx="22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2">
              <a:extLst>
                <a:ext uri="{FF2B5EF4-FFF2-40B4-BE49-F238E27FC236}">
                  <a16:creationId xmlns:a16="http://schemas.microsoft.com/office/drawing/2014/main" id="{279A9BB6-47F5-4902-A1BD-47DC51CDB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394"/>
              <a:ext cx="45" cy="46"/>
            </a:xfrm>
            <a:custGeom>
              <a:avLst/>
              <a:gdLst>
                <a:gd name="T0" fmla="*/ 45 w 45"/>
                <a:gd name="T1" fmla="*/ 46 h 46"/>
                <a:gd name="T2" fmla="*/ 0 w 45"/>
                <a:gd name="T3" fmla="*/ 23 h 46"/>
                <a:gd name="T4" fmla="*/ 45 w 45"/>
                <a:gd name="T5" fmla="*/ 0 h 46"/>
                <a:gd name="T6" fmla="*/ 45 w 45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6">
                  <a:moveTo>
                    <a:pt x="45" y="46"/>
                  </a:moveTo>
                  <a:lnTo>
                    <a:pt x="0" y="23"/>
                  </a:lnTo>
                  <a:lnTo>
                    <a:pt x="45" y="0"/>
                  </a:lnTo>
                  <a:lnTo>
                    <a:pt x="45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113">
              <a:extLst>
                <a:ext uri="{FF2B5EF4-FFF2-40B4-BE49-F238E27FC236}">
                  <a16:creationId xmlns:a16="http://schemas.microsoft.com/office/drawing/2014/main" id="{62E5588A-13B6-404A-AD8A-DD5764BAE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7" y="3552"/>
              <a:ext cx="22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4">
              <a:extLst>
                <a:ext uri="{FF2B5EF4-FFF2-40B4-BE49-F238E27FC236}">
                  <a16:creationId xmlns:a16="http://schemas.microsoft.com/office/drawing/2014/main" id="{E91BBDB7-C0E3-4823-852A-A47392A91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529"/>
              <a:ext cx="45" cy="46"/>
            </a:xfrm>
            <a:custGeom>
              <a:avLst/>
              <a:gdLst>
                <a:gd name="T0" fmla="*/ 45 w 45"/>
                <a:gd name="T1" fmla="*/ 46 h 46"/>
                <a:gd name="T2" fmla="*/ 0 w 45"/>
                <a:gd name="T3" fmla="*/ 23 h 46"/>
                <a:gd name="T4" fmla="*/ 45 w 45"/>
                <a:gd name="T5" fmla="*/ 0 h 46"/>
                <a:gd name="T6" fmla="*/ 45 w 45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6">
                  <a:moveTo>
                    <a:pt x="45" y="46"/>
                  </a:moveTo>
                  <a:lnTo>
                    <a:pt x="0" y="23"/>
                  </a:lnTo>
                  <a:lnTo>
                    <a:pt x="45" y="0"/>
                  </a:lnTo>
                  <a:lnTo>
                    <a:pt x="45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15">
              <a:extLst>
                <a:ext uri="{FF2B5EF4-FFF2-40B4-BE49-F238E27FC236}">
                  <a16:creationId xmlns:a16="http://schemas.microsoft.com/office/drawing/2014/main" id="{A4163FCD-0AA9-4F0C-B462-8031B3442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7" y="3686"/>
              <a:ext cx="22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6">
              <a:extLst>
                <a:ext uri="{FF2B5EF4-FFF2-40B4-BE49-F238E27FC236}">
                  <a16:creationId xmlns:a16="http://schemas.microsoft.com/office/drawing/2014/main" id="{CDBDD23E-A56C-4BD9-8B3D-26B29606C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64"/>
              <a:ext cx="45" cy="45"/>
            </a:xfrm>
            <a:custGeom>
              <a:avLst/>
              <a:gdLst>
                <a:gd name="T0" fmla="*/ 45 w 45"/>
                <a:gd name="T1" fmla="*/ 45 h 45"/>
                <a:gd name="T2" fmla="*/ 0 w 45"/>
                <a:gd name="T3" fmla="*/ 22 h 45"/>
                <a:gd name="T4" fmla="*/ 45 w 45"/>
                <a:gd name="T5" fmla="*/ 0 h 45"/>
                <a:gd name="T6" fmla="*/ 45 w 45"/>
                <a:gd name="T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5">
                  <a:moveTo>
                    <a:pt x="45" y="45"/>
                  </a:moveTo>
                  <a:lnTo>
                    <a:pt x="0" y="22"/>
                  </a:lnTo>
                  <a:lnTo>
                    <a:pt x="45" y="0"/>
                  </a:lnTo>
                  <a:lnTo>
                    <a:pt x="45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17">
              <a:extLst>
                <a:ext uri="{FF2B5EF4-FFF2-40B4-BE49-F238E27FC236}">
                  <a16:creationId xmlns:a16="http://schemas.microsoft.com/office/drawing/2014/main" id="{AC285F07-E3CE-407F-B3BB-9F74643E3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" y="3633"/>
              <a:ext cx="23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8">
              <a:extLst>
                <a:ext uri="{FF2B5EF4-FFF2-40B4-BE49-F238E27FC236}">
                  <a16:creationId xmlns:a16="http://schemas.microsoft.com/office/drawing/2014/main" id="{EDEB7701-65EF-477B-A079-0B619678C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" y="3633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19">
              <a:extLst>
                <a:ext uri="{FF2B5EF4-FFF2-40B4-BE49-F238E27FC236}">
                  <a16:creationId xmlns:a16="http://schemas.microsoft.com/office/drawing/2014/main" id="{9284B2A7-547E-46CD-B7F2-7E24F8F05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" y="3633"/>
              <a:ext cx="17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20">
              <a:extLst>
                <a:ext uri="{FF2B5EF4-FFF2-40B4-BE49-F238E27FC236}">
                  <a16:creationId xmlns:a16="http://schemas.microsoft.com/office/drawing/2014/main" id="{573612B2-83FF-47C9-B78C-0FFF4B69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3633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21">
              <a:extLst>
                <a:ext uri="{FF2B5EF4-FFF2-40B4-BE49-F238E27FC236}">
                  <a16:creationId xmlns:a16="http://schemas.microsoft.com/office/drawing/2014/main" id="{2ECBFF26-940E-48CC-BF8F-186ED032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" y="3228"/>
              <a:ext cx="23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22">
              <a:extLst>
                <a:ext uri="{FF2B5EF4-FFF2-40B4-BE49-F238E27FC236}">
                  <a16:creationId xmlns:a16="http://schemas.microsoft.com/office/drawing/2014/main" id="{26C82BF8-4044-445F-AE6D-9F1AEB79A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" y="3228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23">
              <a:extLst>
                <a:ext uri="{FF2B5EF4-FFF2-40B4-BE49-F238E27FC236}">
                  <a16:creationId xmlns:a16="http://schemas.microsoft.com/office/drawing/2014/main" id="{3C8131A8-995A-42E4-994A-BF1B1C0C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" y="3228"/>
              <a:ext cx="19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24">
              <a:extLst>
                <a:ext uri="{FF2B5EF4-FFF2-40B4-BE49-F238E27FC236}">
                  <a16:creationId xmlns:a16="http://schemas.microsoft.com/office/drawing/2014/main" id="{F66BD553-4C9D-4B9A-BEC4-722C0E6A2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" y="3228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25">
              <a:extLst>
                <a:ext uri="{FF2B5EF4-FFF2-40B4-BE49-F238E27FC236}">
                  <a16:creationId xmlns:a16="http://schemas.microsoft.com/office/drawing/2014/main" id="{599CC961-FDFE-4652-8679-D68005CA1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" y="3498"/>
              <a:ext cx="23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26">
              <a:extLst>
                <a:ext uri="{FF2B5EF4-FFF2-40B4-BE49-F238E27FC236}">
                  <a16:creationId xmlns:a16="http://schemas.microsoft.com/office/drawing/2014/main" id="{FEAC6103-1939-462B-BD6B-111B31BC7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" y="3498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27">
              <a:extLst>
                <a:ext uri="{FF2B5EF4-FFF2-40B4-BE49-F238E27FC236}">
                  <a16:creationId xmlns:a16="http://schemas.microsoft.com/office/drawing/2014/main" id="{12916AB9-1464-49BF-BD51-498DD7E91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" y="3498"/>
              <a:ext cx="17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28">
              <a:extLst>
                <a:ext uri="{FF2B5EF4-FFF2-40B4-BE49-F238E27FC236}">
                  <a16:creationId xmlns:a16="http://schemas.microsoft.com/office/drawing/2014/main" id="{A9033760-67A1-44E0-BD53-5C07CF2C9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3498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dirty="0">
                  <a:solidFill>
                    <a:srgbClr val="000000"/>
                  </a:solidFill>
                </a:rPr>
                <a:t>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29">
              <a:extLst>
                <a:ext uri="{FF2B5EF4-FFF2-40B4-BE49-F238E27FC236}">
                  <a16:creationId xmlns:a16="http://schemas.microsoft.com/office/drawing/2014/main" id="{1D733E62-BFF6-4123-9E1F-33D377885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" y="3363"/>
              <a:ext cx="23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130">
              <a:extLst>
                <a:ext uri="{FF2B5EF4-FFF2-40B4-BE49-F238E27FC236}">
                  <a16:creationId xmlns:a16="http://schemas.microsoft.com/office/drawing/2014/main" id="{ED0EC34A-A85E-4F02-800B-0602CF665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" y="3363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31">
              <a:extLst>
                <a:ext uri="{FF2B5EF4-FFF2-40B4-BE49-F238E27FC236}">
                  <a16:creationId xmlns:a16="http://schemas.microsoft.com/office/drawing/2014/main" id="{4FBB08F0-2327-43B2-AB91-B349D94B9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" y="3363"/>
              <a:ext cx="269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51514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2" y="969963"/>
            <a:ext cx="11345603" cy="1584989"/>
          </a:xfrm>
        </p:spPr>
        <p:txBody>
          <a:bodyPr wrap="square">
            <a:spAutoFit/>
          </a:bodyPr>
          <a:lstStyle/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b="1" dirty="0">
                <a:solidFill>
                  <a:srgbClr val="005596"/>
                </a:solidFill>
              </a:rPr>
              <a:t>Ethernet MAC components:</a:t>
            </a:r>
          </a:p>
          <a:p>
            <a:pPr lvl="1"/>
            <a:r>
              <a:rPr lang="en-US" altLang="ja-JP" sz="1900" dirty="0"/>
              <a:t>PHY Interface:</a:t>
            </a:r>
          </a:p>
          <a:p>
            <a:pPr lvl="2"/>
            <a:r>
              <a:rPr lang="en-US" altLang="ja-JP" dirty="0"/>
              <a:t>Supports MII/RMII/GMII/RGMII PHY interface</a:t>
            </a:r>
          </a:p>
          <a:p>
            <a:pPr lvl="2"/>
            <a:r>
              <a:rPr lang="en-US" altLang="ja-JP" dirty="0"/>
              <a:t>Supports MDIO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Ethernet MAC Block Diagram</a:t>
            </a:r>
            <a:endParaRPr lang="en-US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34011AD-45E9-4119-B707-A35347BBD498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 31.3.14 for additional details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A16AFD-930A-45CD-B1F1-9C0B499E944C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58A69F8C-BACC-4D86-B401-18AD44B2E0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19325" y="2628900"/>
            <a:ext cx="7385050" cy="3560763"/>
            <a:chOff x="1398" y="1656"/>
            <a:chExt cx="4652" cy="2243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B5E5A3CC-6983-4E72-9D97-DF4E5DA6FD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98" y="1656"/>
              <a:ext cx="4600" cy="2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6F4303E-D438-42D0-99C2-AD3A655B7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" y="2541"/>
              <a:ext cx="1076" cy="1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877782FB-194C-4E3E-B31A-A7D86725D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" y="2541"/>
              <a:ext cx="1076" cy="1213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F8F96B19-DD10-441A-A00D-FA587924D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2571"/>
              <a:ext cx="59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MAC 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78C5C6EC-3FBB-48E6-9AC3-D0600C0E5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1934"/>
              <a:ext cx="2959" cy="1955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E9A1FB37-F0F2-4393-A62B-50539A93D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2136"/>
              <a:ext cx="606" cy="2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2FF6A24F-0170-4A9B-B037-C02E7C843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2136"/>
              <a:ext cx="606" cy="202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1E2DEF82-8BC3-426F-A8CF-7C4AF2E60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" y="2184"/>
              <a:ext cx="20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AXI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DAD5E4A5-BBCC-453B-AD01-48440FC3E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2184"/>
              <a:ext cx="42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D7ED91B6-85C2-4C76-881A-904DF6CAA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2541"/>
              <a:ext cx="538" cy="4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ADF22974-4A14-4991-ABF5-BD242C30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2541"/>
              <a:ext cx="538" cy="471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25A216AF-FC9F-46F2-9CC3-44E45C923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" y="2672"/>
              <a:ext cx="30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MMIO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713DAABF-BDC6-46DB-8859-C15C10C85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779"/>
              <a:ext cx="44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Registers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5C773157-6938-47E1-B007-9B1DB2C86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8" y="1999"/>
              <a:ext cx="129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747B3ABE-52C4-4EBE-A796-0BAFDE009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999"/>
              <a:ext cx="71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thernet MAC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Line 19">
              <a:extLst>
                <a:ext uri="{FF2B5EF4-FFF2-40B4-BE49-F238E27FC236}">
                  <a16:creationId xmlns:a16="http://schemas.microsoft.com/office/drawing/2014/main" id="{51B721B1-4FF1-4C02-ABAA-A9C85BAB6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1" y="1862"/>
              <a:ext cx="0" cy="212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2F14A501-5406-4B87-AC57-712559D5D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2065"/>
              <a:ext cx="71" cy="71"/>
            </a:xfrm>
            <a:custGeom>
              <a:avLst/>
              <a:gdLst>
                <a:gd name="T0" fmla="*/ 71 w 71"/>
                <a:gd name="T1" fmla="*/ 0 h 71"/>
                <a:gd name="T2" fmla="*/ 36 w 71"/>
                <a:gd name="T3" fmla="*/ 71 h 71"/>
                <a:gd name="T4" fmla="*/ 0 w 71"/>
                <a:gd name="T5" fmla="*/ 0 h 71"/>
                <a:gd name="T6" fmla="*/ 71 w 71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1">
                  <a:moveTo>
                    <a:pt x="71" y="0"/>
                  </a:moveTo>
                  <a:lnTo>
                    <a:pt x="36" y="71"/>
                  </a:lnTo>
                  <a:lnTo>
                    <a:pt x="0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96E73EBA-4539-47CF-BBDD-5B51BBADE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1799"/>
              <a:ext cx="71" cy="72"/>
            </a:xfrm>
            <a:custGeom>
              <a:avLst/>
              <a:gdLst>
                <a:gd name="T0" fmla="*/ 0 w 71"/>
                <a:gd name="T1" fmla="*/ 72 h 72"/>
                <a:gd name="T2" fmla="*/ 36 w 71"/>
                <a:gd name="T3" fmla="*/ 0 h 72"/>
                <a:gd name="T4" fmla="*/ 71 w 71"/>
                <a:gd name="T5" fmla="*/ 72 h 72"/>
                <a:gd name="T6" fmla="*/ 0 w 7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0" y="72"/>
                  </a:moveTo>
                  <a:lnTo>
                    <a:pt x="36" y="0"/>
                  </a:lnTo>
                  <a:lnTo>
                    <a:pt x="71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2">
              <a:extLst>
                <a:ext uri="{FF2B5EF4-FFF2-40B4-BE49-F238E27FC236}">
                  <a16:creationId xmlns:a16="http://schemas.microsoft.com/office/drawing/2014/main" id="{2BA3BCD1-4B18-431F-B290-4EE978D7A3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8" y="2401"/>
              <a:ext cx="0" cy="7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6472006B-FBC0-43E5-8F09-845AAA955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" y="2469"/>
              <a:ext cx="71" cy="72"/>
            </a:xfrm>
            <a:custGeom>
              <a:avLst/>
              <a:gdLst>
                <a:gd name="T0" fmla="*/ 71 w 71"/>
                <a:gd name="T1" fmla="*/ 0 h 72"/>
                <a:gd name="T2" fmla="*/ 35 w 71"/>
                <a:gd name="T3" fmla="*/ 72 h 72"/>
                <a:gd name="T4" fmla="*/ 0 w 71"/>
                <a:gd name="T5" fmla="*/ 0 h 72"/>
                <a:gd name="T6" fmla="*/ 71 w 71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71" y="0"/>
                  </a:moveTo>
                  <a:lnTo>
                    <a:pt x="35" y="72"/>
                  </a:lnTo>
                  <a:lnTo>
                    <a:pt x="0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11F841C9-93A2-4E22-BD1F-F6502263B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" y="2338"/>
              <a:ext cx="71" cy="72"/>
            </a:xfrm>
            <a:custGeom>
              <a:avLst/>
              <a:gdLst>
                <a:gd name="T0" fmla="*/ 0 w 71"/>
                <a:gd name="T1" fmla="*/ 72 h 72"/>
                <a:gd name="T2" fmla="*/ 35 w 71"/>
                <a:gd name="T3" fmla="*/ 0 h 72"/>
                <a:gd name="T4" fmla="*/ 71 w 71"/>
                <a:gd name="T5" fmla="*/ 72 h 72"/>
                <a:gd name="T6" fmla="*/ 0 w 7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0" y="72"/>
                  </a:moveTo>
                  <a:lnTo>
                    <a:pt x="35" y="0"/>
                  </a:lnTo>
                  <a:lnTo>
                    <a:pt x="71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18E57644-82DC-4D6A-B206-21AF43A40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3215"/>
              <a:ext cx="538" cy="5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68D500C9-EA9A-43D2-A98B-0E98A34C3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3215"/>
              <a:ext cx="538" cy="53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CF544BE7-F803-4F8B-91CB-F8FF91B9E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" y="3380"/>
              <a:ext cx="28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Clock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D97D96B4-FB9B-424D-86BA-54088E4D1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" y="3487"/>
              <a:ext cx="35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Line 29">
              <a:extLst>
                <a:ext uri="{FF2B5EF4-FFF2-40B4-BE49-F238E27FC236}">
                  <a16:creationId xmlns:a16="http://schemas.microsoft.com/office/drawing/2014/main" id="{D1DDC7F3-961F-4758-913F-A010698D7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8" y="3075"/>
              <a:ext cx="0" cy="7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6423A9EE-1908-4703-AF4A-0D0CE5F7A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" y="3143"/>
              <a:ext cx="71" cy="72"/>
            </a:xfrm>
            <a:custGeom>
              <a:avLst/>
              <a:gdLst>
                <a:gd name="T0" fmla="*/ 71 w 71"/>
                <a:gd name="T1" fmla="*/ 0 h 72"/>
                <a:gd name="T2" fmla="*/ 35 w 71"/>
                <a:gd name="T3" fmla="*/ 72 h 72"/>
                <a:gd name="T4" fmla="*/ 0 w 71"/>
                <a:gd name="T5" fmla="*/ 0 h 72"/>
                <a:gd name="T6" fmla="*/ 71 w 71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71" y="0"/>
                  </a:moveTo>
                  <a:lnTo>
                    <a:pt x="35" y="72"/>
                  </a:lnTo>
                  <a:lnTo>
                    <a:pt x="0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8F9DFFB7-50C2-4177-B788-CA7538AED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" y="3012"/>
              <a:ext cx="71" cy="72"/>
            </a:xfrm>
            <a:custGeom>
              <a:avLst/>
              <a:gdLst>
                <a:gd name="T0" fmla="*/ 0 w 71"/>
                <a:gd name="T1" fmla="*/ 72 h 72"/>
                <a:gd name="T2" fmla="*/ 35 w 71"/>
                <a:gd name="T3" fmla="*/ 0 h 72"/>
                <a:gd name="T4" fmla="*/ 71 w 71"/>
                <a:gd name="T5" fmla="*/ 72 h 72"/>
                <a:gd name="T6" fmla="*/ 0 w 7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0" y="72"/>
                  </a:moveTo>
                  <a:lnTo>
                    <a:pt x="35" y="0"/>
                  </a:lnTo>
                  <a:lnTo>
                    <a:pt x="71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2">
              <a:extLst>
                <a:ext uri="{FF2B5EF4-FFF2-40B4-BE49-F238E27FC236}">
                  <a16:creationId xmlns:a16="http://schemas.microsoft.com/office/drawing/2014/main" id="{A15F88FC-B12D-4A12-9625-0052D9113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2" y="3080"/>
              <a:ext cx="77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C29F08F4-E32C-4496-9128-2990ED28A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" y="3044"/>
              <a:ext cx="71" cy="72"/>
            </a:xfrm>
            <a:custGeom>
              <a:avLst/>
              <a:gdLst>
                <a:gd name="T0" fmla="*/ 71 w 71"/>
                <a:gd name="T1" fmla="*/ 72 h 72"/>
                <a:gd name="T2" fmla="*/ 0 w 71"/>
                <a:gd name="T3" fmla="*/ 36 h 72"/>
                <a:gd name="T4" fmla="*/ 71 w 71"/>
                <a:gd name="T5" fmla="*/ 0 h 72"/>
                <a:gd name="T6" fmla="*/ 71 w 7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71" y="72"/>
                  </a:moveTo>
                  <a:lnTo>
                    <a:pt x="0" y="36"/>
                  </a:lnTo>
                  <a:lnTo>
                    <a:pt x="71" y="0"/>
                  </a:lnTo>
                  <a:lnTo>
                    <a:pt x="71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D9D73964-A904-40A6-88DC-52074A97A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" y="3044"/>
              <a:ext cx="72" cy="72"/>
            </a:xfrm>
            <a:custGeom>
              <a:avLst/>
              <a:gdLst>
                <a:gd name="T0" fmla="*/ 0 w 72"/>
                <a:gd name="T1" fmla="*/ 0 h 72"/>
                <a:gd name="T2" fmla="*/ 72 w 72"/>
                <a:gd name="T3" fmla="*/ 36 h 72"/>
                <a:gd name="T4" fmla="*/ 0 w 72"/>
                <a:gd name="T5" fmla="*/ 72 h 72"/>
                <a:gd name="T6" fmla="*/ 0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lnTo>
                    <a:pt x="72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5">
              <a:extLst>
                <a:ext uri="{FF2B5EF4-FFF2-40B4-BE49-F238E27FC236}">
                  <a16:creationId xmlns:a16="http://schemas.microsoft.com/office/drawing/2014/main" id="{BE63F3FD-5440-451C-8593-D46183AD6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8" y="1862"/>
              <a:ext cx="0" cy="212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5D4B6216-FA11-4283-941F-8308B52D1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" y="2065"/>
              <a:ext cx="71" cy="71"/>
            </a:xfrm>
            <a:custGeom>
              <a:avLst/>
              <a:gdLst>
                <a:gd name="T0" fmla="*/ 71 w 71"/>
                <a:gd name="T1" fmla="*/ 0 h 71"/>
                <a:gd name="T2" fmla="*/ 35 w 71"/>
                <a:gd name="T3" fmla="*/ 71 h 71"/>
                <a:gd name="T4" fmla="*/ 0 w 71"/>
                <a:gd name="T5" fmla="*/ 0 h 71"/>
                <a:gd name="T6" fmla="*/ 71 w 71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1">
                  <a:moveTo>
                    <a:pt x="71" y="0"/>
                  </a:moveTo>
                  <a:lnTo>
                    <a:pt x="35" y="71"/>
                  </a:lnTo>
                  <a:lnTo>
                    <a:pt x="0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E38512CF-BEDB-4421-ADE7-02DF2118C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" y="1799"/>
              <a:ext cx="71" cy="72"/>
            </a:xfrm>
            <a:custGeom>
              <a:avLst/>
              <a:gdLst>
                <a:gd name="T0" fmla="*/ 0 w 71"/>
                <a:gd name="T1" fmla="*/ 72 h 72"/>
                <a:gd name="T2" fmla="*/ 35 w 71"/>
                <a:gd name="T3" fmla="*/ 0 h 72"/>
                <a:gd name="T4" fmla="*/ 71 w 71"/>
                <a:gd name="T5" fmla="*/ 72 h 72"/>
                <a:gd name="T6" fmla="*/ 0 w 7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0" y="72"/>
                  </a:moveTo>
                  <a:lnTo>
                    <a:pt x="35" y="0"/>
                  </a:lnTo>
                  <a:lnTo>
                    <a:pt x="71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FA3221B1-166A-4DAA-AC5D-D8EF0F921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3417"/>
              <a:ext cx="807" cy="269"/>
            </a:xfrm>
            <a:prstGeom prst="rect">
              <a:avLst/>
            </a:prstGeom>
            <a:solidFill>
              <a:srgbClr val="0055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9">
              <a:extLst>
                <a:ext uri="{FF2B5EF4-FFF2-40B4-BE49-F238E27FC236}">
                  <a16:creationId xmlns:a16="http://schemas.microsoft.com/office/drawing/2014/main" id="{B21A7948-7249-484A-8EC9-F2A78BF59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3417"/>
              <a:ext cx="807" cy="26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0">
              <a:extLst>
                <a:ext uri="{FF2B5EF4-FFF2-40B4-BE49-F238E27FC236}">
                  <a16:creationId xmlns:a16="http://schemas.microsoft.com/office/drawing/2014/main" id="{94FE3B18-79A1-45E6-AF5E-C0CE44EB5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3498"/>
              <a:ext cx="64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PHY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Line 41">
              <a:extLst>
                <a:ext uri="{FF2B5EF4-FFF2-40B4-BE49-F238E27FC236}">
                  <a16:creationId xmlns:a16="http://schemas.microsoft.com/office/drawing/2014/main" id="{73399C68-4BEE-4517-BFC8-2B450E3D7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1" y="2401"/>
              <a:ext cx="0" cy="7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1E1CDF4E-2C28-4082-AC0F-0F817CF33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2469"/>
              <a:ext cx="71" cy="72"/>
            </a:xfrm>
            <a:custGeom>
              <a:avLst/>
              <a:gdLst>
                <a:gd name="T0" fmla="*/ 71 w 71"/>
                <a:gd name="T1" fmla="*/ 0 h 72"/>
                <a:gd name="T2" fmla="*/ 36 w 71"/>
                <a:gd name="T3" fmla="*/ 72 h 72"/>
                <a:gd name="T4" fmla="*/ 0 w 71"/>
                <a:gd name="T5" fmla="*/ 0 h 72"/>
                <a:gd name="T6" fmla="*/ 71 w 71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71" y="0"/>
                  </a:moveTo>
                  <a:lnTo>
                    <a:pt x="36" y="72"/>
                  </a:lnTo>
                  <a:lnTo>
                    <a:pt x="0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57C4DE3A-6CA2-4DE9-9609-03CA6E0D9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2338"/>
              <a:ext cx="71" cy="72"/>
            </a:xfrm>
            <a:custGeom>
              <a:avLst/>
              <a:gdLst>
                <a:gd name="T0" fmla="*/ 0 w 71"/>
                <a:gd name="T1" fmla="*/ 72 h 72"/>
                <a:gd name="T2" fmla="*/ 36 w 71"/>
                <a:gd name="T3" fmla="*/ 0 h 72"/>
                <a:gd name="T4" fmla="*/ 71 w 71"/>
                <a:gd name="T5" fmla="*/ 72 h 72"/>
                <a:gd name="T6" fmla="*/ 0 w 7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0" y="72"/>
                  </a:moveTo>
                  <a:lnTo>
                    <a:pt x="36" y="0"/>
                  </a:lnTo>
                  <a:lnTo>
                    <a:pt x="71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4">
              <a:extLst>
                <a:ext uri="{FF2B5EF4-FFF2-40B4-BE49-F238E27FC236}">
                  <a16:creationId xmlns:a16="http://schemas.microsoft.com/office/drawing/2014/main" id="{FB7C9C86-C6FD-4CAD-BFE6-E333F80A2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" y="2541"/>
              <a:ext cx="673" cy="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5">
              <a:extLst>
                <a:ext uri="{FF2B5EF4-FFF2-40B4-BE49-F238E27FC236}">
                  <a16:creationId xmlns:a16="http://schemas.microsoft.com/office/drawing/2014/main" id="{0B088D6F-BA36-4902-8B19-423128174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" y="2541"/>
              <a:ext cx="673" cy="26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6">
              <a:extLst>
                <a:ext uri="{FF2B5EF4-FFF2-40B4-BE49-F238E27FC236}">
                  <a16:creationId xmlns:a16="http://schemas.microsoft.com/office/drawing/2014/main" id="{CA6F3FDA-7364-4BD4-BF01-65CA413BF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571"/>
              <a:ext cx="19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TX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7">
              <a:extLst>
                <a:ext uri="{FF2B5EF4-FFF2-40B4-BE49-F238E27FC236}">
                  <a16:creationId xmlns:a16="http://schemas.microsoft.com/office/drawing/2014/main" id="{5F2BE0ED-D17A-459E-83F7-4639FB3E5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2571"/>
              <a:ext cx="56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Packet Buff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8">
              <a:extLst>
                <a:ext uri="{FF2B5EF4-FFF2-40B4-BE49-F238E27FC236}">
                  <a16:creationId xmlns:a16="http://schemas.microsoft.com/office/drawing/2014/main" id="{84F20C21-C1D2-4ADE-84D3-52DDFF1B7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" y="2678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9">
              <a:extLst>
                <a:ext uri="{FF2B5EF4-FFF2-40B4-BE49-F238E27FC236}">
                  <a16:creationId xmlns:a16="http://schemas.microsoft.com/office/drawing/2014/main" id="{AA604696-5140-4471-9C66-1B12C3F14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2678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100" dirty="0">
                  <a:solidFill>
                    <a:srgbClr val="000000"/>
                  </a:solidFill>
                </a:rPr>
                <a:t>8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0">
              <a:extLst>
                <a:ext uri="{FF2B5EF4-FFF2-40B4-BE49-F238E27FC236}">
                  <a16:creationId xmlns:a16="http://schemas.microsoft.com/office/drawing/2014/main" id="{A917B959-0DFE-4754-9D7B-1030C0F44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" y="2678"/>
              <a:ext cx="10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1">
              <a:extLst>
                <a:ext uri="{FF2B5EF4-FFF2-40B4-BE49-F238E27FC236}">
                  <a16:creationId xmlns:a16="http://schemas.microsoft.com/office/drawing/2014/main" id="{14A71088-D745-4BDD-819C-3DDC17E56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" y="2678"/>
              <a:ext cx="10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2">
              <a:extLst>
                <a:ext uri="{FF2B5EF4-FFF2-40B4-BE49-F238E27FC236}">
                  <a16:creationId xmlns:a16="http://schemas.microsoft.com/office/drawing/2014/main" id="{F905703C-9109-44E8-93C7-42ABE51E1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2678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3">
              <a:extLst>
                <a:ext uri="{FF2B5EF4-FFF2-40B4-BE49-F238E27FC236}">
                  <a16:creationId xmlns:a16="http://schemas.microsoft.com/office/drawing/2014/main" id="{C676F0AC-FB75-49F3-AE68-E71E5A9F6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" y="2945"/>
              <a:ext cx="673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4">
              <a:extLst>
                <a:ext uri="{FF2B5EF4-FFF2-40B4-BE49-F238E27FC236}">
                  <a16:creationId xmlns:a16="http://schemas.microsoft.com/office/drawing/2014/main" id="{17CB1A81-B14F-4BC2-8A51-DA7B670B5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" y="2945"/>
              <a:ext cx="673" cy="270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5">
              <a:extLst>
                <a:ext uri="{FF2B5EF4-FFF2-40B4-BE49-F238E27FC236}">
                  <a16:creationId xmlns:a16="http://schemas.microsoft.com/office/drawing/2014/main" id="{A3A5BE1B-056F-469F-A1A1-DFA24ADEB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2976"/>
              <a:ext cx="20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RX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1DF6F4C7-F1AA-4526-B5BA-755611EAB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976"/>
              <a:ext cx="56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Packet Buff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7">
              <a:extLst>
                <a:ext uri="{FF2B5EF4-FFF2-40B4-BE49-F238E27FC236}">
                  <a16:creationId xmlns:a16="http://schemas.microsoft.com/office/drawing/2014/main" id="{155F56BB-2AF5-4E33-B965-4CBA85A6E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3082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8">
              <a:extLst>
                <a:ext uri="{FF2B5EF4-FFF2-40B4-BE49-F238E27FC236}">
                  <a16:creationId xmlns:a16="http://schemas.microsoft.com/office/drawing/2014/main" id="{B4091E07-D1F5-429B-A92D-CCA134748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3082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59">
              <a:extLst>
                <a:ext uri="{FF2B5EF4-FFF2-40B4-BE49-F238E27FC236}">
                  <a16:creationId xmlns:a16="http://schemas.microsoft.com/office/drawing/2014/main" id="{D619FFF7-4790-45C0-B2B9-EC3211AA8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" y="3082"/>
              <a:ext cx="10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0">
              <a:extLst>
                <a:ext uri="{FF2B5EF4-FFF2-40B4-BE49-F238E27FC236}">
                  <a16:creationId xmlns:a16="http://schemas.microsoft.com/office/drawing/2014/main" id="{54423E02-824F-4455-8CAF-F676FE19E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082"/>
              <a:ext cx="10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8F7407B9-7BAF-4322-BDB4-DCCE62BC5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3082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FFAB1667-07C2-4149-BBB3-C9A2A32F9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7" y="3282"/>
              <a:ext cx="22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D6DA7D0D-9111-4B8A-9E94-890D906F3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260"/>
              <a:ext cx="45" cy="45"/>
            </a:xfrm>
            <a:custGeom>
              <a:avLst/>
              <a:gdLst>
                <a:gd name="T0" fmla="*/ 45 w 45"/>
                <a:gd name="T1" fmla="*/ 45 h 45"/>
                <a:gd name="T2" fmla="*/ 0 w 45"/>
                <a:gd name="T3" fmla="*/ 22 h 45"/>
                <a:gd name="T4" fmla="*/ 45 w 45"/>
                <a:gd name="T5" fmla="*/ 0 h 45"/>
                <a:gd name="T6" fmla="*/ 45 w 45"/>
                <a:gd name="T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5">
                  <a:moveTo>
                    <a:pt x="45" y="45"/>
                  </a:moveTo>
                  <a:lnTo>
                    <a:pt x="0" y="22"/>
                  </a:lnTo>
                  <a:lnTo>
                    <a:pt x="45" y="0"/>
                  </a:lnTo>
                  <a:lnTo>
                    <a:pt x="45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DAA6977D-FE9F-445A-AFB4-D5BF3B094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1" y="3552"/>
              <a:ext cx="1018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94C74639-471A-4739-BCE5-59F5EEE6B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3516"/>
              <a:ext cx="72" cy="71"/>
            </a:xfrm>
            <a:custGeom>
              <a:avLst/>
              <a:gdLst>
                <a:gd name="T0" fmla="*/ 72 w 72"/>
                <a:gd name="T1" fmla="*/ 71 h 71"/>
                <a:gd name="T2" fmla="*/ 0 w 72"/>
                <a:gd name="T3" fmla="*/ 36 h 71"/>
                <a:gd name="T4" fmla="*/ 72 w 72"/>
                <a:gd name="T5" fmla="*/ 0 h 71"/>
                <a:gd name="T6" fmla="*/ 72 w 72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1">
                  <a:moveTo>
                    <a:pt x="72" y="71"/>
                  </a:moveTo>
                  <a:lnTo>
                    <a:pt x="0" y="36"/>
                  </a:lnTo>
                  <a:lnTo>
                    <a:pt x="72" y="0"/>
                  </a:lnTo>
                  <a:lnTo>
                    <a:pt x="72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06B779DC-4C6A-4052-9A99-B480273A7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" y="3516"/>
              <a:ext cx="72" cy="71"/>
            </a:xfrm>
            <a:custGeom>
              <a:avLst/>
              <a:gdLst>
                <a:gd name="T0" fmla="*/ 0 w 72"/>
                <a:gd name="T1" fmla="*/ 0 h 71"/>
                <a:gd name="T2" fmla="*/ 72 w 72"/>
                <a:gd name="T3" fmla="*/ 36 h 71"/>
                <a:gd name="T4" fmla="*/ 0 w 72"/>
                <a:gd name="T5" fmla="*/ 71 h 71"/>
                <a:gd name="T6" fmla="*/ 0 w 72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1">
                  <a:moveTo>
                    <a:pt x="0" y="0"/>
                  </a:moveTo>
                  <a:lnTo>
                    <a:pt x="72" y="36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7">
              <a:extLst>
                <a:ext uri="{FF2B5EF4-FFF2-40B4-BE49-F238E27FC236}">
                  <a16:creationId xmlns:a16="http://schemas.microsoft.com/office/drawing/2014/main" id="{C6F313DA-24C2-4212-851A-DFCE8FA82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1678"/>
              <a:ext cx="10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8">
              <a:extLst>
                <a:ext uri="{FF2B5EF4-FFF2-40B4-BE49-F238E27FC236}">
                  <a16:creationId xmlns:a16="http://schemas.microsoft.com/office/drawing/2014/main" id="{9F35204F-B345-44FC-9A7C-9035F3AE7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1678"/>
              <a:ext cx="85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XI master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69">
              <a:extLst>
                <a:ext uri="{FF2B5EF4-FFF2-40B4-BE49-F238E27FC236}">
                  <a16:creationId xmlns:a16="http://schemas.microsoft.com/office/drawing/2014/main" id="{DD093649-1E61-497E-ADBE-5AE41583E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" y="1678"/>
              <a:ext cx="107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0">
              <a:extLst>
                <a:ext uri="{FF2B5EF4-FFF2-40B4-BE49-F238E27FC236}">
                  <a16:creationId xmlns:a16="http://schemas.microsoft.com/office/drawing/2014/main" id="{5A184205-ED63-4FA1-97EE-43EE7AA11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" y="1678"/>
              <a:ext cx="82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HB slave 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1">
              <a:extLst>
                <a:ext uri="{FF2B5EF4-FFF2-40B4-BE49-F238E27FC236}">
                  <a16:creationId xmlns:a16="http://schemas.microsoft.com/office/drawing/2014/main" id="{B8C97676-D304-4756-B2FD-E4E2EAFAD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" y="2136"/>
              <a:ext cx="673" cy="2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2">
              <a:extLst>
                <a:ext uri="{FF2B5EF4-FFF2-40B4-BE49-F238E27FC236}">
                  <a16:creationId xmlns:a16="http://schemas.microsoft.com/office/drawing/2014/main" id="{C760BDA3-E0E2-4E43-9610-8BD129EF2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" y="2136"/>
              <a:ext cx="673" cy="202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3">
              <a:extLst>
                <a:ext uri="{FF2B5EF4-FFF2-40B4-BE49-F238E27FC236}">
                  <a16:creationId xmlns:a16="http://schemas.microsoft.com/office/drawing/2014/main" id="{C4CF03D5-1D96-4925-B486-EEB2115C2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184"/>
              <a:ext cx="24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AHB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4">
              <a:extLst>
                <a:ext uri="{FF2B5EF4-FFF2-40B4-BE49-F238E27FC236}">
                  <a16:creationId xmlns:a16="http://schemas.microsoft.com/office/drawing/2014/main" id="{E444137A-3A72-4756-9849-68C3E27E0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" y="2184"/>
              <a:ext cx="42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Interface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Line 75">
              <a:extLst>
                <a:ext uri="{FF2B5EF4-FFF2-40B4-BE49-F238E27FC236}">
                  <a16:creationId xmlns:a16="http://schemas.microsoft.com/office/drawing/2014/main" id="{D98AD62C-61BB-409F-8F04-D5CE9BB7C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0" y="2743"/>
              <a:ext cx="77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6">
              <a:extLst>
                <a:ext uri="{FF2B5EF4-FFF2-40B4-BE49-F238E27FC236}">
                  <a16:creationId xmlns:a16="http://schemas.microsoft.com/office/drawing/2014/main" id="{248E3017-2DAC-4CE4-A8C0-4B615D29B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" y="2707"/>
              <a:ext cx="71" cy="72"/>
            </a:xfrm>
            <a:custGeom>
              <a:avLst/>
              <a:gdLst>
                <a:gd name="T0" fmla="*/ 71 w 71"/>
                <a:gd name="T1" fmla="*/ 72 h 72"/>
                <a:gd name="T2" fmla="*/ 0 w 71"/>
                <a:gd name="T3" fmla="*/ 36 h 72"/>
                <a:gd name="T4" fmla="*/ 71 w 71"/>
                <a:gd name="T5" fmla="*/ 0 h 72"/>
                <a:gd name="T6" fmla="*/ 71 w 7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71" y="72"/>
                  </a:moveTo>
                  <a:lnTo>
                    <a:pt x="0" y="36"/>
                  </a:lnTo>
                  <a:lnTo>
                    <a:pt x="71" y="0"/>
                  </a:lnTo>
                  <a:lnTo>
                    <a:pt x="71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7">
              <a:extLst>
                <a:ext uri="{FF2B5EF4-FFF2-40B4-BE49-F238E27FC236}">
                  <a16:creationId xmlns:a16="http://schemas.microsoft.com/office/drawing/2014/main" id="{125D709C-67C2-49F6-AE40-018A18050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8" y="2707"/>
              <a:ext cx="71" cy="72"/>
            </a:xfrm>
            <a:custGeom>
              <a:avLst/>
              <a:gdLst>
                <a:gd name="T0" fmla="*/ 0 w 71"/>
                <a:gd name="T1" fmla="*/ 0 h 72"/>
                <a:gd name="T2" fmla="*/ 71 w 71"/>
                <a:gd name="T3" fmla="*/ 36 h 72"/>
                <a:gd name="T4" fmla="*/ 0 w 71"/>
                <a:gd name="T5" fmla="*/ 72 h 72"/>
                <a:gd name="T6" fmla="*/ 0 w 71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2">
                  <a:moveTo>
                    <a:pt x="0" y="0"/>
                  </a:moveTo>
                  <a:lnTo>
                    <a:pt x="71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78">
              <a:extLst>
                <a:ext uri="{FF2B5EF4-FFF2-40B4-BE49-F238E27FC236}">
                  <a16:creationId xmlns:a16="http://schemas.microsoft.com/office/drawing/2014/main" id="{E24FC6E6-9A1F-4698-8450-8272ED6BC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2136"/>
              <a:ext cx="538" cy="2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9">
              <a:extLst>
                <a:ext uri="{FF2B5EF4-FFF2-40B4-BE49-F238E27FC236}">
                  <a16:creationId xmlns:a16="http://schemas.microsoft.com/office/drawing/2014/main" id="{6D5F38F7-9CED-40E9-8604-500B4B5C1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2136"/>
              <a:ext cx="538" cy="202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0">
              <a:extLst>
                <a:ext uri="{FF2B5EF4-FFF2-40B4-BE49-F238E27FC236}">
                  <a16:creationId xmlns:a16="http://schemas.microsoft.com/office/drawing/2014/main" id="{1166F706-26E7-4740-AB9A-F9CF181CD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2184"/>
              <a:ext cx="24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AHB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1">
              <a:extLst>
                <a:ext uri="{FF2B5EF4-FFF2-40B4-BE49-F238E27FC236}">
                  <a16:creationId xmlns:a16="http://schemas.microsoft.com/office/drawing/2014/main" id="{53759298-2A93-4C64-98D2-97C64D9F2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5" y="2184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2">
              <a:extLst>
                <a:ext uri="{FF2B5EF4-FFF2-40B4-BE49-F238E27FC236}">
                  <a16:creationId xmlns:a16="http://schemas.microsoft.com/office/drawing/2014/main" id="{C3848FE0-C706-480D-BE3B-C5F23D912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" y="2184"/>
              <a:ext cx="23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APB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C7773F13-87E6-472E-A5A4-93DBDB934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6" y="2401"/>
              <a:ext cx="0" cy="77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4">
              <a:extLst>
                <a:ext uri="{FF2B5EF4-FFF2-40B4-BE49-F238E27FC236}">
                  <a16:creationId xmlns:a16="http://schemas.microsoft.com/office/drawing/2014/main" id="{CDA240F4-327F-46B9-A653-84422DF7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0" y="2469"/>
              <a:ext cx="72" cy="72"/>
            </a:xfrm>
            <a:custGeom>
              <a:avLst/>
              <a:gdLst>
                <a:gd name="T0" fmla="*/ 72 w 72"/>
                <a:gd name="T1" fmla="*/ 0 h 72"/>
                <a:gd name="T2" fmla="*/ 36 w 72"/>
                <a:gd name="T3" fmla="*/ 72 h 72"/>
                <a:gd name="T4" fmla="*/ 0 w 72"/>
                <a:gd name="T5" fmla="*/ 0 h 72"/>
                <a:gd name="T6" fmla="*/ 72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72" y="0"/>
                  </a:moveTo>
                  <a:lnTo>
                    <a:pt x="36" y="72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5">
              <a:extLst>
                <a:ext uri="{FF2B5EF4-FFF2-40B4-BE49-F238E27FC236}">
                  <a16:creationId xmlns:a16="http://schemas.microsoft.com/office/drawing/2014/main" id="{138158EF-7E89-4792-93C3-415ED2FFF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0" y="2338"/>
              <a:ext cx="72" cy="72"/>
            </a:xfrm>
            <a:custGeom>
              <a:avLst/>
              <a:gdLst>
                <a:gd name="T0" fmla="*/ 0 w 72"/>
                <a:gd name="T1" fmla="*/ 72 h 72"/>
                <a:gd name="T2" fmla="*/ 36 w 72"/>
                <a:gd name="T3" fmla="*/ 0 h 72"/>
                <a:gd name="T4" fmla="*/ 72 w 72"/>
                <a:gd name="T5" fmla="*/ 72 h 72"/>
                <a:gd name="T6" fmla="*/ 0 w 72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72"/>
                  </a:moveTo>
                  <a:lnTo>
                    <a:pt x="36" y="0"/>
                  </a:lnTo>
                  <a:lnTo>
                    <a:pt x="72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86">
              <a:extLst>
                <a:ext uri="{FF2B5EF4-FFF2-40B4-BE49-F238E27FC236}">
                  <a16:creationId xmlns:a16="http://schemas.microsoft.com/office/drawing/2014/main" id="{C2BF0F4D-C4E6-40AF-A39D-5A223DA00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6" y="2001"/>
              <a:ext cx="610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7">
              <a:extLst>
                <a:ext uri="{FF2B5EF4-FFF2-40B4-BE49-F238E27FC236}">
                  <a16:creationId xmlns:a16="http://schemas.microsoft.com/office/drawing/2014/main" id="{B5AB34ED-63D7-4A96-B72C-AEF0E0435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7" y="1966"/>
              <a:ext cx="71" cy="71"/>
            </a:xfrm>
            <a:custGeom>
              <a:avLst/>
              <a:gdLst>
                <a:gd name="T0" fmla="*/ 0 w 71"/>
                <a:gd name="T1" fmla="*/ 0 h 71"/>
                <a:gd name="T2" fmla="*/ 71 w 71"/>
                <a:gd name="T3" fmla="*/ 35 h 71"/>
                <a:gd name="T4" fmla="*/ 0 w 71"/>
                <a:gd name="T5" fmla="*/ 71 h 71"/>
                <a:gd name="T6" fmla="*/ 0 w 71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1">
                  <a:moveTo>
                    <a:pt x="0" y="0"/>
                  </a:moveTo>
                  <a:lnTo>
                    <a:pt x="71" y="35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88">
              <a:extLst>
                <a:ext uri="{FF2B5EF4-FFF2-40B4-BE49-F238E27FC236}">
                  <a16:creationId xmlns:a16="http://schemas.microsoft.com/office/drawing/2014/main" id="{CEDA3E3A-7F29-4143-BEB8-BC70D97B2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6" y="2001"/>
              <a:ext cx="0" cy="73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9">
              <a:extLst>
                <a:ext uri="{FF2B5EF4-FFF2-40B4-BE49-F238E27FC236}">
                  <a16:creationId xmlns:a16="http://schemas.microsoft.com/office/drawing/2014/main" id="{40C0D2EF-8818-404F-8086-07C62A01B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0" y="2065"/>
              <a:ext cx="72" cy="71"/>
            </a:xfrm>
            <a:custGeom>
              <a:avLst/>
              <a:gdLst>
                <a:gd name="T0" fmla="*/ 72 w 72"/>
                <a:gd name="T1" fmla="*/ 0 h 71"/>
                <a:gd name="T2" fmla="*/ 36 w 72"/>
                <a:gd name="T3" fmla="*/ 71 h 71"/>
                <a:gd name="T4" fmla="*/ 0 w 72"/>
                <a:gd name="T5" fmla="*/ 0 h 71"/>
                <a:gd name="T6" fmla="*/ 72 w 72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1">
                  <a:moveTo>
                    <a:pt x="72" y="0"/>
                  </a:moveTo>
                  <a:lnTo>
                    <a:pt x="36" y="71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0">
              <a:extLst>
                <a:ext uri="{FF2B5EF4-FFF2-40B4-BE49-F238E27FC236}">
                  <a16:creationId xmlns:a16="http://schemas.microsoft.com/office/drawing/2014/main" id="{8F1260EB-8D12-4317-A6CB-E7607A515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3080"/>
              <a:ext cx="807" cy="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1">
              <a:extLst>
                <a:ext uri="{FF2B5EF4-FFF2-40B4-BE49-F238E27FC236}">
                  <a16:creationId xmlns:a16="http://schemas.microsoft.com/office/drawing/2014/main" id="{5A5F285D-451E-403A-B94B-C5125D8EB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3080"/>
              <a:ext cx="807" cy="26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2">
              <a:extLst>
                <a:ext uri="{FF2B5EF4-FFF2-40B4-BE49-F238E27FC236}">
                  <a16:creationId xmlns:a16="http://schemas.microsoft.com/office/drawing/2014/main" id="{5C3692EC-478F-471F-803B-7EC4CED2C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3110"/>
              <a:ext cx="77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MAC Transmitter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3">
              <a:extLst>
                <a:ext uri="{FF2B5EF4-FFF2-40B4-BE49-F238E27FC236}">
                  <a16:creationId xmlns:a16="http://schemas.microsoft.com/office/drawing/2014/main" id="{44E01F71-6C87-416A-86B5-CCAEE7B4A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3217"/>
              <a:ext cx="66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MAC Receiver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4">
              <a:extLst>
                <a:ext uri="{FF2B5EF4-FFF2-40B4-BE49-F238E27FC236}">
                  <a16:creationId xmlns:a16="http://schemas.microsoft.com/office/drawing/2014/main" id="{879A3776-2C00-411B-8A11-8D99642EC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2743"/>
              <a:ext cx="807" cy="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5">
              <a:extLst>
                <a:ext uri="{FF2B5EF4-FFF2-40B4-BE49-F238E27FC236}">
                  <a16:creationId xmlns:a16="http://schemas.microsoft.com/office/drawing/2014/main" id="{904BBB0A-4871-4099-850F-B22E413D6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2743"/>
              <a:ext cx="807" cy="26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96">
              <a:extLst>
                <a:ext uri="{FF2B5EF4-FFF2-40B4-BE49-F238E27FC236}">
                  <a16:creationId xmlns:a16="http://schemas.microsoft.com/office/drawing/2014/main" id="{15BD2301-2899-4DCC-B4DB-F1A0F9B49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" y="2773"/>
              <a:ext cx="79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Time Stamp Unit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97">
              <a:extLst>
                <a:ext uri="{FF2B5EF4-FFF2-40B4-BE49-F238E27FC236}">
                  <a16:creationId xmlns:a16="http://schemas.microsoft.com/office/drawing/2014/main" id="{9C160647-A048-45F6-A6AC-9511656AE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2880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98">
              <a:extLst>
                <a:ext uri="{FF2B5EF4-FFF2-40B4-BE49-F238E27FC236}">
                  <a16:creationId xmlns:a16="http://schemas.microsoft.com/office/drawing/2014/main" id="{1005DA79-8F43-413F-B6AD-3B2DEB95B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2880"/>
              <a:ext cx="23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TSU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99">
              <a:extLst>
                <a:ext uri="{FF2B5EF4-FFF2-40B4-BE49-F238E27FC236}">
                  <a16:creationId xmlns:a16="http://schemas.microsoft.com/office/drawing/2014/main" id="{9D49F2B4-0C0E-4735-9ECA-0F62BB31A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2880"/>
              <a:ext cx="78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Line 100">
              <a:extLst>
                <a:ext uri="{FF2B5EF4-FFF2-40B4-BE49-F238E27FC236}">
                  <a16:creationId xmlns:a16="http://schemas.microsoft.com/office/drawing/2014/main" id="{EA2B94C4-6365-4798-ACFD-C4B326BBD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2" y="2675"/>
              <a:ext cx="77" cy="0"/>
            </a:xfrm>
            <a:prstGeom prst="line">
              <a:avLst/>
            </a:prstGeom>
            <a:noFill/>
            <a:ln w="269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1">
              <a:extLst>
                <a:ext uri="{FF2B5EF4-FFF2-40B4-BE49-F238E27FC236}">
                  <a16:creationId xmlns:a16="http://schemas.microsoft.com/office/drawing/2014/main" id="{5CD9D1D1-FB57-4D19-8DCF-4BFC520A3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" y="2640"/>
              <a:ext cx="71" cy="71"/>
            </a:xfrm>
            <a:custGeom>
              <a:avLst/>
              <a:gdLst>
                <a:gd name="T0" fmla="*/ 71 w 71"/>
                <a:gd name="T1" fmla="*/ 71 h 71"/>
                <a:gd name="T2" fmla="*/ 0 w 71"/>
                <a:gd name="T3" fmla="*/ 35 h 71"/>
                <a:gd name="T4" fmla="*/ 71 w 71"/>
                <a:gd name="T5" fmla="*/ 0 h 71"/>
                <a:gd name="T6" fmla="*/ 71 w 71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1">
                  <a:moveTo>
                    <a:pt x="71" y="71"/>
                  </a:moveTo>
                  <a:lnTo>
                    <a:pt x="0" y="35"/>
                  </a:lnTo>
                  <a:lnTo>
                    <a:pt x="71" y="0"/>
                  </a:lnTo>
                  <a:lnTo>
                    <a:pt x="71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2">
              <a:extLst>
                <a:ext uri="{FF2B5EF4-FFF2-40B4-BE49-F238E27FC236}">
                  <a16:creationId xmlns:a16="http://schemas.microsoft.com/office/drawing/2014/main" id="{D7EBD5FD-7317-4C12-AE88-ED67DF0D3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0" y="2640"/>
              <a:ext cx="72" cy="71"/>
            </a:xfrm>
            <a:custGeom>
              <a:avLst/>
              <a:gdLst>
                <a:gd name="T0" fmla="*/ 0 w 72"/>
                <a:gd name="T1" fmla="*/ 0 h 71"/>
                <a:gd name="T2" fmla="*/ 72 w 72"/>
                <a:gd name="T3" fmla="*/ 35 h 71"/>
                <a:gd name="T4" fmla="*/ 0 w 72"/>
                <a:gd name="T5" fmla="*/ 71 h 71"/>
                <a:gd name="T6" fmla="*/ 0 w 72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1">
                  <a:moveTo>
                    <a:pt x="0" y="0"/>
                  </a:moveTo>
                  <a:lnTo>
                    <a:pt x="72" y="35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03">
              <a:extLst>
                <a:ext uri="{FF2B5EF4-FFF2-40B4-BE49-F238E27FC236}">
                  <a16:creationId xmlns:a16="http://schemas.microsoft.com/office/drawing/2014/main" id="{9D68ACE4-E3D5-49B6-8C7E-5B9DE87CF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7" y="3417"/>
              <a:ext cx="22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4">
              <a:extLst>
                <a:ext uri="{FF2B5EF4-FFF2-40B4-BE49-F238E27FC236}">
                  <a16:creationId xmlns:a16="http://schemas.microsoft.com/office/drawing/2014/main" id="{BFAA6DFF-498C-4242-BAC6-54A858DB3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394"/>
              <a:ext cx="45" cy="46"/>
            </a:xfrm>
            <a:custGeom>
              <a:avLst/>
              <a:gdLst>
                <a:gd name="T0" fmla="*/ 45 w 45"/>
                <a:gd name="T1" fmla="*/ 46 h 46"/>
                <a:gd name="T2" fmla="*/ 0 w 45"/>
                <a:gd name="T3" fmla="*/ 23 h 46"/>
                <a:gd name="T4" fmla="*/ 45 w 45"/>
                <a:gd name="T5" fmla="*/ 0 h 46"/>
                <a:gd name="T6" fmla="*/ 45 w 45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6">
                  <a:moveTo>
                    <a:pt x="45" y="46"/>
                  </a:moveTo>
                  <a:lnTo>
                    <a:pt x="0" y="23"/>
                  </a:lnTo>
                  <a:lnTo>
                    <a:pt x="45" y="0"/>
                  </a:lnTo>
                  <a:lnTo>
                    <a:pt x="45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05">
              <a:extLst>
                <a:ext uri="{FF2B5EF4-FFF2-40B4-BE49-F238E27FC236}">
                  <a16:creationId xmlns:a16="http://schemas.microsoft.com/office/drawing/2014/main" id="{F53A4A5C-03ED-49AA-8097-3DC1B980F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7" y="3552"/>
              <a:ext cx="22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6">
              <a:extLst>
                <a:ext uri="{FF2B5EF4-FFF2-40B4-BE49-F238E27FC236}">
                  <a16:creationId xmlns:a16="http://schemas.microsoft.com/office/drawing/2014/main" id="{D6EF9A3C-0C9B-4DBE-B16F-A647600C6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529"/>
              <a:ext cx="45" cy="46"/>
            </a:xfrm>
            <a:custGeom>
              <a:avLst/>
              <a:gdLst>
                <a:gd name="T0" fmla="*/ 45 w 45"/>
                <a:gd name="T1" fmla="*/ 46 h 46"/>
                <a:gd name="T2" fmla="*/ 0 w 45"/>
                <a:gd name="T3" fmla="*/ 23 h 46"/>
                <a:gd name="T4" fmla="*/ 45 w 45"/>
                <a:gd name="T5" fmla="*/ 0 h 46"/>
                <a:gd name="T6" fmla="*/ 45 w 45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6">
                  <a:moveTo>
                    <a:pt x="45" y="46"/>
                  </a:moveTo>
                  <a:lnTo>
                    <a:pt x="0" y="23"/>
                  </a:lnTo>
                  <a:lnTo>
                    <a:pt x="45" y="0"/>
                  </a:lnTo>
                  <a:lnTo>
                    <a:pt x="45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07">
              <a:extLst>
                <a:ext uri="{FF2B5EF4-FFF2-40B4-BE49-F238E27FC236}">
                  <a16:creationId xmlns:a16="http://schemas.microsoft.com/office/drawing/2014/main" id="{B8195B6F-4330-4563-AA8B-696340C2E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7" y="3686"/>
              <a:ext cx="229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8">
              <a:extLst>
                <a:ext uri="{FF2B5EF4-FFF2-40B4-BE49-F238E27FC236}">
                  <a16:creationId xmlns:a16="http://schemas.microsoft.com/office/drawing/2014/main" id="{7A98D763-FBEC-437A-A92D-518585E51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64"/>
              <a:ext cx="45" cy="45"/>
            </a:xfrm>
            <a:custGeom>
              <a:avLst/>
              <a:gdLst>
                <a:gd name="T0" fmla="*/ 45 w 45"/>
                <a:gd name="T1" fmla="*/ 45 h 45"/>
                <a:gd name="T2" fmla="*/ 0 w 45"/>
                <a:gd name="T3" fmla="*/ 22 h 45"/>
                <a:gd name="T4" fmla="*/ 45 w 45"/>
                <a:gd name="T5" fmla="*/ 0 h 45"/>
                <a:gd name="T6" fmla="*/ 45 w 45"/>
                <a:gd name="T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45">
                  <a:moveTo>
                    <a:pt x="45" y="45"/>
                  </a:moveTo>
                  <a:lnTo>
                    <a:pt x="0" y="22"/>
                  </a:lnTo>
                  <a:lnTo>
                    <a:pt x="45" y="0"/>
                  </a:lnTo>
                  <a:lnTo>
                    <a:pt x="45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9">
              <a:extLst>
                <a:ext uri="{FF2B5EF4-FFF2-40B4-BE49-F238E27FC236}">
                  <a16:creationId xmlns:a16="http://schemas.microsoft.com/office/drawing/2014/main" id="{ADF7308A-1B85-4704-AE29-5BAD8884F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" y="3633"/>
              <a:ext cx="23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0">
              <a:extLst>
                <a:ext uri="{FF2B5EF4-FFF2-40B4-BE49-F238E27FC236}">
                  <a16:creationId xmlns:a16="http://schemas.microsoft.com/office/drawing/2014/main" id="{18E31C22-7ADA-4FF8-9303-CEC0763E4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" y="3633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11">
              <a:extLst>
                <a:ext uri="{FF2B5EF4-FFF2-40B4-BE49-F238E27FC236}">
                  <a16:creationId xmlns:a16="http://schemas.microsoft.com/office/drawing/2014/main" id="{EC237CD5-2F16-4ED3-A864-A2007BB8E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" y="3633"/>
              <a:ext cx="17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12">
              <a:extLst>
                <a:ext uri="{FF2B5EF4-FFF2-40B4-BE49-F238E27FC236}">
                  <a16:creationId xmlns:a16="http://schemas.microsoft.com/office/drawing/2014/main" id="{32CBAD36-AEA1-4208-AD30-1930C9FE3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3633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13">
              <a:extLst>
                <a:ext uri="{FF2B5EF4-FFF2-40B4-BE49-F238E27FC236}">
                  <a16:creationId xmlns:a16="http://schemas.microsoft.com/office/drawing/2014/main" id="{11CDF02C-2ED3-4481-B9A9-CB5F6B616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" y="3228"/>
              <a:ext cx="23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14">
              <a:extLst>
                <a:ext uri="{FF2B5EF4-FFF2-40B4-BE49-F238E27FC236}">
                  <a16:creationId xmlns:a16="http://schemas.microsoft.com/office/drawing/2014/main" id="{1C5D52F5-4BCD-4B60-91AF-BAAD522C7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" y="3228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15">
              <a:extLst>
                <a:ext uri="{FF2B5EF4-FFF2-40B4-BE49-F238E27FC236}">
                  <a16:creationId xmlns:a16="http://schemas.microsoft.com/office/drawing/2014/main" id="{C1341FE2-4AA7-4B35-B785-D36C1B770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" y="3228"/>
              <a:ext cx="19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16">
              <a:extLst>
                <a:ext uri="{FF2B5EF4-FFF2-40B4-BE49-F238E27FC236}">
                  <a16:creationId xmlns:a16="http://schemas.microsoft.com/office/drawing/2014/main" id="{733B69C5-C52F-4209-BEA8-996A4F876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" y="3228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17">
              <a:extLst>
                <a:ext uri="{FF2B5EF4-FFF2-40B4-BE49-F238E27FC236}">
                  <a16:creationId xmlns:a16="http://schemas.microsoft.com/office/drawing/2014/main" id="{1F173CA7-5299-4406-8FAA-52B140D60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" y="3498"/>
              <a:ext cx="23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8">
              <a:extLst>
                <a:ext uri="{FF2B5EF4-FFF2-40B4-BE49-F238E27FC236}">
                  <a16:creationId xmlns:a16="http://schemas.microsoft.com/office/drawing/2014/main" id="{3F8740DA-EA38-4C26-A15F-CD70F4A11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" y="3498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19">
              <a:extLst>
                <a:ext uri="{FF2B5EF4-FFF2-40B4-BE49-F238E27FC236}">
                  <a16:creationId xmlns:a16="http://schemas.microsoft.com/office/drawing/2014/main" id="{15F3EACB-1767-4907-902D-3D1E29CB6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" y="3498"/>
              <a:ext cx="16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HF5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120">
              <a:extLst>
                <a:ext uri="{FF2B5EF4-FFF2-40B4-BE49-F238E27FC236}">
                  <a16:creationId xmlns:a16="http://schemas.microsoft.com/office/drawing/2014/main" id="{8BAC9E69-2DC4-4F1C-82A6-BEB6C63C8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349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121">
              <a:extLst>
                <a:ext uri="{FF2B5EF4-FFF2-40B4-BE49-F238E27FC236}">
                  <a16:creationId xmlns:a16="http://schemas.microsoft.com/office/drawing/2014/main" id="{9B933496-552D-41FC-AFE4-D7CE3FEE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" y="3363"/>
              <a:ext cx="23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CLK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122">
              <a:extLst>
                <a:ext uri="{FF2B5EF4-FFF2-40B4-BE49-F238E27FC236}">
                  <a16:creationId xmlns:a16="http://schemas.microsoft.com/office/drawing/2014/main" id="{F18BBAEE-B163-46E0-B80C-3CE85BA55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" y="3363"/>
              <a:ext cx="95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_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23">
              <a:extLst>
                <a:ext uri="{FF2B5EF4-FFF2-40B4-BE49-F238E27FC236}">
                  <a16:creationId xmlns:a16="http://schemas.microsoft.com/office/drawing/2014/main" id="{A5C9E20C-9BA2-4CF2-B223-E368CCA99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" y="3363"/>
              <a:ext cx="269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24">
              <a:extLst>
                <a:ext uri="{FF2B5EF4-FFF2-40B4-BE49-F238E27FC236}">
                  <a16:creationId xmlns:a16="http://schemas.microsoft.com/office/drawing/2014/main" id="{207E5F96-7743-4B6B-976E-9537C4D4B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3442"/>
              <a:ext cx="17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5596"/>
                  </a:solidFill>
                  <a:effectLst/>
                  <a:latin typeface="Arial" panose="020B0604020202020204" pitchFamily="34" charset="0"/>
                </a:rPr>
                <a:t>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25">
              <a:extLst>
                <a:ext uri="{FF2B5EF4-FFF2-40B4-BE49-F238E27FC236}">
                  <a16:creationId xmlns:a16="http://schemas.microsoft.com/office/drawing/2014/main" id="{B7F291DF-0B9A-42A4-A643-7666DC273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3442"/>
              <a:ext cx="7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5596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26">
              <a:extLst>
                <a:ext uri="{FF2B5EF4-FFF2-40B4-BE49-F238E27FC236}">
                  <a16:creationId xmlns:a16="http://schemas.microsoft.com/office/drawing/2014/main" id="{2A27CD3F-05D1-4B4C-B6C7-9E6E53CFC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" y="3442"/>
              <a:ext cx="24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5596"/>
                  </a:solidFill>
                  <a:effectLst/>
                  <a:latin typeface="Arial" panose="020B0604020202020204" pitchFamily="34" charset="0"/>
                </a:rPr>
                <a:t>RMII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Rectangle 127">
              <a:extLst>
                <a:ext uri="{FF2B5EF4-FFF2-40B4-BE49-F238E27FC236}">
                  <a16:creationId xmlns:a16="http://schemas.microsoft.com/office/drawing/2014/main" id="{8D5D5112-B5AB-414A-AD8F-BDA3E1575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" y="3442"/>
              <a:ext cx="7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5596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" name="Rectangle 128">
              <a:extLst>
                <a:ext uri="{FF2B5EF4-FFF2-40B4-BE49-F238E27FC236}">
                  <a16:creationId xmlns:a16="http://schemas.microsoft.com/office/drawing/2014/main" id="{A7D85851-69D2-496E-8C97-71A747C83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3442"/>
              <a:ext cx="2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5596"/>
                  </a:solidFill>
                  <a:effectLst/>
                  <a:latin typeface="Arial" panose="020B0604020202020204" pitchFamily="34" charset="0"/>
                </a:rPr>
                <a:t>GMII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3" name="Rectangle 129">
              <a:extLst>
                <a:ext uri="{FF2B5EF4-FFF2-40B4-BE49-F238E27FC236}">
                  <a16:creationId xmlns:a16="http://schemas.microsoft.com/office/drawing/2014/main" id="{51103490-5A27-4A43-ADC4-EBC60AE65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" y="3442"/>
              <a:ext cx="7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5596"/>
                  </a:solidFill>
                  <a:effectLst/>
                  <a:latin typeface="Arial" panose="020B0604020202020204" pitchFamily="34" charset="0"/>
                </a:rPr>
                <a:t>/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4" name="Rectangle 130">
              <a:extLst>
                <a:ext uri="{FF2B5EF4-FFF2-40B4-BE49-F238E27FC236}">
                  <a16:creationId xmlns:a16="http://schemas.microsoft.com/office/drawing/2014/main" id="{A08DA588-FB2E-4C7A-A619-6E41CA4B7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3442"/>
              <a:ext cx="31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5596"/>
                  </a:solidFill>
                  <a:effectLst/>
                  <a:latin typeface="Arial" panose="020B0604020202020204" pitchFamily="34" charset="0"/>
                </a:rPr>
                <a:t>RGMII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5" name="Rectangle 131">
              <a:extLst>
                <a:ext uri="{FF2B5EF4-FFF2-40B4-BE49-F238E27FC236}">
                  <a16:creationId xmlns:a16="http://schemas.microsoft.com/office/drawing/2014/main" id="{D76572C1-D41B-452B-8570-62B27AC71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" y="3549"/>
              <a:ext cx="49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solidFill>
                    <a:srgbClr val="005596"/>
                  </a:solidFill>
                  <a:effectLst/>
                  <a:latin typeface="Arial" panose="020B0604020202020204" pitchFamily="34" charset="0"/>
                </a:rPr>
                <a:t>and MDIO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4550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3" y="969963"/>
            <a:ext cx="9072084" cy="430827"/>
          </a:xfrm>
        </p:spPr>
        <p:txBody>
          <a:bodyPr wrap="square">
            <a:spAutoFit/>
          </a:bodyPr>
          <a:lstStyle/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b="1" dirty="0">
                <a:solidFill>
                  <a:srgbClr val="005596"/>
                </a:solidFill>
              </a:rPr>
              <a:t>Supports following interface type</a:t>
            </a:r>
            <a:r>
              <a:rPr lang="ja-JP" altLang="en-US" sz="2200" b="1" dirty="0">
                <a:solidFill>
                  <a:srgbClr val="005596"/>
                </a:solidFill>
              </a:rPr>
              <a:t> </a:t>
            </a:r>
            <a:r>
              <a:rPr lang="en-US" altLang="ja-JP" sz="2200" b="1" dirty="0">
                <a:solidFill>
                  <a:srgbClr val="005596"/>
                </a:solidFill>
              </a:rPr>
              <a:t>and</a:t>
            </a:r>
            <a:r>
              <a:rPr lang="ja-JP" altLang="en-US" sz="2200" b="1" dirty="0">
                <a:solidFill>
                  <a:srgbClr val="005596"/>
                </a:solidFill>
              </a:rPr>
              <a:t> </a:t>
            </a:r>
            <a:r>
              <a:rPr lang="en-US" altLang="ja-JP" sz="2200" b="1" dirty="0">
                <a:solidFill>
                  <a:srgbClr val="005596"/>
                </a:solidFill>
              </a:rPr>
              <a:t>transfer</a:t>
            </a:r>
            <a:r>
              <a:rPr lang="ja-JP" altLang="en-US" sz="2200" b="1" dirty="0">
                <a:solidFill>
                  <a:srgbClr val="005596"/>
                </a:solidFill>
              </a:rPr>
              <a:t> </a:t>
            </a:r>
            <a:r>
              <a:rPr lang="en-US" altLang="ja-JP" sz="2200" b="1" dirty="0">
                <a:solidFill>
                  <a:srgbClr val="005596"/>
                </a:solidFill>
              </a:rPr>
              <a:t>rate: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PHY Interface</a:t>
            </a:r>
            <a:endParaRPr lang="en-US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34011AD-45E9-4119-B707-A35347BBD498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 31.3.14 for additional details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A16AFD-930A-45CD-B1F1-9C0B499E944C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1971E6E-F780-405B-BF02-349AB19EA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24098"/>
              </p:ext>
            </p:extLst>
          </p:nvPr>
        </p:nvGraphicFramePr>
        <p:xfrm>
          <a:off x="1029300" y="1683956"/>
          <a:ext cx="6457089" cy="207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089">
                  <a:extLst>
                    <a:ext uri="{9D8B030D-6E8A-4147-A177-3AD203B41FA5}">
                      <a16:colId xmlns:a16="http://schemas.microsoft.com/office/drawing/2014/main" val="12397187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944079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863226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0023467"/>
                    </a:ext>
                  </a:extLst>
                </a:gridCol>
              </a:tblGrid>
              <a:tr h="416329">
                <a:tc rowSpan="2"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Interface Type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Transfer 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sz="1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sz="1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466069"/>
                  </a:ext>
                </a:extLst>
              </a:tr>
              <a:tr h="416329">
                <a:tc vMerge="1"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endParaRPr lang="en-US" sz="19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10 Mbit/s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100 Mbit/s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9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1000 Mbit/s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02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MII</a:t>
                      </a:r>
                    </a:p>
                  </a:txBody>
                  <a:tcPr marL="9525" marR="9525" marT="9525" marB="0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5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041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RMII</a:t>
                      </a:r>
                      <a:endParaRPr lang="en-US" sz="19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5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311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GMII</a:t>
                      </a:r>
                    </a:p>
                  </a:txBody>
                  <a:tcPr marL="9525" marR="9525" marT="9525" marB="0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5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029521"/>
                  </a:ext>
                </a:extLst>
              </a:tr>
              <a:tr h="188858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RGMII</a:t>
                      </a:r>
                      <a:endParaRPr lang="en-US" sz="19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5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5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213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9660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93193" y="969963"/>
            <a:ext cx="9072084" cy="841195"/>
          </a:xfrm>
        </p:spPr>
        <p:txBody>
          <a:bodyPr wrap="square">
            <a:spAutoFit/>
          </a:bodyPr>
          <a:lstStyle/>
          <a:p>
            <a:pPr marL="266700" lvl="1" indent="-266700"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ja-JP" sz="2200" b="1" dirty="0">
                <a:solidFill>
                  <a:srgbClr val="005596"/>
                </a:solidFill>
              </a:rPr>
              <a:t>Supported Signals:</a:t>
            </a:r>
          </a:p>
          <a:p>
            <a:pPr lvl="1"/>
            <a:r>
              <a:rPr lang="en-US" altLang="ja-JP" dirty="0"/>
              <a:t>Transmitter/Receiver signals: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MII/RMII/GMII/RGMII Interface</a:t>
            </a:r>
            <a:endParaRPr lang="en-US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434011AD-45E9-4119-B707-A35347BBD498}"/>
              </a:ext>
            </a:extLst>
          </p:cNvPr>
          <p:cNvSpPr/>
          <p:nvPr/>
        </p:nvSpPr>
        <p:spPr bwMode="auto">
          <a:xfrm>
            <a:off x="9560560" y="804672"/>
            <a:ext cx="2139315" cy="5184648"/>
          </a:xfrm>
          <a:prstGeom prst="rect">
            <a:avLst/>
          </a:prstGeom>
          <a:noFill/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t" anchorCtr="0" compatLnSpc="1">
            <a:prstTxWarp prst="textNoShape">
              <a:avLst/>
            </a:prstTxWarp>
          </a:bodyPr>
          <a:lstStyle/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Review TRM chapter 31.3.14 and for additional details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altLang="ja-JP" sz="1200" b="1" kern="800" dirty="0">
                <a:solidFill>
                  <a:srgbClr val="005596"/>
                </a:solidFill>
              </a:rPr>
              <a:t>Refer to the Package Pin List and Alternate Functions in the datasheet for additional details </a:t>
            </a:r>
          </a:p>
          <a:p>
            <a:pPr marL="266700" indent="-266700" eaLnBrk="0" fontAlgn="base" hangingPunct="0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endParaRPr lang="en-US" altLang="ja-JP" sz="1200" b="1" kern="800" dirty="0">
              <a:solidFill>
                <a:srgbClr val="005596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A16AFD-930A-45CD-B1F1-9C0B499E944C}"/>
              </a:ext>
            </a:extLst>
          </p:cNvPr>
          <p:cNvSpPr/>
          <p:nvPr/>
        </p:nvSpPr>
        <p:spPr bwMode="auto">
          <a:xfrm>
            <a:off x="9560560" y="265176"/>
            <a:ext cx="2139315" cy="528998"/>
          </a:xfrm>
          <a:prstGeom prst="rect">
            <a:avLst/>
          </a:prstGeom>
          <a:solidFill>
            <a:srgbClr val="005596"/>
          </a:solidFill>
          <a:ln w="15875" cap="flat" cmpd="sng" algn="ctr">
            <a:solidFill>
              <a:srgbClr val="0055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3152" rIns="91440" bIns="10972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Hint Bar </a:t>
            </a: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EA3A70C4-AC20-49EB-939C-7FE85AE33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35673"/>
              </p:ext>
            </p:extLst>
          </p:nvPr>
        </p:nvGraphicFramePr>
        <p:xfrm>
          <a:off x="1243830" y="1864946"/>
          <a:ext cx="7887158" cy="433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05">
                  <a:extLst>
                    <a:ext uri="{9D8B030D-6E8A-4147-A177-3AD203B41FA5}">
                      <a16:colId xmlns:a16="http://schemas.microsoft.com/office/drawing/2014/main" val="1095053095"/>
                    </a:ext>
                  </a:extLst>
                </a:gridCol>
                <a:gridCol w="2005013">
                  <a:extLst>
                    <a:ext uri="{9D8B030D-6E8A-4147-A177-3AD203B41FA5}">
                      <a16:colId xmlns:a16="http://schemas.microsoft.com/office/drawing/2014/main" val="1239718747"/>
                    </a:ext>
                  </a:extLst>
                </a:gridCol>
                <a:gridCol w="1188510">
                  <a:extLst>
                    <a:ext uri="{9D8B030D-6E8A-4147-A177-3AD203B41FA5}">
                      <a16:colId xmlns:a16="http://schemas.microsoft.com/office/drawing/2014/main" val="1509863071"/>
                    </a:ext>
                  </a:extLst>
                </a:gridCol>
                <a:gridCol w="1188510">
                  <a:extLst>
                    <a:ext uri="{9D8B030D-6E8A-4147-A177-3AD203B41FA5}">
                      <a16:colId xmlns:a16="http://schemas.microsoft.com/office/drawing/2014/main" val="3290175303"/>
                    </a:ext>
                  </a:extLst>
                </a:gridCol>
                <a:gridCol w="1188510">
                  <a:extLst>
                    <a:ext uri="{9D8B030D-6E8A-4147-A177-3AD203B41FA5}">
                      <a16:colId xmlns:a16="http://schemas.microsoft.com/office/drawing/2014/main" val="4051691747"/>
                    </a:ext>
                  </a:extLst>
                </a:gridCol>
                <a:gridCol w="1188510">
                  <a:extLst>
                    <a:ext uri="{9D8B030D-6E8A-4147-A177-3AD203B41FA5}">
                      <a16:colId xmlns:a16="http://schemas.microsoft.com/office/drawing/2014/main" val="3210263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Pin Name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Function of signals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MII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RMII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GMII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RGMII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02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TXD[1:0]</a:t>
                      </a:r>
                    </a:p>
                  </a:txBody>
                  <a:tcPr marL="9525" marR="9525" marT="9525" marB="0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Transmit data [1:0]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041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TXD[3:2]</a:t>
                      </a:r>
                    </a:p>
                  </a:txBody>
                  <a:tcPr marL="9525" marR="9525" marT="9525" marB="0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Transmit data [3:2]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54" rtl="0" eaLnBrk="1" fontAlgn="t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-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54" rtl="0" eaLnBrk="1" fontAlgn="t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54" rtl="0" eaLnBrk="1" fontAlgn="t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53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TXD[7:4]</a:t>
                      </a:r>
                    </a:p>
                  </a:txBody>
                  <a:tcPr marL="9525" marR="9525" marT="9525" marB="0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Transmit data [7:4]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-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-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54" rtl="0" eaLnBrk="1" fontAlgn="t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-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694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TX_CTL</a:t>
                      </a:r>
                    </a:p>
                  </a:txBody>
                  <a:tcPr marL="9525" marR="9525" marT="9525" marB="0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Transmit enable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311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TX_ER</a:t>
                      </a:r>
                    </a:p>
                  </a:txBody>
                  <a:tcPr marL="9525" marR="9525" marT="9525" marB="0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Transmit error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-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68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TX_CLK</a:t>
                      </a:r>
                    </a:p>
                  </a:txBody>
                  <a:tcPr marL="9525" marR="9525" marT="9525" marB="0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Transmit clock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-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-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807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RXD[1:0]</a:t>
                      </a:r>
                    </a:p>
                  </a:txBody>
                  <a:tcPr marL="9525" marR="9525" marT="9525" marB="0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Receive data [1:0]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23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RXD[3:2]</a:t>
                      </a:r>
                    </a:p>
                  </a:txBody>
                  <a:tcPr marL="9525" marR="9525" marT="9525" marB="0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Receive data [3:2]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54" rtl="0" eaLnBrk="1" fontAlgn="t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-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54" rtl="0" eaLnBrk="1" fontAlgn="t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54" rtl="0" eaLnBrk="1" fontAlgn="t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5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RXD[5:4]</a:t>
                      </a:r>
                    </a:p>
                  </a:txBody>
                  <a:tcPr marL="9525" marR="9525" marT="9525" marB="0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Receive data [7:4]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-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-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54" rtl="0" eaLnBrk="1" fontAlgn="t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-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302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RX_CTL</a:t>
                      </a:r>
                    </a:p>
                  </a:txBody>
                  <a:tcPr marL="9525" marR="9525" marT="9525" marB="0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Receive data valid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929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RX_ER</a:t>
                      </a:r>
                    </a:p>
                  </a:txBody>
                  <a:tcPr marL="9525" marR="9525" marT="9525" marB="0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Receive error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36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RX_CLK</a:t>
                      </a:r>
                    </a:p>
                  </a:txBody>
                  <a:tcPr marL="9525" marR="9525" marT="9525" marB="0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Receive clock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-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57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REF_CLK</a:t>
                      </a:r>
                    </a:p>
                  </a:txBody>
                  <a:tcPr marL="9525" marR="9525" marT="9525" marB="0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Operation clock out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54" rtl="0" eaLnBrk="1" fontAlgn="t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54" rtl="0" eaLnBrk="1" fontAlgn="t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343271"/>
                  </a:ext>
                </a:extLst>
              </a:tr>
              <a:tr h="45925">
                <a:tc vMerge="1">
                  <a:txBody>
                    <a:bodyPr/>
                    <a:lstStyle/>
                    <a:p>
                      <a:pPr algn="l" fontAlgn="t">
                        <a:lnSpc>
                          <a:spcPts val="2300"/>
                        </a:lnSpc>
                      </a:pP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22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 Operation clock in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ts val="2200"/>
                        </a:lnSpc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54" rtl="0" eaLnBrk="1" fontAlgn="t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54" rtl="0" eaLnBrk="1" fontAlgn="t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54" rtl="0" eaLnBrk="1" fontAlgn="t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Yu Gothic" panose="020B0400000000000000" pitchFamily="50" charset="-128"/>
                          <a:sym typeface="Wingdings" panose="05000000000000000000" pitchFamily="2" charset="2"/>
                        </a:rPr>
                        <a:t>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Yu Gothic" panose="020B0400000000000000" pitchFamily="50" charset="-128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09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9282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YPRESS Q316">
  <a:themeElements>
    <a:clrScheme name="Custom 75">
      <a:dk1>
        <a:srgbClr val="000000"/>
      </a:dk1>
      <a:lt1>
        <a:srgbClr val="FFFFFF"/>
      </a:lt1>
      <a:dk2>
        <a:srgbClr val="00A8E1"/>
      </a:dk2>
      <a:lt2>
        <a:srgbClr val="005596"/>
      </a:lt2>
      <a:accent1>
        <a:srgbClr val="4675BA"/>
      </a:accent1>
      <a:accent2>
        <a:srgbClr val="6A8735"/>
      </a:accent2>
      <a:accent3>
        <a:srgbClr val="A4B93D"/>
      </a:accent3>
      <a:accent4>
        <a:srgbClr val="818F9F"/>
      </a:accent4>
      <a:accent5>
        <a:srgbClr val="7B5EA2"/>
      </a:accent5>
      <a:accent6>
        <a:srgbClr val="C74141"/>
      </a:accent6>
      <a:hlink>
        <a:srgbClr val="0000FF"/>
      </a:hlink>
      <a:folHlink>
        <a:srgbClr val="ADADA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73152" rIns="91440" bIns="109728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ts val="50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73152" rIns="91440" bIns="91440" numCol="1" rtlCol="0" anchor="t" anchorCtr="0" compatLnSpc="1">
        <a:prstTxWarp prst="textNoShape">
          <a:avLst/>
        </a:prstTxWarp>
        <a:spAutoFit/>
      </a:bodyPr>
      <a:lstStyle>
        <a:defPPr marL="0" marR="0" algn="l" defTabSz="914400" rtl="0" eaLnBrk="0" fontAlgn="base" latinLnBrk="0" hangingPunct="0">
          <a:lnSpc>
            <a:spcPct val="95000"/>
          </a:lnSpc>
          <a:spcBef>
            <a:spcPts val="500"/>
          </a:spcBef>
          <a:spcAft>
            <a:spcPct val="0"/>
          </a:spcAft>
          <a:buClr>
            <a:schemeClr val="bg2"/>
          </a:buClr>
          <a:buSzPct val="105000"/>
          <a:defRPr kumimoji="0" sz="1200" b="0" i="0" u="none" strike="noStrike" kern="90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+mn-lt"/>
          </a:defRPr>
        </a:defPPr>
      </a:lstStyle>
    </a:txDef>
  </a:objectDefaults>
  <a:extraClrSchemeLst>
    <a:extraClrScheme>
      <a:clrScheme name="Cypress Light Template-070609C 1">
        <a:dk1>
          <a:srgbClr val="4D4D4D"/>
        </a:dk1>
        <a:lt1>
          <a:srgbClr val="FFFFFF"/>
        </a:lt1>
        <a:dk2>
          <a:srgbClr val="025BBC"/>
        </a:dk2>
        <a:lt2>
          <a:srgbClr val="025BBC"/>
        </a:lt2>
        <a:accent1>
          <a:srgbClr val="2781E5"/>
        </a:accent1>
        <a:accent2>
          <a:srgbClr val="E97501"/>
        </a:accent2>
        <a:accent3>
          <a:srgbClr val="FFFFFF"/>
        </a:accent3>
        <a:accent4>
          <a:srgbClr val="404040"/>
        </a:accent4>
        <a:accent5>
          <a:srgbClr val="ACC1F0"/>
        </a:accent5>
        <a:accent6>
          <a:srgbClr val="D36901"/>
        </a:accent6>
        <a:hlink>
          <a:srgbClr val="8557D7"/>
        </a:hlink>
        <a:folHlink>
          <a:srgbClr val="ADAD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B26787F2B88F45B9740D5BD57BB4B6" ma:contentTypeVersion="2" ma:contentTypeDescription="Create a new document." ma:contentTypeScope="" ma:versionID="e79bd864f4a7269b4393c96ddbd0bacf">
  <xsd:schema xmlns:xsd="http://www.w3.org/2001/XMLSchema" xmlns:xs="http://www.w3.org/2001/XMLSchema" xmlns:p="http://schemas.microsoft.com/office/2006/metadata/properties" xmlns:ns2="b4e91a62-3925-46ba-bf85-7802fdfa2436" targetNamespace="http://schemas.microsoft.com/office/2006/metadata/properties" ma:root="true" ma:fieldsID="e7755ee30895f832c4bfb55151256697" ns2:_="">
    <xsd:import namespace="b4e91a62-3925-46ba-bf85-7802fdfa243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91a62-3925-46ba-bf85-7802fdfa24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A58E3E-3357-4FBB-AB88-7632C27755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F2B59C8-63A7-4B5B-85B5-DF3DE73ED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e91a62-3925-46ba-bf85-7802fdfa24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989F98-5A97-4FB9-806E-D0F83EA87C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3623</Words>
  <Application>Microsoft Office PowerPoint</Application>
  <PresentationFormat>Custom</PresentationFormat>
  <Paragraphs>1259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Courier New</vt:lpstr>
      <vt:lpstr>MS Reference Sans Serif</vt:lpstr>
      <vt:lpstr>Wingdings</vt:lpstr>
      <vt:lpstr>CYPRESS Q316</vt:lpstr>
      <vt:lpstr>Ethernet MAC</vt:lpstr>
      <vt:lpstr>Introduction for CYT4BF</vt:lpstr>
      <vt:lpstr>Ethernet MAC</vt:lpstr>
      <vt:lpstr>Ethernet MAC Overview</vt:lpstr>
      <vt:lpstr>Ethernet Frame</vt:lpstr>
      <vt:lpstr>Ethernet MAC Block Diagram</vt:lpstr>
      <vt:lpstr>Ethernet MAC Block Diagram</vt:lpstr>
      <vt:lpstr>PHY Interface</vt:lpstr>
      <vt:lpstr>MII/RMII/GMII/RGMII Interface</vt:lpstr>
      <vt:lpstr>Use case</vt:lpstr>
      <vt:lpstr>Use case</vt:lpstr>
      <vt:lpstr>MDIO interface</vt:lpstr>
      <vt:lpstr>Ethernet MAC Block Diagram</vt:lpstr>
      <vt:lpstr>Clocks to EMAC</vt:lpstr>
      <vt:lpstr>Power Modes</vt:lpstr>
      <vt:lpstr>Ethernet MAC Block Diagram</vt:lpstr>
      <vt:lpstr>EMAC DMA </vt:lpstr>
      <vt:lpstr>Internal Data Path for DMA Packet buffer mode</vt:lpstr>
      <vt:lpstr>Tx and Rx Buffer Descriptors</vt:lpstr>
      <vt:lpstr>Tx and Rx Buffer Descriptors</vt:lpstr>
      <vt:lpstr>EMAC DMA</vt:lpstr>
      <vt:lpstr>DMA Data Transfer Modes</vt:lpstr>
      <vt:lpstr>DMA Data Transfer Modes</vt:lpstr>
      <vt:lpstr>EMAC Transmitter</vt:lpstr>
      <vt:lpstr>EMAC Receiver</vt:lpstr>
      <vt:lpstr>EMAC Receiver</vt:lpstr>
      <vt:lpstr>Transmit Flow</vt:lpstr>
      <vt:lpstr>Transmit Flow</vt:lpstr>
      <vt:lpstr>Transmit Flow</vt:lpstr>
      <vt:lpstr>Receiver Flow</vt:lpstr>
      <vt:lpstr>Receiver Flow</vt:lpstr>
      <vt:lpstr>Receiver Flow</vt:lpstr>
      <vt:lpstr>Pause Frame Support</vt:lpstr>
      <vt:lpstr>Pause frame Support</vt:lpstr>
      <vt:lpstr>PowerPoint Presentation</vt:lpstr>
      <vt:lpstr>Software Modules</vt:lpstr>
      <vt:lpstr>IP/TCP/UDP Checksum Offloading</vt:lpstr>
      <vt:lpstr>MAC frame</vt:lpstr>
      <vt:lpstr>Jumbo Frame Support</vt:lpstr>
      <vt:lpstr>VLAN Support</vt:lpstr>
      <vt:lpstr>Audio Video Bridging Systems Support</vt:lpstr>
      <vt:lpstr>Revision History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Cypress Corporate Presentation Template</dc:title>
  <dc:creator>Cypress</dc:creator>
  <cp:keywords>Cypress PowerPoint Template</cp:keywords>
  <cp:lastModifiedBy>Ebenezer Merwin (ATV MC TM PEW)</cp:lastModifiedBy>
  <cp:revision>3243</cp:revision>
  <cp:lastPrinted>2018-08-27T09:53:30Z</cp:lastPrinted>
  <dcterms:created xsi:type="dcterms:W3CDTF">2016-09-11T22:21:54Z</dcterms:created>
  <dcterms:modified xsi:type="dcterms:W3CDTF">2024-10-01T08:44:59Z</dcterms:modified>
  <cp:category>Marketing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0x010100E1B26787F2B88F45B9740D5BD57BB4B6</vt:lpwstr>
  </property>
  <property fmtid="{D5CDD505-2E9C-101B-9397-08002B2CF9AE}" pid="3" name="empower.integration.Classification.DocumentId">
    <vt:lpwstr/>
  </property>
  <property fmtid="{D5CDD505-2E9C-101B-9397-08002B2CF9AE}" pid="4" name="empower.integration.Classification.DocumentVersion">
    <vt:lpwstr/>
  </property>
  <property fmtid="{D5CDD505-2E9C-101B-9397-08002B2CF9AE}" pid="5" name="empower.integration.Classification.DocumentOwner">
    <vt:lpwstr/>
  </property>
  <property fmtid="{D5CDD505-2E9C-101B-9397-08002B2CF9AE}" pid="6" name="empower.integration.Classification.ShowFooter">
    <vt:bool>true</vt:bool>
  </property>
  <property fmtid="{D5CDD505-2E9C-101B-9397-08002B2CF9AE}" pid="7" name="empower.integration.Classification.RestrictionLevel">
    <vt:i4>-1</vt:i4>
  </property>
  <property fmtid="{D5CDD505-2E9C-101B-9397-08002B2CF9AE}" pid="8" name="empower.integration.Classification.FooterDate">
    <vt:filetime>2024-10-01T08:41:24Z</vt:filetime>
  </property>
  <property fmtid="{D5CDD505-2E9C-101B-9397-08002B2CF9AE}" pid="9" name="empower.integration.Classification.DateFormat">
    <vt:lpwstr/>
  </property>
  <property fmtid="{D5CDD505-2E9C-101B-9397-08002B2CF9AE}" pid="10" name="empower.integration.Classification.IsDraft">
    <vt:bool>false</vt:bool>
  </property>
  <property fmtid="{D5CDD505-2E9C-101B-9397-08002B2CF9AE}" pid="11" name="empower.integration.Classification.IsProprietary">
    <vt:bool>false</vt:bool>
  </property>
  <property fmtid="{D5CDD505-2E9C-101B-9397-08002B2CF9AE}" pid="12" name="empower.integration.Classification.HasAdditionalMarking">
    <vt:bool>false</vt:bool>
  </property>
  <property fmtid="{D5CDD505-2E9C-101B-9397-08002B2CF9AE}" pid="13" name="empower.integration.Classification.AdditionalMarking">
    <vt:lpwstr/>
  </property>
  <property fmtid="{D5CDD505-2E9C-101B-9397-08002B2CF9AE}" pid="14" name="empower.integration.Classification.IsEmpowerClassified">
    <vt:bool>false</vt:bool>
  </property>
  <property fmtid="{D5CDD505-2E9C-101B-9397-08002B2CF9AE}" pid="15" name="MSIP_Label_a15a25aa-e944-415d-b7a7-40f6b9180b6b_Enabled">
    <vt:lpwstr>true</vt:lpwstr>
  </property>
  <property fmtid="{D5CDD505-2E9C-101B-9397-08002B2CF9AE}" pid="16" name="MSIP_Label_a15a25aa-e944-415d-b7a7-40f6b9180b6b_SetDate">
    <vt:lpwstr>2024-10-01T08:44:58Z</vt:lpwstr>
  </property>
  <property fmtid="{D5CDD505-2E9C-101B-9397-08002B2CF9AE}" pid="17" name="MSIP_Label_a15a25aa-e944-415d-b7a7-40f6b9180b6b_Method">
    <vt:lpwstr>Standard</vt:lpwstr>
  </property>
  <property fmtid="{D5CDD505-2E9C-101B-9397-08002B2CF9AE}" pid="18" name="MSIP_Label_a15a25aa-e944-415d-b7a7-40f6b9180b6b_Name">
    <vt:lpwstr>a15a25aa-e944-415d-b7a7-40f6b9180b6b</vt:lpwstr>
  </property>
  <property fmtid="{D5CDD505-2E9C-101B-9397-08002B2CF9AE}" pid="19" name="MSIP_Label_a15a25aa-e944-415d-b7a7-40f6b9180b6b_SiteId">
    <vt:lpwstr>eeb8d0e8-3544-41d3-aac6-934c309faf5a</vt:lpwstr>
  </property>
  <property fmtid="{D5CDD505-2E9C-101B-9397-08002B2CF9AE}" pid="20" name="MSIP_Label_a15a25aa-e944-415d-b7a7-40f6b9180b6b_ActionId">
    <vt:lpwstr>a260bbbe-bc7f-432b-b05a-5691231d8d3b</vt:lpwstr>
  </property>
  <property fmtid="{D5CDD505-2E9C-101B-9397-08002B2CF9AE}" pid="21" name="MSIP_Label_a15a25aa-e944-415d-b7a7-40f6b9180b6b_ContentBits">
    <vt:lpwstr>0</vt:lpwstr>
  </property>
</Properties>
</file>