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9" r:id="rId4"/>
  </p:sldMasterIdLst>
  <p:notesMasterIdLst>
    <p:notesMasterId r:id="rId16"/>
  </p:notesMasterIdLst>
  <p:handoutMasterIdLst>
    <p:handoutMasterId r:id="rId17"/>
  </p:handoutMasterIdLst>
  <p:sldIdLst>
    <p:sldId id="256" r:id="rId5"/>
    <p:sldId id="285" r:id="rId6"/>
    <p:sldId id="286" r:id="rId7"/>
    <p:sldId id="289" r:id="rId8"/>
    <p:sldId id="290" r:id="rId9"/>
    <p:sldId id="291" r:id="rId10"/>
    <p:sldId id="294" r:id="rId11"/>
    <p:sldId id="288" r:id="rId12"/>
    <p:sldId id="293" r:id="rId13"/>
    <p:sldId id="292"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DD462F"/>
    <a:srgbClr val="404040"/>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9" d="100"/>
          <a:sy n="69" d="100"/>
        </p:scale>
        <p:origin x="78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6299-4697-4703-B18F-AC974C1B00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47C4DB-A1B2-4DD7-82C7-DE2A82A9A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827125-DCF5-4A0D-B159-6FB758063B2B}"/>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CC925FE3-6E29-4374-9C5E-388FA68604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B051202-6815-4D56-9234-D73B3F86070D}"/>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136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A084-3AE0-40A4-8735-BAB5C30BDB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191ED-2D86-4AD9-A9B1-A8FD97254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5C659D-5578-457E-9045-1AFE33CD09E3}"/>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3C41B8EA-2C68-46F9-9977-058EC6F05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0A813A-CCBE-4B3A-BFCB-B8C744E2DB0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3809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D79D4-66D7-468D-9E2A-7069EC2C84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300D69-8F78-481A-B4EE-9AD34F2DC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42B29-A8F4-492E-97B0-1D556752C07D}"/>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FAC4F6D6-B736-406C-B58F-E422A13C25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033BAC-8652-4093-853A-4D976AE9C607}"/>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299834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546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0751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15036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92B-5C21-421A-A4FF-E11C2D5D83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3E072-A241-4CF5-B552-A4F50578D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18429B-5989-46E2-845C-BA5F45A2680B}"/>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F08EC445-DB41-4438-A982-8933B92F1B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0C9CF6-F6D9-4E98-855D-327212CCE32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2905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05BB-01C8-49BD-8B74-616B69DE1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454D3C-1694-4C15-A057-4B36E45FB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2EB091-FDA6-4305-896D-933D448B2C29}"/>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B2DBCB72-0FB8-4BD5-BE3B-CCD0E1B277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B88D1F-F6AE-4549-9DF7-3EB71E352B0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5255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84E6-2F58-4A3A-9858-837A5A66B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A793E-9E75-4F4E-9BF2-2569A6133E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2B719C-6019-4312-8FE8-6E362F42F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35427B-6313-4FE3-96B4-9F81740B56BA}"/>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845D6C46-CF4E-4A65-ACA8-0A65CB79A4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FBBAF7-3BB6-4948-86A5-8CB5B035433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6800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7E85-A4AF-4444-8667-8D4A0AFF4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B927C-BCAF-47E7-986A-143F6AC4F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AEA82-5F87-47B2-B09F-F4FD8FC70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835062-C06F-4A23-A1BB-47FC4CBDB5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213DA1-52D2-4BC1-BF94-02511D59B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2E5C67-398E-4024-939F-39B502B58619}"/>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8" name="Footer Placeholder 7">
            <a:extLst>
              <a:ext uri="{FF2B5EF4-FFF2-40B4-BE49-F238E27FC236}">
                <a16:creationId xmlns:a16="http://schemas.microsoft.com/office/drawing/2014/main" id="{C9E6EEFB-99A4-484E-AE3D-E4C4E4553C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7666CA-8CF1-4577-AB73-AD6A93B21FE4}"/>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1184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291C-F7BC-4EF2-8B49-1441F3EA64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29FB28-4A64-44FE-B797-27267184AEB8}"/>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4" name="Footer Placeholder 3">
            <a:extLst>
              <a:ext uri="{FF2B5EF4-FFF2-40B4-BE49-F238E27FC236}">
                <a16:creationId xmlns:a16="http://schemas.microsoft.com/office/drawing/2014/main" id="{83D8E422-AC7B-414E-99DF-5AEC0169E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E6B7663-0796-4587-8875-EA886C1358BF}"/>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9529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8AD952-988A-44BE-800A-AEED97E130B3}"/>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3" name="Footer Placeholder 2">
            <a:extLst>
              <a:ext uri="{FF2B5EF4-FFF2-40B4-BE49-F238E27FC236}">
                <a16:creationId xmlns:a16="http://schemas.microsoft.com/office/drawing/2014/main" id="{94D7DF4A-30AB-4484-B800-E697AD9D50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55CFEB7-3CB7-4BE7-87A9-6D1F68C60ABA}"/>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81884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AD0B-9EC2-4FC9-A0D3-C3CF33583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B30A0-D905-4224-B212-7023E9DB9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7737D5-18C6-4CFB-8E7C-3B10FAAB9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3BDE2-50B8-4C60-8A7D-4E3BF3BAAE18}"/>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BE9A5856-A559-4D84-8318-DD3B9AAF54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D28AD8-5890-4C87-B821-C46D6FAC0D4C}"/>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8727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ED16-5FB3-4908-940F-E8808C896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CD6D43-1380-411A-A347-180BB8053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317566-4EA7-4E57-BC34-E7909907C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35BC4-0516-40FA-A17E-FA7F76B1B8E1}"/>
              </a:ext>
            </a:extLst>
          </p:cNvPr>
          <p:cNvSpPr>
            <a:spLocks noGrp="1"/>
          </p:cNvSpPr>
          <p:nvPr>
            <p:ph type="dt" sz="half" idx="10"/>
          </p:nvPr>
        </p:nvSpPr>
        <p:spPr/>
        <p:txBody>
          <a:bodyPr/>
          <a:lstStyle/>
          <a:p>
            <a:fld id="{8BEEBAAA-29B5-4AF5-BC5F-7E580C29002D}" type="datetimeFigureOut">
              <a:rPr lang="en-US" smtClean="0"/>
              <a:pPr/>
              <a:t>8/27/2024</a:t>
            </a:fld>
            <a:endParaRPr lang="en-US" dirty="0"/>
          </a:p>
        </p:txBody>
      </p:sp>
      <p:sp>
        <p:nvSpPr>
          <p:cNvPr id="6" name="Footer Placeholder 5">
            <a:extLst>
              <a:ext uri="{FF2B5EF4-FFF2-40B4-BE49-F238E27FC236}">
                <a16:creationId xmlns:a16="http://schemas.microsoft.com/office/drawing/2014/main" id="{F21E64F8-B2CC-4FB4-89A6-5447875089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BF1AA2-F655-4673-9214-EB86140952FE}"/>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30926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A680C8-B19E-40B1-A390-E5C3D22C6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2AFF6-7657-4CB0-9775-FFDD44169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ACC47-E134-4890-8B0D-1459CD0C9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8/27/2024</a:t>
            </a:fld>
            <a:endParaRPr lang="en-US" dirty="0"/>
          </a:p>
        </p:txBody>
      </p:sp>
      <p:sp>
        <p:nvSpPr>
          <p:cNvPr id="5" name="Footer Placeholder 4">
            <a:extLst>
              <a:ext uri="{FF2B5EF4-FFF2-40B4-BE49-F238E27FC236}">
                <a16:creationId xmlns:a16="http://schemas.microsoft.com/office/drawing/2014/main" id="{9CF626ED-3D17-4C6F-9599-F14FA7522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904C589-1476-4A45-A34D-138575288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D0D22CE4-59BB-43D4-B1AD-47741DC07B76}"/>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D9A0E9AF-2DAA-4695-8641-C80E3049FEF1}"/>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1751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playlist?list=PL4rzdwizLaxYmltJQRjq18a9gsSyEQQ-0"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331" y="411924"/>
            <a:ext cx="9464591" cy="1250441"/>
          </a:xfrm>
        </p:spPr>
        <p:txBody>
          <a:bodyPr anchor="ctr" anchorCtr="0">
            <a:normAutofit fontScale="90000"/>
          </a:bodyPr>
          <a:lstStyle/>
          <a:p>
            <a:pPr algn="ctr"/>
            <a:r>
              <a:rPr lang="en-US" sz="3600" b="1" dirty="0">
                <a:solidFill>
                  <a:schemeClr val="bg1"/>
                </a:solidFill>
              </a:rPr>
              <a:t>AIKTC – Anjuman-I-Islam’s </a:t>
            </a:r>
            <a:r>
              <a:rPr lang="en-US" sz="3600" b="1" dirty="0" err="1">
                <a:solidFill>
                  <a:schemeClr val="bg1"/>
                </a:solidFill>
              </a:rPr>
              <a:t>Kalsekar</a:t>
            </a:r>
            <a:r>
              <a:rPr lang="en-US" sz="3600" b="1" dirty="0">
                <a:solidFill>
                  <a:schemeClr val="bg1"/>
                </a:solidFill>
              </a:rPr>
              <a:t> Technical Campus.</a:t>
            </a:r>
            <a:br>
              <a:rPr lang="en-US" sz="3600" b="1" dirty="0">
                <a:solidFill>
                  <a:schemeClr val="bg1"/>
                </a:solidFill>
              </a:rPr>
            </a:br>
            <a:r>
              <a:rPr lang="en-US" sz="3600" b="1" dirty="0">
                <a:solidFill>
                  <a:schemeClr val="bg1"/>
                </a:solidFill>
              </a:rPr>
              <a:t>Department of Computer Engineering</a:t>
            </a:r>
          </a:p>
        </p:txBody>
      </p:sp>
      <p:pic>
        <p:nvPicPr>
          <p:cNvPr id="6" name="Picture 5">
            <a:extLst>
              <a:ext uri="{FF2B5EF4-FFF2-40B4-BE49-F238E27FC236}">
                <a16:creationId xmlns:a16="http://schemas.microsoft.com/office/drawing/2014/main" id="{D83BBFC4-765D-416B-AA41-1588EE96A5A4}"/>
              </a:ext>
            </a:extLst>
          </p:cNvPr>
          <p:cNvPicPr>
            <a:picLocks noChangeAspect="1"/>
          </p:cNvPicPr>
          <p:nvPr/>
        </p:nvPicPr>
        <p:blipFill>
          <a:blip r:embed="rId3"/>
          <a:stretch>
            <a:fillRect/>
          </a:stretch>
        </p:blipFill>
        <p:spPr>
          <a:xfrm>
            <a:off x="390419" y="586095"/>
            <a:ext cx="1464821" cy="1544000"/>
          </a:xfrm>
          <a:prstGeom prst="rect">
            <a:avLst/>
          </a:prstGeom>
        </p:spPr>
      </p:pic>
      <p:sp>
        <p:nvSpPr>
          <p:cNvPr id="7" name="Title 1">
            <a:extLst>
              <a:ext uri="{FF2B5EF4-FFF2-40B4-BE49-F238E27FC236}">
                <a16:creationId xmlns:a16="http://schemas.microsoft.com/office/drawing/2014/main" id="{DE2643FF-3488-4DEE-ABCF-113C84406461}"/>
              </a:ext>
            </a:extLst>
          </p:cNvPr>
          <p:cNvSpPr txBox="1">
            <a:spLocks/>
          </p:cNvSpPr>
          <p:nvPr/>
        </p:nvSpPr>
        <p:spPr>
          <a:xfrm>
            <a:off x="1709852" y="1704696"/>
            <a:ext cx="9017285" cy="2185296"/>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eaLnBrk="1" hangingPunct="1"/>
            <a:r>
              <a:rPr lang="en-IN" altLang="en-US" dirty="0">
                <a:solidFill>
                  <a:schemeClr val="bg1"/>
                </a:solidFill>
              </a:rPr>
              <a:t> </a:t>
            </a:r>
            <a:r>
              <a:rPr lang="en-IN" altLang="en-US" sz="3900" dirty="0">
                <a:solidFill>
                  <a:schemeClr val="bg1"/>
                </a:solidFill>
              </a:rPr>
              <a:t>S</a:t>
            </a:r>
            <a:r>
              <a:rPr lang="en-IN" altLang="en-US" sz="3900" b="1" dirty="0">
                <a:solidFill>
                  <a:schemeClr val="bg1"/>
                </a:solidFill>
              </a:rPr>
              <a:t>E Mini Project-1A  </a:t>
            </a:r>
          </a:p>
          <a:p>
            <a:pPr algn="ctr" eaLnBrk="1" hangingPunct="1"/>
            <a:r>
              <a:rPr lang="en-IN" altLang="en-US" sz="3900" b="1" dirty="0">
                <a:solidFill>
                  <a:schemeClr val="bg1"/>
                </a:solidFill>
              </a:rPr>
              <a:t>Presentation 1 </a:t>
            </a:r>
          </a:p>
          <a:p>
            <a:pPr algn="ctr" eaLnBrk="1" hangingPunct="1"/>
            <a:r>
              <a:rPr lang="en-IN" altLang="en-US" i="1" dirty="0">
                <a:solidFill>
                  <a:schemeClr val="bg1"/>
                </a:solidFill>
              </a:rPr>
              <a:t>On</a:t>
            </a:r>
          </a:p>
          <a:p>
            <a:pPr algn="ctr" eaLnBrk="1" hangingPunct="1"/>
            <a:r>
              <a:rPr lang="en-IN" altLang="en-US" sz="3200" b="1" i="1" dirty="0">
                <a:solidFill>
                  <a:schemeClr val="bg1"/>
                </a:solidFill>
              </a:rPr>
              <a:t>ADVENTURE BALL GAME </a:t>
            </a:r>
            <a:endParaRPr lang="en-IN" altLang="en-US" sz="3200" i="1" dirty="0">
              <a:solidFill>
                <a:schemeClr val="bg1"/>
              </a:solidFill>
            </a:endParaRPr>
          </a:p>
          <a:p>
            <a:pPr algn="ctr" eaLnBrk="1" hangingPunct="1"/>
            <a:r>
              <a:rPr lang="en-IN" altLang="en-US" sz="3200" dirty="0">
                <a:solidFill>
                  <a:schemeClr val="bg1"/>
                </a:solidFill>
              </a:rPr>
              <a:t>By </a:t>
            </a:r>
            <a:endParaRPr lang="en-US" dirty="0">
              <a:solidFill>
                <a:schemeClr val="bg1"/>
              </a:solidFill>
            </a:endParaRPr>
          </a:p>
        </p:txBody>
      </p:sp>
      <p:sp>
        <p:nvSpPr>
          <p:cNvPr id="5" name="Title 1">
            <a:extLst>
              <a:ext uri="{FF2B5EF4-FFF2-40B4-BE49-F238E27FC236}">
                <a16:creationId xmlns:a16="http://schemas.microsoft.com/office/drawing/2014/main" id="{BA780A13-678C-4540-A88D-76854F919740}"/>
              </a:ext>
            </a:extLst>
          </p:cNvPr>
          <p:cNvSpPr txBox="1">
            <a:spLocks/>
          </p:cNvSpPr>
          <p:nvPr/>
        </p:nvSpPr>
        <p:spPr>
          <a:xfrm>
            <a:off x="390419" y="5445327"/>
            <a:ext cx="11485652" cy="563366"/>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endParaRPr lang="en-US" dirty="0">
              <a:solidFill>
                <a:schemeClr val="bg1"/>
              </a:solidFill>
            </a:endParaRPr>
          </a:p>
        </p:txBody>
      </p:sp>
      <p:sp>
        <p:nvSpPr>
          <p:cNvPr id="3" name="TextBox 2">
            <a:extLst>
              <a:ext uri="{FF2B5EF4-FFF2-40B4-BE49-F238E27FC236}">
                <a16:creationId xmlns:a16="http://schemas.microsoft.com/office/drawing/2014/main" id="{8AEF8F8C-78CF-0EF8-2129-61BC9A191773}"/>
              </a:ext>
            </a:extLst>
          </p:cNvPr>
          <p:cNvSpPr txBox="1"/>
          <p:nvPr/>
        </p:nvSpPr>
        <p:spPr>
          <a:xfrm>
            <a:off x="2680058" y="3777091"/>
            <a:ext cx="8280400" cy="477054"/>
          </a:xfrm>
          <a:prstGeom prst="rect">
            <a:avLst/>
          </a:prstGeom>
          <a:noFill/>
        </p:spPr>
        <p:txBody>
          <a:bodyPr>
            <a:spAutoFit/>
          </a:bodyPr>
          <a:lstStyle/>
          <a:p>
            <a:pPr eaLnBrk="1" hangingPunct="1">
              <a:defRPr/>
            </a:pPr>
            <a:r>
              <a:rPr lang="en-IN" sz="2500" b="1" dirty="0">
                <a:solidFill>
                  <a:schemeClr val="bg1"/>
                </a:solidFill>
                <a:latin typeface="Source Sans Pro" pitchFamily="34" charset="0"/>
                <a:cs typeface="+mn-cs"/>
              </a:rPr>
              <a:t>Roll No.                                              Name of </a:t>
            </a:r>
            <a:r>
              <a:rPr lang="en-IN" sz="2500" b="1" dirty="0">
                <a:solidFill>
                  <a:schemeClr val="bg1"/>
                </a:solidFill>
                <a:latin typeface="Source Sans Pro" pitchFamily="34" charset="0"/>
                <a:cs typeface="Arial" charset="0"/>
              </a:rPr>
              <a:t>Students</a:t>
            </a:r>
            <a:endParaRPr lang="en-US" sz="2500" b="1" dirty="0">
              <a:solidFill>
                <a:schemeClr val="bg1"/>
              </a:solidFill>
              <a:latin typeface="Source Sans Pro" pitchFamily="34" charset="0"/>
              <a:cs typeface="+mn-cs"/>
            </a:endParaRPr>
          </a:p>
        </p:txBody>
      </p:sp>
      <p:sp>
        <p:nvSpPr>
          <p:cNvPr id="4" name="TextBox 3">
            <a:extLst>
              <a:ext uri="{FF2B5EF4-FFF2-40B4-BE49-F238E27FC236}">
                <a16:creationId xmlns:a16="http://schemas.microsoft.com/office/drawing/2014/main" id="{B76FEBE0-20C2-4A28-0AC6-3237A74C219E}"/>
              </a:ext>
            </a:extLst>
          </p:cNvPr>
          <p:cNvSpPr txBox="1"/>
          <p:nvPr/>
        </p:nvSpPr>
        <p:spPr>
          <a:xfrm>
            <a:off x="3287712" y="5490568"/>
            <a:ext cx="5616575" cy="754053"/>
          </a:xfrm>
          <a:prstGeom prst="rect">
            <a:avLst/>
          </a:prstGeom>
          <a:noFill/>
        </p:spPr>
        <p:txBody>
          <a:bodyPr>
            <a:spAutoFit/>
          </a:bodyPr>
          <a:lstStyle/>
          <a:p>
            <a:pPr algn="ctr" eaLnBrk="1" hangingPunct="1">
              <a:buFont typeface="Arial" charset="0"/>
              <a:buNone/>
              <a:defRPr/>
            </a:pPr>
            <a:r>
              <a:rPr lang="en-IN" altLang="en-US" sz="2500" b="1" dirty="0">
                <a:solidFill>
                  <a:schemeClr val="bg1"/>
                </a:solidFill>
                <a:latin typeface="Source Sans Pro" pitchFamily="34" charset="0"/>
                <a:cs typeface="+mn-cs"/>
              </a:rPr>
              <a:t>Guided by </a:t>
            </a:r>
          </a:p>
          <a:p>
            <a:pPr eaLnBrk="1" hangingPunct="1">
              <a:defRPr/>
            </a:pPr>
            <a:r>
              <a:rPr lang="en-US" b="1" dirty="0">
                <a:solidFill>
                  <a:schemeClr val="bg1"/>
                </a:solidFill>
              </a:rPr>
              <a:t>                             PROF SAFIA SADRUDDIN</a:t>
            </a:r>
          </a:p>
        </p:txBody>
      </p:sp>
      <p:sp>
        <p:nvSpPr>
          <p:cNvPr id="8" name="TextBox 7">
            <a:extLst>
              <a:ext uri="{FF2B5EF4-FFF2-40B4-BE49-F238E27FC236}">
                <a16:creationId xmlns:a16="http://schemas.microsoft.com/office/drawing/2014/main" id="{2A7D6973-1D07-79F2-417D-F3DF9B4CFAD8}"/>
              </a:ext>
            </a:extLst>
          </p:cNvPr>
          <p:cNvSpPr txBox="1"/>
          <p:nvPr/>
        </p:nvSpPr>
        <p:spPr>
          <a:xfrm>
            <a:off x="2729343" y="4239487"/>
            <a:ext cx="8569590" cy="1200329"/>
          </a:xfrm>
          <a:prstGeom prst="rect">
            <a:avLst/>
          </a:prstGeom>
          <a:noFill/>
        </p:spPr>
        <p:txBody>
          <a:bodyPr wrap="none" rtlCol="0">
            <a:spAutoFit/>
          </a:bodyPr>
          <a:lstStyle/>
          <a:p>
            <a:r>
              <a:rPr lang="en-IN" b="1" dirty="0">
                <a:solidFill>
                  <a:schemeClr val="bg1"/>
                </a:solidFill>
              </a:rPr>
              <a:t>23DS30                                                              DULDULE USAID SAAD </a:t>
            </a:r>
          </a:p>
          <a:p>
            <a:r>
              <a:rPr lang="en-IN" b="1" dirty="0">
                <a:solidFill>
                  <a:schemeClr val="bg1"/>
                </a:solidFill>
              </a:rPr>
              <a:t>23DS41                                                              KOHARI AAKIF ASIF </a:t>
            </a:r>
          </a:p>
          <a:p>
            <a:r>
              <a:rPr lang="en-IN" b="1" dirty="0">
                <a:solidFill>
                  <a:schemeClr val="bg1"/>
                </a:solidFill>
              </a:rPr>
              <a:t>23DS23                                                              ANSARI TABEER ASAD TANVEER </a:t>
            </a:r>
          </a:p>
          <a:p>
            <a:r>
              <a:rPr lang="en-IN" b="1" dirty="0">
                <a:solidFill>
                  <a:schemeClr val="bg1"/>
                </a:solidFill>
              </a:rPr>
              <a:t>23DS49                                                              RAIS MOHD NOOH MUJEEB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References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4" name="TextBox 3">
            <a:extLst>
              <a:ext uri="{FF2B5EF4-FFF2-40B4-BE49-F238E27FC236}">
                <a16:creationId xmlns:a16="http://schemas.microsoft.com/office/drawing/2014/main" id="{4DEA915E-588A-F789-B5D4-C9B40994AB55}"/>
              </a:ext>
            </a:extLst>
          </p:cNvPr>
          <p:cNvSpPr txBox="1"/>
          <p:nvPr/>
        </p:nvSpPr>
        <p:spPr>
          <a:xfrm>
            <a:off x="633952" y="1299709"/>
            <a:ext cx="10998723" cy="646331"/>
          </a:xfrm>
          <a:prstGeom prst="rect">
            <a:avLst/>
          </a:prstGeom>
          <a:noFill/>
        </p:spPr>
        <p:txBody>
          <a:bodyPr wrap="square">
            <a:spAutoFit/>
          </a:bodyPr>
          <a:lstStyle/>
          <a:p>
            <a:pPr marL="285750" indent="-285750">
              <a:buFont typeface="Arial" panose="020B0604020202020204" pitchFamily="34" charset="0"/>
              <a:buChar char="•"/>
            </a:pPr>
            <a:r>
              <a:rPr lang="en-GB" altLang="en-US" dirty="0">
                <a:hlinkClick r:id="rId2"/>
              </a:rPr>
              <a:t>https://www.youtube.com/playlist?list=PL4rzdwizLaxYmltJQRjq18a9gsSyEQQ-0</a:t>
            </a:r>
            <a:endParaRPr lang="en-GB" altLang="en-US" dirty="0"/>
          </a:p>
          <a:p>
            <a:pPr marL="285750" indent="-285750">
              <a:buFont typeface="Arial" panose="020B0604020202020204" pitchFamily="34" charset="0"/>
              <a:buChar char="•"/>
            </a:pPr>
            <a:endParaRPr lang="en-GB" altLang="en-US" dirty="0"/>
          </a:p>
        </p:txBody>
      </p:sp>
      <p:pic>
        <p:nvPicPr>
          <p:cNvPr id="5" name="Picture 4">
            <a:extLst>
              <a:ext uri="{FF2B5EF4-FFF2-40B4-BE49-F238E27FC236}">
                <a16:creationId xmlns:a16="http://schemas.microsoft.com/office/drawing/2014/main" id="{B4DAF1ED-860E-8CF4-BEF0-6A9130E4C529}"/>
              </a:ext>
            </a:extLst>
          </p:cNvPr>
          <p:cNvPicPr>
            <a:picLocks noChangeAspect="1"/>
          </p:cNvPicPr>
          <p:nvPr/>
        </p:nvPicPr>
        <p:blipFill rotWithShape="1">
          <a:blip r:embed="rId3"/>
          <a:srcRect l="9556" t="10901" r="3020" b="2862"/>
          <a:stretch/>
        </p:blipFill>
        <p:spPr>
          <a:xfrm>
            <a:off x="997528" y="1757722"/>
            <a:ext cx="5403272" cy="2754348"/>
          </a:xfrm>
          <a:prstGeom prst="rect">
            <a:avLst/>
          </a:prstGeom>
        </p:spPr>
      </p:pic>
    </p:spTree>
    <p:extLst>
      <p:ext uri="{BB962C8B-B14F-4D97-AF65-F5344CB8AC3E}">
        <p14:creationId xmlns:p14="http://schemas.microsoft.com/office/powerpoint/2010/main" val="177517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053305"/>
            <a:ext cx="6876288" cy="640080"/>
          </a:xfrm>
        </p:spPr>
        <p:txBody>
          <a:bodyPr>
            <a:normAutofit/>
          </a:bodyPr>
          <a:lstStyle/>
          <a:p>
            <a:endParaRPr lang="en-US" b="1"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quarter" idx="13"/>
          </p:nvPr>
        </p:nvSpPr>
        <p:spPr>
          <a:xfrm>
            <a:off x="1894550" y="2567774"/>
            <a:ext cx="9442648" cy="3978275"/>
          </a:xfrm>
        </p:spPr>
        <p:txBody>
          <a:bodyPr>
            <a:normAutofit/>
          </a:bodyPr>
          <a:lstStyle/>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a:p>
            <a:pPr marL="0" indent="0" algn="ctr">
              <a:lnSpc>
                <a:spcPts val="3600"/>
              </a:lnSpc>
              <a:spcAft>
                <a:spcPts val="0"/>
              </a:spcAft>
              <a:buNone/>
            </a:pPr>
            <a:r>
              <a:rPr lang="en-US" sz="8800" b="1" dirty="0">
                <a:latin typeface="Segoe UI Light" panose="020B0502040204020203" pitchFamily="34" charset="0"/>
                <a:cs typeface="Segoe UI Light" panose="020B0502040204020203" pitchFamily="34" charset="0"/>
              </a:rPr>
              <a:t>Thank You</a:t>
            </a:r>
          </a:p>
          <a:p>
            <a:pPr marL="0" indent="0" algn="ctr">
              <a:lnSpc>
                <a:spcPts val="3600"/>
              </a:lnSpc>
              <a:spcAft>
                <a:spcPts val="0"/>
              </a:spcAft>
              <a:buNone/>
            </a:pPr>
            <a:endParaRPr lang="en-US" sz="8800" b="1" dirty="0">
              <a:latin typeface="Segoe UI Light" panose="020B0502040204020203" pitchFamily="34" charset="0"/>
              <a:cs typeface="Segoe UI Light" panose="020B0502040204020203" pitchFamily="34" charset="0"/>
            </a:endParaRPr>
          </a:p>
        </p:txBody>
      </p:sp>
      <p:sp>
        <p:nvSpPr>
          <p:cNvPr id="4" name="Title 1">
            <a:extLst>
              <a:ext uri="{FF2B5EF4-FFF2-40B4-BE49-F238E27FC236}">
                <a16:creationId xmlns:a16="http://schemas.microsoft.com/office/drawing/2014/main" id="{1547FEF1-34D8-4C55-A9D7-838C0CE83BD1}"/>
              </a:ext>
            </a:extLst>
          </p:cNvPr>
          <p:cNvSpPr txBox="1">
            <a:spLocks/>
          </p:cNvSpPr>
          <p:nvPr/>
        </p:nvSpPr>
        <p:spPr>
          <a:xfrm>
            <a:off x="353174" y="6181386"/>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Tree>
    <p:extLst>
      <p:ext uri="{BB962C8B-B14F-4D97-AF65-F5344CB8AC3E}">
        <p14:creationId xmlns:p14="http://schemas.microsoft.com/office/powerpoint/2010/main" val="89302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Outline</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9" y="1213778"/>
            <a:ext cx="8587704" cy="3730317"/>
          </a:xfrm>
          <a:prstGeom prst="rect">
            <a:avLst/>
          </a:prstGeom>
          <a:noFill/>
        </p:spPr>
        <p:txBody>
          <a:bodyPr wrap="square" rtlCol="0">
            <a:spAutoFit/>
          </a:bodyPr>
          <a:lstStyle/>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Introduction</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Problem statement</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System Design and Architecture</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Proposed Methodology/ Techniques</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Implementation Details</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Future updates </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Conclusion</a:t>
            </a:r>
          </a:p>
          <a:p>
            <a:pPr marL="263525" indent="-263525" algn="just">
              <a:lnSpc>
                <a:spcPct val="150000"/>
              </a:lnSpc>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References </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036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Introduction</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9" y="1213778"/>
            <a:ext cx="10922162" cy="347383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t>The points to be covered under Introduction section are: </a:t>
            </a:r>
          </a:p>
          <a:p>
            <a:pPr marL="342900" indent="-342900" algn="just">
              <a:lnSpc>
                <a:spcPct val="150000"/>
              </a:lnSpc>
              <a:buFont typeface="Arial" panose="020B0604020202020204" pitchFamily="34" charset="0"/>
              <a:buChar char="•"/>
            </a:pPr>
            <a:endParaRPr lang="en-US" altLang="en-US" sz="2000" dirty="0"/>
          </a:p>
          <a:p>
            <a:pPr marL="0" indent="0">
              <a:lnSpc>
                <a:spcPts val="3071"/>
              </a:lnSpc>
              <a:buNone/>
            </a:pPr>
            <a:r>
              <a:rPr lang="en-US" altLang="en-US" sz="2000" b="1" dirty="0"/>
              <a:t>Motivation</a:t>
            </a:r>
            <a:r>
              <a:rPr lang="en-US" altLang="en-US" sz="2000" dirty="0"/>
              <a:t>: </a:t>
            </a:r>
            <a:r>
              <a:rPr lang="en-US" sz="2000" dirty="0">
                <a:ea typeface="Amiri" panose="00000500000000000000" pitchFamily="2" charset="-78"/>
                <a:cs typeface="Amiri" panose="00000500000000000000" pitchFamily="2" charset="-78"/>
              </a:rPr>
              <a:t>We drew motivation from classic platformers like Super Mario B., incorporating elements like challenging levels and rewarding gameplay.</a:t>
            </a:r>
          </a:p>
          <a:p>
            <a:pPr algn="just">
              <a:lnSpc>
                <a:spcPct val="150000"/>
              </a:lnSpc>
            </a:pPr>
            <a:endParaRPr lang="en-US" altLang="en-US" sz="2000" dirty="0"/>
          </a:p>
          <a:p>
            <a:pPr marL="0" indent="0">
              <a:lnSpc>
                <a:spcPts val="3071"/>
              </a:lnSpc>
              <a:buNone/>
            </a:pPr>
            <a:r>
              <a:rPr lang="en-US" altLang="en-US" sz="2000" b="1" dirty="0"/>
              <a:t>Objectives</a:t>
            </a:r>
            <a:r>
              <a:rPr lang="en-US" altLang="en-US" sz="2000" dirty="0"/>
              <a:t>: </a:t>
            </a:r>
            <a:r>
              <a:rPr lang="en-US" sz="2000" dirty="0">
                <a:ea typeface="Amiri" panose="00000500000000000000" pitchFamily="2" charset="-78"/>
                <a:cs typeface="Amiri" panose="00000500000000000000" pitchFamily="2" charset="-78"/>
              </a:rPr>
              <a:t>Our primary objective was to create a fun and engaging game that showcases our understanding of game development principles and utilizes advanced programming techniques.</a:t>
            </a:r>
          </a:p>
          <a:p>
            <a:pPr marL="263525" indent="-263525" algn="just">
              <a:lnSpc>
                <a:spcPct val="150000"/>
              </a:lnSpc>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2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Problem Statement</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671995" y="3074852"/>
            <a:ext cx="10648785" cy="1323439"/>
          </a:xfrm>
          <a:prstGeom prst="rect">
            <a:avLst/>
          </a:prstGeom>
          <a:noFill/>
        </p:spPr>
        <p:txBody>
          <a:bodyPr wrap="square" rtlCol="0">
            <a:spAutoFit/>
          </a:bodyPr>
          <a:lstStyle/>
          <a:p>
            <a:r>
              <a:rPr lang="en-GB" altLang="en-US" sz="4000" dirty="0"/>
              <a:t>Making of a 2D platformer game using java GUI framework </a:t>
            </a:r>
            <a:endParaRPr lang="en-GB" altLang="en-US" sz="2000" dirty="0"/>
          </a:p>
        </p:txBody>
      </p:sp>
    </p:spTree>
    <p:extLst>
      <p:ext uri="{BB962C8B-B14F-4D97-AF65-F5344CB8AC3E}">
        <p14:creationId xmlns:p14="http://schemas.microsoft.com/office/powerpoint/2010/main" val="354684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 System Design and Architecture</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814208" y="1213778"/>
            <a:ext cx="10252859" cy="3170099"/>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000" dirty="0">
                <a:latin typeface="Arial" panose="020B0604020202020204" pitchFamily="34" charset="0"/>
              </a:rPr>
              <a:t>We are made the graphics of the game in pixelated style Using a website :</a:t>
            </a:r>
          </a:p>
          <a:p>
            <a:pPr algn="just"/>
            <a:r>
              <a:rPr lang="en-US" altLang="en-US" sz="2000" dirty="0">
                <a:solidFill>
                  <a:schemeClr val="accent1">
                    <a:lumMod val="75000"/>
                  </a:schemeClr>
                </a:solidFill>
                <a:latin typeface="Arial" panose="020B0604020202020204" pitchFamily="34" charset="0"/>
              </a:rPr>
              <a:t>     https://www.pixilart.com/                                                       </a:t>
            </a:r>
          </a:p>
          <a:p>
            <a:pPr marL="342900" indent="-342900" algn="just">
              <a:buFont typeface="Arial" panose="020B0604020202020204" pitchFamily="34" charset="0"/>
              <a:buChar char="•"/>
            </a:pPr>
            <a:r>
              <a:rPr lang="en-US" altLang="en-US" sz="2000" dirty="0">
                <a:latin typeface="Arial" panose="020B0604020202020204" pitchFamily="34" charset="0"/>
              </a:rPr>
              <a:t>We have divided our game into multiple packages and classes based on entities, </a:t>
            </a:r>
            <a:r>
              <a:rPr lang="en-US" altLang="en-US" sz="2000" dirty="0" err="1">
                <a:latin typeface="Arial" panose="020B0604020202020204" pitchFamily="34" charset="0"/>
              </a:rPr>
              <a:t>gamestate</a:t>
            </a:r>
            <a:r>
              <a:rPr lang="en-US" altLang="en-US" sz="2000" dirty="0">
                <a:latin typeface="Arial" panose="020B0604020202020204" pitchFamily="34" charset="0"/>
              </a:rPr>
              <a:t>, main, </a:t>
            </a:r>
            <a:r>
              <a:rPr lang="en-US" altLang="en-US" sz="2000" dirty="0" err="1">
                <a:latin typeface="Arial" panose="020B0604020202020204" pitchFamily="34" charset="0"/>
              </a:rPr>
              <a:t>levelsWe</a:t>
            </a:r>
            <a:r>
              <a:rPr lang="en-US" altLang="en-US" sz="2000" dirty="0">
                <a:latin typeface="Arial" panose="020B0604020202020204" pitchFamily="34" charset="0"/>
              </a:rPr>
              <a:t> have used java libraries like swing, </a:t>
            </a:r>
            <a:r>
              <a:rPr lang="en-US" altLang="en-US" sz="2000" dirty="0" err="1">
                <a:latin typeface="Arial" panose="020B0604020202020204" pitchFamily="34" charset="0"/>
              </a:rPr>
              <a:t>awt</a:t>
            </a:r>
            <a:r>
              <a:rPr lang="en-US" altLang="en-US" sz="2000" dirty="0">
                <a:latin typeface="Arial" panose="020B0604020202020204" pitchFamily="34" charset="0"/>
              </a:rPr>
              <a:t>, </a:t>
            </a:r>
            <a:r>
              <a:rPr lang="en-US" altLang="en-US" sz="2000" dirty="0" err="1">
                <a:latin typeface="Arial" panose="020B0604020202020204" pitchFamily="34" charset="0"/>
              </a:rPr>
              <a:t>etc.For</a:t>
            </a:r>
            <a:r>
              <a:rPr lang="en-US" altLang="en-US" sz="2000" dirty="0">
                <a:latin typeface="Arial" panose="020B0604020202020204" pitchFamily="34" charset="0"/>
              </a:rPr>
              <a:t> example, </a:t>
            </a:r>
            <a:r>
              <a:rPr lang="en-US" altLang="en-US" sz="2000" dirty="0" err="1">
                <a:latin typeface="Arial" panose="020B0604020202020204" pitchFamily="34" charset="0"/>
              </a:rPr>
              <a:t>JFrame</a:t>
            </a:r>
            <a:r>
              <a:rPr lang="en-US" altLang="en-US" sz="2000" dirty="0">
                <a:latin typeface="Arial" panose="020B0604020202020204" pitchFamily="34" charset="0"/>
              </a:rPr>
              <a:t> class from swing is used to create a basic </a:t>
            </a:r>
            <a:r>
              <a:rPr lang="en-US" altLang="en-US" sz="2000" dirty="0" err="1">
                <a:latin typeface="Arial" panose="020B0604020202020204" pitchFamily="34" charset="0"/>
              </a:rPr>
              <a:t>frame.KeyboardListener</a:t>
            </a:r>
            <a:r>
              <a:rPr lang="en-US" altLang="en-US" sz="2000" dirty="0">
                <a:latin typeface="Arial" panose="020B0604020202020204" pitchFamily="34" charset="0"/>
              </a:rPr>
              <a:t> and </a:t>
            </a:r>
            <a:r>
              <a:rPr lang="en-US" altLang="en-US" sz="2000" dirty="0" err="1">
                <a:latin typeface="Arial" panose="020B0604020202020204" pitchFamily="34" charset="0"/>
              </a:rPr>
              <a:t>MouseListener</a:t>
            </a:r>
            <a:r>
              <a:rPr lang="en-US" altLang="en-US" sz="2000" dirty="0">
                <a:latin typeface="Arial" panose="020B0604020202020204" pitchFamily="34" charset="0"/>
              </a:rPr>
              <a:t> from </a:t>
            </a:r>
            <a:r>
              <a:rPr lang="en-US" altLang="en-US" sz="2000" dirty="0" err="1">
                <a:latin typeface="Arial" panose="020B0604020202020204" pitchFamily="34" charset="0"/>
              </a:rPr>
              <a:t>awt</a:t>
            </a:r>
            <a:r>
              <a:rPr lang="en-US" altLang="en-US" sz="2000" dirty="0">
                <a:latin typeface="Arial" panose="020B0604020202020204" pitchFamily="34" charset="0"/>
              </a:rPr>
              <a:t> library is used to take input from user.</a:t>
            </a:r>
          </a:p>
          <a:p>
            <a:pPr lvl="1" algn="just"/>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a:p>
            <a:pPr marL="342900" indent="-342900" algn="just">
              <a:buFont typeface="Arial" panose="020B0604020202020204" pitchFamily="34" charset="0"/>
              <a:buChar char="•"/>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255419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Proposed Methodology /Techniques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682053" y="1316387"/>
            <a:ext cx="10827894" cy="3319563"/>
          </a:xfrm>
          <a:prstGeom prst="rect">
            <a:avLst/>
          </a:prstGeom>
          <a:noFill/>
        </p:spPr>
        <p:txBody>
          <a:bodyPr wrap="square" rtlCol="0">
            <a:spAutoFit/>
          </a:bodyPr>
          <a:lstStyle/>
          <a:p>
            <a:pPr marL="342900" indent="-342900">
              <a:lnSpc>
                <a:spcPts val="2624"/>
              </a:lnSpc>
              <a:buSzPct val="124000"/>
              <a:buFont typeface="Arial" panose="020B0604020202020204" pitchFamily="34" charset="0"/>
              <a:buChar char="•"/>
            </a:pPr>
            <a:r>
              <a:rPr lang="en-US" sz="2000" dirty="0">
                <a:latin typeface="Gadugi" panose="020B0502040204020203" pitchFamily="34" charset="0"/>
                <a:ea typeface="Gadugi" panose="020B0502040204020203" pitchFamily="34" charset="0"/>
                <a:cs typeface="Amiri" panose="00000500000000000000" pitchFamily="2" charset="-78"/>
              </a:rPr>
              <a:t>The game features a bouncy ball character navigating challenging levels filled with obstacles, enemies, and collectible items like “COINS</a:t>
            </a:r>
            <a:r>
              <a:rPr lang="en-US" sz="2000" dirty="0">
                <a:latin typeface="Gadugi" panose="020B0502040204020203" pitchFamily="34" charset="0"/>
                <a:ea typeface="Gadugi" panose="020B0502040204020203" pitchFamily="34" charset="0"/>
                <a:cs typeface="Raleway" pitchFamily="34" charset="-120"/>
              </a:rPr>
              <a:t>”.</a:t>
            </a:r>
            <a:endParaRPr lang="en-US" sz="2000" dirty="0">
              <a:latin typeface="Gadugi" panose="020B0502040204020203" pitchFamily="34" charset="0"/>
              <a:ea typeface="Gadugi" panose="020B0502040204020203" pitchFamily="34" charset="0"/>
            </a:endParaRPr>
          </a:p>
          <a:p>
            <a:pPr marL="457200" indent="-457200">
              <a:buSzPct val="124000"/>
              <a:buFont typeface="Arial" panose="020B0604020202020204" pitchFamily="34" charset="0"/>
              <a:buChar char="•"/>
            </a:pPr>
            <a:endParaRPr lang="en-GB" altLang="en-US" sz="2000" dirty="0"/>
          </a:p>
          <a:p>
            <a:pPr marL="342900" indent="-342900" algn="just">
              <a:lnSpc>
                <a:spcPct val="150000"/>
              </a:lnSpc>
              <a:buSzPct val="124000"/>
              <a:buFont typeface="Arial" panose="020B0604020202020204" pitchFamily="34" charset="0"/>
              <a:buChar char="•"/>
            </a:pPr>
            <a:r>
              <a:rPr lang="en-US" sz="2000" dirty="0">
                <a:latin typeface="Gadugi" panose="020B0502040204020203" pitchFamily="34" charset="0"/>
                <a:ea typeface="Gadugi" panose="020B0502040204020203" pitchFamily="34" charset="0"/>
                <a:cs typeface="Amiri" panose="00000500000000000000" pitchFamily="2" charset="-78"/>
              </a:rPr>
              <a:t>We have used an array of </a:t>
            </a:r>
            <a:r>
              <a:rPr lang="en-US" sz="2000" dirty="0" err="1">
                <a:latin typeface="Gadugi" panose="020B0502040204020203" pitchFamily="34" charset="0"/>
                <a:ea typeface="Gadugi" panose="020B0502040204020203" pitchFamily="34" charset="0"/>
                <a:cs typeface="Amiri" panose="00000500000000000000" pitchFamily="2" charset="-78"/>
              </a:rPr>
              <a:t>BufferedImage</a:t>
            </a:r>
            <a:r>
              <a:rPr lang="en-US" sz="2000" dirty="0">
                <a:latin typeface="Gadugi" panose="020B0502040204020203" pitchFamily="34" charset="0"/>
                <a:ea typeface="Gadugi" panose="020B0502040204020203" pitchFamily="34" charset="0"/>
                <a:cs typeface="Amiri" panose="00000500000000000000" pitchFamily="2" charset="-78"/>
              </a:rPr>
              <a:t> to load the basic 7 tiles used to design our game. Then we have created a basic image where every pixel correspond to a certain RGB </a:t>
            </a:r>
            <a:r>
              <a:rPr lang="en-US" sz="2000" dirty="0" err="1">
                <a:latin typeface="Gadugi" panose="020B0502040204020203" pitchFamily="34" charset="0"/>
                <a:ea typeface="Gadugi" panose="020B0502040204020203" pitchFamily="34" charset="0"/>
                <a:cs typeface="Amiri" panose="00000500000000000000" pitchFamily="2" charset="-78"/>
              </a:rPr>
              <a:t>value.And</a:t>
            </a:r>
            <a:r>
              <a:rPr lang="en-US" sz="2000" dirty="0">
                <a:latin typeface="Gadugi" panose="020B0502040204020203" pitchFamily="34" charset="0"/>
                <a:ea typeface="Gadugi" panose="020B0502040204020203" pitchFamily="34" charset="0"/>
                <a:cs typeface="Amiri" panose="00000500000000000000" pitchFamily="2" charset="-78"/>
              </a:rPr>
              <a:t> according to this value we load the level's tiles</a:t>
            </a:r>
          </a:p>
          <a:p>
            <a:pPr marL="342900" indent="-342900" algn="just">
              <a:lnSpc>
                <a:spcPct val="150000"/>
              </a:lnSpc>
              <a:buSzPct val="124000"/>
              <a:buFont typeface="Arial" panose="020B0604020202020204" pitchFamily="34" charset="0"/>
              <a:buChar char="•"/>
            </a:pPr>
            <a:r>
              <a:rPr lang="en-US" sz="2000" dirty="0">
                <a:latin typeface="Gadugi" panose="020B0502040204020203" pitchFamily="34" charset="0"/>
                <a:ea typeface="Gadugi" panose="020B0502040204020203" pitchFamily="34" charset="0"/>
                <a:cs typeface="Amiri" panose="00000500000000000000" pitchFamily="2" charset="-78"/>
              </a:rPr>
              <a:t>For animations according to the user inputs the ball's character iterates through an array of images giving the effect of an animation.</a:t>
            </a:r>
            <a:endParaRPr lang="en-US" alt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0C8F06-587E-EAC7-C36A-D5CDE60948DF}"/>
              </a:ext>
            </a:extLst>
          </p:cNvPr>
          <p:cNvPicPr>
            <a:picLocks noChangeAspect="1"/>
          </p:cNvPicPr>
          <p:nvPr/>
        </p:nvPicPr>
        <p:blipFill>
          <a:blip r:embed="rId2"/>
          <a:stretch>
            <a:fillRect/>
          </a:stretch>
        </p:blipFill>
        <p:spPr>
          <a:xfrm>
            <a:off x="8326582" y="4240012"/>
            <a:ext cx="3549489" cy="1606605"/>
          </a:xfrm>
          <a:prstGeom prst="rect">
            <a:avLst/>
          </a:prstGeom>
        </p:spPr>
      </p:pic>
      <p:pic>
        <p:nvPicPr>
          <p:cNvPr id="6" name="Picture 5">
            <a:extLst>
              <a:ext uri="{FF2B5EF4-FFF2-40B4-BE49-F238E27FC236}">
                <a16:creationId xmlns:a16="http://schemas.microsoft.com/office/drawing/2014/main" id="{59DBA2F8-C241-15D2-F032-F8C8F2C675B3}"/>
              </a:ext>
            </a:extLst>
          </p:cNvPr>
          <p:cNvPicPr>
            <a:picLocks noChangeAspect="1"/>
          </p:cNvPicPr>
          <p:nvPr/>
        </p:nvPicPr>
        <p:blipFill>
          <a:blip r:embed="rId3"/>
          <a:stretch>
            <a:fillRect/>
          </a:stretch>
        </p:blipFill>
        <p:spPr>
          <a:xfrm>
            <a:off x="5799787" y="4240012"/>
            <a:ext cx="2415957" cy="1796488"/>
          </a:xfrm>
          <a:prstGeom prst="rect">
            <a:avLst/>
          </a:prstGeom>
        </p:spPr>
      </p:pic>
    </p:spTree>
    <p:extLst>
      <p:ext uri="{BB962C8B-B14F-4D97-AF65-F5344CB8AC3E}">
        <p14:creationId xmlns:p14="http://schemas.microsoft.com/office/powerpoint/2010/main" val="35824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Implementation Details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587966" y="1468301"/>
            <a:ext cx="10827894"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Describe the </a:t>
            </a:r>
            <a:r>
              <a:rPr lang="en-US" sz="2000" b="1" dirty="0"/>
              <a:t>Technologies and Tools along with </a:t>
            </a:r>
          </a:p>
          <a:p>
            <a:pPr marL="800100" lvl="1" indent="-342900">
              <a:buFont typeface="Arial" panose="020B0604020202020204" pitchFamily="34" charset="0"/>
              <a:buChar char="•"/>
            </a:pPr>
            <a:r>
              <a:rPr lang="en-US" sz="2000" b="1" dirty="0"/>
              <a:t>Software Tools: </a:t>
            </a:r>
            <a:r>
              <a:rPr kumimoji="0" lang="en-US" altLang="en-US" sz="2000" b="0" i="0" u="none" strike="noStrike" cap="none" normalizeH="0" baseline="0" dirty="0">
                <a:ln>
                  <a:noFill/>
                </a:ln>
                <a:solidFill>
                  <a:schemeClr val="tx1"/>
                </a:solidFill>
                <a:effectLst/>
                <a:latin typeface="Arial" panose="020B0604020202020204" pitchFamily="34" charset="0"/>
              </a:rPr>
              <a:t>We are developing a game using the Java programming language within the Eclipse Integrated Development Environment (IDE). Eclipse provides a robust set of tools and features that facilitate coding, debugging, and testing, making it an ideal choice for game development projects.</a:t>
            </a:r>
          </a:p>
          <a:p>
            <a:pPr marL="800100" lvl="1"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Demonstration</a:t>
            </a:r>
            <a:r>
              <a:rPr lang="en-US" sz="2000" dirty="0"/>
              <a:t>:</a:t>
            </a:r>
            <a:endParaRPr lang="en-US" altLang="en-US" sz="2000" dirty="0">
              <a:latin typeface="Times New Roman" panose="02020603050405020304" pitchFamily="18" charset="0"/>
              <a:cs typeface="Times New Roman" panose="02020603050405020304" pitchFamily="18" charset="0"/>
            </a:endParaRPr>
          </a:p>
        </p:txBody>
      </p:sp>
      <p:pic>
        <p:nvPicPr>
          <p:cNvPr id="9" name="WhatsApp Video 2024-08-23 at 10.55.10 PM">
            <a:hlinkClick r:id="" action="ppaction://media"/>
            <a:extLst>
              <a:ext uri="{FF2B5EF4-FFF2-40B4-BE49-F238E27FC236}">
                <a16:creationId xmlns:a16="http://schemas.microsoft.com/office/drawing/2014/main" id="{EC95A367-3F3C-0615-3097-B37E87132B6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5778" t="3983" r="7111" b="7379"/>
          <a:stretch/>
        </p:blipFill>
        <p:spPr>
          <a:xfrm>
            <a:off x="2757054" y="3429000"/>
            <a:ext cx="5985163" cy="2610560"/>
          </a:xfrm>
          <a:prstGeom prst="rect">
            <a:avLst/>
          </a:prstGeom>
        </p:spPr>
      </p:pic>
    </p:spTree>
    <p:extLst>
      <p:ext uri="{BB962C8B-B14F-4D97-AF65-F5344CB8AC3E}">
        <p14:creationId xmlns:p14="http://schemas.microsoft.com/office/powerpoint/2010/main" val="135923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344"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Future Updates</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4" name="TextBox 3">
            <a:extLst>
              <a:ext uri="{FF2B5EF4-FFF2-40B4-BE49-F238E27FC236}">
                <a16:creationId xmlns:a16="http://schemas.microsoft.com/office/drawing/2014/main" id="{42B78D6B-C2DB-D0FE-9602-98BD53928940}"/>
              </a:ext>
            </a:extLst>
          </p:cNvPr>
          <p:cNvSpPr txBox="1"/>
          <p:nvPr/>
        </p:nvSpPr>
        <p:spPr>
          <a:xfrm>
            <a:off x="505408" y="1307532"/>
            <a:ext cx="10263432" cy="4370427"/>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Pct val="125000"/>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incorporating features such as coins, obstacles, time limits, and scores into our 2D platform adventure game presents several limitations.</a:t>
            </a:r>
          </a:p>
          <a:p>
            <a:pPr marL="342900" marR="0" lvl="0" indent="-342900" algn="l" defTabSz="914400" rtl="0" eaLnBrk="0" fontAlgn="base" latinLnBrk="0" hangingPunct="0">
              <a:lnSpc>
                <a:spcPct val="100000"/>
              </a:lnSpc>
              <a:spcBef>
                <a:spcPct val="0"/>
              </a:spcBef>
              <a:spcAft>
                <a:spcPct val="0"/>
              </a:spcAft>
              <a:buClrTx/>
              <a:buSzPct val="125000"/>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Pct val="125000"/>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 First, the addition of numerous collectible coins and intricate obstacles could potentially affect game performance, leading to slower load times or reduced frame rates on lower-end devices</a:t>
            </a:r>
            <a:r>
              <a:rPr lang="en-US" altLang="en-US" sz="2000" dirty="0"/>
              <a:t>.</a:t>
            </a:r>
          </a:p>
          <a:p>
            <a:pPr marL="342900" marR="0" lvl="0" indent="-342900" algn="l" defTabSz="914400" rtl="0" eaLnBrk="0" fontAlgn="base" latinLnBrk="0" hangingPunct="0">
              <a:lnSpc>
                <a:spcPct val="100000"/>
              </a:lnSpc>
              <a:spcBef>
                <a:spcPct val="0"/>
              </a:spcBef>
              <a:spcAft>
                <a:spcPct val="0"/>
              </a:spcAft>
              <a:buClrTx/>
              <a:buSzPct val="125000"/>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Pct val="125000"/>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 Managing time constraints might also introduce stress, potentially impacting the player’s enjoyment and making the game less accessible for casual players. Furthermore, implementing a dynamic scoring system requires careful balancing to ensure fairness and prevent exploits, which can be challenging given the need to accommodate varying levels of player skill. Addressing these limitations will be crucial to maintaining a smooth, enjoyable gameplay experience while ensuring the game remains engaging and balanced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78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48056"/>
            <a:ext cx="10756393" cy="640080"/>
          </a:xfrm>
        </p:spPr>
        <p:txBody>
          <a:bodyPr>
            <a:noAutofit/>
          </a:bodyPr>
          <a:lstStyle/>
          <a:p>
            <a:pPr lvl="0"/>
            <a:r>
              <a:rPr lang="en-US" sz="3200" b="1" dirty="0">
                <a:latin typeface="Segoe UI Light" panose="020B0502040204020203" pitchFamily="34" charset="0"/>
                <a:cs typeface="Segoe UI Light" panose="020B0502040204020203" pitchFamily="34" charset="0"/>
              </a:rPr>
              <a:t>Conclusion</a:t>
            </a:r>
          </a:p>
        </p:txBody>
      </p:sp>
      <p:sp>
        <p:nvSpPr>
          <p:cNvPr id="24" name="Title 1">
            <a:extLst>
              <a:ext uri="{FF2B5EF4-FFF2-40B4-BE49-F238E27FC236}">
                <a16:creationId xmlns:a16="http://schemas.microsoft.com/office/drawing/2014/main" id="{D0EEB7D9-347A-449E-98D8-2D25EE328AA4}"/>
              </a:ext>
            </a:extLst>
          </p:cNvPr>
          <p:cNvSpPr txBox="1">
            <a:spLocks/>
          </p:cNvSpPr>
          <p:nvPr/>
        </p:nvSpPr>
        <p:spPr>
          <a:xfrm>
            <a:off x="390419" y="6039560"/>
            <a:ext cx="11485652" cy="493109"/>
          </a:xfrm>
          <a:prstGeom prst="rect">
            <a:avLst/>
          </a:prstGeom>
          <a:solidFill>
            <a:srgbClr val="D24726"/>
          </a:solidFill>
        </p:spPr>
        <p:txBody>
          <a:bodyPr vert="horz" lIns="91440" tIns="45720" rIns="91440" bIns="45720" rtlCol="0" anchor="ctr"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2600" dirty="0">
                <a:solidFill>
                  <a:schemeClr val="bg1"/>
                </a:solidFill>
              </a:rPr>
              <a:t>A.I. </a:t>
            </a:r>
            <a:r>
              <a:rPr lang="en-US" sz="2600" dirty="0" err="1">
                <a:solidFill>
                  <a:schemeClr val="bg1"/>
                </a:solidFill>
              </a:rPr>
              <a:t>Kalsekar</a:t>
            </a:r>
            <a:r>
              <a:rPr lang="en-US" sz="2600" dirty="0">
                <a:solidFill>
                  <a:schemeClr val="bg1"/>
                </a:solidFill>
              </a:rPr>
              <a:t> Technical Campus, New </a:t>
            </a:r>
            <a:r>
              <a:rPr lang="en-US" sz="2600" dirty="0" err="1">
                <a:solidFill>
                  <a:schemeClr val="bg1"/>
                </a:solidFill>
              </a:rPr>
              <a:t>Panvel</a:t>
            </a:r>
            <a:r>
              <a:rPr lang="en-US" sz="2600" dirty="0">
                <a:solidFill>
                  <a:schemeClr val="bg1"/>
                </a:solidFill>
              </a:rPr>
              <a:t>.</a:t>
            </a:r>
          </a:p>
        </p:txBody>
      </p:sp>
      <p:sp>
        <p:nvSpPr>
          <p:cNvPr id="68" name="TextBox 67">
            <a:extLst>
              <a:ext uri="{FF2B5EF4-FFF2-40B4-BE49-F238E27FC236}">
                <a16:creationId xmlns:a16="http://schemas.microsoft.com/office/drawing/2014/main" id="{235E8D85-01A5-4229-BE39-57FC6AAA6D6E}"/>
              </a:ext>
            </a:extLst>
          </p:cNvPr>
          <p:cNvSpPr txBox="1"/>
          <p:nvPr/>
        </p:nvSpPr>
        <p:spPr>
          <a:xfrm>
            <a:off x="587966" y="1468301"/>
            <a:ext cx="10827894" cy="267765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We are developing a 2D platform adventure game in Java using the Eclipse IDE. </a:t>
            </a:r>
            <a:r>
              <a:rPr lang="en-US" sz="2400" dirty="0"/>
              <a:t>Our project involves developing a 2D platformer game in Java within the Eclipse IDE. Players guide a bouncy ball through intricate levels packed with obstacles, enemies, and coins to collect. The game’s controls are intuitive: use the spacebar to jump and "D" or "A" to roll forward and backward, respectively. With physics-driven movement and interactive gameplay elements, the game offers diverse levels, a dashing move, a BAT for combat, and a scoring system to track achievements.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54013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771</Words>
  <Application>Microsoft Office PowerPoint</Application>
  <PresentationFormat>Widescreen</PresentationFormat>
  <Paragraphs>72</Paragraphs>
  <Slides>11</Slides>
  <Notes>2</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Amiri</vt:lpstr>
      <vt:lpstr>Arial</vt:lpstr>
      <vt:lpstr>Calibri</vt:lpstr>
      <vt:lpstr>Calibri Light</vt:lpstr>
      <vt:lpstr>Gadugi</vt:lpstr>
      <vt:lpstr>Segoe UI Light</vt:lpstr>
      <vt:lpstr>Source Sans Pro</vt:lpstr>
      <vt:lpstr>Times New Roman</vt:lpstr>
      <vt:lpstr>Wingdings</vt:lpstr>
      <vt:lpstr>Office Theme</vt:lpstr>
      <vt:lpstr>AIKTC – Anjuman-I-Islam’s Kalsekar Technical Campus. Department of Computer Engineering</vt:lpstr>
      <vt:lpstr>Outline</vt:lpstr>
      <vt:lpstr>Introduction</vt:lpstr>
      <vt:lpstr>Problem Statement</vt:lpstr>
      <vt:lpstr> System Design and Architecture</vt:lpstr>
      <vt:lpstr>Proposed Methodology /Techniques</vt:lpstr>
      <vt:lpstr>Implementation Details</vt:lpstr>
      <vt:lpstr>Future Updates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2020-03-20T15:04:35Z</dcterms:created>
  <dcterms:modified xsi:type="dcterms:W3CDTF">2024-08-27T12:12:22Z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