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1" roundtripDataSignature="AMtx7mictshl2Vi+OiwsD+2/CfEr7qC2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bc0f746f44_0_5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2bc0f746f44_0_5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2bc0f746f44_0_5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bc0f746f44_0_55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2bc0f746f44_0_55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2bc0f746f44_0_5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bc0f746f44_0_5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AUTOLAYOUT_15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c0f746f44_0_559"/>
          <p:cNvSpPr/>
          <p:nvPr/>
        </p:nvSpPr>
        <p:spPr>
          <a:xfrm>
            <a:off x="-100" y="-125"/>
            <a:ext cx="91440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2bc0f746f44_0_559"/>
          <p:cNvSpPr/>
          <p:nvPr/>
        </p:nvSpPr>
        <p:spPr>
          <a:xfrm>
            <a:off x="0" y="0"/>
            <a:ext cx="3789300" cy="5143500"/>
          </a:xfrm>
          <a:prstGeom prst="rect">
            <a:avLst/>
          </a:prstGeom>
          <a:solidFill>
            <a:srgbClr val="6969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2bc0f746f44_0_559"/>
          <p:cNvSpPr txBox="1"/>
          <p:nvPr>
            <p:ph type="title"/>
          </p:nvPr>
        </p:nvSpPr>
        <p:spPr>
          <a:xfrm>
            <a:off x="265500" y="316700"/>
            <a:ext cx="3163500" cy="26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g2bc0f746f44_0_559"/>
          <p:cNvSpPr txBox="1"/>
          <p:nvPr>
            <p:ph idx="1" type="subTitle"/>
          </p:nvPr>
        </p:nvSpPr>
        <p:spPr>
          <a:xfrm>
            <a:off x="265500" y="3009000"/>
            <a:ext cx="31635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Google Shape;55;g2bc0f746f44_0_559"/>
          <p:cNvSpPr txBox="1"/>
          <p:nvPr>
            <p:ph idx="2" type="body"/>
          </p:nvPr>
        </p:nvSpPr>
        <p:spPr>
          <a:xfrm>
            <a:off x="4283675" y="992575"/>
            <a:ext cx="4407300" cy="31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Google Shape;56;g2bc0f746f44_0_5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3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c0f746f44_0_56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bc0f746f44_0_566"/>
          <p:cNvSpPr txBox="1"/>
          <p:nvPr>
            <p:ph type="title"/>
          </p:nvPr>
        </p:nvSpPr>
        <p:spPr>
          <a:xfrm>
            <a:off x="232878" y="219975"/>
            <a:ext cx="23364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" name="Google Shape;60;g2bc0f746f44_0_566"/>
          <p:cNvSpPr txBox="1"/>
          <p:nvPr>
            <p:ph idx="1" type="body"/>
          </p:nvPr>
        </p:nvSpPr>
        <p:spPr>
          <a:xfrm>
            <a:off x="232875" y="1290250"/>
            <a:ext cx="2336400" cy="3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1" name="Google Shape;61;g2bc0f746f44_0_5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4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c0f746f44_0_57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2bc0f746f44_0_5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g2bc0f746f44_0_571"/>
          <p:cNvSpPr txBox="1"/>
          <p:nvPr>
            <p:ph type="title"/>
          </p:nvPr>
        </p:nvSpPr>
        <p:spPr>
          <a:xfrm>
            <a:off x="329350" y="1108375"/>
            <a:ext cx="39975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66" name="Google Shape;66;g2bc0f746f44_0_571"/>
          <p:cNvSpPr txBox="1"/>
          <p:nvPr>
            <p:ph idx="1" type="body"/>
          </p:nvPr>
        </p:nvSpPr>
        <p:spPr>
          <a:xfrm>
            <a:off x="329350" y="2195100"/>
            <a:ext cx="3997500" cy="18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○"/>
              <a:defRPr sz="1400">
                <a:solidFill>
                  <a:srgbClr val="616161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■"/>
              <a:defRPr sz="1400">
                <a:solidFill>
                  <a:srgbClr val="616161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●"/>
              <a:defRPr sz="1400">
                <a:solidFill>
                  <a:srgbClr val="616161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○"/>
              <a:defRPr sz="1400">
                <a:solidFill>
                  <a:srgbClr val="616161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■"/>
              <a:defRPr sz="1400">
                <a:solidFill>
                  <a:srgbClr val="616161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●"/>
              <a:defRPr sz="1400">
                <a:solidFill>
                  <a:srgbClr val="616161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○"/>
              <a:defRPr sz="1400">
                <a:solidFill>
                  <a:srgbClr val="616161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100"/>
              <a:buChar char="■"/>
              <a:defRPr sz="1400">
                <a:solidFill>
                  <a:srgbClr val="61616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7">
  <p:cSld name="AUTOLAYOUT_17"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c0f746f44_0_57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2bc0f746f44_0_5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g2bc0f746f44_0_576"/>
          <p:cNvSpPr txBox="1"/>
          <p:nvPr>
            <p:ph type="title"/>
          </p:nvPr>
        </p:nvSpPr>
        <p:spPr>
          <a:xfrm>
            <a:off x="523250" y="1523725"/>
            <a:ext cx="3477900" cy="138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1" name="Google Shape;71;g2bc0f746f44_0_576"/>
          <p:cNvSpPr txBox="1"/>
          <p:nvPr>
            <p:ph idx="1" type="body"/>
          </p:nvPr>
        </p:nvSpPr>
        <p:spPr>
          <a:xfrm>
            <a:off x="523325" y="3020275"/>
            <a:ext cx="34779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8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c0f746f44_0_58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2bc0f746f44_0_5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g2bc0f746f44_0_581"/>
          <p:cNvSpPr txBox="1"/>
          <p:nvPr>
            <p:ph type="title"/>
          </p:nvPr>
        </p:nvSpPr>
        <p:spPr>
          <a:xfrm>
            <a:off x="523250" y="1523725"/>
            <a:ext cx="3477900" cy="138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6" name="Google Shape;76;g2bc0f746f44_0_581"/>
          <p:cNvSpPr txBox="1"/>
          <p:nvPr>
            <p:ph idx="1" type="body"/>
          </p:nvPr>
        </p:nvSpPr>
        <p:spPr>
          <a:xfrm>
            <a:off x="523325" y="3020275"/>
            <a:ext cx="34779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16"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c0f746f44_0_58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2bc0f746f44_0_5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g2bc0f746f44_0_586"/>
          <p:cNvSpPr txBox="1"/>
          <p:nvPr>
            <p:ph type="title"/>
          </p:nvPr>
        </p:nvSpPr>
        <p:spPr>
          <a:xfrm>
            <a:off x="523250" y="1523725"/>
            <a:ext cx="3477900" cy="138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1" name="Google Shape;81;g2bc0f746f44_0_586"/>
          <p:cNvSpPr txBox="1"/>
          <p:nvPr>
            <p:ph idx="1" type="body"/>
          </p:nvPr>
        </p:nvSpPr>
        <p:spPr>
          <a:xfrm>
            <a:off x="523325" y="3020275"/>
            <a:ext cx="34779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18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c0f746f44_0_59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2bc0f746f44_0_591"/>
          <p:cNvSpPr/>
          <p:nvPr/>
        </p:nvSpPr>
        <p:spPr>
          <a:xfrm>
            <a:off x="447675" y="239425"/>
            <a:ext cx="381000" cy="3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2bc0f746f44_0_591"/>
          <p:cNvSpPr/>
          <p:nvPr/>
        </p:nvSpPr>
        <p:spPr>
          <a:xfrm>
            <a:off x="496025" y="1752600"/>
            <a:ext cx="8282100" cy="291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2bc0f746f44_0_591"/>
          <p:cNvSpPr txBox="1"/>
          <p:nvPr>
            <p:ph type="title"/>
          </p:nvPr>
        </p:nvSpPr>
        <p:spPr>
          <a:xfrm>
            <a:off x="365813" y="319750"/>
            <a:ext cx="31242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g2bc0f746f44_0_591"/>
          <p:cNvSpPr txBox="1"/>
          <p:nvPr>
            <p:ph idx="1" type="body"/>
          </p:nvPr>
        </p:nvSpPr>
        <p:spPr>
          <a:xfrm>
            <a:off x="3617888" y="319750"/>
            <a:ext cx="51603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Google Shape;88;g2bc0f746f44_0_5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AUTOLAYOUT_10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c0f746f44_0_59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bc0f746f44_0_598"/>
          <p:cNvSpPr txBox="1"/>
          <p:nvPr>
            <p:ph type="title"/>
          </p:nvPr>
        </p:nvSpPr>
        <p:spPr>
          <a:xfrm>
            <a:off x="291875" y="406900"/>
            <a:ext cx="3039600" cy="138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g2bc0f746f44_0_598"/>
          <p:cNvSpPr txBox="1"/>
          <p:nvPr>
            <p:ph idx="1" type="body"/>
          </p:nvPr>
        </p:nvSpPr>
        <p:spPr>
          <a:xfrm>
            <a:off x="291938" y="2053718"/>
            <a:ext cx="30396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g2bc0f746f44_0_5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bc0f746f44_0_5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2bc0f746f44_0_5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bc0f746f44_0_5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2bc0f746f44_0_5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2bc0f746f44_0_5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bc0f746f44_0_5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2bc0f746f44_0_5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2bc0f746f44_0_5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2bc0f746f44_0_5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bc0f746f44_0_5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2bc0f746f44_0_5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bc0f746f44_0_5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2bc0f746f44_0_5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2bc0f746f44_0_5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bc0f746f44_0_54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2bc0f746f44_0_5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bc0f746f44_0_54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2bc0f746f44_0_54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2bc0f746f44_0_54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2bc0f746f44_0_54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2bc0f746f44_0_5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bc0f746f44_0_55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2bc0f746f44_0_5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bc0f746f44_0_5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2bc0f746f44_0_5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2bc0f746f44_0_5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title"/>
          </p:nvPr>
        </p:nvSpPr>
        <p:spPr>
          <a:xfrm>
            <a:off x="329350" y="1108375"/>
            <a:ext cx="39975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8571"/>
              <a:buNone/>
            </a:pPr>
            <a:r>
              <a:rPr lang="en"/>
              <a:t>Kirish-chiqish tizimini avtomatlashtirish</a:t>
            </a:r>
            <a:endParaRPr/>
          </a:p>
        </p:txBody>
      </p:sp>
      <p:sp>
        <p:nvSpPr>
          <p:cNvPr id="99" name="Google Shape;99;p1"/>
          <p:cNvSpPr txBox="1"/>
          <p:nvPr>
            <p:ph idx="4294967295" type="subTitle"/>
          </p:nvPr>
        </p:nvSpPr>
        <p:spPr>
          <a:xfrm>
            <a:off x="5050400" y="3639800"/>
            <a:ext cx="39975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Suniy intellekt yordamida avtomobil raqamini aniqlash, kirish-chiqish tizimini avtomatlashtirish va monitoring qilish</a:t>
            </a:r>
            <a:endParaRPr/>
          </a:p>
        </p:txBody>
      </p:sp>
      <p:sp>
        <p:nvSpPr>
          <p:cNvPr id="100" name="Google Shape;100;p1"/>
          <p:cNvSpPr txBox="1"/>
          <p:nvPr>
            <p:ph idx="1" type="body"/>
          </p:nvPr>
        </p:nvSpPr>
        <p:spPr>
          <a:xfrm>
            <a:off x="329350" y="2208825"/>
            <a:ext cx="3997500" cy="18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F.I: Ollanazarov Jamshidbek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600"/>
              <a:t>Muhammad Al-Xorazmiy Nomidagi Toshkent Axborot Texnologiyalari Universiteti Urganch Filiali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0" title="Points scored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3457" y="1752600"/>
            <a:ext cx="4707210" cy="291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0"/>
          <p:cNvSpPr txBox="1"/>
          <p:nvPr>
            <p:ph type="title"/>
          </p:nvPr>
        </p:nvSpPr>
        <p:spPr>
          <a:xfrm>
            <a:off x="365813" y="319750"/>
            <a:ext cx="31242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Tizim to’liq tayyor bo’lishi uchun 30 mln so’m kerak bo`ldi</a:t>
            </a:r>
            <a:endParaRPr/>
          </a:p>
        </p:txBody>
      </p:sp>
      <p:sp>
        <p:nvSpPr>
          <p:cNvPr id="189" name="Google Shape;189;p10"/>
          <p:cNvSpPr txBox="1"/>
          <p:nvPr>
            <p:ph idx="1" type="body"/>
          </p:nvPr>
        </p:nvSpPr>
        <p:spPr>
          <a:xfrm>
            <a:off x="487725" y="1385700"/>
            <a:ext cx="9435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29032"/>
              <a:buNone/>
            </a:pPr>
            <a:r>
              <a:rPr lang="en"/>
              <a:t>Jami xarajat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>
            <p:ph type="title"/>
          </p:nvPr>
        </p:nvSpPr>
        <p:spPr>
          <a:xfrm>
            <a:off x="291875" y="406900"/>
            <a:ext cx="3039600" cy="138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Etiboringiz uchun rahmat</a:t>
            </a:r>
            <a:endParaRPr/>
          </a:p>
        </p:txBody>
      </p:sp>
      <p:sp>
        <p:nvSpPr>
          <p:cNvPr id="195" name="Google Shape;195;p11"/>
          <p:cNvSpPr txBox="1"/>
          <p:nvPr>
            <p:ph idx="1" type="body"/>
          </p:nvPr>
        </p:nvSpPr>
        <p:spPr>
          <a:xfrm>
            <a:off x="291938" y="2053718"/>
            <a:ext cx="30396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"/>
              <a:t>Ollanazarov Jamshidbek</a:t>
            </a:r>
            <a:endParaRPr/>
          </a:p>
        </p:txBody>
      </p:sp>
      <p:sp>
        <p:nvSpPr>
          <p:cNvPr id="196" name="Google Shape;196;p11"/>
          <p:cNvSpPr/>
          <p:nvPr/>
        </p:nvSpPr>
        <p:spPr>
          <a:xfrm>
            <a:off x="4232750" y="0"/>
            <a:ext cx="4911300" cy="5143500"/>
          </a:xfrm>
          <a:prstGeom prst="parallelogram">
            <a:avLst>
              <a:gd fmla="val 25000" name="adj"/>
            </a:avLst>
          </a:prstGeom>
          <a:solidFill>
            <a:srgbClr val="FFFFFF"/>
          </a:solidFill>
          <a:ln>
            <a:noFill/>
          </a:ln>
          <a:effectLst>
            <a:outerShdw blurRad="50800" rotWithShape="0" algn="tl" dist="38100">
              <a:srgbClr val="000000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1"/>
          <p:cNvSpPr/>
          <p:nvPr/>
        </p:nvSpPr>
        <p:spPr>
          <a:xfrm>
            <a:off x="3331550" y="0"/>
            <a:ext cx="5633700" cy="5143500"/>
          </a:xfrm>
          <a:prstGeom prst="parallelogram">
            <a:avLst>
              <a:gd fmla="val 24220" name="adj"/>
            </a:avLst>
          </a:prstGeom>
          <a:solidFill>
            <a:srgbClr val="EEEEEE">
              <a:alpha val="6705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11"/>
          <p:cNvPicPr preferRelativeResize="0"/>
          <p:nvPr/>
        </p:nvPicPr>
        <p:blipFill rotWithShape="1">
          <a:blip r:embed="rId3">
            <a:alphaModFix/>
          </a:blip>
          <a:srcRect b="0" l="18600" r="18600" t="0"/>
          <a:stretch/>
        </p:blipFill>
        <p:spPr>
          <a:xfrm>
            <a:off x="3562350" y="0"/>
            <a:ext cx="5581800" cy="5143500"/>
          </a:xfrm>
          <a:prstGeom prst="parallelogram">
            <a:avLst>
              <a:gd fmla="val 23683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/>
          <p:nvPr/>
        </p:nvSpPr>
        <p:spPr>
          <a:xfrm>
            <a:off x="994213" y="667000"/>
            <a:ext cx="986100" cy="34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Boshlash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2433338" y="560350"/>
            <a:ext cx="1146000" cy="55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Rasmni o’qib olish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6232488" y="270250"/>
            <a:ext cx="1917300" cy="11400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Raqam joylashuvini aniqlash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3892413" y="313900"/>
            <a:ext cx="1719000" cy="1052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Avtomobilni aniqlash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6232488" y="1877250"/>
            <a:ext cx="1917300" cy="1052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Raqamni aniqlash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3818250" y="1833588"/>
            <a:ext cx="2052000" cy="11400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Raqamni tekshirish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3984750" y="3334150"/>
            <a:ext cx="1719000" cy="66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Darvozani ochish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" name="Google Shape;112;p2"/>
          <p:cNvCxnSpPr>
            <a:stCxn id="107" idx="2"/>
            <a:endCxn id="109" idx="0"/>
          </p:cNvCxnSpPr>
          <p:nvPr/>
        </p:nvCxnSpPr>
        <p:spPr>
          <a:xfrm>
            <a:off x="7191138" y="1410250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2"/>
          <p:cNvCxnSpPr>
            <a:stCxn id="110" idx="2"/>
            <a:endCxn id="111" idx="0"/>
          </p:cNvCxnSpPr>
          <p:nvPr/>
        </p:nvCxnSpPr>
        <p:spPr>
          <a:xfrm>
            <a:off x="4844250" y="2973588"/>
            <a:ext cx="0" cy="3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2"/>
          <p:cNvCxnSpPr>
            <a:endCxn id="109" idx="1"/>
          </p:cNvCxnSpPr>
          <p:nvPr/>
        </p:nvCxnSpPr>
        <p:spPr>
          <a:xfrm flipH="1" rot="10800000">
            <a:off x="5882088" y="2403600"/>
            <a:ext cx="350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2"/>
          <p:cNvCxnSpPr>
            <a:stCxn id="105" idx="3"/>
            <a:endCxn id="106" idx="1"/>
          </p:cNvCxnSpPr>
          <p:nvPr/>
        </p:nvCxnSpPr>
        <p:spPr>
          <a:xfrm>
            <a:off x="1980313" y="840250"/>
            <a:ext cx="45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" name="Google Shape;116;p2"/>
          <p:cNvCxnSpPr>
            <a:stCxn id="106" idx="3"/>
            <a:endCxn id="108" idx="1"/>
          </p:cNvCxnSpPr>
          <p:nvPr/>
        </p:nvCxnSpPr>
        <p:spPr>
          <a:xfrm>
            <a:off x="3579338" y="840250"/>
            <a:ext cx="31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" name="Google Shape;117;p2"/>
          <p:cNvCxnSpPr>
            <a:stCxn id="108" idx="3"/>
            <a:endCxn id="107" idx="1"/>
          </p:cNvCxnSpPr>
          <p:nvPr/>
        </p:nvCxnSpPr>
        <p:spPr>
          <a:xfrm>
            <a:off x="5611413" y="840250"/>
            <a:ext cx="62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" name="Google Shape;118;p2"/>
          <p:cNvCxnSpPr>
            <a:stCxn id="107" idx="2"/>
            <a:endCxn id="109" idx="0"/>
          </p:cNvCxnSpPr>
          <p:nvPr/>
        </p:nvCxnSpPr>
        <p:spPr>
          <a:xfrm>
            <a:off x="7191138" y="1410250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" name="Google Shape;119;p2"/>
          <p:cNvCxnSpPr>
            <a:stCxn id="109" idx="1"/>
            <a:endCxn id="110" idx="3"/>
          </p:cNvCxnSpPr>
          <p:nvPr/>
        </p:nvCxnSpPr>
        <p:spPr>
          <a:xfrm rot="10800000">
            <a:off x="5870388" y="2403600"/>
            <a:ext cx="36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" name="Google Shape;120;p2"/>
          <p:cNvCxnSpPr>
            <a:stCxn id="110" idx="2"/>
            <a:endCxn id="111" idx="0"/>
          </p:cNvCxnSpPr>
          <p:nvPr/>
        </p:nvCxnSpPr>
        <p:spPr>
          <a:xfrm>
            <a:off x="4844250" y="2973588"/>
            <a:ext cx="0" cy="3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1" name="Google Shape;121;p2"/>
          <p:cNvSpPr/>
          <p:nvPr/>
        </p:nvSpPr>
        <p:spPr>
          <a:xfrm>
            <a:off x="4271250" y="4426725"/>
            <a:ext cx="1146000" cy="36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Tugatish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2" name="Google Shape;122;p2"/>
          <p:cNvCxnSpPr>
            <a:stCxn id="111" idx="2"/>
            <a:endCxn id="121" idx="0"/>
          </p:cNvCxnSpPr>
          <p:nvPr/>
        </p:nvCxnSpPr>
        <p:spPr>
          <a:xfrm>
            <a:off x="4844250" y="4000450"/>
            <a:ext cx="0" cy="4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3" name="Google Shape;123;p2"/>
          <p:cNvSpPr txBox="1"/>
          <p:nvPr/>
        </p:nvSpPr>
        <p:spPr>
          <a:xfrm>
            <a:off x="0" y="1740275"/>
            <a:ext cx="3307800" cy="23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0" i="0" lang="en" sz="4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Dasturning ishlash tartibi</a:t>
            </a:r>
            <a:endParaRPr b="0" i="0" sz="4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75" y="1013500"/>
            <a:ext cx="1052700" cy="10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"/>
          <p:cNvPicPr preferRelativeResize="0"/>
          <p:nvPr/>
        </p:nvPicPr>
        <p:blipFill rotWithShape="1">
          <a:blip r:embed="rId3">
            <a:alphaModFix/>
          </a:blip>
          <a:srcRect b="2892" l="0" r="0" t="2892"/>
          <a:stretch/>
        </p:blipFill>
        <p:spPr>
          <a:xfrm>
            <a:off x="536025" y="0"/>
            <a:ext cx="9144005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/>
          <p:nvPr/>
        </p:nvSpPr>
        <p:spPr>
          <a:xfrm>
            <a:off x="0" y="0"/>
            <a:ext cx="2811300" cy="5143500"/>
          </a:xfrm>
          <a:prstGeom prst="rect">
            <a:avLst/>
          </a:prstGeom>
          <a:solidFill>
            <a:srgbClr val="FFFFFF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 txBox="1"/>
          <p:nvPr>
            <p:ph type="title"/>
          </p:nvPr>
        </p:nvSpPr>
        <p:spPr>
          <a:xfrm>
            <a:off x="232878" y="219975"/>
            <a:ext cx="23364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33"/>
              <a:buNone/>
            </a:pPr>
            <a:r>
              <a:rPr lang="en"/>
              <a:t>Avtomobilni aniqlash</a:t>
            </a:r>
            <a:endParaRPr/>
          </a:p>
        </p:txBody>
      </p:sp>
      <p:sp>
        <p:nvSpPr>
          <p:cNvPr id="132" name="Google Shape;132;p3"/>
          <p:cNvSpPr txBox="1"/>
          <p:nvPr>
            <p:ph idx="1" type="body"/>
          </p:nvPr>
        </p:nvSpPr>
        <p:spPr>
          <a:xfrm>
            <a:off x="232875" y="1290250"/>
            <a:ext cx="2336400" cy="3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TensorFlow object detection orqali o’rgatilgan suniy intellekt yordamida avtomobilning suratdagi joylashuvini aniqlash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4"/>
          <p:cNvPicPr preferRelativeResize="0"/>
          <p:nvPr/>
        </p:nvPicPr>
        <p:blipFill rotWithShape="1">
          <a:blip r:embed="rId3">
            <a:alphaModFix/>
          </a:blip>
          <a:srcRect b="12724" l="0" r="0" t="12732"/>
          <a:stretch/>
        </p:blipFill>
        <p:spPr>
          <a:xfrm>
            <a:off x="0" y="-426650"/>
            <a:ext cx="9144000" cy="566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"/>
          <p:cNvSpPr/>
          <p:nvPr/>
        </p:nvSpPr>
        <p:spPr>
          <a:xfrm>
            <a:off x="0" y="861175"/>
            <a:ext cx="4568400" cy="3427800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 txBox="1"/>
          <p:nvPr>
            <p:ph type="title"/>
          </p:nvPr>
        </p:nvSpPr>
        <p:spPr>
          <a:xfrm>
            <a:off x="329350" y="1108375"/>
            <a:ext cx="39975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Avtomobil raqamining joylashuvini aniqlash</a:t>
            </a:r>
            <a:endParaRPr/>
          </a:p>
        </p:txBody>
      </p:sp>
      <p:sp>
        <p:nvSpPr>
          <p:cNvPr id="140" name="Google Shape;140;p4"/>
          <p:cNvSpPr txBox="1"/>
          <p:nvPr>
            <p:ph idx="1" type="body"/>
          </p:nvPr>
        </p:nvSpPr>
        <p:spPr>
          <a:xfrm>
            <a:off x="329350" y="2195100"/>
            <a:ext cx="3997500" cy="18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"/>
              <a:t>TFOD orqali o’rgatilgan suniy intelekt yordamida avtomobilning davlat raqamining joylashuvini aniqlash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5"/>
          <p:cNvPicPr preferRelativeResize="0"/>
          <p:nvPr/>
        </p:nvPicPr>
        <p:blipFill rotWithShape="1">
          <a:blip r:embed="rId3">
            <a:alphaModFix/>
          </a:blip>
          <a:srcRect b="0" l="25149" r="25149" t="0"/>
          <a:stretch/>
        </p:blipFill>
        <p:spPr>
          <a:xfrm>
            <a:off x="0" y="0"/>
            <a:ext cx="9143999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/>
          <p:nvPr/>
        </p:nvSpPr>
        <p:spPr>
          <a:xfrm>
            <a:off x="342825" y="1323975"/>
            <a:ext cx="3810300" cy="3467100"/>
          </a:xfrm>
          <a:prstGeom prst="rect">
            <a:avLst/>
          </a:prstGeom>
          <a:solidFill>
            <a:srgbClr val="000000">
              <a:alpha val="8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 txBox="1"/>
          <p:nvPr>
            <p:ph type="title"/>
          </p:nvPr>
        </p:nvSpPr>
        <p:spPr>
          <a:xfrm>
            <a:off x="523250" y="1523725"/>
            <a:ext cx="3477900" cy="138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lang="en"/>
              <a:t>Avtomobil raqamini aniqlash</a:t>
            </a:r>
            <a:endParaRPr/>
          </a:p>
        </p:txBody>
      </p:sp>
      <p:sp>
        <p:nvSpPr>
          <p:cNvPr id="148" name="Google Shape;148;p5"/>
          <p:cNvSpPr txBox="1"/>
          <p:nvPr>
            <p:ph idx="1" type="body"/>
          </p:nvPr>
        </p:nvSpPr>
        <p:spPr>
          <a:xfrm>
            <a:off x="523325" y="3020275"/>
            <a:ext cx="34779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"/>
              <a:t>Jami 26 harf 10 ta son o’rgatilgan suniy intellekt orqali avtomobilning davlat raqami aniqlanadi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>
            <p:ph type="title"/>
          </p:nvPr>
        </p:nvSpPr>
        <p:spPr>
          <a:xfrm>
            <a:off x="0" y="2300650"/>
            <a:ext cx="3477900" cy="103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Raqam tasdiqlansa darvoza ochiladi</a:t>
            </a:r>
            <a:endParaRPr/>
          </a:p>
        </p:txBody>
      </p:sp>
      <p:sp>
        <p:nvSpPr>
          <p:cNvPr id="154" name="Google Shape;154;p6"/>
          <p:cNvSpPr txBox="1"/>
          <p:nvPr>
            <p:ph idx="1" type="body"/>
          </p:nvPr>
        </p:nvSpPr>
        <p:spPr>
          <a:xfrm>
            <a:off x="0" y="3331150"/>
            <a:ext cx="3477900" cy="153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Suniy intelekt aniqlagan raqamga ruhsat mavjudligi tekshiriladi.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17647"/>
              <a:buNone/>
            </a:pPr>
            <a:r>
              <a:rPr lang="en"/>
              <a:t>Raqam tasdiqlansa darvoza ochiladi.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ct val="117647"/>
              <a:buNone/>
            </a:pPr>
            <a:r>
              <a:rPr lang="en"/>
              <a:t>Barcha kirish chiqishlar yozib olib boriladi</a:t>
            </a:r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8089801" y="42700"/>
            <a:ext cx="1054200" cy="13887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Database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4011128" y="109"/>
            <a:ext cx="2036100" cy="1473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Raqamni tekshirish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6047122" y="104212"/>
            <a:ext cx="1842900" cy="1265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Ruhsat etilgan raqamlar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1975025" y="0"/>
            <a:ext cx="2036100" cy="14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Suniy intellekt aniqlagan raqam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4107643" y="2018813"/>
            <a:ext cx="1842900" cy="103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Arduinoga darvozani ochish to’g’risida buyruq berish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0" name="Google Shape;160;p6"/>
          <p:cNvCxnSpPr>
            <a:stCxn id="156" idx="2"/>
            <a:endCxn id="159" idx="0"/>
          </p:cNvCxnSpPr>
          <p:nvPr/>
        </p:nvCxnSpPr>
        <p:spPr>
          <a:xfrm>
            <a:off x="5029178" y="1474009"/>
            <a:ext cx="0" cy="54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7"/>
          <p:cNvPicPr preferRelativeResize="0"/>
          <p:nvPr/>
        </p:nvPicPr>
        <p:blipFill rotWithShape="1">
          <a:blip r:embed="rId3">
            <a:alphaModFix/>
          </a:blip>
          <a:srcRect b="20635" l="0" r="0" t="20641"/>
          <a:stretch/>
        </p:blipFill>
        <p:spPr>
          <a:xfrm>
            <a:off x="0" y="0"/>
            <a:ext cx="9143999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7"/>
          <p:cNvSpPr/>
          <p:nvPr/>
        </p:nvSpPr>
        <p:spPr>
          <a:xfrm>
            <a:off x="342825" y="1323975"/>
            <a:ext cx="3810300" cy="3467100"/>
          </a:xfrm>
          <a:prstGeom prst="rect">
            <a:avLst/>
          </a:prstGeom>
          <a:solidFill>
            <a:srgbClr val="000000">
              <a:alpha val="8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7"/>
          <p:cNvSpPr txBox="1"/>
          <p:nvPr>
            <p:ph type="title"/>
          </p:nvPr>
        </p:nvSpPr>
        <p:spPr>
          <a:xfrm>
            <a:off x="523250" y="1523725"/>
            <a:ext cx="3477900" cy="138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lang="en"/>
              <a:t>Dastur python va c tillarida yoziladi</a:t>
            </a:r>
            <a:endParaRPr/>
          </a:p>
        </p:txBody>
      </p:sp>
      <p:sp>
        <p:nvSpPr>
          <p:cNvPr id="168" name="Google Shape;168;p7"/>
          <p:cNvSpPr txBox="1"/>
          <p:nvPr>
            <p:ph idx="1" type="body"/>
          </p:nvPr>
        </p:nvSpPr>
        <p:spPr>
          <a:xfrm>
            <a:off x="523325" y="3020275"/>
            <a:ext cx="34779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"/>
              <a:t>Web sahifa pythonning django frameworkida suniy intellektlar esa TensorFlow, numpy va opencv kutubhonalari yordamida yoziladi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/>
          <p:nvPr>
            <p:ph type="title"/>
          </p:nvPr>
        </p:nvSpPr>
        <p:spPr>
          <a:xfrm>
            <a:off x="248350" y="661550"/>
            <a:ext cx="3753000" cy="25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>
                <a:solidFill>
                  <a:schemeClr val="dk1"/>
                </a:solidFill>
                <a:highlight>
                  <a:schemeClr val="lt1"/>
                </a:highlight>
              </a:rPr>
              <a:t>Idora va korxonalar uchun ummumiy chiqim 50 mln so’m</a:t>
            </a:r>
            <a:endParaRPr b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74" name="Google Shape;174;p8"/>
          <p:cNvSpPr txBox="1"/>
          <p:nvPr>
            <p:ph idx="1" type="body"/>
          </p:nvPr>
        </p:nvSpPr>
        <p:spPr>
          <a:xfrm>
            <a:off x="248350" y="3267450"/>
            <a:ext cx="34779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75" name="Google Shape;175;p8" title="Points scored"/>
          <p:cNvPicPr preferRelativeResize="0"/>
          <p:nvPr/>
        </p:nvPicPr>
        <p:blipFill rotWithShape="1">
          <a:blip r:embed="rId3">
            <a:alphaModFix/>
          </a:blip>
          <a:srcRect b="0" l="-4252" r="0" t="0"/>
          <a:stretch/>
        </p:blipFill>
        <p:spPr>
          <a:xfrm>
            <a:off x="3766900" y="722338"/>
            <a:ext cx="5043600" cy="29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>
            <p:ph type="title"/>
          </p:nvPr>
        </p:nvSpPr>
        <p:spPr>
          <a:xfrm>
            <a:off x="241900" y="1370725"/>
            <a:ext cx="3477900" cy="138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dk1"/>
                </a:solidFill>
              </a:rPr>
              <a:t>TATU Urganch filiali uchun 15 mln so’m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1" name="Google Shape;181;p9"/>
          <p:cNvSpPr txBox="1"/>
          <p:nvPr>
            <p:ph idx="1" type="body"/>
          </p:nvPr>
        </p:nvSpPr>
        <p:spPr>
          <a:xfrm>
            <a:off x="523325" y="3020275"/>
            <a:ext cx="34779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"/>
              <a:t>Ja</a:t>
            </a:r>
            <a:endParaRPr/>
          </a:p>
        </p:txBody>
      </p:sp>
      <p:pic>
        <p:nvPicPr>
          <p:cNvPr id="182" name="Google Shape;182;p9" title="Points scored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1225" y="929225"/>
            <a:ext cx="4837974" cy="2991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