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24"/>
  </p:notesMasterIdLst>
  <p:sldIdLst>
    <p:sldId id="256" r:id="rId2"/>
    <p:sldId id="258" r:id="rId3"/>
    <p:sldId id="259" r:id="rId4"/>
    <p:sldId id="300" r:id="rId5"/>
    <p:sldId id="279" r:id="rId6"/>
    <p:sldId id="264" r:id="rId7"/>
    <p:sldId id="281" r:id="rId8"/>
    <p:sldId id="282" r:id="rId9"/>
    <p:sldId id="283" r:id="rId10"/>
    <p:sldId id="308" r:id="rId11"/>
    <p:sldId id="275" r:id="rId12"/>
    <p:sldId id="302" r:id="rId13"/>
    <p:sldId id="315" r:id="rId14"/>
    <p:sldId id="317" r:id="rId15"/>
    <p:sldId id="277" r:id="rId16"/>
    <p:sldId id="307" r:id="rId17"/>
    <p:sldId id="271" r:id="rId18"/>
    <p:sldId id="272" r:id="rId19"/>
    <p:sldId id="288" r:id="rId20"/>
    <p:sldId id="287" r:id="rId21"/>
    <p:sldId id="269" r:id="rId22"/>
    <p:sldId id="31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egin" id="{128A55E6-1417-D546-AFB0-CA208AF252DF}">
          <p14:sldIdLst>
            <p14:sldId id="256"/>
          </p14:sldIdLst>
        </p14:section>
        <p14:section name="Introduction" id="{DDE29FFD-DC99-9B4C-8414-8FCF24892BAE}">
          <p14:sldIdLst>
            <p14:sldId id="258"/>
          </p14:sldIdLst>
        </p14:section>
        <p14:section name="Autorun" id="{4668B30F-5CF9-554F-808B-925F4F922CD1}">
          <p14:sldIdLst>
            <p14:sldId id="259"/>
            <p14:sldId id="300"/>
            <p14:sldId id="279"/>
          </p14:sldIdLst>
        </p14:section>
        <p14:section name="Conficker &amp; Stuxnet" id="{AD312B44-0823-894F-83DA-EDA60FAECDF4}">
          <p14:sldIdLst>
            <p14:sldId id="264"/>
            <p14:sldId id="281"/>
            <p14:sldId id="282"/>
          </p14:sldIdLst>
        </p14:section>
        <p14:section name="Ransomware" id="{00470D51-A3DD-4347-8E3E-150D6FE1C12C}">
          <p14:sldIdLst>
            <p14:sldId id="283"/>
            <p14:sldId id="308"/>
            <p14:sldId id="275"/>
            <p14:sldId id="302"/>
            <p14:sldId id="315"/>
            <p14:sldId id="317"/>
            <p14:sldId id="277"/>
            <p14:sldId id="307"/>
          </p14:sldIdLst>
        </p14:section>
        <p14:section name="Current" id="{F7B1C6F0-DB6B-984A-937B-A3FA04540C4C}">
          <p14:sldIdLst>
            <p14:sldId id="271"/>
            <p14:sldId id="272"/>
          </p14:sldIdLst>
        </p14:section>
        <p14:section name="Conclusion" id="{119F2513-3362-9D4F-B3B0-E640638B1B0A}">
          <p14:sldIdLst>
            <p14:sldId id="288"/>
            <p14:sldId id="287"/>
            <p14:sldId id="269"/>
            <p14:sldId id="31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C84C7-FC72-B34A-AAAB-094102DAC484}" type="datetimeFigureOut">
              <a:rPr lang="en-US" smtClean="0"/>
              <a:t>04/12/17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2665E-C6E5-8C4D-9A92-4A9F25E01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04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2665E-C6E5-8C4D-9A92-4A9F25E01AE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36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2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1"/>
            <a:ext cx="7543800" cy="2152651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t>Monday 4 December 17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3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EE0E-EDB0-4D84-86B0-50833DF22902}" type="datetime2">
              <a:rPr lang="en-US" smtClean="0"/>
              <a:t>Monday 4 December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72C-B5AB-4C39-B273-B99224EB4DD5}" type="datetime2">
              <a:rPr lang="en-US" smtClean="0"/>
              <a:t>Monday 4 December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Monday 4 December 17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500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t>Monday 4 December 17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2477-D5D3-4181-8C11-75D0F2433A87}" type="datetime2">
              <a:rPr lang="en-US" smtClean="0"/>
              <a:t>Monday 4 December 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71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7"/>
            <a:ext cx="3273552" cy="639763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7"/>
            <a:ext cx="3273552" cy="639763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253B-1893-4367-8BAE-DF4BC10DC578}" type="datetime2">
              <a:rPr lang="en-US" smtClean="0"/>
              <a:t>Monday 4 December 17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00D-25B3-4603-86C9-4CB776489F00}" type="datetime2">
              <a:rPr lang="en-US" smtClean="0"/>
              <a:t>Monday 4 December 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AD9-FCC8-48B7-B85B-012A91320DFF}" type="datetime2">
              <a:rPr lang="en-US" smtClean="0"/>
              <a:t>Monday 4 December 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C50-D5DB-4F94-B367-9876CD2C4012}" type="datetime2">
              <a:rPr lang="en-US" smtClean="0"/>
              <a:t>Monday 4 December 17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8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B412-E790-42EA-81FE-2925D3A43D91}" type="datetime2">
              <a:rPr lang="en-US" smtClean="0"/>
              <a:t>Monday 4 December 17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1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7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6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3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4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0B385921-A91A-409C-921C-0E0EC1E750EC}" type="datetime2">
              <a:rPr lang="en-US" smtClean="0"/>
              <a:t>Monday 4 December 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4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IEAtGCkbq5Y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Malwares, AV &amp; my life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Case studies for malwares from what I have seen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86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77240" y="685803"/>
            <a:ext cx="7543800" cy="3828673"/>
          </a:xfrm>
        </p:spPr>
        <p:txBody>
          <a:bodyPr>
            <a:normAutofit/>
          </a:bodyPr>
          <a:lstStyle/>
          <a:p>
            <a:pPr marL="475488" indent="-457200">
              <a:buFont typeface="+mj-lt"/>
              <a:buAutoNum type="arabicPeriod"/>
            </a:pPr>
            <a:r>
              <a:rPr lang="en-US" dirty="0" smtClean="0"/>
              <a:t>Spam campaign/0-day exploit: </a:t>
            </a:r>
            <a:r>
              <a:rPr lang="en-US" dirty="0" err="1" smtClean="0"/>
              <a:t>ransomware</a:t>
            </a:r>
            <a:r>
              <a:rPr lang="en-US" dirty="0" smtClean="0"/>
              <a:t> ran on victims’ computer</a:t>
            </a:r>
          </a:p>
          <a:p>
            <a:pPr marL="475488" indent="-457200">
              <a:buFont typeface="+mj-lt"/>
              <a:buAutoNum type="arabicPeriod"/>
            </a:pPr>
            <a:r>
              <a:rPr lang="en-US" dirty="0" smtClean="0"/>
              <a:t>Generate ID/Password/Private key on victim’s machine</a:t>
            </a:r>
          </a:p>
          <a:p>
            <a:pPr marL="475488" indent="-457200">
              <a:buFont typeface="+mj-lt"/>
              <a:buAutoNum type="arabicPeriod"/>
            </a:pPr>
            <a:r>
              <a:rPr lang="en-US" dirty="0" smtClean="0"/>
              <a:t>Contact Command and Control (C&amp;C) server for sending private key (can be done after encrypting)</a:t>
            </a:r>
          </a:p>
          <a:p>
            <a:pPr marL="475488" indent="-457200">
              <a:buFont typeface="+mj-lt"/>
              <a:buAutoNum type="arabicPeriod"/>
            </a:pPr>
            <a:r>
              <a:rPr lang="en-US" dirty="0" smtClean="0"/>
              <a:t>Start encrypting files (according to provided list)</a:t>
            </a:r>
            <a:endParaRPr lang="en-US" dirty="0"/>
          </a:p>
          <a:p>
            <a:pPr marL="475488" indent="-457200">
              <a:buFont typeface="+mj-lt"/>
              <a:buAutoNum type="arabicPeriod"/>
            </a:pPr>
            <a:r>
              <a:rPr lang="en-US" dirty="0" smtClean="0"/>
              <a:t>Ransom notes on victim’s machine</a:t>
            </a:r>
          </a:p>
          <a:p>
            <a:pPr marL="475488" indent="-457200">
              <a:buFont typeface="+mj-lt"/>
              <a:buAutoNum type="arabicPeriod"/>
            </a:pPr>
            <a:r>
              <a:rPr lang="en-US" dirty="0" smtClean="0"/>
              <a:t>Wait for money</a:t>
            </a:r>
          </a:p>
          <a:p>
            <a:pPr marL="475488" indent="-457200">
              <a:buFont typeface="+mj-lt"/>
              <a:buAutoNum type="arabicPeriod"/>
            </a:pPr>
            <a:r>
              <a:rPr lang="en-US" dirty="0" smtClean="0"/>
              <a:t>Send decryption key/program if payment is received (most likely never)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2: </a:t>
            </a:r>
            <a:r>
              <a:rPr lang="en-US" dirty="0" err="1" smtClean="0"/>
              <a:t>Ransomware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599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CryptoLocker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850" y="0"/>
            <a:ext cx="6259078" cy="4876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5467" t="5085" b="62360"/>
          <a:stretch/>
        </p:blipFill>
        <p:spPr>
          <a:xfrm>
            <a:off x="0" y="2001832"/>
            <a:ext cx="7314152" cy="287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117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Cerber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4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455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4876800"/>
            <a:ext cx="9144000" cy="914400"/>
          </a:xfrm>
        </p:spPr>
        <p:txBody>
          <a:bodyPr/>
          <a:lstStyle/>
          <a:p>
            <a:r>
              <a:rPr lang="en-US" sz="3600" dirty="0" err="1" smtClean="0"/>
              <a:t>WannaCry</a:t>
            </a:r>
            <a:r>
              <a:rPr lang="en-US" sz="3600" dirty="0" smtClean="0"/>
              <a:t> (the famous screenshot).</a:t>
            </a:r>
            <a:br>
              <a:rPr lang="en-US" sz="3600" dirty="0" smtClean="0"/>
            </a:br>
            <a:r>
              <a:rPr lang="en-US" sz="2000" dirty="0" smtClean="0"/>
              <a:t>Please close your eye if you have a weak heart and/or epilepsy 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5" y="0"/>
            <a:ext cx="90834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4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://www.youtube.com/watch?v=</a:t>
            </a:r>
            <a:r>
              <a:rPr lang="en-US" dirty="0" smtClean="0">
                <a:hlinkClick r:id="rId2"/>
              </a:rPr>
              <a:t>IEAtGCkbq5Y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WannaCry</a:t>
            </a:r>
            <a:r>
              <a:rPr lang="en-US" dirty="0" smtClean="0"/>
              <a:t> </a:t>
            </a:r>
            <a:r>
              <a:rPr lang="en-US" dirty="0" err="1" smtClean="0"/>
              <a:t>heatmap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38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</a:t>
            </a:r>
            <a:r>
              <a:rPr lang="en-US" dirty="0" err="1" smtClean="0"/>
              <a:t>ransomware</a:t>
            </a:r>
            <a:r>
              <a:rPr lang="en-US" dirty="0" smtClean="0"/>
              <a:t> equipped with worm functionality, </a:t>
            </a:r>
            <a:r>
              <a:rPr lang="en-US" dirty="0"/>
              <a:t>s</a:t>
            </a:r>
            <a:r>
              <a:rPr lang="en-US" dirty="0" smtClean="0"/>
              <a:t>preading quickly via SMB using </a:t>
            </a:r>
            <a:r>
              <a:rPr lang="en-US" dirty="0" err="1"/>
              <a:t>EternalBlue</a:t>
            </a:r>
            <a:r>
              <a:rPr lang="en-US" dirty="0"/>
              <a:t> &amp; </a:t>
            </a:r>
            <a:r>
              <a:rPr lang="en-US" dirty="0" err="1" smtClean="0"/>
              <a:t>DoublePulsar</a:t>
            </a:r>
            <a:r>
              <a:rPr lang="en-US" dirty="0" smtClean="0"/>
              <a:t> exploit kit by the NSA.</a:t>
            </a:r>
            <a:endParaRPr lang="en-US" dirty="0"/>
          </a:p>
          <a:p>
            <a:r>
              <a:rPr lang="en-US" dirty="0" smtClean="0"/>
              <a:t>Affect over 150 countries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WannaCry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58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NSA exploits, exploits and exploits are still a great vector to attack networks</a:t>
            </a:r>
          </a:p>
          <a:p>
            <a:r>
              <a:rPr lang="en-US" dirty="0" smtClean="0"/>
              <a:t>Everything-as-a-service: from software to infrastructure to </a:t>
            </a:r>
            <a:r>
              <a:rPr lang="en-US" dirty="0" err="1" smtClean="0"/>
              <a:t>ransomware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so good news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155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timeline are we on?</a:t>
            </a:r>
          </a:p>
          <a:p>
            <a:r>
              <a:rPr lang="en-US" dirty="0" err="1" smtClean="0"/>
              <a:t>Ransomware</a:t>
            </a:r>
            <a:r>
              <a:rPr lang="en-US" dirty="0" smtClean="0"/>
              <a:t> as a service</a:t>
            </a:r>
          </a:p>
          <a:p>
            <a:r>
              <a:rPr lang="en-US" dirty="0" smtClean="0"/>
              <a:t>Malware criminals operate like legitimate businesses, even better support than the legitimate one</a:t>
            </a:r>
          </a:p>
          <a:p>
            <a:r>
              <a:rPr lang="en-US" dirty="0" smtClean="0"/>
              <a:t>Threats and exploits everyday</a:t>
            </a:r>
          </a:p>
          <a:p>
            <a:r>
              <a:rPr lang="en-US" dirty="0" smtClean="0"/>
              <a:t>Flash &amp; Java (seriously)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713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Wikipedia about those malwares</a:t>
            </a:r>
          </a:p>
          <a:p>
            <a:r>
              <a:rPr lang="en-US" dirty="0" smtClean="0"/>
              <a:t>YT channel: Tom Scott, </a:t>
            </a:r>
            <a:r>
              <a:rPr lang="en-US" dirty="0" err="1" smtClean="0"/>
              <a:t>Computerphile</a:t>
            </a:r>
            <a:r>
              <a:rPr lang="en-US" dirty="0" smtClean="0"/>
              <a:t>, TPSC, danooct1, Colin Hardy, </a:t>
            </a:r>
            <a:r>
              <a:rPr lang="en-US" dirty="0" err="1" smtClean="0"/>
              <a:t>quidsup</a:t>
            </a:r>
            <a:endParaRPr lang="en-US" dirty="0" smtClean="0"/>
          </a:p>
          <a:p>
            <a:r>
              <a:rPr lang="en-US" dirty="0" smtClean="0"/>
              <a:t>Tw: @</a:t>
            </a:r>
            <a:r>
              <a:rPr lang="en-US" dirty="0" err="1" smtClean="0"/>
              <a:t>malwarehunterteam</a:t>
            </a:r>
            <a:r>
              <a:rPr lang="en-US" dirty="0" smtClean="0"/>
              <a:t>, @</a:t>
            </a:r>
            <a:r>
              <a:rPr lang="en-US" dirty="0" err="1" smtClean="0"/>
              <a:t>MalwareTechBlog</a:t>
            </a:r>
            <a:r>
              <a:rPr lang="en-US" dirty="0" smtClean="0"/>
              <a:t>, @</a:t>
            </a:r>
            <a:r>
              <a:rPr lang="en-US" dirty="0" err="1" smtClean="0"/>
              <a:t>Malwarebytes</a:t>
            </a:r>
            <a:endParaRPr lang="en-US" dirty="0" smtClean="0"/>
          </a:p>
          <a:p>
            <a:r>
              <a:rPr lang="en-US" dirty="0" smtClean="0"/>
              <a:t>Trusted sources: Bleeping Computer, </a:t>
            </a:r>
            <a:r>
              <a:rPr lang="en-US" dirty="0" err="1" smtClean="0"/>
              <a:t>Malwarebytes</a:t>
            </a:r>
            <a:r>
              <a:rPr lang="en-US" dirty="0" smtClean="0"/>
              <a:t> Blog, Naked Security (Sophos), Krebs on Security, </a:t>
            </a:r>
            <a:r>
              <a:rPr lang="en-US" dirty="0" err="1" smtClean="0"/>
              <a:t>SecureList</a:t>
            </a:r>
            <a:r>
              <a:rPr lang="en-US" dirty="0" smtClean="0"/>
              <a:t> (Kaspersky), </a:t>
            </a:r>
            <a:r>
              <a:rPr lang="en-US" dirty="0" err="1" smtClean="0"/>
              <a:t>TheHackerNews</a:t>
            </a:r>
            <a:r>
              <a:rPr lang="en-US" dirty="0" smtClean="0"/>
              <a:t>, </a:t>
            </a:r>
            <a:r>
              <a:rPr lang="en-US" dirty="0" err="1" smtClean="0"/>
              <a:t>WeLiveSecurity</a:t>
            </a:r>
            <a:r>
              <a:rPr lang="en-US" dirty="0" smtClean="0"/>
              <a:t> (ESET), </a:t>
            </a:r>
            <a:r>
              <a:rPr lang="en-US" dirty="0" err="1" smtClean="0"/>
              <a:t>EMSISoft</a:t>
            </a:r>
            <a:r>
              <a:rPr lang="en-US" dirty="0" smtClean="0"/>
              <a:t> blog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127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Weaponized-ransomware</a:t>
            </a:r>
            <a:r>
              <a:rPr lang="en-US" dirty="0" smtClean="0"/>
              <a:t>? (</a:t>
            </a:r>
            <a:r>
              <a:rPr lang="en-US" dirty="0" err="1" smtClean="0"/>
              <a:t>Stuxnet</a:t>
            </a:r>
            <a:r>
              <a:rPr lang="en-US" dirty="0" smtClean="0"/>
              <a:t> + </a:t>
            </a:r>
            <a:r>
              <a:rPr lang="en-US" dirty="0" err="1" smtClean="0"/>
              <a:t>WannaCry</a:t>
            </a:r>
            <a:r>
              <a:rPr lang="en-US" dirty="0" smtClean="0"/>
              <a:t>)</a:t>
            </a:r>
          </a:p>
          <a:p>
            <a:r>
              <a:rPr lang="en-US" dirty="0" smtClean="0"/>
              <a:t>DDOS could take down the global internet</a:t>
            </a:r>
          </a:p>
          <a:p>
            <a:r>
              <a:rPr lang="en-US" dirty="0" smtClean="0"/>
              <a:t>More sophisticated threats</a:t>
            </a:r>
          </a:p>
          <a:p>
            <a:pPr lvl="1"/>
            <a:r>
              <a:rPr lang="en-US" dirty="0" smtClean="0"/>
              <a:t>AV turns against us by zero-day attacks</a:t>
            </a:r>
          </a:p>
          <a:p>
            <a:pPr lvl="1"/>
            <a:r>
              <a:rPr lang="en-US" dirty="0" err="1" smtClean="0"/>
              <a:t>Bootkit</a:t>
            </a:r>
            <a:r>
              <a:rPr lang="en-US" dirty="0" smtClean="0"/>
              <a:t> </a:t>
            </a:r>
            <a:r>
              <a:rPr lang="en-US" dirty="0" err="1" smtClean="0"/>
              <a:t>ransomwares</a:t>
            </a:r>
            <a:r>
              <a:rPr lang="en-US" dirty="0" smtClean="0"/>
              <a:t> (also on BIOS/UEFI)</a:t>
            </a:r>
          </a:p>
          <a:p>
            <a:pPr lvl="1"/>
            <a:r>
              <a:rPr lang="en-US" dirty="0" smtClean="0"/>
              <a:t>Malware-free attacks</a:t>
            </a:r>
          </a:p>
          <a:p>
            <a:r>
              <a:rPr lang="en-US" dirty="0" smtClean="0"/>
              <a:t>Education: </a:t>
            </a:r>
            <a:r>
              <a:rPr lang="en-US" smtClean="0"/>
              <a:t>public awareness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for the future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55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Name: Evan Huynh - @My2ndAngelic</a:t>
            </a:r>
          </a:p>
          <a:p>
            <a:r>
              <a:rPr lang="en-US" dirty="0" smtClean="0"/>
              <a:t>Applied Mathematics Program – First year</a:t>
            </a:r>
          </a:p>
          <a:p>
            <a:r>
              <a:rPr lang="en-US" dirty="0" smtClean="0"/>
              <a:t>Vietnamese, English, Swedish (beginner) + Japanese (beginner)</a:t>
            </a:r>
          </a:p>
          <a:p>
            <a:r>
              <a:rPr lang="en-US" dirty="0" smtClean="0"/>
              <a:t>Casual guy, do a lot of things</a:t>
            </a:r>
          </a:p>
          <a:p>
            <a:r>
              <a:rPr lang="en-US" dirty="0" smtClean="0"/>
              <a:t>Pascal, Java (learning)</a:t>
            </a:r>
          </a:p>
          <a:p>
            <a:r>
              <a:rPr lang="en-US" dirty="0" smtClean="0"/>
              <a:t>No experience AT ALL in security nor dev.</a:t>
            </a:r>
          </a:p>
          <a:p>
            <a:r>
              <a:rPr lang="en-US" dirty="0" smtClean="0"/>
              <a:t>Has to do a lot of cleanup and OS reinstallations</a:t>
            </a:r>
          </a:p>
          <a:p>
            <a:r>
              <a:rPr lang="en-US" dirty="0" smtClean="0"/>
              <a:t>Microsoft Office + Windows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About.me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867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you want?</a:t>
            </a:r>
          </a:p>
          <a:p>
            <a:r>
              <a:rPr lang="en-US" dirty="0" smtClean="0"/>
              <a:t>Demo: </a:t>
            </a:r>
            <a:r>
              <a:rPr lang="en-US" dirty="0" err="1" smtClean="0"/>
              <a:t>Autorun.inf</a:t>
            </a:r>
            <a:r>
              <a:rPr lang="en-US" dirty="0" smtClean="0"/>
              <a:t>, </a:t>
            </a:r>
            <a:r>
              <a:rPr lang="en-US" dirty="0" err="1" smtClean="0"/>
              <a:t>HiddenTear</a:t>
            </a:r>
            <a:r>
              <a:rPr lang="en-US" dirty="0" smtClean="0"/>
              <a:t>, </a:t>
            </a:r>
            <a:r>
              <a:rPr lang="en-US" dirty="0" err="1" smtClean="0"/>
              <a:t>KeRanger</a:t>
            </a:r>
            <a:r>
              <a:rPr lang="en-US" dirty="0" smtClean="0"/>
              <a:t> (?)</a:t>
            </a:r>
          </a:p>
          <a:p>
            <a:r>
              <a:rPr lang="en-US" dirty="0" err="1" smtClean="0"/>
              <a:t>WannaCry</a:t>
            </a:r>
            <a:r>
              <a:rPr lang="en-US" dirty="0"/>
              <a:t> </a:t>
            </a:r>
            <a:r>
              <a:rPr lang="en-US" dirty="0" smtClean="0"/>
              <a:t>disassembling</a:t>
            </a:r>
          </a:p>
          <a:p>
            <a:r>
              <a:rPr lang="en-US" dirty="0" smtClean="0"/>
              <a:t>Due to (whatever) reasons, I cannot get all the malware samples that I have been talking today. Please let me apologize for that.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930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random images from Google</a:t>
            </a:r>
          </a:p>
          <a:p>
            <a:r>
              <a:rPr lang="en-US" dirty="0" smtClean="0"/>
              <a:t>Malware samples: some random source</a:t>
            </a:r>
          </a:p>
          <a:p>
            <a:r>
              <a:rPr lang="en-US" dirty="0" smtClean="0"/>
              <a:t>Reading Wikipedia, </a:t>
            </a:r>
            <a:r>
              <a:rPr lang="en-US" dirty="0" err="1" smtClean="0"/>
              <a:t>Malwarebytes</a:t>
            </a:r>
            <a:r>
              <a:rPr lang="en-US" dirty="0" smtClean="0"/>
              <a:t> blog, </a:t>
            </a:r>
            <a:r>
              <a:rPr lang="en-US" dirty="0" err="1" smtClean="0"/>
              <a:t>TheHackerNews</a:t>
            </a:r>
            <a:endParaRPr lang="en-US" dirty="0" smtClean="0"/>
          </a:p>
          <a:p>
            <a:r>
              <a:rPr lang="en-US" dirty="0" smtClean="0"/>
              <a:t>Sample credit: </a:t>
            </a:r>
            <a:r>
              <a:rPr lang="en-US" dirty="0" err="1" smtClean="0"/>
              <a:t>theZoo</a:t>
            </a:r>
            <a:r>
              <a:rPr lang="en-US" dirty="0" smtClean="0"/>
              <a:t>, </a:t>
            </a:r>
            <a:r>
              <a:rPr lang="en-US" dirty="0" err="1" smtClean="0"/>
              <a:t>VirusTotal</a:t>
            </a:r>
            <a:r>
              <a:rPr lang="en-US" dirty="0" smtClean="0"/>
              <a:t>, </a:t>
            </a:r>
            <a:r>
              <a:rPr lang="en-US" dirty="0" err="1" smtClean="0"/>
              <a:t>contagio</a:t>
            </a:r>
            <a:endParaRPr lang="en-US" dirty="0"/>
          </a:p>
          <a:p>
            <a:r>
              <a:rPr lang="en-US" dirty="0" smtClean="0"/>
              <a:t>All </a:t>
            </a:r>
            <a:r>
              <a:rPr lang="en-US" dirty="0" err="1" smtClean="0"/>
              <a:t>YouTubers</a:t>
            </a:r>
            <a:r>
              <a:rPr lang="en-US" dirty="0" smtClean="0"/>
              <a:t> for great videos regarding this</a:t>
            </a:r>
          </a:p>
          <a:p>
            <a:r>
              <a:rPr lang="en-US" dirty="0" err="1" smtClean="0"/>
              <a:t>BitCoin</a:t>
            </a:r>
            <a:r>
              <a:rPr lang="en-US" dirty="0" smtClean="0"/>
              <a:t> chart price </a:t>
            </a:r>
            <a:r>
              <a:rPr lang="en-US" dirty="0"/>
              <a:t>by </a:t>
            </a:r>
            <a:r>
              <a:rPr lang="en-US" dirty="0" err="1" smtClean="0"/>
              <a:t>blockchain.info</a:t>
            </a:r>
            <a:endParaRPr lang="en-US" dirty="0" smtClean="0"/>
          </a:p>
          <a:p>
            <a:r>
              <a:rPr lang="en-US" dirty="0" err="1" smtClean="0"/>
              <a:t>Autorun</a:t>
            </a:r>
            <a:r>
              <a:rPr lang="en-US" dirty="0" smtClean="0"/>
              <a:t> mechanism provided by MSDN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80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685803"/>
            <a:ext cx="6096000" cy="4090982"/>
          </a:xfrm>
        </p:spPr>
        <p:txBody>
          <a:bodyPr>
            <a:normAutofit/>
          </a:bodyPr>
          <a:lstStyle/>
          <a:p>
            <a:r>
              <a:rPr lang="en-US" dirty="0" smtClean="0"/>
              <a:t>Screenshot source:</a:t>
            </a:r>
          </a:p>
          <a:p>
            <a:pPr lvl="1"/>
            <a:r>
              <a:rPr lang="en-US" dirty="0" smtClean="0"/>
              <a:t>AutoPlay: Wikipedia &amp; </a:t>
            </a:r>
            <a:r>
              <a:rPr lang="en-US" dirty="0" err="1" smtClean="0"/>
              <a:t>CyberLink</a:t>
            </a:r>
            <a:endParaRPr lang="en-US" dirty="0" smtClean="0"/>
          </a:p>
          <a:p>
            <a:pPr lvl="1"/>
            <a:r>
              <a:rPr lang="en-US" dirty="0" err="1" smtClean="0"/>
              <a:t>CryptoLocker</a:t>
            </a:r>
            <a:r>
              <a:rPr lang="en-US" dirty="0" smtClean="0"/>
              <a:t>: </a:t>
            </a:r>
            <a:r>
              <a:rPr lang="en-US" dirty="0" err="1" smtClean="0"/>
              <a:t>BleepingComputer</a:t>
            </a:r>
            <a:endParaRPr lang="en-US" dirty="0" smtClean="0"/>
          </a:p>
          <a:p>
            <a:pPr lvl="1"/>
            <a:r>
              <a:rPr lang="en-US" dirty="0" err="1" smtClean="0"/>
              <a:t>Cerber</a:t>
            </a:r>
            <a:r>
              <a:rPr lang="en-US" dirty="0" smtClean="0"/>
              <a:t>: </a:t>
            </a:r>
            <a:r>
              <a:rPr lang="en-US" dirty="0" err="1" smtClean="0"/>
              <a:t>Malwarebytes</a:t>
            </a:r>
            <a:r>
              <a:rPr lang="en-US" dirty="0" smtClean="0"/>
              <a:t> Labs</a:t>
            </a:r>
          </a:p>
          <a:p>
            <a:pPr lvl="1"/>
            <a:r>
              <a:rPr lang="en-US" dirty="0" err="1" smtClean="0"/>
              <a:t>WannaCry</a:t>
            </a:r>
            <a:r>
              <a:rPr lang="en-US" dirty="0" smtClean="0"/>
              <a:t>: </a:t>
            </a:r>
            <a:r>
              <a:rPr lang="en-US" dirty="0" err="1" smtClean="0"/>
              <a:t>Malwarebytes</a:t>
            </a:r>
            <a:r>
              <a:rPr lang="en-US" dirty="0" smtClean="0"/>
              <a:t>, </a:t>
            </a:r>
            <a:r>
              <a:rPr lang="en-US" dirty="0" smtClean="0"/>
              <a:t>Wikipedia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012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87219" y="685803"/>
            <a:ext cx="7042381" cy="403575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type of worm that infected via USB</a:t>
            </a:r>
          </a:p>
          <a:p>
            <a:r>
              <a:rPr lang="en-US" dirty="0" smtClean="0"/>
              <a:t>First appear in 2008 (?)</a:t>
            </a:r>
          </a:p>
          <a:p>
            <a:r>
              <a:rPr lang="en-US" dirty="0" smtClean="0"/>
              <a:t>Infecting using a legitimate tool in Windows (AutoPlay)</a:t>
            </a:r>
          </a:p>
          <a:p>
            <a:r>
              <a:rPr lang="en-US" dirty="0" smtClean="0"/>
              <a:t>Easy to write, easy to infect</a:t>
            </a:r>
          </a:p>
          <a:p>
            <a:r>
              <a:rPr lang="en-US" dirty="0" smtClean="0"/>
              <a:t>Personally, I encountered later than 2010.</a:t>
            </a:r>
          </a:p>
          <a:p>
            <a:r>
              <a:rPr lang="en-US" dirty="0" smtClean="0"/>
              <a:t>Really popular in Vietnam due to the widespread of Internet café. People go there and download stuffs.</a:t>
            </a:r>
          </a:p>
          <a:p>
            <a:r>
              <a:rPr lang="en-US" dirty="0"/>
              <a:t>Annoyance: change disk icons, file attributions, some disallow showing hidden file and folders</a:t>
            </a:r>
          </a:p>
          <a:p>
            <a:r>
              <a:rPr lang="en-US" dirty="0"/>
              <a:t>Utilize as a vector for infection</a:t>
            </a:r>
          </a:p>
          <a:p>
            <a:r>
              <a:rPr lang="en-US" dirty="0"/>
              <a:t>Worm feature: infect other plugged-in </a:t>
            </a:r>
            <a:r>
              <a:rPr lang="en-US" dirty="0" smtClean="0"/>
              <a:t>USB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1: </a:t>
            </a:r>
            <a:r>
              <a:rPr lang="en-US" dirty="0" err="1" smtClean="0"/>
              <a:t>Autorun.inf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484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75488" indent="-457200">
              <a:buFont typeface="+mj-lt"/>
              <a:buAutoNum type="arabicPeriod"/>
            </a:pPr>
            <a:r>
              <a:rPr lang="en-US" dirty="0" smtClean="0"/>
              <a:t>User insert media (software/game installation)</a:t>
            </a:r>
          </a:p>
          <a:p>
            <a:pPr marL="841248" lvl="1" indent="-457200">
              <a:buFont typeface="+mj-lt"/>
              <a:buAutoNum type="arabicPeriod"/>
            </a:pPr>
            <a:r>
              <a:rPr lang="en-US" dirty="0" smtClean="0"/>
              <a:t>Windows XP does not support removable media such as USB flash drive</a:t>
            </a:r>
          </a:p>
          <a:p>
            <a:pPr marL="841248" lvl="1" indent="-457200">
              <a:buFont typeface="+mj-lt"/>
              <a:buAutoNum type="arabicPeriod"/>
            </a:pPr>
            <a:r>
              <a:rPr lang="en-US" dirty="0" smtClean="0"/>
              <a:t>Windows Vista and later support this</a:t>
            </a:r>
          </a:p>
          <a:p>
            <a:pPr marL="475488" indent="-457200">
              <a:buFont typeface="+mj-lt"/>
              <a:buAutoNum type="arabicPeriod"/>
            </a:pPr>
            <a:r>
              <a:rPr lang="en-US" dirty="0" err="1" smtClean="0"/>
              <a:t>Autorun.inf</a:t>
            </a:r>
            <a:r>
              <a:rPr lang="en-US" dirty="0" smtClean="0"/>
              <a:t> is read (automatically)</a:t>
            </a:r>
          </a:p>
          <a:p>
            <a:pPr marL="475488" indent="-457200">
              <a:buFont typeface="+mj-lt"/>
              <a:buAutoNum type="arabicPeriod"/>
            </a:pPr>
            <a:r>
              <a:rPr lang="en-US" dirty="0" smtClean="0"/>
              <a:t>AutoPlay popup prompt what to do (?).</a:t>
            </a:r>
          </a:p>
          <a:p>
            <a:pPr marL="475488" indent="-457200">
              <a:buFont typeface="+mj-lt"/>
              <a:buAutoNum type="arabicPeriod"/>
            </a:pPr>
            <a:r>
              <a:rPr lang="en-US" dirty="0" err="1" smtClean="0"/>
              <a:t>AutoRun</a:t>
            </a:r>
            <a:r>
              <a:rPr lang="en-US" dirty="0" smtClean="0"/>
              <a:t> do the action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AutoPlay mechanism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455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8049" y="879083"/>
            <a:ext cx="6096000" cy="3657599"/>
          </a:xfrm>
        </p:spPr>
        <p:txBody>
          <a:bodyPr/>
          <a:lstStyle/>
          <a:p>
            <a:pPr marL="18288" indent="0">
              <a:buNone/>
            </a:pPr>
            <a:r>
              <a:rPr lang="en-US" dirty="0" smtClean="0"/>
              <a:t>[</a:t>
            </a:r>
            <a:r>
              <a:rPr lang="en-US" dirty="0" err="1" smtClean="0"/>
              <a:t>autorun</a:t>
            </a:r>
            <a:r>
              <a:rPr lang="en-US" dirty="0" smtClean="0"/>
              <a:t>]</a:t>
            </a:r>
          </a:p>
          <a:p>
            <a:pPr marL="18288" indent="0">
              <a:buNone/>
            </a:pPr>
            <a:r>
              <a:rPr lang="en-US" dirty="0" smtClean="0"/>
              <a:t>open=</a:t>
            </a:r>
            <a:r>
              <a:rPr lang="en-US" dirty="0" err="1" smtClean="0"/>
              <a:t>AutoRun.exe</a:t>
            </a:r>
            <a:endParaRPr lang="en-US" dirty="0" smtClean="0"/>
          </a:p>
          <a:p>
            <a:pPr marL="18288" indent="0">
              <a:buNone/>
            </a:pPr>
            <a:r>
              <a:rPr lang="en-US" dirty="0" smtClean="0"/>
              <a:t>icon=AutoRun.exe,0</a:t>
            </a:r>
          </a:p>
          <a:p>
            <a:pPr marL="18288" indent="0">
              <a:buNone/>
            </a:pPr>
            <a:r>
              <a:rPr lang="en-US" dirty="0"/>
              <a:t>l</a:t>
            </a:r>
            <a:r>
              <a:rPr lang="en-US" dirty="0" smtClean="0"/>
              <a:t>abel=Run </a:t>
            </a:r>
            <a:r>
              <a:rPr lang="en-US" dirty="0" err="1" smtClean="0"/>
              <a:t>AutoRun.exe</a:t>
            </a:r>
            <a:endParaRPr lang="en-US" dirty="0" smtClean="0"/>
          </a:p>
          <a:p>
            <a:pPr marL="18288" indent="0">
              <a:buNone/>
            </a:pPr>
            <a:endParaRPr lang="en-US" dirty="0" smtClean="0"/>
          </a:p>
          <a:p>
            <a:pPr marL="18288" indent="0">
              <a:buNone/>
            </a:pPr>
            <a:r>
              <a:rPr lang="en-US" i="1" dirty="0" smtClean="0"/>
              <a:t>Source: </a:t>
            </a:r>
            <a:r>
              <a:rPr lang="en-US" i="1" dirty="0" err="1" smtClean="0"/>
              <a:t>Autorun.inf</a:t>
            </a:r>
            <a:r>
              <a:rPr lang="en-US" i="1" dirty="0" smtClean="0"/>
              <a:t> – Wikipedia.</a:t>
            </a:r>
            <a:endParaRPr lang="en-US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301" y="497954"/>
            <a:ext cx="4862699" cy="425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907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40" y="4876800"/>
            <a:ext cx="8366760" cy="914400"/>
          </a:xfrm>
        </p:spPr>
        <p:txBody>
          <a:bodyPr/>
          <a:lstStyle/>
          <a:p>
            <a:r>
              <a:rPr lang="en-US" dirty="0" smtClean="0"/>
              <a:t>Case 2: </a:t>
            </a:r>
            <a:r>
              <a:rPr lang="en-US" dirty="0" err="1" smtClean="0"/>
              <a:t>Conficker</a:t>
            </a:r>
            <a:r>
              <a:rPr lang="en-US" dirty="0" smtClean="0"/>
              <a:t> &amp; </a:t>
            </a:r>
            <a:r>
              <a:rPr lang="en-US" dirty="0" err="1" smtClean="0"/>
              <a:t>Stuxnet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564" y="0"/>
            <a:ext cx="4996476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599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Botnet (it’s also a worm)</a:t>
            </a:r>
          </a:p>
          <a:p>
            <a:r>
              <a:rPr lang="en-US" dirty="0" smtClean="0"/>
              <a:t>Microsoft offers $250,000 reward for information lead to the arrest of the worm author.</a:t>
            </a:r>
          </a:p>
          <a:p>
            <a:r>
              <a:rPr lang="en-US" dirty="0" smtClean="0"/>
              <a:t>It utilize a vector of infection using </a:t>
            </a:r>
            <a:r>
              <a:rPr lang="en-US" dirty="0" err="1" smtClean="0"/>
              <a:t>Autorun</a:t>
            </a:r>
            <a:r>
              <a:rPr lang="en-US" dirty="0" smtClean="0"/>
              <a:t> (and other CVE)</a:t>
            </a:r>
          </a:p>
          <a:p>
            <a:r>
              <a:rPr lang="en-US" dirty="0" smtClean="0"/>
              <a:t>It has been theorize for using a massive DDOS campaign, but that has never happened</a:t>
            </a:r>
          </a:p>
          <a:p>
            <a:r>
              <a:rPr lang="en-US" dirty="0" smtClean="0"/>
              <a:t>Also it does have </a:t>
            </a:r>
            <a:r>
              <a:rPr lang="en-US" dirty="0" err="1" smtClean="0"/>
              <a:t>AutoUpdate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</a:t>
            </a:r>
            <a:r>
              <a:rPr lang="en-US" dirty="0" err="1" smtClean="0"/>
              <a:t>Conficker</a:t>
            </a:r>
            <a:r>
              <a:rPr lang="en-US" dirty="0" smtClean="0"/>
              <a:t>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001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Stuxnet</a:t>
            </a:r>
            <a:r>
              <a:rPr lang="en-US" dirty="0" smtClean="0"/>
              <a:t> incidence: again, using USB as a vector (and P2P)</a:t>
            </a:r>
            <a:endParaRPr lang="en-US" dirty="0"/>
          </a:p>
          <a:p>
            <a:r>
              <a:rPr lang="en-US" dirty="0" smtClean="0"/>
              <a:t>Specialized for embedded system</a:t>
            </a:r>
          </a:p>
          <a:p>
            <a:r>
              <a:rPr lang="en-US" dirty="0" smtClean="0"/>
              <a:t>Take over Iranian nuclear controller system (mainly Siemens </a:t>
            </a:r>
            <a:r>
              <a:rPr lang="en-US" dirty="0" err="1" smtClean="0"/>
              <a:t>Simatic</a:t>
            </a:r>
            <a:r>
              <a:rPr lang="en-US" dirty="0" smtClean="0"/>
              <a:t> PLC)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Ability to </a:t>
            </a:r>
            <a:r>
              <a:rPr lang="en-US" dirty="0" err="1" smtClean="0"/>
              <a:t>weaponize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899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Crypto + Malware = $$$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2: </a:t>
            </a:r>
            <a:r>
              <a:rPr lang="en-US" dirty="0" err="1" smtClean="0"/>
              <a:t>Ransomware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70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Elemental.thmx</Template>
  <TotalTime>3584</TotalTime>
  <Words>781</Words>
  <Application>Microsoft Macintosh PowerPoint</Application>
  <PresentationFormat>On-screen Show (4:3)</PresentationFormat>
  <Paragraphs>106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Elemental</vt:lpstr>
      <vt:lpstr>Malwares, AV &amp; my life</vt:lpstr>
      <vt:lpstr>About.me</vt:lpstr>
      <vt:lpstr>Case 1: Autorun.inf</vt:lpstr>
      <vt:lpstr>AutoPlay mechanism</vt:lpstr>
      <vt:lpstr>Example</vt:lpstr>
      <vt:lpstr>Case 2: Conficker &amp; Stuxnet</vt:lpstr>
      <vt:lpstr>What does Conficker do?</vt:lpstr>
      <vt:lpstr>Ability to weaponize</vt:lpstr>
      <vt:lpstr>Case 2: Ransomware</vt:lpstr>
      <vt:lpstr>Case 2: Ransomware</vt:lpstr>
      <vt:lpstr>CryptoLocker</vt:lpstr>
      <vt:lpstr>Cerber</vt:lpstr>
      <vt:lpstr>WannaCry (the famous screenshot). Please close your eye if you have a weak heart and/or epilepsy </vt:lpstr>
      <vt:lpstr>WannaCry heatmap</vt:lpstr>
      <vt:lpstr>WannaCry</vt:lpstr>
      <vt:lpstr>Not so good news</vt:lpstr>
      <vt:lpstr>Current state</vt:lpstr>
      <vt:lpstr>Read more</vt:lpstr>
      <vt:lpstr>Prediction for the future</vt:lpstr>
      <vt:lpstr>Demonstration time</vt:lpstr>
      <vt:lpstr>Bibliography</vt:lpstr>
      <vt:lpstr>Bibliography</vt:lpstr>
    </vt:vector>
  </TitlesOfParts>
  <Company>My2ndAngelic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Malwares and my life</dc:title>
  <dc:creator>Evan Huynh</dc:creator>
  <cp:lastModifiedBy>Evan Huynh</cp:lastModifiedBy>
  <cp:revision>174</cp:revision>
  <dcterms:created xsi:type="dcterms:W3CDTF">2017-11-07T19:36:32Z</dcterms:created>
  <dcterms:modified xsi:type="dcterms:W3CDTF">2017-12-05T15:25:48Z</dcterms:modified>
</cp:coreProperties>
</file>