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90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2B2B2B"/>
    <a:srgbClr val="798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890A-1709-496C-B48A-C5D33C89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E124BD-A9D0-4B1C-85D4-EE418DA5C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653E7-F7DE-4407-809E-5AB85E5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AE961-1167-4B64-A0E1-8E1667B2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A50BA-E790-498B-B2DA-56CA4FBA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C37CB-BBD7-4986-9124-A83BD954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3BDD35-C75B-4667-A37E-F4F48E9D3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22BB8-E1ED-4163-8AD4-4B44F9C9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376A4-43E3-419B-B5A9-FC847989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481AD-46A1-4932-AAB5-C50E604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6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289637-3DCD-4351-BB18-1CDB2636C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3ADD5C-347B-4826-9B51-77BB464D6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7D1BC-5BF6-4C4C-851E-3201EC7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CA32F-0D06-4F88-8B24-1C5F44F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AF8FA-0448-48B3-AC22-4C299E25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7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31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8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764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6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98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66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2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684C-817C-49C2-B032-A1EA80EC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68CDE-6C99-4632-80A7-27FF959F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61FB9-A5D5-4ED8-84D2-FD10669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FA75F-4240-4134-B823-3482C6EB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84ACB-D84A-41CE-A55A-83E72D5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97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8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1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403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670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67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150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162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030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2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0AA0-E44A-48DA-B587-366D52C9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30D8-E271-40FA-A49A-48D78F8E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71C85-AD7A-4F91-A809-7EBCA73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192F5-5A31-4A4D-810E-372CEEB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D5BF3-68DC-4485-97F3-6346C82B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97DED-D265-47D6-8B69-B898E73A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28A3B-6403-421F-9CD2-CED28EC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457E0-AD2A-4BCA-9D8C-94FE6A23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22476-341F-4960-B790-CB36A14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9F27B-B275-4FBF-85A8-FE7C142F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01555-F329-474C-9624-A9D7DF78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4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2218-DADC-4847-A470-28BA4CD7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D0D160-AADF-4BA8-BF83-AFA2FAFD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28EDD7-30F8-4689-B95F-B59B1EC54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C20F28-8F70-41AA-A09D-158875AC4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A0957D-B0F6-42CE-B93B-09BEB016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5C8AFF-227F-4F47-A837-3850525F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B74E-5C70-4430-8E71-D4197CA0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DC0DA-C645-48F6-AC3A-D7478EF3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56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BC467-9D19-4D39-ACC1-551C018A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3AE1CD-2FB6-4710-A672-11858C2E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9A1EC-79F2-4794-8C39-E1A6811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55538F-DF9C-4F98-A6A6-53ED2CA0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7B4985-FED0-4A0D-9680-35288EE9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4B4C2E-974F-4A6D-A284-0C4C6560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F7360D-238D-4D35-89C5-9A901FE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60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1904A-D0E1-49D8-9D94-980601F0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84A03-D078-401C-BF95-01E1F804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90676D-DDF0-4BEA-AA78-CFB6F43E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79D838-553A-4DB2-863A-84078F7E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205C9-8083-4A7E-AC4A-C9B768F4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92FF7-6E34-41B9-8462-080887E3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9F667-AAA3-4DC7-8833-21BB4D02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AC8A95-FA3B-4E49-9C29-61D5844D5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193D9-883D-4433-8FCC-CA0A4F8A9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6C91D-86DE-4DA1-A22E-2A0C83DA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C4850A-62DD-4046-AB21-DDD7BB51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CE631-7C16-48AD-8B7B-1FB0823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1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501C3C-4BEF-4FF3-927E-D72263C1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D664A-99CB-4C7C-AFBF-CD5DBF7C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0E9CB-1DFA-421B-BF02-53E1E6700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05365-F788-4E7F-B7A5-3C1AD5B01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C16A4-C4AF-48D7-881B-367E20E3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96726B-72AE-49FA-A71D-6BF05F0922AF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061B-4278-4536-B4A8-A6DEE7A27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50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4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69B8-FCDC-4518-949C-700D9BCDA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BSRN Alternative 4 </a:t>
            </a:r>
            <a:br>
              <a:rPr lang="de-DE" dirty="0"/>
            </a:br>
            <a:r>
              <a:rPr lang="de-DE" dirty="0"/>
              <a:t>Der Passwort-Manager (Python)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20A315-E772-4E00-8692-D958F181F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Bearbeitet von Nico </a:t>
            </a:r>
            <a:r>
              <a:rPr lang="de-DE" dirty="0" err="1"/>
              <a:t>Cogliani</a:t>
            </a:r>
            <a:r>
              <a:rPr lang="de-DE" dirty="0"/>
              <a:t> &amp; Soufian Zaatan</a:t>
            </a:r>
          </a:p>
        </p:txBody>
      </p:sp>
    </p:spTree>
    <p:extLst>
      <p:ext uri="{BB962C8B-B14F-4D97-AF65-F5344CB8AC3E}">
        <p14:creationId xmlns:p14="http://schemas.microsoft.com/office/powerpoint/2010/main" val="30876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B830F-71C9-4136-8C99-56495F2D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4BB7-070D-495C-8A8F-0D41BDF8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 ihr Feedback 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57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82A70-3F82-4EDA-97A2-9FC2334E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E8D4B6D-B117-4661-BDA8-2F9F0DE0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EDF661-0CDB-46F5-9C4B-7A328A75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4959"/>
            <a:ext cx="12192000" cy="95718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add_new_master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"Master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 nächsten Klasse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feil: nach rechts 6">
            <a:hlinkClick r:id="rId2" action="ppaction://hlinksldjump"/>
            <a:extLst>
              <a:ext uri="{FF2B5EF4-FFF2-40B4-BE49-F238E27FC236}">
                <a16:creationId xmlns:a16="http://schemas.microsoft.com/office/drawing/2014/main" id="{07E9BABE-53ED-4A9F-B4B3-44F41CE9E055}"/>
              </a:ext>
            </a:extLst>
          </p:cNvPr>
          <p:cNvSpPr/>
          <p:nvPr/>
        </p:nvSpPr>
        <p:spPr>
          <a:xfrm>
            <a:off x="3617843" y="4438614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9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EB804-61C2-47F8-8304-D6993A71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C8CD62-A16F-4B9A-8CA5-917BCEE92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2092791"/>
            <a:ext cx="12192000" cy="127727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add_new_master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storage_format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append_new_line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storage_format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5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5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54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altLang="de-DE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 zur Präsentation</a:t>
            </a:r>
            <a:endParaRPr lang="de-DE" altLang="de-DE" sz="5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5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5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D13DDF25-3E6F-4B2B-B4F6-71D650104FB5}"/>
              </a:ext>
            </a:extLst>
          </p:cNvPr>
          <p:cNvSpPr/>
          <p:nvPr/>
        </p:nvSpPr>
        <p:spPr>
          <a:xfrm>
            <a:off x="1089992" y="5982112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61C17-BDAA-44C4-B8BB-5F673BB9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A7EA9-DFD7-4AA2-95C4-DA1BC92F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3BE1FA-FFEF-4C6C-87C9-9E0ACDE0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71096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ChangeMasterPassword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Master-User: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master_pass_exists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"New Master-Password: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confirm_new_password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confirm_new_password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change_pass_master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"Master-Password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confirm_new_password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"Passwords do not match."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altLang="de-DE" sz="2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Weiter zur nächsten Klasse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EA208F4A-462F-4EEA-B736-5FC7943C0507}"/>
              </a:ext>
            </a:extLst>
          </p:cNvPr>
          <p:cNvSpPr/>
          <p:nvPr/>
        </p:nvSpPr>
        <p:spPr>
          <a:xfrm rot="10800000">
            <a:off x="3882802" y="6108700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03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B5B07-4C2B-4AC0-9888-33C319C5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595ECEB-1E88-4026-9E84-CC3BB6B78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3553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011911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lines[match_line] = lines[match_line].replace(password_old, password_new)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0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091029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3C7E894-10E8-44F6-8E2D-7BB69F3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454"/>
            <a:ext cx="12192000" cy="99719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Change_pass_master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password_old,password_new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get_line_number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Old_file</a:t>
            </a: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de-DE" altLang="de-DE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„r“)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old_file.readline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Old_file.close</a:t>
            </a: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lines[</a:t>
            </a:r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lines[</a:t>
            </a:r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].replace(</a:t>
            </a:r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password_new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new_file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open(</a:t>
            </a:r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"w+")</a:t>
            </a:r>
            <a:endParaRPr 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line in lines:</a:t>
            </a:r>
            <a:endParaRPr 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new_file.write</a:t>
            </a:r>
            <a:r>
              <a:rPr lang="en-US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(line)</a:t>
            </a:r>
            <a:endParaRPr 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new_file.close</a:t>
            </a:r>
            <a:r>
              <a:rPr 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Zurück zur Präsentation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feil: nach links 6">
            <a:hlinkClick r:id="rId2" action="ppaction://hlinksldjump"/>
            <a:extLst>
              <a:ext uri="{FF2B5EF4-FFF2-40B4-BE49-F238E27FC236}">
                <a16:creationId xmlns:a16="http://schemas.microsoft.com/office/drawing/2014/main" id="{48E15E8C-7645-41DA-B1D6-896F1CD636C2}"/>
              </a:ext>
            </a:extLst>
          </p:cNvPr>
          <p:cNvSpPr/>
          <p:nvPr/>
        </p:nvSpPr>
        <p:spPr>
          <a:xfrm>
            <a:off x="3964498" y="6534150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8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A7B01-FC03-4F4F-AE67-963B5F9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7B06D-6C9A-442F-8D80-2A9460E8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1E4FC-8492-4B21-964E-C9D2526B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8528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JetBrains Mono"/>
              </a:rPr>
              <a:t>Klasse = Manage.py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"Delete"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MasterUser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-title -Username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title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Master-Password: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master_pass_exists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sure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confirmation.lower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del_existing_masters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master_user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"Master was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confirmation.lower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"Master was not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Master-Password"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		Weiter zur nächsten Klasse  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523ED125-B094-426A-8119-4B74B43EC615}"/>
              </a:ext>
            </a:extLst>
          </p:cNvPr>
          <p:cNvSpPr/>
          <p:nvPr/>
        </p:nvSpPr>
        <p:spPr>
          <a:xfrm rot="10800000">
            <a:off x="10508889" y="636028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33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5683A-E37C-49C6-BEF2-21D99E51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6D9D-1919-47D2-AE01-24EC1CC0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FB38D4-06CD-4846-B0B0-DDF180C6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4264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 = login_system.py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del_existing_masters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get_line_number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old_file.readlines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)]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)].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"w+"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new_file.write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				Zurück zur Präsentation 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1CAC88A7-E456-449B-8F7B-903853E1494E}"/>
              </a:ext>
            </a:extLst>
          </p:cNvPr>
          <p:cNvSpPr/>
          <p:nvPr/>
        </p:nvSpPr>
        <p:spPr>
          <a:xfrm>
            <a:off x="10329242" y="6413500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2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29086-34FF-4C51-BA6F-ADF52933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BEBC0-7A43-4A4D-AC23-5F057DAB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EB9946-09E2-45AD-AAD0-B5DA92DD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750"/>
            <a:ext cx="12192000" cy="69557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"Add"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master_pass_exists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Username: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title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Title: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add_new_user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"User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Weiter zur nächsten Klasse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3878C3C3-6463-4F33-9BDF-F51A826139EA}"/>
              </a:ext>
            </a:extLst>
          </p:cNvPr>
          <p:cNvSpPr/>
          <p:nvPr/>
        </p:nvSpPr>
        <p:spPr>
          <a:xfrm rot="10800000">
            <a:off x="5441245" y="5543550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25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34B4-6C9F-4642-A2C6-635612E3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DCEA0-A8CB-4E56-AF26-EB43EC12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2C17BB-B630-48DC-A92F-DB2892ED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add_new_user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title):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storage_format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append_new_line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storage_format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Zurück zur Präsentation </a:t>
            </a: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BB1E4096-A597-4D15-B2CB-86AD2D671B45}"/>
              </a:ext>
            </a:extLst>
          </p:cNvPr>
          <p:cNvSpPr/>
          <p:nvPr/>
        </p:nvSpPr>
        <p:spPr>
          <a:xfrm>
            <a:off x="4080842" y="604837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8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3E6F-0FD7-44B9-B7F8-ABA13142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B1D0A-0794-491D-B3D5-FD69F818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868DD2-CA6D-4E43-9279-0A05ABBA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0480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cmd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"Copy"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MasterUser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-title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master_user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title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getpass.getpass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Master-Password: 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master_pass_exists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get_user_pass_title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(title)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f„Username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pyperclip.copy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 was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cache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30s."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time.sleep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pyperclip.copy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 was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cache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Master-Password"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except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KeyboardInterrupt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pyperclip.copy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‚‘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A9B7C6"/>
                </a:solidFill>
                <a:latin typeface="JetBrains Mono"/>
              </a:rPr>
              <a:t>Zurück zur Präsentation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4978ABE6-E0F0-4ED4-9DF1-ED821830D4D6}"/>
              </a:ext>
            </a:extLst>
          </p:cNvPr>
          <p:cNvSpPr/>
          <p:nvPr/>
        </p:nvSpPr>
        <p:spPr>
          <a:xfrm>
            <a:off x="2599479" y="5972079"/>
            <a:ext cx="376858" cy="233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16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7383A-7782-4BA2-9434-986D433F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B4A06-6925-492A-9B85-4A68D278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Die Funktionen vom Masteruser</a:t>
            </a:r>
          </a:p>
          <a:p>
            <a:r>
              <a:rPr lang="de-DE" dirty="0"/>
              <a:t>Bearbeiten von Einträgen (CRUD)</a:t>
            </a:r>
          </a:p>
          <a:p>
            <a:r>
              <a:rPr lang="de-DE" dirty="0"/>
              <a:t>Zufälliges Passwort Generieren</a:t>
            </a:r>
          </a:p>
          <a:p>
            <a:r>
              <a:rPr lang="de-DE" dirty="0"/>
              <a:t>Die 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15751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A958-170F-4BA4-B50A-52917DA4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8140C-BADB-4B21-AD13-CED9E1C6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3246DF-45A5-4896-A4E4-A7CD1B959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1639"/>
            <a:ext cx="12192000" cy="71096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User-Password: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master_pass_exists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password_master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user_pass_exists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change_password_user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"Password was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User not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Weiter zur nächsten Klasse </a:t>
            </a: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D2285DEB-64F5-4EA8-9FCA-F8194A871EDA}"/>
              </a:ext>
            </a:extLst>
          </p:cNvPr>
          <p:cNvSpPr/>
          <p:nvPr/>
        </p:nvSpPr>
        <p:spPr>
          <a:xfrm rot="10800000">
            <a:off x="3860095" y="6392069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3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0E87C-38B4-44FB-9A76-E8883BDB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C2F31-B3E6-45E7-8F07-BDD840A7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7C58E-7624-4379-B887-AB0C09F8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789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change_password_user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get_line_number_user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old_file.readlines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old_file.close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"w+"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new_file.write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new_file.close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 zur Präsentation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DE859DF1-274B-4FE0-9D8B-3BB0349E7F1C}"/>
              </a:ext>
            </a:extLst>
          </p:cNvPr>
          <p:cNvSpPr/>
          <p:nvPr/>
        </p:nvSpPr>
        <p:spPr>
          <a:xfrm>
            <a:off x="3528392" y="479107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21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A51BA-6C3E-4C87-B4F7-3BA482B6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E9355-5882-4A7E-AE46-86BC9DAC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2A1994-2622-4B18-A1E5-948EBDA8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5820"/>
            <a:ext cx="12192000" cy="71096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ChangeUserUsername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-title -user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User-Password: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Master-Password: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master_pass_exists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user_exists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change_username_user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"Username was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User not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Weiter zu nächsten Klasse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493D1F2E-AB4E-46DA-9B10-1BF5F90A210D}"/>
              </a:ext>
            </a:extLst>
          </p:cNvPr>
          <p:cNvSpPr/>
          <p:nvPr/>
        </p:nvSpPr>
        <p:spPr>
          <a:xfrm rot="10800000">
            <a:off x="4317295" y="653097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85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E1CB5-94FB-44E8-B1EC-3764C4FB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AE810-E28E-45DE-99A8-05F27B2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DFE749-A23A-4F02-AC0F-F6FEF699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</a:t>
            </a: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change_username_user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get_line_number_user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old_file.readlines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username_user_old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username_user_new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"w+"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new_file.write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Zurück zur Präsentation </a:t>
            </a:r>
          </a:p>
        </p:txBody>
      </p:sp>
      <p:sp>
        <p:nvSpPr>
          <p:cNvPr id="6" name="Pfeil: nach links 5">
            <a:hlinkClick r:id="rId2" action="ppaction://hlinksldjump"/>
            <a:extLst>
              <a:ext uri="{FF2B5EF4-FFF2-40B4-BE49-F238E27FC236}">
                <a16:creationId xmlns:a16="http://schemas.microsoft.com/office/drawing/2014/main" id="{2A94B90C-6FB5-4636-B937-F0E00B7E0EDA}"/>
              </a:ext>
            </a:extLst>
          </p:cNvPr>
          <p:cNvSpPr/>
          <p:nvPr/>
        </p:nvSpPr>
        <p:spPr>
          <a:xfrm>
            <a:off x="3966542" y="6494088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4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07847-8AAE-47DA-939D-CC7D0B9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51875-F3D8-4AE6-811B-008E6CFB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F2BF5-0C52-47F5-BFED-A1E29F720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CC7832"/>
                </a:solidFill>
                <a:latin typeface="JetBrains Mono"/>
              </a:rPr>
              <a:t>Klasse = manage.py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DeleteEntry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-title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sys.argv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Master-Password: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master_pass_exists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password_master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sure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confirmation.lower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del_existing_users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(title)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"Entry was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confirmation.lower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"Entry was not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deleted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Master-Password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	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lang="de-DE" altLang="de-DE" sz="2800" dirty="0">
                <a:solidFill>
                  <a:srgbClr val="A9B7C6"/>
                </a:solidFill>
                <a:latin typeface="JetBrains Mono"/>
              </a:rPr>
              <a:t>Weiter zur nächsten Klasse 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704E4B8F-FBC7-4AB3-B6BC-A4A35E629AC8}"/>
              </a:ext>
            </a:extLst>
          </p:cNvPr>
          <p:cNvSpPr/>
          <p:nvPr/>
        </p:nvSpPr>
        <p:spPr>
          <a:xfrm rot="10800000">
            <a:off x="4031545" y="6451600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4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E1C2-7C86-4846-813B-6A4CB1F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B4AD4-3021-448D-863F-C259338E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40A234-1BEB-4828-8CBB-8AA53102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86314"/>
            <a:ext cx="12192000" cy="87100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del_existing_users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(title):</a:t>
            </a: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get_line_number_title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old_file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old_file.readlines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old_file.close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del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match_line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)-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)].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replace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new_file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"w+"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new_file.write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new_file.close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JetBrains Mono"/>
              </a:rPr>
              <a:t>Zurück zur Präsentation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ACE556FC-093F-479B-9462-69C967080F7E}"/>
              </a:ext>
            </a:extLst>
          </p:cNvPr>
          <p:cNvSpPr/>
          <p:nvPr/>
        </p:nvSpPr>
        <p:spPr>
          <a:xfrm>
            <a:off x="3604592" y="5973763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11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F562-99CB-4856-B09C-F6F0F772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227A9-613F-486C-8784-8E9F9B16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BBEB3-37B5-4016-BE6E-6441DAEF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79375"/>
            <a:ext cx="12192000" cy="104028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 = manage.py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ExportAll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getpass.getpass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Master-Password: 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master_pass_exists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"Passwords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get_table_users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Master-Password"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 zur Präsentation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BB7A4B57-1E6B-47ED-9258-2352182A74C8}"/>
              </a:ext>
            </a:extLst>
          </p:cNvPr>
          <p:cNvSpPr/>
          <p:nvPr/>
        </p:nvSpPr>
        <p:spPr>
          <a:xfrm>
            <a:off x="4088695" y="6072188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BF9D-5C90-4D8D-8EC8-F3030215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4C9B5-447D-4A07-935C-71DBB8E5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77767-9959-4356-B16B-55104D86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9331"/>
            <a:ext cx="12192000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-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Lenght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-Capital -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sys.argv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string.ascii_lowercase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string.digits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Weiter zu Teil 2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985D3A8B-C0E5-4F33-AF55-8CC658365A15}"/>
              </a:ext>
            </a:extLst>
          </p:cNvPr>
          <p:cNvSpPr/>
          <p:nvPr/>
        </p:nvSpPr>
        <p:spPr>
          <a:xfrm rot="10800000">
            <a:off x="3231445" y="6253292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4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91310-2D4D-4D01-803E-F712EC8C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9C8D3-7756-4145-92BF-DCEDB950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BF302-B1DE-41B8-9100-4AA9D3631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12192000" cy="79406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de-DE" altLang="de-DE" sz="280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Klasse = manage.py Part 2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string.ascii_uppercase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string.punctuation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random.sample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pyperclip.copy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random_password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"Password was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"Error!,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lost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-Capital(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Zurück zur Präsentation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0BB22829-CF03-4A9B-8302-8242839C229C}"/>
              </a:ext>
            </a:extLst>
          </p:cNvPr>
          <p:cNvSpPr/>
          <p:nvPr/>
        </p:nvSpPr>
        <p:spPr>
          <a:xfrm>
            <a:off x="2899427" y="6553874"/>
            <a:ext cx="573645" cy="356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18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C41B0-B9A1-4E4E-BA1D-13D056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80609-6E67-43A7-9CE3-10472BE7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9338B1-A087-40ED-9DFD-37F28719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4232"/>
            <a:ext cx="12192000" cy="86485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JetBrains Mono"/>
              </a:rPr>
              <a:t>Klasse =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cmd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CheckPassword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verification_password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pass_duplicates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get_user_repeat_pass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pass_duplicates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duplicates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pass_duplicates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Please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it."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Master-Password"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Weiter zur nächsten Klasse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feil: nach links 6">
            <a:hlinkClick r:id="rId2" action="ppaction://hlinksldjump"/>
            <a:extLst>
              <a:ext uri="{FF2B5EF4-FFF2-40B4-BE49-F238E27FC236}">
                <a16:creationId xmlns:a16="http://schemas.microsoft.com/office/drawing/2014/main" id="{55C00A1F-5103-4518-9A2C-1406B80568E5}"/>
              </a:ext>
            </a:extLst>
          </p:cNvPr>
          <p:cNvSpPr/>
          <p:nvPr/>
        </p:nvSpPr>
        <p:spPr>
          <a:xfrm rot="10800000">
            <a:off x="3957160" y="5973763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B670-9AC0-4BBF-9C8D-CADE47E3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5D6BB-B36B-4C09-99AC-22098871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Passwort Manager?</a:t>
            </a:r>
          </a:p>
          <a:p>
            <a:r>
              <a:rPr lang="de-DE" dirty="0"/>
              <a:t>Wieso haben wir uns für Python entschieden?</a:t>
            </a:r>
          </a:p>
          <a:p>
            <a:r>
              <a:rPr lang="de-DE" dirty="0"/>
              <a:t>Probleme bei der Implementierung?</a:t>
            </a:r>
          </a:p>
          <a:p>
            <a:r>
              <a:rPr lang="de-DE" dirty="0"/>
              <a:t>CHMOD + X</a:t>
            </a:r>
          </a:p>
          <a:p>
            <a:endParaRPr lang="de-DE" dirty="0"/>
          </a:p>
          <a:p>
            <a:r>
              <a:rPr lang="de-DE" dirty="0"/>
              <a:t>Der Quellcode kann in dieser Präsentation</a:t>
            </a:r>
          </a:p>
          <a:p>
            <a:pPr marL="0" indent="0">
              <a:buNone/>
            </a:pPr>
            <a:r>
              <a:rPr lang="de-DE" dirty="0"/>
              <a:t>durch Klicken auf den Pfeil 	   dargestellt werden.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41CDE13-2BB5-431A-A6CB-3EDBE55DC23D}"/>
              </a:ext>
            </a:extLst>
          </p:cNvPr>
          <p:cNvSpPr/>
          <p:nvPr/>
        </p:nvSpPr>
        <p:spPr>
          <a:xfrm>
            <a:off x="4535901" y="4729125"/>
            <a:ext cx="473421" cy="2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16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9F5D5-BF41-4DE2-913C-CCA1186E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ABD44-7D99-4E49-8197-361B0E13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86" y="3668939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F736E5-5CA1-4E7B-8F42-24D84607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3380"/>
            <a:ext cx="12192000" cy="73866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Klasse = login_system</a:t>
            </a:r>
            <a:r>
              <a:rPr lang="de-DE" altLang="de-DE" sz="2800" dirty="0">
                <a:solidFill>
                  <a:schemeClr val="bg1"/>
                </a:solidFill>
                <a:latin typeface="JetBrains Mono"/>
              </a:rPr>
              <a:t>.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py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part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get_user_repeat_pass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users_credentials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next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line.strip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line.split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"|"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users.append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passwords.append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titles.append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(title)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A9B7C6"/>
                </a:solidFill>
                <a:latin typeface="JetBrains Mono"/>
              </a:rPr>
              <a:t>Login_system.py </a:t>
            </a:r>
            <a:r>
              <a:rPr lang="de-DE" altLang="de-DE" sz="2800" dirty="0" err="1">
                <a:solidFill>
                  <a:srgbClr val="A9B7C6"/>
                </a:solidFill>
                <a:latin typeface="JetBrains Mono"/>
              </a:rPr>
              <a:t>part</a:t>
            </a:r>
            <a:r>
              <a:rPr lang="de-DE" altLang="de-DE" sz="2800" dirty="0">
                <a:solidFill>
                  <a:srgbClr val="A9B7C6"/>
                </a:solidFill>
                <a:latin typeface="JetBrains Mono"/>
              </a:rPr>
              <a:t> 2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194578B0-B7D4-419C-B60D-BAD03AD3E344}"/>
              </a:ext>
            </a:extLst>
          </p:cNvPr>
          <p:cNvSpPr/>
          <p:nvPr/>
        </p:nvSpPr>
        <p:spPr>
          <a:xfrm rot="10800000">
            <a:off x="3579788" y="5844608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9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2C2C-E34B-4282-AA21-7C2D9BF5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7DEC7-9489-4938-8B58-DA6F0D7D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B3F6F6-1DA7-4233-A480-DA5B12F0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886264"/>
            <a:ext cx="12192000" cy="86792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list_set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set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unique_pass_list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list_set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password_unique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unique_pass_list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index_pos_list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==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password_unique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title_repeat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index_pos_list.append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title_repeat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index_pos_list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&gt;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f"Follow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titles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index_pos_list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have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same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password_unique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/>
                </a:solidFill>
                <a:latin typeface="JetBrains Mono"/>
              </a:rPr>
              <a:t>Zurück zur Präsentation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feil: nach links 6">
            <a:hlinkClick r:id="rId2" action="ppaction://hlinksldjump"/>
            <a:extLst>
              <a:ext uri="{FF2B5EF4-FFF2-40B4-BE49-F238E27FC236}">
                <a16:creationId xmlns:a16="http://schemas.microsoft.com/office/drawing/2014/main" id="{D63B81E4-5409-48AE-83B6-C00440484DD2}"/>
              </a:ext>
            </a:extLst>
          </p:cNvPr>
          <p:cNvSpPr/>
          <p:nvPr/>
        </p:nvSpPr>
        <p:spPr>
          <a:xfrm>
            <a:off x="3695901" y="601730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886F-F5F0-4721-ADB5-E7653132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B89BF-F368-49CD-91D9-CCA41FED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F6A3F-5DF9-49F0-A8F1-251AF343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55749"/>
            <a:ext cx="12192000" cy="107414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chemeClr val="bg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Klasse =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cmd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"Help"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get_commands_information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32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rgbClr val="A9B7C6"/>
                </a:solidFill>
                <a:latin typeface="JetBrains Mono"/>
              </a:rPr>
              <a:t>Weiter zur nächsten Klasse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feil: nach links 4">
            <a:hlinkClick r:id="rId2" action="ppaction://hlinksldjump"/>
            <a:extLst>
              <a:ext uri="{FF2B5EF4-FFF2-40B4-BE49-F238E27FC236}">
                <a16:creationId xmlns:a16="http://schemas.microsoft.com/office/drawing/2014/main" id="{1D505809-6921-4E53-B09F-3883FF1B9907}"/>
              </a:ext>
            </a:extLst>
          </p:cNvPr>
          <p:cNvSpPr/>
          <p:nvPr/>
        </p:nvSpPr>
        <p:spPr>
          <a:xfrm rot="10800000">
            <a:off x="4740931" y="5394665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9186B-D10B-4523-BABD-F97E1D85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214A-650C-439B-8210-401350ED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9F9F68-589E-4889-814D-FF8FEE2E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22232"/>
            <a:ext cx="12192000" cy="95718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rgbClr val="CC7832"/>
                </a:solidFill>
                <a:latin typeface="JetBrains Mono"/>
              </a:rPr>
              <a:t>Klasse = login_system.py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get_commands_information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commands_information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f.read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f.close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Zurück zur Präsentation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8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Pfeil: nach links 5">
            <a:hlinkClick r:id="rId2" action="ppaction://hlinksldjump"/>
            <a:extLst>
              <a:ext uri="{FF2B5EF4-FFF2-40B4-BE49-F238E27FC236}">
                <a16:creationId xmlns:a16="http://schemas.microsoft.com/office/drawing/2014/main" id="{8B372DB4-F8C2-44B8-B487-4FEFD905064C}"/>
              </a:ext>
            </a:extLst>
          </p:cNvPr>
          <p:cNvSpPr/>
          <p:nvPr/>
        </p:nvSpPr>
        <p:spPr>
          <a:xfrm rot="10800000">
            <a:off x="3803818" y="4246563"/>
            <a:ext cx="65475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6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E3B2-BF03-4B8E-8786-E27C50F2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Funktion vom Masteruser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677D4-63A3-4B9D-836B-15E4AA65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der Masteruser?</a:t>
            </a:r>
          </a:p>
          <a:p>
            <a:r>
              <a:rPr lang="de-DE" dirty="0"/>
              <a:t>Funktion 1: </a:t>
            </a:r>
            <a:r>
              <a:rPr lang="de-DE" dirty="0" err="1"/>
              <a:t>CreateMaster</a:t>
            </a:r>
            <a:r>
              <a:rPr lang="de-DE" dirty="0"/>
              <a:t> </a:t>
            </a:r>
          </a:p>
          <a:p>
            <a:r>
              <a:rPr lang="de-DE" dirty="0"/>
              <a:t>Funktion 2: </a:t>
            </a:r>
            <a:r>
              <a:rPr lang="de-DE" dirty="0" err="1"/>
              <a:t>ChangeMasterPassword</a:t>
            </a:r>
            <a:endParaRPr lang="de-DE" dirty="0"/>
          </a:p>
          <a:p>
            <a:r>
              <a:rPr lang="de-DE" dirty="0"/>
              <a:t>Funktion 3: Delete</a:t>
            </a:r>
          </a:p>
          <a:p>
            <a:endParaRPr lang="de-DE" dirty="0"/>
          </a:p>
          <a:p>
            <a:r>
              <a:rPr lang="de-DE" dirty="0"/>
              <a:t>Der Masteruser ist dringen erforderlich für die Nutzung des Passwortmanagers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hlinksldjump"/>
            <a:extLst>
              <a:ext uri="{FF2B5EF4-FFF2-40B4-BE49-F238E27FC236}">
                <a16:creationId xmlns:a16="http://schemas.microsoft.com/office/drawing/2014/main" id="{9AEA9435-B580-4D0D-9DEE-77C02A73D9F6}"/>
              </a:ext>
            </a:extLst>
          </p:cNvPr>
          <p:cNvSpPr/>
          <p:nvPr/>
        </p:nvSpPr>
        <p:spPr>
          <a:xfrm>
            <a:off x="6440556" y="2450136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hlinkClick r:id="rId3" action="ppaction://hlinksldjump"/>
            <a:extLst>
              <a:ext uri="{FF2B5EF4-FFF2-40B4-BE49-F238E27FC236}">
                <a16:creationId xmlns:a16="http://schemas.microsoft.com/office/drawing/2014/main" id="{780FDDC5-70B2-48D1-9F75-FC05248759F3}"/>
              </a:ext>
            </a:extLst>
          </p:cNvPr>
          <p:cNvSpPr/>
          <p:nvPr/>
        </p:nvSpPr>
        <p:spPr>
          <a:xfrm>
            <a:off x="6440556" y="2939568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hlinkClick r:id="rId4" action="ppaction://hlinksldjump"/>
            <a:extLst>
              <a:ext uri="{FF2B5EF4-FFF2-40B4-BE49-F238E27FC236}">
                <a16:creationId xmlns:a16="http://schemas.microsoft.com/office/drawing/2014/main" id="{85EE4B0F-AE0A-4C61-AE68-0C1B2DD7A6FB}"/>
              </a:ext>
            </a:extLst>
          </p:cNvPr>
          <p:cNvSpPr/>
          <p:nvPr/>
        </p:nvSpPr>
        <p:spPr>
          <a:xfrm>
            <a:off x="6440556" y="3429000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0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: nach rechts 6">
            <a:hlinkClick r:id="rId2" action="ppaction://hlinksldjump"/>
            <a:extLst>
              <a:ext uri="{FF2B5EF4-FFF2-40B4-BE49-F238E27FC236}">
                <a16:creationId xmlns:a16="http://schemas.microsoft.com/office/drawing/2014/main" id="{0F0C7E81-3586-4251-8495-C88D79D36DC3}"/>
              </a:ext>
            </a:extLst>
          </p:cNvPr>
          <p:cNvSpPr/>
          <p:nvPr/>
        </p:nvSpPr>
        <p:spPr>
          <a:xfrm>
            <a:off x="9395793" y="3171026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90228F-6899-41AD-9737-89B36F6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Bearbeiten von Einträgen (CRUD)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1D30C-0615-412C-B267-CDF1BBE6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de-DE" dirty="0"/>
              <a:t>Create		| Einträge Erstellen: Add	</a:t>
            </a:r>
          </a:p>
          <a:p>
            <a:r>
              <a:rPr lang="de-DE" dirty="0"/>
              <a:t>Read		| Einträge auslesen: Copy</a:t>
            </a:r>
          </a:p>
          <a:p>
            <a:r>
              <a:rPr lang="de-DE" dirty="0"/>
              <a:t>Update 1	| Einträge Ändern	: </a:t>
            </a:r>
            <a:r>
              <a:rPr lang="de-DE" dirty="0" err="1"/>
              <a:t>ChangeUserPassword</a:t>
            </a:r>
            <a:r>
              <a:rPr lang="de-DE" dirty="0"/>
              <a:t>	</a:t>
            </a:r>
          </a:p>
          <a:p>
            <a:r>
              <a:rPr lang="de-DE" dirty="0"/>
              <a:t>Update 2	| Einträge Ändern	: </a:t>
            </a:r>
            <a:r>
              <a:rPr lang="de-DE" dirty="0" err="1"/>
              <a:t>ChangeUserUsername</a:t>
            </a:r>
            <a:r>
              <a:rPr lang="de-DE" dirty="0"/>
              <a:t> </a:t>
            </a:r>
          </a:p>
          <a:p>
            <a:r>
              <a:rPr lang="de-DE" dirty="0"/>
              <a:t>Delete		| Einträge Löschen	: </a:t>
            </a:r>
            <a:r>
              <a:rPr lang="de-DE" dirty="0" err="1"/>
              <a:t>DeleteEntry</a:t>
            </a:r>
            <a:endParaRPr lang="de-DE" dirty="0"/>
          </a:p>
          <a:p>
            <a:r>
              <a:rPr lang="de-DE" dirty="0"/>
              <a:t>Export		| Einträge Exportieren : </a:t>
            </a:r>
            <a:r>
              <a:rPr lang="de-DE" dirty="0" err="1"/>
              <a:t>ExportAll</a:t>
            </a:r>
            <a:endParaRPr lang="de-DE" dirty="0"/>
          </a:p>
        </p:txBody>
      </p:sp>
      <p:sp>
        <p:nvSpPr>
          <p:cNvPr id="4" name="Pfeil: nach rechts 3">
            <a:hlinkClick r:id="rId3" action="ppaction://hlinksldjump"/>
            <a:extLst>
              <a:ext uri="{FF2B5EF4-FFF2-40B4-BE49-F238E27FC236}">
                <a16:creationId xmlns:a16="http://schemas.microsoft.com/office/drawing/2014/main" id="{089F1A8B-772E-4810-84B6-59F64122FA24}"/>
              </a:ext>
            </a:extLst>
          </p:cNvPr>
          <p:cNvSpPr/>
          <p:nvPr/>
        </p:nvSpPr>
        <p:spPr>
          <a:xfrm>
            <a:off x="9395793" y="1825625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hlinkClick r:id="rId4" action="ppaction://hlinksldjump"/>
            <a:extLst>
              <a:ext uri="{FF2B5EF4-FFF2-40B4-BE49-F238E27FC236}">
                <a16:creationId xmlns:a16="http://schemas.microsoft.com/office/drawing/2014/main" id="{686F38ED-91DC-487B-8F8B-3245B0495E55}"/>
              </a:ext>
            </a:extLst>
          </p:cNvPr>
          <p:cNvSpPr/>
          <p:nvPr/>
        </p:nvSpPr>
        <p:spPr>
          <a:xfrm>
            <a:off x="9395793" y="2261528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: nach rechts 5">
            <a:hlinkClick r:id="rId5" action="ppaction://hlinksldjump"/>
            <a:extLst>
              <a:ext uri="{FF2B5EF4-FFF2-40B4-BE49-F238E27FC236}">
                <a16:creationId xmlns:a16="http://schemas.microsoft.com/office/drawing/2014/main" id="{90AFA335-02CD-487F-B756-5D2D59E712BD}"/>
              </a:ext>
            </a:extLst>
          </p:cNvPr>
          <p:cNvSpPr/>
          <p:nvPr/>
        </p:nvSpPr>
        <p:spPr>
          <a:xfrm>
            <a:off x="9395793" y="2725524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hlinkClick r:id="rId6" action="ppaction://hlinksldjump"/>
            <a:extLst>
              <a:ext uri="{FF2B5EF4-FFF2-40B4-BE49-F238E27FC236}">
                <a16:creationId xmlns:a16="http://schemas.microsoft.com/office/drawing/2014/main" id="{9667956D-642D-4DCD-9758-5E142D4B09D4}"/>
              </a:ext>
            </a:extLst>
          </p:cNvPr>
          <p:cNvSpPr/>
          <p:nvPr/>
        </p:nvSpPr>
        <p:spPr>
          <a:xfrm>
            <a:off x="9395793" y="3656114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hlinkClick r:id="rId7" action="ppaction://hlinksldjump"/>
            <a:extLst>
              <a:ext uri="{FF2B5EF4-FFF2-40B4-BE49-F238E27FC236}">
                <a16:creationId xmlns:a16="http://schemas.microsoft.com/office/drawing/2014/main" id="{7C8EBD2C-A0EF-43C1-BBF6-88B1E1F82EB0}"/>
              </a:ext>
            </a:extLst>
          </p:cNvPr>
          <p:cNvSpPr/>
          <p:nvPr/>
        </p:nvSpPr>
        <p:spPr>
          <a:xfrm>
            <a:off x="9395793" y="4098431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3931A-07BF-4563-935F-8EBCC74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Zufälliges Passwort Generieren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93312-9BFB-48E4-B391-FE86AD77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 von einem generiertem Passwort</a:t>
            </a:r>
          </a:p>
          <a:p>
            <a:endParaRPr lang="de-DE" dirty="0"/>
          </a:p>
          <a:p>
            <a:r>
              <a:rPr lang="de-DE" dirty="0"/>
              <a:t>Spezielle angaben:</a:t>
            </a:r>
          </a:p>
          <a:p>
            <a:pPr lvl="1"/>
            <a:r>
              <a:rPr lang="de-DE" dirty="0"/>
              <a:t>Parameter 1 = Länge</a:t>
            </a:r>
          </a:p>
          <a:p>
            <a:pPr lvl="1"/>
            <a:r>
              <a:rPr lang="de-DE" dirty="0"/>
              <a:t>Parameter 2 = Groß/Kleinschreibung</a:t>
            </a:r>
          </a:p>
          <a:p>
            <a:pPr lvl="1"/>
            <a:r>
              <a:rPr lang="de-DE" dirty="0"/>
              <a:t>Parameter 3 = Sonderzeichen</a:t>
            </a:r>
          </a:p>
          <a:p>
            <a:pPr lvl="1"/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GeneratePassword</a:t>
            </a:r>
            <a:r>
              <a:rPr lang="de-DE" dirty="0"/>
              <a:t> 50 True </a:t>
            </a:r>
            <a:r>
              <a:rPr lang="de-DE" dirty="0" err="1"/>
              <a:t>True</a:t>
            </a:r>
            <a:r>
              <a:rPr lang="de-DE" dirty="0"/>
              <a:t>	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Pfeil: nach rechts 5">
            <a:hlinkClick r:id="rId2" action="ppaction://hlinksldjump"/>
            <a:extLst>
              <a:ext uri="{FF2B5EF4-FFF2-40B4-BE49-F238E27FC236}">
                <a16:creationId xmlns:a16="http://schemas.microsoft.com/office/drawing/2014/main" id="{7C3530F0-A47C-477A-A2ED-B6617E5A9C77}"/>
              </a:ext>
            </a:extLst>
          </p:cNvPr>
          <p:cNvSpPr/>
          <p:nvPr/>
        </p:nvSpPr>
        <p:spPr>
          <a:xfrm>
            <a:off x="7182680" y="5015846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BF4AB-90C6-4A51-BB96-5337FF5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Redundante Passwörter überprüfen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94E6A-4FD4-43DD-A074-882713FE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Nachteile von redundanten Passwörtern.</a:t>
            </a:r>
          </a:p>
          <a:p>
            <a:endParaRPr lang="de-DE" dirty="0"/>
          </a:p>
          <a:p>
            <a:r>
              <a:rPr lang="de-DE" dirty="0"/>
              <a:t>Beispiel: $ </a:t>
            </a:r>
            <a:r>
              <a:rPr lang="de-DE" dirty="0" err="1"/>
              <a:t>Passwordmanager</a:t>
            </a:r>
            <a:r>
              <a:rPr lang="de-DE" dirty="0"/>
              <a:t> </a:t>
            </a:r>
            <a:r>
              <a:rPr lang="de-DE" dirty="0" err="1"/>
              <a:t>CheckPassword</a:t>
            </a:r>
            <a:endParaRPr lang="de-DE" dirty="0"/>
          </a:p>
        </p:txBody>
      </p:sp>
      <p:sp>
        <p:nvSpPr>
          <p:cNvPr id="7" name="Pfeil: nach rechts 6">
            <a:hlinkClick r:id="rId2" action="ppaction://hlinksldjump"/>
            <a:extLst>
              <a:ext uri="{FF2B5EF4-FFF2-40B4-BE49-F238E27FC236}">
                <a16:creationId xmlns:a16="http://schemas.microsoft.com/office/drawing/2014/main" id="{D88AB524-8D23-41DE-B4FE-ECEDE9AF2DAB}"/>
              </a:ext>
            </a:extLst>
          </p:cNvPr>
          <p:cNvSpPr/>
          <p:nvPr/>
        </p:nvSpPr>
        <p:spPr>
          <a:xfrm>
            <a:off x="7911548" y="2919852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23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BC3A-E162-43C1-B26B-5306742E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6396C-DE03-49DB-8853-58C73B01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Zeigt alle Befehle mit Beispielen an.</a:t>
            </a:r>
          </a:p>
          <a:p>
            <a:r>
              <a:rPr lang="de-DE" dirty="0"/>
              <a:t>Zeigt die die Syntax von jedem Befehl an.</a:t>
            </a:r>
          </a:p>
          <a:p>
            <a:r>
              <a:rPr lang="de-DE" dirty="0"/>
              <a:t>Es werden alle Befehle beschrieben.</a:t>
            </a:r>
          </a:p>
          <a:p>
            <a:r>
              <a:rPr lang="de-DE" dirty="0"/>
              <a:t>Hilfreich für nicht erfahrenen Benutzer*innen</a:t>
            </a:r>
          </a:p>
          <a:p>
            <a:endParaRPr lang="de-DE" dirty="0"/>
          </a:p>
          <a:p>
            <a:r>
              <a:rPr lang="de-DE" dirty="0"/>
              <a:t>Beispiel: $ </a:t>
            </a:r>
            <a:r>
              <a:rPr lang="de-DE" dirty="0" err="1"/>
              <a:t>Passwordmanager</a:t>
            </a:r>
            <a:r>
              <a:rPr lang="de-DE" dirty="0"/>
              <a:t> Help 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hlinksldjump"/>
            <a:extLst>
              <a:ext uri="{FF2B5EF4-FFF2-40B4-BE49-F238E27FC236}">
                <a16:creationId xmlns:a16="http://schemas.microsoft.com/office/drawing/2014/main" id="{78D8F715-ABF9-497F-A420-2DA9CE1557E9}"/>
              </a:ext>
            </a:extLst>
          </p:cNvPr>
          <p:cNvSpPr/>
          <p:nvPr/>
        </p:nvSpPr>
        <p:spPr>
          <a:xfrm>
            <a:off x="6096000" y="4284824"/>
            <a:ext cx="6493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18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B830F-71C9-4136-8C99-56495F2D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4BB7-070D-495C-8A8F-0D41BDF8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8891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Microsoft Office PowerPoint</Application>
  <PresentationFormat>Breitbild</PresentationFormat>
  <Paragraphs>229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JetBrains Mono</vt:lpstr>
      <vt:lpstr>Wingdings 3</vt:lpstr>
      <vt:lpstr>Office</vt:lpstr>
      <vt:lpstr>Ion</vt:lpstr>
      <vt:lpstr>BSRN Alternative 4  Der Passwort-Manager (Python)</vt:lpstr>
      <vt:lpstr>Gliederung</vt:lpstr>
      <vt:lpstr>Einleitung </vt:lpstr>
      <vt:lpstr>Die Funktion vom Masteruser</vt:lpstr>
      <vt:lpstr>Bearbeiten von Einträgen (CRUD)</vt:lpstr>
      <vt:lpstr>Zufälliges Passwort Generieren</vt:lpstr>
      <vt:lpstr>Redundante Passwörter überprüfen</vt:lpstr>
      <vt:lpstr>Help Funktion</vt:lpstr>
      <vt:lpstr>Danke für Ihre Aufmerksamkeit</vt:lpstr>
      <vt:lpstr>Danke für Ihre Aufmerksamkeit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BSRN Alternative 4  Der Passwort-Manager (Python)</dc:title>
  <dc:creator>Soufian Zaatan</dc:creator>
  <cp:lastModifiedBy>Soufian Zaatan</cp:lastModifiedBy>
  <cp:revision>29</cp:revision>
  <dcterms:created xsi:type="dcterms:W3CDTF">2021-07-03T11:25:24Z</dcterms:created>
  <dcterms:modified xsi:type="dcterms:W3CDTF">2021-07-07T08:20:30Z</dcterms:modified>
</cp:coreProperties>
</file>