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9"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6A"/>
    <a:srgbClr val="EB5F43"/>
    <a:srgbClr val="0EC4E8"/>
    <a:srgbClr val="DFF8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7" autoAdjust="0"/>
  </p:normalViewPr>
  <p:slideViewPr>
    <p:cSldViewPr>
      <p:cViewPr>
        <p:scale>
          <a:sx n="100" d="100"/>
          <a:sy n="100" d="100"/>
        </p:scale>
        <p:origin x="-3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100" b="0" i="0" u="none" strike="noStrike" cap="none" baseline="0">
                <a:solidFill>
                  <a:schemeClr val="dk1"/>
                </a:solidFill>
                <a:latin typeface="Arial"/>
                <a:ea typeface="Arial"/>
                <a:cs typeface="Arial"/>
                <a:sym typeface="Arial"/>
              </a:defRPr>
            </a:lvl1pPr>
            <a:lvl2pPr marL="457200" marR="0" indent="0" algn="l" rtl="0">
              <a:spcBef>
                <a:spcPts val="0"/>
              </a:spcBef>
              <a:defRPr sz="1100" b="0" i="0" u="none" strike="noStrike" cap="none" baseline="0">
                <a:solidFill>
                  <a:schemeClr val="dk1"/>
                </a:solidFill>
                <a:latin typeface="Arial"/>
                <a:ea typeface="Arial"/>
                <a:cs typeface="Arial"/>
                <a:sym typeface="Arial"/>
              </a:defRPr>
            </a:lvl2pPr>
            <a:lvl3pPr marL="914400" marR="0" indent="0" algn="l" rtl="0">
              <a:spcBef>
                <a:spcPts val="0"/>
              </a:spcBef>
              <a:defRPr sz="1100" b="0" i="0" u="none" strike="noStrike" cap="none" baseline="0">
                <a:solidFill>
                  <a:schemeClr val="dk1"/>
                </a:solidFill>
                <a:latin typeface="Arial"/>
                <a:ea typeface="Arial"/>
                <a:cs typeface="Arial"/>
                <a:sym typeface="Arial"/>
              </a:defRPr>
            </a:lvl3pPr>
            <a:lvl4pPr marL="1371600" marR="0" indent="0" algn="l" rtl="0">
              <a:spcBef>
                <a:spcPts val="0"/>
              </a:spcBef>
              <a:defRPr sz="1100" b="0" i="0" u="none" strike="noStrike" cap="none" baseline="0">
                <a:solidFill>
                  <a:schemeClr val="dk1"/>
                </a:solidFill>
                <a:latin typeface="Arial"/>
                <a:ea typeface="Arial"/>
                <a:cs typeface="Arial"/>
                <a:sym typeface="Arial"/>
              </a:defRPr>
            </a:lvl4pPr>
            <a:lvl5pPr marL="1828800" marR="0" indent="0" algn="l" rtl="0">
              <a:spcBef>
                <a:spcPts val="0"/>
              </a:spcBef>
              <a:defRPr sz="1100" b="0" i="0" u="none" strike="noStrike" cap="none" baseline="0">
                <a:solidFill>
                  <a:schemeClr val="dk1"/>
                </a:solidFill>
                <a:latin typeface="Arial"/>
                <a:ea typeface="Arial"/>
                <a:cs typeface="Arial"/>
                <a:sym typeface="Arial"/>
              </a:defRPr>
            </a:lvl5pPr>
            <a:lvl6pPr marL="2286000" marR="0" indent="0" algn="l" rtl="0">
              <a:spcBef>
                <a:spcPts val="0"/>
              </a:spcBef>
              <a:defRPr sz="1100" b="0" i="0" u="none" strike="noStrike" cap="none" baseline="0">
                <a:solidFill>
                  <a:schemeClr val="dk1"/>
                </a:solidFill>
                <a:latin typeface="Arial"/>
                <a:ea typeface="Arial"/>
                <a:cs typeface="Arial"/>
                <a:sym typeface="Arial"/>
              </a:defRPr>
            </a:lvl6pPr>
            <a:lvl7pPr marL="2743200" marR="0" indent="0" algn="l" rtl="0">
              <a:spcBef>
                <a:spcPts val="0"/>
              </a:spcBef>
              <a:defRPr sz="1100" b="0" i="0" u="none" strike="noStrike" cap="none" baseline="0">
                <a:solidFill>
                  <a:schemeClr val="dk1"/>
                </a:solidFill>
                <a:latin typeface="Arial"/>
                <a:ea typeface="Arial"/>
                <a:cs typeface="Arial"/>
                <a:sym typeface="Arial"/>
              </a:defRPr>
            </a:lvl7pPr>
            <a:lvl8pPr marL="3200400" marR="0" indent="0" algn="l" rtl="0">
              <a:spcBef>
                <a:spcPts val="0"/>
              </a:spcBef>
              <a:defRPr sz="1100" b="0" i="0" u="none" strike="noStrike" cap="none" baseline="0">
                <a:solidFill>
                  <a:schemeClr val="dk1"/>
                </a:solidFill>
                <a:latin typeface="Arial"/>
                <a:ea typeface="Arial"/>
                <a:cs typeface="Arial"/>
                <a:sym typeface="Arial"/>
              </a:defRPr>
            </a:lvl8pPr>
            <a:lvl9pPr marL="3657600" marR="0" indent="0" algn="l" rtl="0">
              <a:spcBef>
                <a:spcPts val="0"/>
              </a:spcBef>
              <a:defRPr sz="1100" b="0" i="0" u="none" strike="noStrike" cap="none" baseline="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927445528"/>
      </p:ext>
    </p:extLst>
  </p:cSld>
  <p:clrMap bg1="lt1" tx1="dk1" bg2="dk2" tx2="lt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病院画面で医者が患者リストから患者を選択</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グラフを見て、アドバイスを入力</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腕時計画面に通知が来る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ここでも大事なのが、ユーザーは通知を受け取るだけということ</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病院画面は一覧画面に戻しておく</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緊急通報ボタン</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リバタン使用者が緊急事態に陥ったとき、リバタンは誰よりも早く異常を感知、医師へ知らせます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病院側画面では、緊急通報があったとき、すぐにわかります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ここで医師が適切な対応を行うことが求められますが、そのためには患者がどういう持病を持っているか、どのような薬を服用しているかといった情報がないと、適切な処置が行えません</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ですがリバタンとＬＩＶＩＣＥシステムは、電子カルテのような情報を格納しています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これにより、搬送された病院がかかりつけの医院でなくても、知り合いがいない旅行先でも患者に一番あった処置をすぐに行うことができます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いざというときに安心できるこの仕組みがあることにより、高齢者は気軽に旅行や外出を行うことができるようになります</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従来の診察方法では、持病を持っている人や薬の処方を求める人は毎回生活圏から出て、病院に通う必要がありました</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本当に病院にいかないとできないことでしょうか？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病院外での診察、病院から患者へのアドバイスの場があれば新しい治療のカタチが生まれるはずです</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製薬会社のメリット：テスタが斡旋される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服用者のメリット：安価な医薬品、健康食品を服用できる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業界のメリット：新商品の認可までの基金が短くなる→活性化</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ＷＩＮ－ＷＩＮの場ができる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実際のＬＩＶＩＣＥシステムではリバタンが自動的に心拍数などの生体データを取得しますが、</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これは使用者が常にリバタンを身に着けているからできることです。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リバタンによるサポートを完全に受けるには、一週間分以上の生体データが必要になります。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なので、今回はリバタンが判断に必要な情報を選択していただきます</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あなたのライフスタイルを教えてください</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入力、出力</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次の画面へ</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ここで大事なのがユーザーが何かアクションを起こす必要はないということ</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リバタンが自動的にアドバイスをくれる</a:t>
            </a:r>
          </a:p>
          <a:p>
            <a:pPr marL="0" marR="0" lvl="0" indent="0" algn="l" rtl="0">
              <a:spcBef>
                <a:spcPts val="0"/>
              </a:spcBef>
              <a:buClr>
                <a:schemeClr val="dk1"/>
              </a:buClr>
              <a:buSzPct val="25000"/>
              <a:buFont typeface="Arial"/>
              <a:buNone/>
            </a:pPr>
            <a:r>
              <a:rPr lang="ja" sz="1100" b="0" i="0" u="none" strike="noStrike" cap="none" baseline="0">
                <a:solidFill>
                  <a:schemeClr val="dk1"/>
                </a:solidFill>
                <a:latin typeface="Arial"/>
                <a:ea typeface="Arial"/>
                <a:cs typeface="Arial"/>
                <a:sym typeface="Arial"/>
              </a:rPr>
              <a:t>病院側画面へ</a:t>
            </a:r>
          </a:p>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indent="0" algn="ctr" rtl="0">
              <a:lnSpc>
                <a:spcPct val="100000"/>
              </a:lnSpc>
              <a:spcBef>
                <a:spcPts val="0"/>
              </a:spcBef>
              <a:spcAft>
                <a:spcPts val="0"/>
              </a:spcAft>
              <a:buClr>
                <a:schemeClr val="dk1"/>
              </a:buClr>
              <a:buFont typeface="Arial"/>
              <a:buNone/>
              <a:defRPr sz="5200" b="0" i="0" u="none" strike="noStrike" cap="none" baseline="0">
                <a:solidFill>
                  <a:schemeClr val="dk1"/>
                </a:solidFill>
                <a:latin typeface="Arial"/>
                <a:ea typeface="Arial"/>
                <a:cs typeface="Arial"/>
                <a:sym typeface="Arial"/>
                <a:rtl val="0"/>
              </a:defRPr>
            </a:lvl1pPr>
            <a:lvl2pPr marL="0" marR="0" indent="0" algn="ctr" rtl="0">
              <a:spcBef>
                <a:spcPts val="0"/>
              </a:spcBef>
              <a:buClr>
                <a:schemeClr val="dk1"/>
              </a:buClr>
              <a:buFont typeface="Arial"/>
              <a:buNone/>
              <a:defRPr sz="5200" b="0" i="0" u="none" strike="noStrike" cap="none" baseline="0">
                <a:solidFill>
                  <a:schemeClr val="dk1"/>
                </a:solidFill>
              </a:defRPr>
            </a:lvl2pPr>
            <a:lvl3pPr marL="0" marR="0" indent="0" algn="ctr" rtl="0">
              <a:spcBef>
                <a:spcPts val="0"/>
              </a:spcBef>
              <a:buClr>
                <a:schemeClr val="dk1"/>
              </a:buClr>
              <a:buFont typeface="Arial"/>
              <a:buNone/>
              <a:defRPr sz="5200" b="0" i="0" u="none" strike="noStrike" cap="none" baseline="0">
                <a:solidFill>
                  <a:schemeClr val="dk1"/>
                </a:solidFill>
              </a:defRPr>
            </a:lvl3pPr>
            <a:lvl4pPr marL="0" marR="0" indent="0" algn="ctr" rtl="0">
              <a:spcBef>
                <a:spcPts val="0"/>
              </a:spcBef>
              <a:buClr>
                <a:schemeClr val="dk1"/>
              </a:buClr>
              <a:buFont typeface="Arial"/>
              <a:buNone/>
              <a:defRPr sz="5200" b="0" i="0" u="none" strike="noStrike" cap="none" baseline="0">
                <a:solidFill>
                  <a:schemeClr val="dk1"/>
                </a:solidFill>
              </a:defRPr>
            </a:lvl4pPr>
            <a:lvl5pPr marL="0" marR="0" indent="0" algn="ctr" rtl="0">
              <a:spcBef>
                <a:spcPts val="0"/>
              </a:spcBef>
              <a:buClr>
                <a:schemeClr val="dk1"/>
              </a:buClr>
              <a:buFont typeface="Arial"/>
              <a:buNone/>
              <a:defRPr sz="5200" b="0" i="0" u="none" strike="noStrike" cap="none" baseline="0">
                <a:solidFill>
                  <a:schemeClr val="dk1"/>
                </a:solidFill>
              </a:defRPr>
            </a:lvl5pPr>
            <a:lvl6pPr marL="0" marR="0" indent="0" algn="ctr" rtl="0">
              <a:spcBef>
                <a:spcPts val="0"/>
              </a:spcBef>
              <a:buClr>
                <a:schemeClr val="dk1"/>
              </a:buClr>
              <a:buFont typeface="Arial"/>
              <a:buNone/>
              <a:defRPr sz="5200" b="0" i="0" u="none" strike="noStrike" cap="none" baseline="0">
                <a:solidFill>
                  <a:schemeClr val="dk1"/>
                </a:solidFill>
              </a:defRPr>
            </a:lvl6pPr>
            <a:lvl7pPr marL="0" marR="0" indent="0" algn="ctr" rtl="0">
              <a:spcBef>
                <a:spcPts val="0"/>
              </a:spcBef>
              <a:buClr>
                <a:schemeClr val="dk1"/>
              </a:buClr>
              <a:buFont typeface="Arial"/>
              <a:buNone/>
              <a:defRPr sz="5200" b="0" i="0" u="none" strike="noStrike" cap="none" baseline="0">
                <a:solidFill>
                  <a:schemeClr val="dk1"/>
                </a:solidFill>
              </a:defRPr>
            </a:lvl7pPr>
            <a:lvl8pPr marL="0" marR="0" indent="0" algn="ctr" rtl="0">
              <a:spcBef>
                <a:spcPts val="0"/>
              </a:spcBef>
              <a:buClr>
                <a:schemeClr val="dk1"/>
              </a:buClr>
              <a:buFont typeface="Arial"/>
              <a:buNone/>
              <a:defRPr sz="5200" b="0" i="0" u="none" strike="noStrike" cap="none" baseline="0">
                <a:solidFill>
                  <a:schemeClr val="dk1"/>
                </a:solidFill>
              </a:defRPr>
            </a:lvl8pPr>
            <a:lvl9pPr marL="0" marR="0" indent="0" algn="ctr" rtl="0">
              <a:spcBef>
                <a:spcPts val="0"/>
              </a:spcBef>
              <a:buClr>
                <a:schemeClr val="dk1"/>
              </a:buClr>
              <a:buFont typeface="Arial"/>
              <a:buNone/>
              <a:defRPr sz="5200" b="0" i="0" u="none" strike="noStrike" cap="none" baseline="0">
                <a:solidFill>
                  <a:schemeClr val="dk1"/>
                </a:solidFill>
              </a:defRPr>
            </a:lvl9pPr>
          </a:lstStyle>
          <a:p>
            <a:endParaRPr/>
          </a:p>
        </p:txBody>
      </p:sp>
      <p:sp>
        <p:nvSpPr>
          <p:cNvPr id="10" name="Shape 10"/>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1pPr>
            <a:lvl2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2pPr>
            <a:lvl3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3pPr>
            <a:lvl4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4pPr>
            <a:lvl5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5pPr>
            <a:lvl6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6pPr>
            <a:lvl7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7pPr>
            <a:lvl8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8pPr>
            <a:lvl9pPr marL="0" marR="0" indent="0" algn="ctr" rtl="0">
              <a:lnSpc>
                <a:spcPct val="100000"/>
              </a:lnSpc>
              <a:spcBef>
                <a:spcPts val="0"/>
              </a:spcBef>
              <a:spcAft>
                <a:spcPts val="0"/>
              </a:spcAft>
              <a:buClr>
                <a:schemeClr val="dk2"/>
              </a:buClr>
              <a:buFont typeface="Arial"/>
              <a:buNone/>
              <a:defRPr sz="2800" b="0" i="0" u="none" strike="noStrike" cap="none" baseline="0">
                <a:solidFill>
                  <a:schemeClr val="dk2"/>
                </a:solidFill>
                <a:latin typeface="Arial"/>
                <a:ea typeface="Arial"/>
                <a:cs typeface="Arial"/>
                <a:sym typeface="Arial"/>
                <a:rtl val="0"/>
              </a:defRPr>
            </a:lvl9pPr>
          </a:lstStyle>
          <a:p>
            <a:endParaRPr/>
          </a:p>
        </p:txBody>
      </p:sp>
      <p:sp>
        <p:nvSpPr>
          <p:cNvPr id="11" name="Shape 1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algn="ctr" rtl="0">
              <a:spcBef>
                <a:spcPts val="0"/>
              </a:spcBef>
              <a:defRPr sz="12000"/>
            </a:lvl1pPr>
            <a:lvl2pPr algn="ctr" rtl="0">
              <a:spcBef>
                <a:spcPts val="0"/>
              </a:spcBef>
              <a:defRPr sz="12000"/>
            </a:lvl2pPr>
            <a:lvl3pPr algn="ctr" rtl="0">
              <a:spcBef>
                <a:spcPts val="0"/>
              </a:spcBef>
              <a:defRPr sz="12000"/>
            </a:lvl3pPr>
            <a:lvl4pPr algn="ctr" rtl="0">
              <a:spcBef>
                <a:spcPts val="0"/>
              </a:spcBef>
              <a:defRPr sz="12000"/>
            </a:lvl4pPr>
            <a:lvl5pPr algn="ctr" rtl="0">
              <a:spcBef>
                <a:spcPts val="0"/>
              </a:spcBef>
              <a:defRPr sz="12000"/>
            </a:lvl5pPr>
            <a:lvl6pPr algn="ctr" rtl="0">
              <a:spcBef>
                <a:spcPts val="0"/>
              </a:spcBef>
              <a:defRPr sz="12000"/>
            </a:lvl6pPr>
            <a:lvl7pPr algn="ctr" rtl="0">
              <a:spcBef>
                <a:spcPts val="0"/>
              </a:spcBef>
              <a:defRPr sz="12000"/>
            </a:lvl7pPr>
            <a:lvl8pPr algn="ctr" rtl="0">
              <a:spcBef>
                <a:spcPts val="0"/>
              </a:spcBef>
              <a:defRPr sz="12000"/>
            </a:lvl8pPr>
            <a:lvl9pPr algn="ctr" rtl="0">
              <a:spcBef>
                <a:spcPts val="0"/>
              </a:spcBef>
              <a:defRPr sz="12000"/>
            </a:lvl9pPr>
          </a:lstStyle>
          <a:p>
            <a:endParaRPr/>
          </a:p>
        </p:txBody>
      </p:sp>
      <p:sp>
        <p:nvSpPr>
          <p:cNvPr id="45" name="Shape 45"/>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algn="ctr" rtl="0">
              <a:spcBef>
                <a:spcPts val="0"/>
              </a:spcBef>
              <a:defRPr/>
            </a:lvl1pPr>
            <a:lvl2pPr algn="ctr" rtl="0">
              <a:spcBef>
                <a:spcPts val="0"/>
              </a:spcBef>
              <a:defRPr/>
            </a:lvl2pPr>
            <a:lvl3pPr algn="ctr" rtl="0">
              <a:spcBef>
                <a:spcPts val="0"/>
              </a:spcBef>
              <a:defRPr/>
            </a:lvl3pPr>
            <a:lvl4pPr algn="ctr" rtl="0">
              <a:spcBef>
                <a:spcPts val="0"/>
              </a:spcBef>
              <a:defRPr/>
            </a:lvl4pPr>
            <a:lvl5pPr algn="ctr" rtl="0">
              <a:spcBef>
                <a:spcPts val="0"/>
              </a:spcBef>
              <a:defRPr/>
            </a:lvl5pPr>
            <a:lvl6pPr algn="ctr" rtl="0">
              <a:spcBef>
                <a:spcPts val="0"/>
              </a:spcBef>
              <a:defRPr/>
            </a:lvl6pPr>
            <a:lvl7pPr algn="ctr" rtl="0">
              <a:spcBef>
                <a:spcPts val="0"/>
              </a:spcBef>
              <a:defRPr/>
            </a:lvl7pPr>
            <a:lvl8pPr algn="ctr" rtl="0">
              <a:spcBef>
                <a:spcPts val="0"/>
              </a:spcBef>
              <a:defRPr/>
            </a:lvl8pPr>
            <a:lvl9pPr algn="ctr" rtl="0">
              <a:spcBef>
                <a:spcPts val="0"/>
              </a:spcBef>
              <a:defRPr/>
            </a:lvl9pPr>
          </a:lstStyle>
          <a:p>
            <a:endParaRPr/>
          </a:p>
        </p:txBody>
      </p:sp>
      <p:sp>
        <p:nvSpPr>
          <p:cNvPr id="46" name="Shape 4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 name="Shape 14"/>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algn="ctr" rtl="0">
              <a:spcBef>
                <a:spcPts val="0"/>
              </a:spcBef>
              <a:defRPr sz="3600"/>
            </a:lvl1pPr>
            <a:lvl2pPr algn="ctr" rtl="0">
              <a:spcBef>
                <a:spcPts val="0"/>
              </a:spcBef>
              <a:defRPr sz="3600"/>
            </a:lvl2pPr>
            <a:lvl3pPr algn="ctr" rtl="0">
              <a:spcBef>
                <a:spcPts val="0"/>
              </a:spcBef>
              <a:defRPr sz="3600"/>
            </a:lvl3pPr>
            <a:lvl4pPr algn="ctr" rtl="0">
              <a:spcBef>
                <a:spcPts val="0"/>
              </a:spcBef>
              <a:defRPr sz="3600"/>
            </a:lvl4pPr>
            <a:lvl5pPr algn="ctr" rtl="0">
              <a:spcBef>
                <a:spcPts val="0"/>
              </a:spcBef>
              <a:defRPr sz="3600"/>
            </a:lvl5pPr>
            <a:lvl6pPr algn="ctr" rtl="0">
              <a:spcBef>
                <a:spcPts val="0"/>
              </a:spcBef>
              <a:defRPr sz="3600"/>
            </a:lvl6pPr>
            <a:lvl7pPr algn="ctr" rtl="0">
              <a:spcBef>
                <a:spcPts val="0"/>
              </a:spcBef>
              <a:defRPr sz="3600"/>
            </a:lvl7pPr>
            <a:lvl8pPr algn="ctr" rtl="0">
              <a:spcBef>
                <a:spcPts val="0"/>
              </a:spcBef>
              <a:defRPr sz="3600"/>
            </a:lvl8pPr>
            <a:lvl9pPr algn="ctr" rtl="0">
              <a:spcBef>
                <a:spcPts val="0"/>
              </a:spcBef>
              <a:defRPr sz="3600"/>
            </a:lvl9pPr>
          </a:lstStyle>
          <a:p>
            <a:endParaRPr/>
          </a:p>
        </p:txBody>
      </p:sp>
      <p:sp>
        <p:nvSpPr>
          <p:cNvPr id="18" name="Shape 1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311700" y="1152475"/>
            <a:ext cx="3999898" cy="3416400"/>
          </a:xfrm>
          <a:prstGeom prst="rect">
            <a:avLst/>
          </a:prstGeom>
          <a:noFill/>
          <a:ln>
            <a:noFill/>
          </a:ln>
        </p:spPr>
        <p:txBody>
          <a:bodyPr lIns="91425" tIns="91425" rIns="91425" bIns="91425" anchor="t" anchorCtr="0"/>
          <a:lstStyle>
            <a:lvl1pPr rtl="0">
              <a:spcBef>
                <a:spcPts val="0"/>
              </a:spcBef>
              <a:defRPr sz="14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22" name="Shape 22"/>
          <p:cNvSpPr txBox="1">
            <a:spLocks noGrp="1"/>
          </p:cNvSpPr>
          <p:nvPr>
            <p:ph type="body" idx="2"/>
          </p:nvPr>
        </p:nvSpPr>
        <p:spPr>
          <a:xfrm>
            <a:off x="4832400" y="1152475"/>
            <a:ext cx="3999898" cy="3416400"/>
          </a:xfrm>
          <a:prstGeom prst="rect">
            <a:avLst/>
          </a:prstGeom>
          <a:noFill/>
          <a:ln>
            <a:noFill/>
          </a:ln>
        </p:spPr>
        <p:txBody>
          <a:bodyPr lIns="91425" tIns="91425" rIns="91425" bIns="91425" anchor="t" anchorCtr="0"/>
          <a:lstStyle>
            <a:lvl1pPr rtl="0">
              <a:spcBef>
                <a:spcPts val="0"/>
              </a:spcBef>
              <a:defRPr sz="14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23" name="Shape 2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555600"/>
            <a:ext cx="2807999" cy="755698"/>
          </a:xfrm>
          <a:prstGeom prst="rect">
            <a:avLst/>
          </a:prstGeom>
          <a:noFill/>
          <a:ln>
            <a:noFill/>
          </a:ln>
        </p:spPr>
        <p:txBody>
          <a:bodyPr lIns="91425" tIns="91425" rIns="91425" bIns="91425" anchor="b" anchorCtr="0"/>
          <a:lstStyle>
            <a:lvl1pPr rtl="0">
              <a:spcBef>
                <a:spcPts val="0"/>
              </a:spcBef>
              <a:defRPr sz="2400"/>
            </a:lvl1pPr>
            <a:lvl2pPr rtl="0">
              <a:spcBef>
                <a:spcPts val="0"/>
              </a:spcBef>
              <a:defRPr sz="2400"/>
            </a:lvl2pPr>
            <a:lvl3pPr rtl="0">
              <a:spcBef>
                <a:spcPts val="0"/>
              </a:spcBef>
              <a:defRPr sz="2400"/>
            </a:lvl3pPr>
            <a:lvl4pPr rtl="0">
              <a:spcBef>
                <a:spcPts val="0"/>
              </a:spcBef>
              <a:defRPr sz="2400"/>
            </a:lvl4pPr>
            <a:lvl5pPr rtl="0">
              <a:spcBef>
                <a:spcPts val="0"/>
              </a:spcBef>
              <a:defRPr sz="2400"/>
            </a:lvl5pPr>
            <a:lvl6pPr rtl="0">
              <a:spcBef>
                <a:spcPts val="0"/>
              </a:spcBef>
              <a:defRPr sz="2400"/>
            </a:lvl6pPr>
            <a:lvl7pPr rtl="0">
              <a:spcBef>
                <a:spcPts val="0"/>
              </a:spcBef>
              <a:defRPr sz="2400"/>
            </a:lvl7pPr>
            <a:lvl8pPr rtl="0">
              <a:spcBef>
                <a:spcPts val="0"/>
              </a:spcBef>
              <a:defRPr sz="2400"/>
            </a:lvl8pPr>
            <a:lvl9pPr rtl="0">
              <a:spcBef>
                <a:spcPts val="0"/>
              </a:spcBef>
              <a:defRPr sz="2400"/>
            </a:lvl9pPr>
          </a:lstStyle>
          <a:p>
            <a:endParaRPr/>
          </a:p>
        </p:txBody>
      </p:sp>
      <p:sp>
        <p:nvSpPr>
          <p:cNvPr id="29" name="Shape 29"/>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rtl="0">
              <a:spcBef>
                <a:spcPts val="0"/>
              </a:spcBef>
              <a:defRPr sz="1200"/>
            </a:lvl1pPr>
            <a:lvl2pPr rtl="0">
              <a:spcBef>
                <a:spcPts val="0"/>
              </a:spcBef>
              <a:defRPr sz="1200"/>
            </a:lvl2pPr>
            <a:lvl3pPr rtl="0">
              <a:spcBef>
                <a:spcPts val="0"/>
              </a:spcBef>
              <a:defRPr sz="1200"/>
            </a:lvl3pPr>
            <a:lvl4pPr rtl="0">
              <a:spcBef>
                <a:spcPts val="0"/>
              </a:spcBef>
              <a:defRPr sz="1200"/>
            </a:lvl4pPr>
            <a:lvl5pPr rtl="0">
              <a:spcBef>
                <a:spcPts val="0"/>
              </a:spcBef>
              <a:defRPr sz="1200"/>
            </a:lvl5pPr>
            <a:lvl6pPr rtl="0">
              <a:spcBef>
                <a:spcPts val="0"/>
              </a:spcBef>
              <a:defRPr sz="1200"/>
            </a:lvl6pPr>
            <a:lvl7pPr rtl="0">
              <a:spcBef>
                <a:spcPts val="0"/>
              </a:spcBef>
              <a:defRPr sz="1200"/>
            </a:lvl7pPr>
            <a:lvl8pPr rtl="0">
              <a:spcBef>
                <a:spcPts val="0"/>
              </a:spcBef>
              <a:defRPr sz="1200"/>
            </a:lvl8pPr>
            <a:lvl9pPr rtl="0">
              <a:spcBef>
                <a:spcPts val="0"/>
              </a:spcBef>
              <a:defRPr sz="1200"/>
            </a:lvl9pPr>
          </a:lstStyle>
          <a:p>
            <a:endParaRPr/>
          </a:p>
        </p:txBody>
      </p:sp>
      <p:sp>
        <p:nvSpPr>
          <p:cNvPr id="30" name="Shape 3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rtl="0">
              <a:spcBef>
                <a:spcPts val="0"/>
              </a:spcBef>
              <a:defRPr sz="4800"/>
            </a:lvl1pPr>
            <a:lvl2pPr rtl="0">
              <a:spcBef>
                <a:spcPts val="0"/>
              </a:spcBef>
              <a:defRPr sz="4800"/>
            </a:lvl2pPr>
            <a:lvl3pPr rtl="0">
              <a:spcBef>
                <a:spcPts val="0"/>
              </a:spcBef>
              <a:defRPr sz="4800"/>
            </a:lvl3pPr>
            <a:lvl4pPr rtl="0">
              <a:spcBef>
                <a:spcPts val="0"/>
              </a:spcBef>
              <a:defRPr sz="4800"/>
            </a:lvl4pPr>
            <a:lvl5pPr rtl="0">
              <a:spcBef>
                <a:spcPts val="0"/>
              </a:spcBef>
              <a:defRPr sz="4800"/>
            </a:lvl5pPr>
            <a:lvl6pPr rtl="0">
              <a:spcBef>
                <a:spcPts val="0"/>
              </a:spcBef>
              <a:defRPr sz="4800"/>
            </a:lvl6pPr>
            <a:lvl7pPr rtl="0">
              <a:spcBef>
                <a:spcPts val="0"/>
              </a:spcBef>
              <a:defRPr sz="4800"/>
            </a:lvl7pPr>
            <a:lvl8pPr rtl="0">
              <a:spcBef>
                <a:spcPts val="0"/>
              </a:spcBef>
              <a:defRPr sz="4800"/>
            </a:lvl8pPr>
            <a:lvl9pPr rtl="0">
              <a:spcBef>
                <a:spcPts val="0"/>
              </a:spcBef>
              <a:defRPr sz="4800"/>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6" name="Shape 36"/>
          <p:cNvSpPr txBox="1">
            <a:spLocks noGrp="1"/>
          </p:cNvSpPr>
          <p:nvPr>
            <p:ph type="title"/>
          </p:nvPr>
        </p:nvSpPr>
        <p:spPr>
          <a:xfrm>
            <a:off x="265500" y="1233175"/>
            <a:ext cx="4045198" cy="1482300"/>
          </a:xfrm>
          <a:prstGeom prst="rect">
            <a:avLst/>
          </a:prstGeom>
          <a:noFill/>
          <a:ln>
            <a:noFill/>
          </a:ln>
        </p:spPr>
        <p:txBody>
          <a:bodyPr lIns="91425" tIns="91425" rIns="91425" bIns="91425" anchor="b" anchorCtr="0"/>
          <a:lstStyle>
            <a:lvl1pPr algn="ctr" rtl="0">
              <a:spcBef>
                <a:spcPts val="0"/>
              </a:spcBef>
              <a:defRPr sz="4200"/>
            </a:lvl1pPr>
            <a:lvl2pPr algn="ctr" rtl="0">
              <a:spcBef>
                <a:spcPts val="0"/>
              </a:spcBef>
              <a:defRPr sz="4200"/>
            </a:lvl2pPr>
            <a:lvl3pPr algn="ctr" rtl="0">
              <a:spcBef>
                <a:spcPts val="0"/>
              </a:spcBef>
              <a:defRPr sz="4200"/>
            </a:lvl3pPr>
            <a:lvl4pPr algn="ctr" rtl="0">
              <a:spcBef>
                <a:spcPts val="0"/>
              </a:spcBef>
              <a:defRPr sz="4200"/>
            </a:lvl4pPr>
            <a:lvl5pPr algn="ctr" rtl="0">
              <a:spcBef>
                <a:spcPts val="0"/>
              </a:spcBef>
              <a:defRPr sz="4200"/>
            </a:lvl5pPr>
            <a:lvl6pPr algn="ctr" rtl="0">
              <a:spcBef>
                <a:spcPts val="0"/>
              </a:spcBef>
              <a:defRPr sz="4200"/>
            </a:lvl6pPr>
            <a:lvl7pPr algn="ctr" rtl="0">
              <a:spcBef>
                <a:spcPts val="0"/>
              </a:spcBef>
              <a:defRPr sz="4200"/>
            </a:lvl7pPr>
            <a:lvl8pPr algn="ctr" rtl="0">
              <a:spcBef>
                <a:spcPts val="0"/>
              </a:spcBef>
              <a:defRPr sz="4200"/>
            </a:lvl8pPr>
            <a:lvl9pPr algn="ctr" rtl="0">
              <a:spcBef>
                <a:spcPts val="0"/>
              </a:spcBef>
              <a:defRPr sz="4200"/>
            </a:lvl9pPr>
          </a:lstStyle>
          <a:p>
            <a:endParaRPr/>
          </a:p>
        </p:txBody>
      </p:sp>
      <p:sp>
        <p:nvSpPr>
          <p:cNvPr id="37" name="Shape 37"/>
          <p:cNvSpPr txBox="1">
            <a:spLocks noGrp="1"/>
          </p:cNvSpPr>
          <p:nvPr>
            <p:ph type="subTitle" idx="1"/>
          </p:nvPr>
        </p:nvSpPr>
        <p:spPr>
          <a:xfrm>
            <a:off x="265500" y="2803075"/>
            <a:ext cx="4045198" cy="1235100"/>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1pPr>
            <a:lvl2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2pPr>
            <a:lvl3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3pPr>
            <a:lvl4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4pPr>
            <a:lvl5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5pPr>
            <a:lvl6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6pPr>
            <a:lvl7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7pPr>
            <a:lvl8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8pPr>
            <a:lvl9pPr marL="0" marR="0" indent="0" algn="ctr" rtl="0">
              <a:lnSpc>
                <a:spcPct val="100000"/>
              </a:lnSpc>
              <a:spcBef>
                <a:spcPts val="0"/>
              </a:spcBef>
              <a:spcAft>
                <a:spcPts val="0"/>
              </a:spcAft>
              <a:buClr>
                <a:schemeClr val="dk2"/>
              </a:buClr>
              <a:buFont typeface="Arial"/>
              <a:buNone/>
              <a:defRPr sz="2100" b="0" i="0" u="none" strike="noStrike" cap="none" baseline="0">
                <a:solidFill>
                  <a:schemeClr val="dk2"/>
                </a:solidFill>
                <a:latin typeface="Arial"/>
                <a:ea typeface="Arial"/>
                <a:cs typeface="Arial"/>
                <a:sym typeface="Arial"/>
                <a:rtl val="0"/>
              </a:defRPr>
            </a:lvl9pPr>
          </a:lstStyle>
          <a:p>
            <a:endParaRPr/>
          </a:p>
        </p:txBody>
      </p:sp>
      <p:sp>
        <p:nvSpPr>
          <p:cNvPr id="38" name="Shape 38"/>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0"/>
        <p:cNvGrpSpPr/>
        <p:nvPr/>
      </p:nvGrpSpPr>
      <p:grpSpPr>
        <a:xfrm>
          <a:off x="0" y="0"/>
          <a:ext cx="0" cy="0"/>
          <a:chOff x="0" y="0"/>
          <a:chExt cx="0" cy="0"/>
        </a:xfrm>
      </p:grpSpPr>
      <p:sp>
        <p:nvSpPr>
          <p:cNvPr id="41" name="Shape 41"/>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rtl="0">
              <a:lnSpc>
                <a:spcPct val="100000"/>
              </a:lnSpc>
              <a:spcBef>
                <a:spcPts val="0"/>
              </a:spcBef>
              <a:spcAft>
                <a:spcPts val="0"/>
              </a:spcAft>
              <a:buFont typeface="Arial"/>
              <a:buNone/>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42" name="Shape 4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ja" sz="1400" b="0" i="0" u="none" strike="noStrike" cap="none" baseline="0">
                <a:solidFill>
                  <a:srgbClr val="000000"/>
                </a:solidFill>
                <a:latin typeface="Arial"/>
                <a:ea typeface="Arial"/>
                <a:cs typeface="Arial"/>
                <a:sym typeface="Arial"/>
                <a:rtl val="0"/>
              </a:rPr>
              <a:t>‹#›</a:t>
            </a:fld>
            <a:endParaRPr lang="ja"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dk1"/>
              </a:buClr>
              <a:buFont typeface="Arial"/>
              <a:buNone/>
              <a:defRPr sz="2800" b="0" i="0" u="none" strike="noStrike" cap="none" baseline="0">
                <a:solidFill>
                  <a:schemeClr val="dk1"/>
                </a:solidFill>
                <a:latin typeface="Arial"/>
                <a:ea typeface="Arial"/>
                <a:cs typeface="Arial"/>
                <a:sym typeface="Arial"/>
                <a:rtl val="0"/>
              </a:defRPr>
            </a:lvl1pPr>
            <a:lvl2pPr marL="0" marR="0" indent="0" algn="l" rtl="0">
              <a:spcBef>
                <a:spcPts val="0"/>
              </a:spcBef>
              <a:buClr>
                <a:schemeClr val="dk1"/>
              </a:buClr>
              <a:buFont typeface="Arial"/>
              <a:buNone/>
              <a:defRPr sz="2800" b="0" i="0" u="none" strike="noStrike" cap="none" baseline="0">
                <a:solidFill>
                  <a:schemeClr val="dk1"/>
                </a:solidFill>
              </a:defRPr>
            </a:lvl2pPr>
            <a:lvl3pPr marL="0" marR="0" indent="0" algn="l" rtl="0">
              <a:spcBef>
                <a:spcPts val="0"/>
              </a:spcBef>
              <a:buClr>
                <a:schemeClr val="dk1"/>
              </a:buClr>
              <a:buFont typeface="Arial"/>
              <a:buNone/>
              <a:defRPr sz="2800" b="0" i="0" u="none" strike="noStrike" cap="none" baseline="0">
                <a:solidFill>
                  <a:schemeClr val="dk1"/>
                </a:solidFill>
              </a:defRPr>
            </a:lvl3pPr>
            <a:lvl4pPr marL="0" marR="0" indent="0" algn="l" rtl="0">
              <a:spcBef>
                <a:spcPts val="0"/>
              </a:spcBef>
              <a:buClr>
                <a:schemeClr val="dk1"/>
              </a:buClr>
              <a:buFont typeface="Arial"/>
              <a:buNone/>
              <a:defRPr sz="2800" b="0" i="0" u="none" strike="noStrike" cap="none" baseline="0">
                <a:solidFill>
                  <a:schemeClr val="dk1"/>
                </a:solidFill>
              </a:defRPr>
            </a:lvl4pPr>
            <a:lvl5pPr marL="0" marR="0" indent="0" algn="l" rtl="0">
              <a:spcBef>
                <a:spcPts val="0"/>
              </a:spcBef>
              <a:buClr>
                <a:schemeClr val="dk1"/>
              </a:buClr>
              <a:buFont typeface="Arial"/>
              <a:buNone/>
              <a:defRPr sz="2800" b="0" i="0" u="none" strike="noStrike" cap="none" baseline="0">
                <a:solidFill>
                  <a:schemeClr val="dk1"/>
                </a:solidFill>
              </a:defRPr>
            </a:lvl5pPr>
            <a:lvl6pPr marL="0" marR="0" indent="0" algn="l" rtl="0">
              <a:spcBef>
                <a:spcPts val="0"/>
              </a:spcBef>
              <a:buClr>
                <a:schemeClr val="dk1"/>
              </a:buClr>
              <a:buFont typeface="Arial"/>
              <a:buNone/>
              <a:defRPr sz="2800" b="0" i="0" u="none" strike="noStrike" cap="none" baseline="0">
                <a:solidFill>
                  <a:schemeClr val="dk1"/>
                </a:solidFill>
              </a:defRPr>
            </a:lvl6pPr>
            <a:lvl7pPr marL="0" marR="0" indent="0" algn="l" rtl="0">
              <a:spcBef>
                <a:spcPts val="0"/>
              </a:spcBef>
              <a:buClr>
                <a:schemeClr val="dk1"/>
              </a:buClr>
              <a:buFont typeface="Arial"/>
              <a:buNone/>
              <a:defRPr sz="2800" b="0" i="0" u="none" strike="noStrike" cap="none" baseline="0">
                <a:solidFill>
                  <a:schemeClr val="dk1"/>
                </a:solidFill>
              </a:defRPr>
            </a:lvl7pPr>
            <a:lvl8pPr marL="0" marR="0" indent="0" algn="l" rtl="0">
              <a:spcBef>
                <a:spcPts val="0"/>
              </a:spcBef>
              <a:buClr>
                <a:schemeClr val="dk1"/>
              </a:buClr>
              <a:buFont typeface="Arial"/>
              <a:buNone/>
              <a:defRPr sz="2800" b="0" i="0" u="none" strike="noStrike" cap="none" baseline="0">
                <a:solidFill>
                  <a:schemeClr val="dk1"/>
                </a:solidFill>
              </a:defRPr>
            </a:lvl8pPr>
            <a:lvl9pPr marL="0" marR="0" indent="0" algn="l" rtl="0">
              <a:spcBef>
                <a:spcPts val="0"/>
              </a:spcBef>
              <a:buClr>
                <a:schemeClr val="dk1"/>
              </a:buClr>
              <a:buFont typeface="Arial"/>
              <a:buNone/>
              <a:defRPr sz="2800" b="0" i="0" u="none" strike="noStrike" cap="none" baseline="0">
                <a:solidFill>
                  <a:schemeClr val="dk1"/>
                </a:solidFill>
              </a:defRPr>
            </a:lvl9pPr>
          </a:lstStyle>
          <a:p>
            <a:endParaRPr/>
          </a:p>
        </p:txBody>
      </p:sp>
      <p:sp>
        <p:nvSpPr>
          <p:cNvPr id="6" name="Shape 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indent="0" algn="l" rtl="0">
              <a:lnSpc>
                <a:spcPct val="115000"/>
              </a:lnSpc>
              <a:spcBef>
                <a:spcPts val="0"/>
              </a:spcBef>
              <a:spcAft>
                <a:spcPts val="1600"/>
              </a:spcAft>
              <a:buClr>
                <a:schemeClr val="dk2"/>
              </a:buClr>
              <a:buFont typeface="Arial"/>
              <a:buNone/>
              <a:defRPr sz="1800" b="0" i="0" u="none" strike="noStrike" cap="none" baseline="0">
                <a:solidFill>
                  <a:schemeClr val="dk2"/>
                </a:solidFill>
                <a:latin typeface="Arial"/>
                <a:ea typeface="Arial"/>
                <a:cs typeface="Arial"/>
                <a:sym typeface="Arial"/>
                <a:rtl val="0"/>
              </a:defRPr>
            </a:lvl1pPr>
            <a:lvl2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2pPr>
            <a:lvl3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3pPr>
            <a:lvl4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4pPr>
            <a:lvl5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5pPr>
            <a:lvl6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6pPr>
            <a:lvl7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7pPr>
            <a:lvl8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8pPr>
            <a:lvl9pPr marL="0" marR="0" indent="0" algn="l" rtl="0">
              <a:lnSpc>
                <a:spcPct val="115000"/>
              </a:lnSpc>
              <a:spcBef>
                <a:spcPts val="0"/>
              </a:spcBef>
              <a:spcAft>
                <a:spcPts val="1600"/>
              </a:spcAft>
              <a:buClr>
                <a:schemeClr val="dk2"/>
              </a:buClr>
              <a:buFont typeface="Arial"/>
              <a:buNone/>
              <a:defRPr sz="1400" b="0" i="0" u="none" strike="noStrike" cap="none" baseline="0">
                <a:solidFill>
                  <a:schemeClr val="dk2"/>
                </a:solidFill>
                <a:latin typeface="Arial"/>
                <a:ea typeface="Arial"/>
                <a:cs typeface="Arial"/>
                <a:sym typeface="Arial"/>
                <a:rtl val="0"/>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ja" sz="1000" b="0" i="0" u="none" strike="noStrike" cap="none" baseline="0">
                <a:solidFill>
                  <a:schemeClr val="dk2"/>
                </a:solidFill>
                <a:latin typeface="Arial"/>
                <a:ea typeface="Arial"/>
                <a:cs typeface="Arial"/>
                <a:sym typeface="Arial"/>
                <a:rtl val="0"/>
              </a:rPr>
              <a:t>‹#›</a:t>
            </a:fld>
            <a:endParaRPr lang="ja" sz="1000" b="0" i="0" u="none" strike="noStrike" cap="none" baseline="0">
              <a:solidFill>
                <a:schemeClr val="dk2"/>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gif"/><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20.pn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p:nvPr/>
        </p:nvSpPr>
        <p:spPr>
          <a:xfrm>
            <a:off x="2123728" y="3003798"/>
            <a:ext cx="4896544" cy="743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E06666"/>
              </a:buClr>
              <a:buSzPct val="25000"/>
              <a:buFont typeface="Arial"/>
              <a:buNone/>
            </a:pPr>
            <a:r>
              <a:rPr lang="ja"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生活</a:t>
            </a:r>
            <a:r>
              <a:rPr lang="ja" sz="3000" b="0" i="0" u="none" strike="noStrike" cap="none" baseline="0" dirty="0">
                <a:solidFill>
                  <a:srgbClr val="E06666"/>
                </a:solidFill>
                <a:effectLst>
                  <a:innerShdw blurRad="63500" dist="50800" dir="2700000">
                    <a:prstClr val="black">
                      <a:alpha val="50000"/>
                    </a:prstClr>
                  </a:innerShdw>
                </a:effectLst>
                <a:latin typeface="Arial"/>
                <a:ea typeface="Arial"/>
                <a:cs typeface="Arial"/>
                <a:sym typeface="Arial"/>
                <a:rtl val="0"/>
              </a:rPr>
              <a:t>　</a:t>
            </a:r>
            <a:r>
              <a:rPr lang="ja-JP" altLang="en-US"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　</a:t>
            </a:r>
            <a:r>
              <a:rPr lang="ja-JP" altLang="en-US" sz="3000" b="0" i="0" u="none" strike="noStrike" cap="none" dirty="0" smtClean="0">
                <a:solidFill>
                  <a:srgbClr val="E06666"/>
                </a:solidFill>
                <a:effectLst>
                  <a:innerShdw blurRad="63500" dist="50800" dir="2700000">
                    <a:prstClr val="black">
                      <a:alpha val="50000"/>
                    </a:prstClr>
                  </a:innerShdw>
                </a:effectLst>
                <a:latin typeface="Arial"/>
                <a:ea typeface="Arial"/>
                <a:cs typeface="Arial"/>
                <a:sym typeface="Arial"/>
                <a:rtl val="0"/>
              </a:rPr>
              <a:t>  </a:t>
            </a:r>
            <a:r>
              <a:rPr lang="ja"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革新</a:t>
            </a:r>
            <a:r>
              <a:rPr lang="ja" sz="3000" b="0" i="0" u="none" strike="noStrike" cap="none" baseline="0" dirty="0">
                <a:solidFill>
                  <a:srgbClr val="E06666"/>
                </a:solidFill>
                <a:effectLst>
                  <a:innerShdw blurRad="63500" dist="50800" dir="2700000">
                    <a:prstClr val="black">
                      <a:alpha val="50000"/>
                    </a:prstClr>
                  </a:innerShdw>
                </a:effectLst>
                <a:latin typeface="Arial"/>
                <a:ea typeface="Arial"/>
                <a:cs typeface="Arial"/>
                <a:sym typeface="Arial"/>
                <a:rtl val="0"/>
              </a:rPr>
              <a:t>　</a:t>
            </a:r>
            <a:r>
              <a:rPr lang="ja-JP" altLang="en-US"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　　</a:t>
            </a:r>
            <a:r>
              <a:rPr lang="ja" sz="3000" b="0" i="0" u="none" strike="noStrike" cap="none" baseline="0" dirty="0" smtClean="0">
                <a:solidFill>
                  <a:srgbClr val="E06666"/>
                </a:solidFill>
                <a:effectLst>
                  <a:innerShdw blurRad="63500" dist="50800" dir="2700000">
                    <a:prstClr val="black">
                      <a:alpha val="50000"/>
                    </a:prstClr>
                  </a:innerShdw>
                </a:effectLst>
                <a:latin typeface="Arial"/>
                <a:ea typeface="Arial"/>
                <a:cs typeface="Arial"/>
                <a:sym typeface="Arial"/>
                <a:rtl val="0"/>
              </a:rPr>
              <a:t>装着</a:t>
            </a:r>
            <a:endParaRPr lang="ja" sz="3000" b="0" i="0" u="none" strike="noStrike" cap="none" baseline="0" dirty="0">
              <a:solidFill>
                <a:srgbClr val="E06666"/>
              </a:solidFill>
              <a:effectLst>
                <a:innerShdw blurRad="63500" dist="50800" dir="2700000">
                  <a:prstClr val="black">
                    <a:alpha val="50000"/>
                  </a:prstClr>
                </a:innerShdw>
              </a:effectLst>
              <a:latin typeface="Arial"/>
              <a:ea typeface="Arial"/>
              <a:cs typeface="Arial"/>
              <a:sym typeface="Arial"/>
              <a:rtl val="0"/>
            </a:endParaRPr>
          </a:p>
        </p:txBody>
      </p:sp>
      <p:sp>
        <p:nvSpPr>
          <p:cNvPr id="55" name="Shape 55"/>
          <p:cNvSpPr txBox="1">
            <a:spLocks noGrp="1"/>
          </p:cNvSpPr>
          <p:nvPr>
            <p:ph type="ctrTitle"/>
          </p:nvPr>
        </p:nvSpPr>
        <p:spPr>
          <a:xfrm>
            <a:off x="323528" y="699542"/>
            <a:ext cx="8520599" cy="2479498"/>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ja-JP" altLang="en-US"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　　　　　　　　　　</a:t>
            </a:r>
            <a:r>
              <a:rPr 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あなた</a:t>
            </a:r>
            <a:r>
              <a:rPr lang="ja" sz="1800" b="0" i="0" u="none" strike="noStrike" cap="none" baseline="0" dirty="0">
                <a:solidFill>
                  <a:schemeClr val="dk1"/>
                </a:solidFill>
                <a:latin typeface="小塚明朝 Pr6N B" pitchFamily="18" charset="-128"/>
                <a:ea typeface="小塚明朝 Pr6N B" pitchFamily="18" charset="-128"/>
                <a:cs typeface="Adobe Hebrew" pitchFamily="18" charset="-79"/>
                <a:sym typeface="Arial"/>
                <a:rtl val="0"/>
              </a:rPr>
              <a:t>のライフスタイルを変革</a:t>
            </a:r>
            <a:r>
              <a:rPr 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する</a:t>
            </a:r>
            <a:r>
              <a:rPr lang="en-US" alt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
            </a:r>
            <a:br>
              <a:rPr lang="en-US" alt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br>
            <a:endParaRPr lang="ja" sz="1800" b="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endParaRPr>
          </a:p>
          <a:p>
            <a:pPr marL="0" marR="0" lvl="0" indent="0" algn="ctr" rtl="0">
              <a:lnSpc>
                <a:spcPct val="100000"/>
              </a:lnSpc>
              <a:spcBef>
                <a:spcPts val="0"/>
              </a:spcBef>
              <a:spcAft>
                <a:spcPts val="0"/>
              </a:spcAft>
              <a:buClr>
                <a:schemeClr val="dk1"/>
              </a:buClr>
              <a:buSzPct val="25000"/>
              <a:buFont typeface="Arial"/>
              <a:buNone/>
            </a:pPr>
            <a:r>
              <a:rPr lang="ja" sz="3600" b="1"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ＬＩＶＩＣＥシステム</a:t>
            </a:r>
          </a:p>
          <a:p>
            <a:pPr marL="0" marR="0" lvl="0" indent="0" algn="ctr" rtl="0">
              <a:lnSpc>
                <a:spcPct val="100000"/>
              </a:lnSpc>
              <a:spcBef>
                <a:spcPts val="0"/>
              </a:spcBef>
              <a:spcAft>
                <a:spcPts val="0"/>
              </a:spcAft>
              <a:buClr>
                <a:schemeClr val="dk1"/>
              </a:buClr>
              <a:buSzPct val="25000"/>
              <a:buFont typeface="Arial"/>
              <a:buNone/>
            </a:pPr>
            <a:r>
              <a:rPr lang="ja" sz="3600" i="0" u="none" strike="noStrike" cap="none" baseline="0" dirty="0" smtClean="0">
                <a:solidFill>
                  <a:schemeClr val="dk1"/>
                </a:solidFill>
                <a:latin typeface="小塚明朝 Pr6N B" pitchFamily="18" charset="-128"/>
                <a:ea typeface="小塚明朝 Pr6N B" pitchFamily="18" charset="-128"/>
                <a:cs typeface="Adobe Hebrew" pitchFamily="18" charset="-79"/>
                <a:sym typeface="Arial"/>
                <a:rtl val="0"/>
              </a:rPr>
              <a:t>～</a:t>
            </a:r>
            <a:r>
              <a:rPr lang="ja" sz="3600" i="0" u="none" strike="noStrike" cap="none" baseline="0" dirty="0">
                <a:solidFill>
                  <a:schemeClr val="dk1"/>
                </a:solidFill>
                <a:latin typeface="小塚明朝 Pr6N B" pitchFamily="18" charset="-128"/>
                <a:ea typeface="小塚明朝 Pr6N B" pitchFamily="18" charset="-128"/>
                <a:cs typeface="Adobe Hebrew" pitchFamily="18" charset="-79"/>
                <a:sym typeface="Arial"/>
                <a:rtl val="0"/>
              </a:rPr>
              <a:t>Living Inovation Device～</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a:stretch/>
        </p:blipFill>
        <p:spPr>
          <a:xfrm>
            <a:off x="0" y="-933525"/>
            <a:ext cx="9143998" cy="7105675"/>
          </a:xfrm>
          <a:prstGeom prst="rect">
            <a:avLst/>
          </a:prstGeom>
          <a:noFill/>
          <a:ln>
            <a:noFill/>
          </a:ln>
        </p:spPr>
      </p:pic>
      <p:sp>
        <p:nvSpPr>
          <p:cNvPr id="174" name="Shape 174"/>
          <p:cNvSpPr txBox="1">
            <a:spLocks noGrp="1"/>
          </p:cNvSpPr>
          <p:nvPr>
            <p:ph type="title"/>
          </p:nvPr>
        </p:nvSpPr>
        <p:spPr>
          <a:xfrm>
            <a:off x="370475" y="996150"/>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1" i="0" u="none" strike="noStrike" cap="none" baseline="0">
                <a:solidFill>
                  <a:srgbClr val="F3F3F3"/>
                </a:solidFill>
                <a:latin typeface="Arial"/>
                <a:ea typeface="Arial"/>
                <a:cs typeface="Arial"/>
                <a:sym typeface="Arial"/>
                <a:rtl val="0"/>
              </a:rPr>
              <a:t>実際のデータの流れ①</a:t>
            </a:r>
          </a:p>
        </p:txBody>
      </p:sp>
      <p:sp>
        <p:nvSpPr>
          <p:cNvPr id="175" name="Shape 175"/>
          <p:cNvSpPr txBox="1">
            <a:spLocks noGrp="1"/>
          </p:cNvSpPr>
          <p:nvPr>
            <p:ph type="body" idx="1"/>
          </p:nvPr>
        </p:nvSpPr>
        <p:spPr>
          <a:xfrm>
            <a:off x="390425" y="180482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ja" sz="3000" b="0" i="0" u="none" strike="noStrike" cap="none" baseline="0">
                <a:solidFill>
                  <a:srgbClr val="FFFFFF"/>
                </a:solidFill>
                <a:latin typeface="Arial"/>
                <a:ea typeface="Arial"/>
                <a:cs typeface="Arial"/>
                <a:sym typeface="Arial"/>
                <a:rtl val="0"/>
              </a:rPr>
              <a:t>実際にリバタンを身につけ、</a:t>
            </a:r>
          </a:p>
          <a:p>
            <a:pPr marL="0" marR="0" lvl="0" indent="0" algn="l" rtl="0">
              <a:lnSpc>
                <a:spcPct val="115000"/>
              </a:lnSpc>
              <a:spcBef>
                <a:spcPts val="1600"/>
              </a:spcBef>
              <a:spcAft>
                <a:spcPts val="0"/>
              </a:spcAft>
              <a:buClr>
                <a:schemeClr val="dk2"/>
              </a:buClr>
              <a:buSzPct val="25000"/>
              <a:buFont typeface="Arial"/>
              <a:buNone/>
            </a:pPr>
            <a:r>
              <a:rPr lang="ja" sz="3000" b="0" i="0" u="none" strike="noStrike" cap="none" baseline="0">
                <a:solidFill>
                  <a:srgbClr val="FFFFFF"/>
                </a:solidFill>
                <a:latin typeface="Arial"/>
                <a:ea typeface="Arial"/>
                <a:cs typeface="Arial"/>
                <a:sym typeface="Arial"/>
                <a:rtl val="0"/>
              </a:rPr>
              <a:t>ＬＩＶＩＣＥシステムがもたらすものを体感しましょう！</a:t>
            </a:r>
          </a:p>
          <a:p>
            <a:pPr marL="0" marR="0" lvl="0" indent="0" algn="l" rtl="0">
              <a:lnSpc>
                <a:spcPct val="115000"/>
              </a:lnSpc>
              <a:spcBef>
                <a:spcPts val="1600"/>
              </a:spcBef>
              <a:spcAft>
                <a:spcPts val="1600"/>
              </a:spcAft>
              <a:buClr>
                <a:schemeClr val="dk2"/>
              </a:buClr>
              <a:buSzPct val="25000"/>
              <a:buFont typeface="Arial"/>
              <a:buNone/>
            </a:pPr>
            <a:r>
              <a:rPr lang="ja" sz="3000" b="0" i="0" u="none" strike="noStrike" cap="none" baseline="0">
                <a:solidFill>
                  <a:srgbClr val="FFFFFF"/>
                </a:solidFill>
                <a:latin typeface="Arial"/>
                <a:ea typeface="Arial"/>
                <a:cs typeface="Arial"/>
                <a:sym typeface="Arial"/>
                <a:rtl val="0"/>
              </a:rPr>
              <a:t>時計型のディスプレイをご覧ください</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3">
            <a:alphaModFix/>
          </a:blip>
          <a:srcRect/>
          <a:stretch/>
        </p:blipFill>
        <p:spPr>
          <a:xfrm>
            <a:off x="0" y="0"/>
            <a:ext cx="6950798" cy="5702349"/>
          </a:xfrm>
          <a:prstGeom prst="rect">
            <a:avLst/>
          </a:prstGeom>
          <a:noFill/>
          <a:ln>
            <a:noFill/>
          </a:ln>
        </p:spPr>
      </p:pic>
      <p:sp>
        <p:nvSpPr>
          <p:cNvPr id="181" name="Shape 18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実際のデータの流れ①リバタン内部のデータ</a:t>
            </a:r>
          </a:p>
        </p:txBody>
      </p:sp>
      <p:pic>
        <p:nvPicPr>
          <p:cNvPr id="182" name="Shape 182"/>
          <p:cNvPicPr preferRelativeResize="0"/>
          <p:nvPr/>
        </p:nvPicPr>
        <p:blipFill rotWithShape="1">
          <a:blip r:embed="rId4">
            <a:alphaModFix/>
          </a:blip>
          <a:srcRect/>
          <a:stretch/>
        </p:blipFill>
        <p:spPr>
          <a:xfrm>
            <a:off x="6437700" y="2150625"/>
            <a:ext cx="2394600" cy="2149698"/>
          </a:xfrm>
          <a:prstGeom prst="rect">
            <a:avLst/>
          </a:prstGeom>
          <a:noFill/>
          <a:ln>
            <a:noFill/>
          </a:ln>
        </p:spPr>
      </p:pic>
      <p:sp>
        <p:nvSpPr>
          <p:cNvPr id="183" name="Shape 183"/>
          <p:cNvSpPr txBox="1"/>
          <p:nvPr/>
        </p:nvSpPr>
        <p:spPr>
          <a:xfrm>
            <a:off x="5197500" y="2048725"/>
            <a:ext cx="2184899" cy="12863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3F3F3"/>
              </a:buClr>
              <a:buSzPct val="25000"/>
              <a:buFont typeface="Arial"/>
              <a:buNone/>
            </a:pPr>
            <a:r>
              <a:rPr lang="ja" sz="1400" b="0" i="0" u="none" strike="noStrike" cap="none" baseline="0">
                <a:solidFill>
                  <a:srgbClr val="F3F3F3"/>
                </a:solidFill>
                <a:latin typeface="Arial"/>
                <a:ea typeface="Arial"/>
                <a:cs typeface="Arial"/>
                <a:sym typeface="Arial"/>
                <a:rtl val="0"/>
              </a:rPr>
              <a:t>生体データ</a:t>
            </a:r>
          </a:p>
          <a:p>
            <a:pPr marL="0" marR="0" lvl="0" indent="0" algn="l" rtl="0">
              <a:lnSpc>
                <a:spcPct val="100000"/>
              </a:lnSpc>
              <a:spcBef>
                <a:spcPts val="0"/>
              </a:spcBef>
              <a:spcAft>
                <a:spcPts val="0"/>
              </a:spcAft>
              <a:buClr>
                <a:srgbClr val="F3F3F3"/>
              </a:buClr>
              <a:buSzPct val="25000"/>
              <a:buFont typeface="Arial"/>
              <a:buNone/>
            </a:pPr>
            <a:r>
              <a:rPr lang="ja" sz="1400" b="0" i="0" u="none" strike="noStrike" cap="none" baseline="0">
                <a:solidFill>
                  <a:srgbClr val="F3F3F3"/>
                </a:solidFill>
                <a:latin typeface="Arial"/>
                <a:ea typeface="Arial"/>
                <a:cs typeface="Arial"/>
                <a:sym typeface="Arial"/>
                <a:rtl val="0"/>
              </a:rPr>
              <a:t>投薬データ</a:t>
            </a:r>
          </a:p>
          <a:p>
            <a:pPr marL="0" marR="0" lvl="0" indent="0" algn="l" rtl="0">
              <a:lnSpc>
                <a:spcPct val="100000"/>
              </a:lnSpc>
              <a:spcBef>
                <a:spcPts val="0"/>
              </a:spcBef>
              <a:spcAft>
                <a:spcPts val="0"/>
              </a:spcAft>
              <a:buClr>
                <a:srgbClr val="F3F3F3"/>
              </a:buClr>
              <a:buSzPct val="25000"/>
              <a:buFont typeface="Arial"/>
              <a:buNone/>
            </a:pPr>
            <a:r>
              <a:rPr lang="ja" sz="1400" b="0" i="0" u="none" strike="noStrike" cap="none" baseline="0">
                <a:solidFill>
                  <a:srgbClr val="F3F3F3"/>
                </a:solidFill>
                <a:latin typeface="Arial"/>
                <a:ea typeface="Arial"/>
                <a:cs typeface="Arial"/>
                <a:sym typeface="Arial"/>
                <a:rtl val="0"/>
              </a:rPr>
              <a:t>運動量</a:t>
            </a:r>
          </a:p>
        </p:txBody>
      </p:sp>
      <p:sp>
        <p:nvSpPr>
          <p:cNvPr id="184" name="Shape 184"/>
          <p:cNvSpPr/>
          <p:nvPr/>
        </p:nvSpPr>
        <p:spPr>
          <a:xfrm rot="507" flipH="1">
            <a:off x="5196149" y="1876274"/>
            <a:ext cx="2035199" cy="564599"/>
          </a:xfrm>
          <a:prstGeom prst="bentArrow">
            <a:avLst>
              <a:gd name="adj1" fmla="val 25000"/>
              <a:gd name="adj2" fmla="val 33051"/>
              <a:gd name="adj3" fmla="val 25000"/>
              <a:gd name="adj4" fmla="val 4375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85" name="Shape 185"/>
          <p:cNvSpPr/>
          <p:nvPr/>
        </p:nvSpPr>
        <p:spPr>
          <a:xfrm>
            <a:off x="3557600" y="4044175"/>
            <a:ext cx="2718252" cy="1099330"/>
          </a:xfrm>
          <a:prstGeom prst="irregularSeal1">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生活を良くするためのアドバイスを表示</a:t>
            </a:r>
          </a:p>
        </p:txBody>
      </p:sp>
      <p:sp>
        <p:nvSpPr>
          <p:cNvPr id="186" name="Shape 186"/>
          <p:cNvSpPr/>
          <p:nvPr/>
        </p:nvSpPr>
        <p:spPr>
          <a:xfrm>
            <a:off x="3921737" y="1676325"/>
            <a:ext cx="1300498" cy="764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センサー</a:t>
            </a:r>
          </a:p>
        </p:txBody>
      </p:sp>
      <p:sp>
        <p:nvSpPr>
          <p:cNvPr id="187" name="Shape 187"/>
          <p:cNvSpPr/>
          <p:nvPr/>
        </p:nvSpPr>
        <p:spPr>
          <a:xfrm>
            <a:off x="1850250" y="2945750"/>
            <a:ext cx="1300498" cy="764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プロセッサ</a:t>
            </a:r>
          </a:p>
        </p:txBody>
      </p:sp>
      <p:sp>
        <p:nvSpPr>
          <p:cNvPr id="188" name="Shape 188"/>
          <p:cNvSpPr/>
          <p:nvPr/>
        </p:nvSpPr>
        <p:spPr>
          <a:xfrm>
            <a:off x="4418550" y="916476"/>
            <a:ext cx="2184894" cy="1099330"/>
          </a:xfrm>
          <a:prstGeom prst="irregularSeal1">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データが発生</a:t>
            </a:r>
          </a:p>
        </p:txBody>
      </p:sp>
      <p:sp>
        <p:nvSpPr>
          <p:cNvPr id="189" name="Shape 189"/>
          <p:cNvSpPr/>
          <p:nvPr/>
        </p:nvSpPr>
        <p:spPr>
          <a:xfrm rot="-2871720" flipH="1">
            <a:off x="2424586" y="2098944"/>
            <a:ext cx="1525222" cy="564562"/>
          </a:xfrm>
          <a:prstGeom prst="bentArrow">
            <a:avLst>
              <a:gd name="adj1" fmla="val 25000"/>
              <a:gd name="adj2" fmla="val 33051"/>
              <a:gd name="adj3" fmla="val 25000"/>
              <a:gd name="adj4" fmla="val 4375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0" name="Shape 190"/>
          <p:cNvSpPr/>
          <p:nvPr/>
        </p:nvSpPr>
        <p:spPr>
          <a:xfrm>
            <a:off x="-103200" y="2778426"/>
            <a:ext cx="2184894" cy="1099330"/>
          </a:xfrm>
          <a:prstGeom prst="irregularSeal1">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過去データと共に分析</a:t>
            </a:r>
          </a:p>
        </p:txBody>
      </p:sp>
      <p:sp>
        <p:nvSpPr>
          <p:cNvPr id="191" name="Shape 191"/>
          <p:cNvSpPr txBox="1"/>
          <p:nvPr/>
        </p:nvSpPr>
        <p:spPr>
          <a:xfrm>
            <a:off x="1123125" y="1514525"/>
            <a:ext cx="1701600" cy="5648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ja" sz="1400" b="0" i="0" u="none" strike="noStrike" cap="none" baseline="0">
                <a:solidFill>
                  <a:srgbClr val="FFFFFF"/>
                </a:solidFill>
                <a:latin typeface="Arial"/>
                <a:ea typeface="Arial"/>
                <a:cs typeface="Arial"/>
                <a:sym typeface="Arial"/>
                <a:rtl val="0"/>
              </a:rPr>
              <a:t>リバタン内部</a:t>
            </a:r>
          </a:p>
        </p:txBody>
      </p:sp>
      <p:sp>
        <p:nvSpPr>
          <p:cNvPr id="192" name="Shape 192"/>
          <p:cNvSpPr/>
          <p:nvPr/>
        </p:nvSpPr>
        <p:spPr>
          <a:xfrm rot="10401347" flipH="1">
            <a:off x="1935736" y="3619691"/>
            <a:ext cx="2035370" cy="564764"/>
          </a:xfrm>
          <a:prstGeom prst="bentArrow">
            <a:avLst>
              <a:gd name="adj1" fmla="val 25000"/>
              <a:gd name="adj2" fmla="val 33051"/>
              <a:gd name="adj3" fmla="val 25000"/>
              <a:gd name="adj4" fmla="val 4375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3" name="Shape 193"/>
          <p:cNvSpPr/>
          <p:nvPr/>
        </p:nvSpPr>
        <p:spPr>
          <a:xfrm rot="10401347" flipH="1">
            <a:off x="4542361" y="3415291"/>
            <a:ext cx="2035370" cy="564764"/>
          </a:xfrm>
          <a:prstGeom prst="bentArrow">
            <a:avLst>
              <a:gd name="adj1" fmla="val 25000"/>
              <a:gd name="adj2" fmla="val 33051"/>
              <a:gd name="adj3" fmla="val 25000"/>
              <a:gd name="adj4" fmla="val 4375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4" name="Shape 194"/>
          <p:cNvSpPr/>
          <p:nvPr/>
        </p:nvSpPr>
        <p:spPr>
          <a:xfrm>
            <a:off x="3996825" y="3368050"/>
            <a:ext cx="1300498" cy="764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画面</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500"/>
                                        <p:tgtEl>
                                          <p:spTgt spid="184"/>
                                        </p:tgtEl>
                                      </p:cBhvr>
                                    </p:animEffect>
                                  </p:childTnLst>
                                </p:cTn>
                              </p:par>
                              <p:par>
                                <p:cTn id="8" presetID="10" presetClass="entr" presetSubtype="0" fill="hold" nodeType="with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fade">
                                      <p:cBhvr>
                                        <p:cTn id="10" dur="500"/>
                                        <p:tgtEl>
                                          <p:spTgt spid="1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fade">
                                      <p:cBhvr>
                                        <p:cTn id="15" dur="500"/>
                                        <p:tgtEl>
                                          <p:spTgt spid="189"/>
                                        </p:tgtEl>
                                      </p:cBhvr>
                                    </p:animEffect>
                                  </p:childTnLst>
                                </p:cTn>
                              </p:par>
                              <p:par>
                                <p:cTn id="16" presetID="10" presetClass="entr" presetSubtype="0" fill="hold"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fad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3"/>
                                        </p:tgtEl>
                                        <p:attrNameLst>
                                          <p:attrName>style.visibility</p:attrName>
                                        </p:attrNameLst>
                                      </p:cBhvr>
                                      <p:to>
                                        <p:strVal val="visible"/>
                                      </p:to>
                                    </p:set>
                                    <p:animEffect transition="in" filter="fade">
                                      <p:cBhvr>
                                        <p:cTn id="23" dur="500"/>
                                        <p:tgtEl>
                                          <p:spTgt spid="193"/>
                                        </p:tgtEl>
                                      </p:cBhvr>
                                    </p:animEffect>
                                  </p:childTnLst>
                                </p:cTn>
                              </p:par>
                              <p:par>
                                <p:cTn id="24" presetID="10" presetClass="entr" presetSubtype="0" fill="hold" nodeType="withEffect">
                                  <p:stCondLst>
                                    <p:cond delay="0"/>
                                  </p:stCondLst>
                                  <p:childTnLst>
                                    <p:set>
                                      <p:cBhvr>
                                        <p:cTn id="25" dur="1" fill="hold">
                                          <p:stCondLst>
                                            <p:cond delay="0"/>
                                          </p:stCondLst>
                                        </p:cTn>
                                        <p:tgtEl>
                                          <p:spTgt spid="192"/>
                                        </p:tgtEl>
                                        <p:attrNameLst>
                                          <p:attrName>style.visibility</p:attrName>
                                        </p:attrNameLst>
                                      </p:cBhvr>
                                      <p:to>
                                        <p:strVal val="visible"/>
                                      </p:to>
                                    </p:set>
                                    <p:animEffect transition="in" filter="fade">
                                      <p:cBhvr>
                                        <p:cTn id="26" dur="500"/>
                                        <p:tgtEl>
                                          <p:spTgt spid="192"/>
                                        </p:tgtEl>
                                      </p:cBhvr>
                                    </p:animEffect>
                                  </p:childTnLst>
                                </p:cTn>
                              </p:par>
                              <p:par>
                                <p:cTn id="27" presetID="10" presetClass="entr" presetSubtype="0" fill="hold" nodeType="withEffect">
                                  <p:stCondLst>
                                    <p:cond delay="0"/>
                                  </p:stCondLst>
                                  <p:childTnLst>
                                    <p:set>
                                      <p:cBhvr>
                                        <p:cTn id="28" dur="1" fill="hold">
                                          <p:stCondLst>
                                            <p:cond delay="0"/>
                                          </p:stCondLst>
                                        </p:cTn>
                                        <p:tgtEl>
                                          <p:spTgt spid="185"/>
                                        </p:tgtEl>
                                        <p:attrNameLst>
                                          <p:attrName>style.visibility</p:attrName>
                                        </p:attrNameLst>
                                      </p:cBhvr>
                                      <p:to>
                                        <p:strVal val="visible"/>
                                      </p:to>
                                    </p:set>
                                    <p:animEffect transition="in" filter="fade">
                                      <p:cBhvr>
                                        <p:cTn id="29"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実際のデータの流れ②リバイスシステムのデータ</a:t>
            </a:r>
          </a:p>
        </p:txBody>
      </p:sp>
      <p:pic>
        <p:nvPicPr>
          <p:cNvPr id="200" name="Shape 200"/>
          <p:cNvPicPr preferRelativeResize="0"/>
          <p:nvPr/>
        </p:nvPicPr>
        <p:blipFill rotWithShape="1">
          <a:blip r:embed="rId3">
            <a:alphaModFix/>
          </a:blip>
          <a:srcRect/>
          <a:stretch/>
        </p:blipFill>
        <p:spPr>
          <a:xfrm>
            <a:off x="5007525" y="1147225"/>
            <a:ext cx="4116498" cy="3880299"/>
          </a:xfrm>
          <a:prstGeom prst="rect">
            <a:avLst/>
          </a:prstGeom>
          <a:noFill/>
          <a:ln>
            <a:noFill/>
          </a:ln>
        </p:spPr>
      </p:pic>
      <p:pic>
        <p:nvPicPr>
          <p:cNvPr id="201" name="Shape 201"/>
          <p:cNvPicPr preferRelativeResize="0"/>
          <p:nvPr/>
        </p:nvPicPr>
        <p:blipFill rotWithShape="1">
          <a:blip r:embed="rId4">
            <a:alphaModFix/>
          </a:blip>
          <a:srcRect/>
          <a:stretch/>
        </p:blipFill>
        <p:spPr>
          <a:xfrm>
            <a:off x="6983000" y="2496061"/>
            <a:ext cx="1508274" cy="1182624"/>
          </a:xfrm>
          <a:prstGeom prst="rect">
            <a:avLst/>
          </a:prstGeom>
          <a:noFill/>
          <a:ln>
            <a:noFill/>
          </a:ln>
        </p:spPr>
      </p:pic>
      <p:sp>
        <p:nvSpPr>
          <p:cNvPr id="202" name="Shape 202"/>
          <p:cNvSpPr/>
          <p:nvPr/>
        </p:nvSpPr>
        <p:spPr>
          <a:xfrm>
            <a:off x="5374925" y="2267612"/>
            <a:ext cx="1487514" cy="1232465"/>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dirty="0">
                <a:solidFill>
                  <a:srgbClr val="000000"/>
                </a:solidFill>
                <a:latin typeface="Arial"/>
                <a:ea typeface="Arial"/>
                <a:cs typeface="Arial"/>
                <a:sym typeface="Arial"/>
                <a:rtl val="0"/>
              </a:rPr>
              <a:t>表示画面</a:t>
            </a:r>
          </a:p>
        </p:txBody>
      </p:sp>
      <p:sp>
        <p:nvSpPr>
          <p:cNvPr id="203" name="Shape 203"/>
          <p:cNvSpPr/>
          <p:nvPr/>
        </p:nvSpPr>
        <p:spPr>
          <a:xfrm rot="4041257">
            <a:off x="6916878" y="1985474"/>
            <a:ext cx="869538" cy="697384"/>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05" name="Shape 205"/>
          <p:cNvSpPr txBox="1"/>
          <p:nvPr/>
        </p:nvSpPr>
        <p:spPr>
          <a:xfrm>
            <a:off x="7097000" y="1529625"/>
            <a:ext cx="1688099" cy="4409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最新の情報を表示</a:t>
            </a:r>
          </a:p>
        </p:txBody>
      </p:sp>
      <p:sp>
        <p:nvSpPr>
          <p:cNvPr id="206" name="Shape 206"/>
          <p:cNvSpPr/>
          <p:nvPr/>
        </p:nvSpPr>
        <p:spPr>
          <a:xfrm flipH="1">
            <a:off x="2600173" y="3839025"/>
            <a:ext cx="2629800" cy="697200"/>
          </a:xfrm>
          <a:prstGeom prst="rightArrow">
            <a:avLst>
              <a:gd name="adj1" fmla="val 50000"/>
              <a:gd name="adj2" fmla="val 50000"/>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通知</a:t>
            </a:r>
          </a:p>
        </p:txBody>
      </p:sp>
      <p:sp>
        <p:nvSpPr>
          <p:cNvPr id="207" name="Shape 207"/>
          <p:cNvSpPr/>
          <p:nvPr/>
        </p:nvSpPr>
        <p:spPr>
          <a:xfrm>
            <a:off x="5408900" y="3717325"/>
            <a:ext cx="1688099" cy="91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dirty="0">
                <a:solidFill>
                  <a:srgbClr val="000000"/>
                </a:solidFill>
                <a:latin typeface="Arial"/>
                <a:ea typeface="Arial"/>
                <a:cs typeface="Arial"/>
                <a:sym typeface="Arial"/>
                <a:rtl val="0"/>
              </a:rPr>
              <a:t>入力画面</a:t>
            </a:r>
          </a:p>
        </p:txBody>
      </p:sp>
      <p:sp>
        <p:nvSpPr>
          <p:cNvPr id="208" name="Shape 208"/>
          <p:cNvSpPr/>
          <p:nvPr/>
        </p:nvSpPr>
        <p:spPr>
          <a:xfrm rot="10006723">
            <a:off x="7165428" y="3740783"/>
            <a:ext cx="869649" cy="697475"/>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09" name="Shape 209"/>
          <p:cNvSpPr txBox="1"/>
          <p:nvPr/>
        </p:nvSpPr>
        <p:spPr>
          <a:xfrm>
            <a:off x="7209400" y="4448825"/>
            <a:ext cx="1688099" cy="4409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アドバイスを入力</a:t>
            </a:r>
          </a:p>
        </p:txBody>
      </p:sp>
      <p:sp>
        <p:nvSpPr>
          <p:cNvPr id="210" name="Shape 210"/>
          <p:cNvSpPr/>
          <p:nvPr/>
        </p:nvSpPr>
        <p:spPr>
          <a:xfrm>
            <a:off x="2511600" y="1613376"/>
            <a:ext cx="2184894" cy="1099330"/>
          </a:xfrm>
          <a:prstGeom prst="irregularSeal1">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データが発生</a:t>
            </a:r>
          </a:p>
        </p:txBody>
      </p:sp>
      <p:sp>
        <p:nvSpPr>
          <p:cNvPr id="211" name="Shape 211"/>
          <p:cNvSpPr/>
          <p:nvPr/>
        </p:nvSpPr>
        <p:spPr>
          <a:xfrm>
            <a:off x="7376600" y="1784515"/>
            <a:ext cx="2184894" cy="1099330"/>
          </a:xfrm>
          <a:prstGeom prst="irregularSeal1">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分析</a:t>
            </a:r>
          </a:p>
        </p:txBody>
      </p:sp>
      <p:sp>
        <p:nvSpPr>
          <p:cNvPr id="212" name="Shape 212"/>
          <p:cNvSpPr/>
          <p:nvPr/>
        </p:nvSpPr>
        <p:spPr>
          <a:xfrm>
            <a:off x="2822625" y="3045330"/>
            <a:ext cx="2474820" cy="1515456"/>
          </a:xfrm>
          <a:prstGeom prst="irregularSeal1">
            <a:avLst/>
          </a:prstGeom>
          <a:solidFill>
            <a:srgbClr val="00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dirty="0">
                <a:solidFill>
                  <a:srgbClr val="000000"/>
                </a:solidFill>
                <a:latin typeface="Arial"/>
                <a:ea typeface="Arial"/>
                <a:cs typeface="Arial"/>
                <a:sym typeface="Arial"/>
                <a:rtl val="0"/>
              </a:rPr>
              <a:t>よりよい生活を送るアドバイス</a:t>
            </a:r>
          </a:p>
        </p:txBody>
      </p:sp>
      <p:sp>
        <p:nvSpPr>
          <p:cNvPr id="214" name="Shape 214"/>
          <p:cNvSpPr/>
          <p:nvPr/>
        </p:nvSpPr>
        <p:spPr>
          <a:xfrm>
            <a:off x="2663425" y="2429800"/>
            <a:ext cx="2697300" cy="697200"/>
          </a:xfrm>
          <a:prstGeom prst="righ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dirty="0">
                <a:solidFill>
                  <a:srgbClr val="000000"/>
                </a:solidFill>
                <a:latin typeface="Arial"/>
                <a:ea typeface="Arial"/>
                <a:cs typeface="Arial"/>
                <a:sym typeface="Arial"/>
                <a:rtl val="0"/>
              </a:rPr>
              <a:t>生体データ</a:t>
            </a:r>
          </a:p>
        </p:txBody>
      </p:sp>
      <p:sp>
        <p:nvSpPr>
          <p:cNvPr id="2" name="角丸四角形吹き出し 1"/>
          <p:cNvSpPr/>
          <p:nvPr/>
        </p:nvSpPr>
        <p:spPr>
          <a:xfrm>
            <a:off x="5297445" y="1283277"/>
            <a:ext cx="1911955" cy="914544"/>
          </a:xfrm>
          <a:prstGeom prst="wedgeRoundRectCallout">
            <a:avLst>
              <a:gd name="adj1" fmla="val 87745"/>
              <a:gd name="adj2" fmla="val 775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高血圧症</a:t>
            </a:r>
            <a:r>
              <a:rPr kumimoji="1" lang="ja-JP" altLang="en-US" dirty="0" smtClean="0"/>
              <a:t>の兆候と酷似している！</a:t>
            </a:r>
            <a:endParaRPr kumimoji="1" lang="en-US" altLang="ja-JP" dirty="0" smtClean="0"/>
          </a:p>
          <a:p>
            <a:pPr algn="ctr"/>
            <a:r>
              <a:rPr kumimoji="1" lang="ja-JP" altLang="en-US" dirty="0"/>
              <a:t>警告しなくて</a:t>
            </a:r>
            <a:r>
              <a:rPr kumimoji="1" lang="ja-JP" altLang="en-US" dirty="0" smtClean="0"/>
              <a:t>は！</a:t>
            </a:r>
            <a:endParaRPr kumimoji="1" lang="ja-JP" altLang="en-US" dirty="0"/>
          </a:p>
        </p:txBody>
      </p:sp>
      <p:grpSp>
        <p:nvGrpSpPr>
          <p:cNvPr id="3" name="グループ化 2"/>
          <p:cNvGrpSpPr/>
          <p:nvPr/>
        </p:nvGrpSpPr>
        <p:grpSpPr>
          <a:xfrm>
            <a:off x="973362" y="1108667"/>
            <a:ext cx="1784946" cy="3016665"/>
            <a:chOff x="734688" y="1283277"/>
            <a:chExt cx="1928737" cy="3259681"/>
          </a:xfrm>
        </p:grpSpPr>
        <p:pic>
          <p:nvPicPr>
            <p:cNvPr id="204" name="Shape 204"/>
            <p:cNvPicPr preferRelativeResize="0"/>
            <p:nvPr/>
          </p:nvPicPr>
          <p:blipFill rotWithShape="1">
            <a:blip r:embed="rId5">
              <a:alphaModFix/>
            </a:blip>
            <a:srcRect/>
            <a:stretch/>
          </p:blipFill>
          <p:spPr>
            <a:xfrm>
              <a:off x="734688" y="1283277"/>
              <a:ext cx="1928737" cy="3259681"/>
            </a:xfrm>
            <a:prstGeom prst="rect">
              <a:avLst/>
            </a:prstGeom>
            <a:noFill/>
            <a:ln>
              <a:noFill/>
            </a:ln>
          </p:spPr>
        </p:pic>
        <p:pic>
          <p:nvPicPr>
            <p:cNvPr id="3074" name="Picture 2" descr="C:\Users\kazuma\Downloads\心電図.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847" y="2197821"/>
              <a:ext cx="1480864" cy="1480864"/>
            </a:xfrm>
            <a:prstGeom prst="rect">
              <a:avLst/>
            </a:prstGeom>
            <a:noFill/>
            <a:extLst>
              <a:ext uri="{909E8E84-426E-40DD-AFC4-6F175D3DCCD1}">
                <a14:hiddenFill xmlns:a14="http://schemas.microsoft.com/office/drawing/2010/main">
                  <a:solidFill>
                    <a:srgbClr val="FFFFFF"/>
                  </a:solidFill>
                </a14:hiddenFill>
              </a:ext>
            </a:extLst>
          </p:spPr>
        </p:pic>
      </p:grpSp>
      <p:pic>
        <p:nvPicPr>
          <p:cNvPr id="213" name="Shape 213"/>
          <p:cNvPicPr preferRelativeResize="0"/>
          <p:nvPr/>
        </p:nvPicPr>
        <p:blipFill rotWithShape="1">
          <a:blip r:embed="rId7">
            <a:alphaModFix/>
          </a:blip>
          <a:srcRect/>
          <a:stretch/>
        </p:blipFill>
        <p:spPr>
          <a:xfrm>
            <a:off x="294604" y="3081296"/>
            <a:ext cx="1688099" cy="1515457"/>
          </a:xfrm>
          <a:prstGeom prst="rect">
            <a:avLst/>
          </a:prstGeom>
          <a:noFill/>
          <a:ln>
            <a:noFill/>
          </a:ln>
        </p:spPr>
      </p:pic>
      <p:pic>
        <p:nvPicPr>
          <p:cNvPr id="21" name="Picture 2" descr="C:\Users\kazuma\Downloads\心電図.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484" y="2559477"/>
            <a:ext cx="922395" cy="9223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childTnLst>
                                </p:cTn>
                              </p:par>
                              <p:par>
                                <p:cTn id="8" presetID="10" presetClass="entr" presetSubtype="0"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500"/>
                                        <p:tgtEl>
                                          <p:spTgt spid="2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fade">
                                      <p:cBhvr>
                                        <p:cTn id="15" dur="500"/>
                                        <p:tgtEl>
                                          <p:spTgt spid="203"/>
                                        </p:tgtEl>
                                      </p:cBhvr>
                                    </p:animEffect>
                                  </p:childTnLst>
                                </p:cTn>
                              </p:par>
                              <p:par>
                                <p:cTn id="16" presetID="10" presetClass="entr" presetSubtype="0" fill="hold" nodeType="withEffect">
                                  <p:stCondLst>
                                    <p:cond delay="0"/>
                                  </p:stCondLst>
                                  <p:childTnLst>
                                    <p:set>
                                      <p:cBhvr>
                                        <p:cTn id="17" dur="1" fill="hold">
                                          <p:stCondLst>
                                            <p:cond delay="0"/>
                                          </p:stCondLst>
                                        </p:cTn>
                                        <p:tgtEl>
                                          <p:spTgt spid="211"/>
                                        </p:tgtEl>
                                        <p:attrNameLst>
                                          <p:attrName>style.visibility</p:attrName>
                                        </p:attrNameLst>
                                      </p:cBhvr>
                                      <p:to>
                                        <p:strVal val="visible"/>
                                      </p:to>
                                    </p:set>
                                    <p:animEffect transition="in" filter="fade">
                                      <p:cBhvr>
                                        <p:cTn id="18" dur="500"/>
                                        <p:tgtEl>
                                          <p:spTgt spid="211"/>
                                        </p:tgtEl>
                                      </p:cBhvr>
                                    </p:animEffect>
                                  </p:childTnLst>
                                </p:cTn>
                              </p:par>
                              <p:par>
                                <p:cTn id="19" presetID="10" presetClass="entr" presetSubtype="0" fill="hold" nodeType="withEffect">
                                  <p:stCondLst>
                                    <p:cond delay="0"/>
                                  </p:stCondLst>
                                  <p:childTnLst>
                                    <p:set>
                                      <p:cBhvr>
                                        <p:cTn id="20" dur="1" fill="hold">
                                          <p:stCondLst>
                                            <p:cond delay="0"/>
                                          </p:stCondLst>
                                        </p:cTn>
                                        <p:tgtEl>
                                          <p:spTgt spid="208"/>
                                        </p:tgtEl>
                                        <p:attrNameLst>
                                          <p:attrName>style.visibility</p:attrName>
                                        </p:attrNameLst>
                                      </p:cBhvr>
                                      <p:to>
                                        <p:strVal val="visible"/>
                                      </p:to>
                                    </p:set>
                                    <p:animEffect transition="in" filter="fade">
                                      <p:cBhvr>
                                        <p:cTn id="21" dur="500"/>
                                        <p:tgtEl>
                                          <p:spTgt spid="20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6"/>
                                        </p:tgtEl>
                                        <p:attrNameLst>
                                          <p:attrName>style.visibility</p:attrName>
                                        </p:attrNameLst>
                                      </p:cBhvr>
                                      <p:to>
                                        <p:strVal val="visible"/>
                                      </p:to>
                                    </p:set>
                                    <p:animEffect transition="in" filter="fade">
                                      <p:cBhvr>
                                        <p:cTn id="26" dur="500"/>
                                        <p:tgtEl>
                                          <p:spTgt spid="206"/>
                                        </p:tgtEl>
                                      </p:cBhvr>
                                    </p:animEffect>
                                  </p:childTnLst>
                                </p:cTn>
                              </p:par>
                              <p:par>
                                <p:cTn id="27" presetID="10" presetClass="entr" presetSubtype="0" fill="hold" nodeType="withEffect">
                                  <p:stCondLst>
                                    <p:cond delay="0"/>
                                  </p:stCondLst>
                                  <p:childTnLst>
                                    <p:set>
                                      <p:cBhvr>
                                        <p:cTn id="28" dur="1" fill="hold">
                                          <p:stCondLst>
                                            <p:cond delay="0"/>
                                          </p:stCondLst>
                                        </p:cTn>
                                        <p:tgtEl>
                                          <p:spTgt spid="212"/>
                                        </p:tgtEl>
                                        <p:attrNameLst>
                                          <p:attrName>style.visibility</p:attrName>
                                        </p:attrNameLst>
                                      </p:cBhvr>
                                      <p:to>
                                        <p:strVal val="visible"/>
                                      </p:to>
                                    </p:set>
                                    <p:animEffect transition="in" filter="fade">
                                      <p:cBhvr>
                                        <p:cTn id="29"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rotWithShape="1">
          <a:blip r:embed="rId3">
            <a:alphaModFix/>
          </a:blip>
          <a:srcRect/>
          <a:stretch/>
        </p:blipFill>
        <p:spPr>
          <a:xfrm>
            <a:off x="311700" y="1093875"/>
            <a:ext cx="3216698" cy="4406023"/>
          </a:xfrm>
          <a:prstGeom prst="rect">
            <a:avLst/>
          </a:prstGeom>
          <a:noFill/>
          <a:ln>
            <a:noFill/>
          </a:ln>
        </p:spPr>
      </p:pic>
      <p:sp>
        <p:nvSpPr>
          <p:cNvPr id="220" name="Shape 22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実際のデータの流れ③緊急通報機能の流れ</a:t>
            </a:r>
          </a:p>
        </p:txBody>
      </p:sp>
      <p:pic>
        <p:nvPicPr>
          <p:cNvPr id="221" name="Shape 221"/>
          <p:cNvPicPr preferRelativeResize="0"/>
          <p:nvPr/>
        </p:nvPicPr>
        <p:blipFill rotWithShape="1">
          <a:blip r:embed="rId4">
            <a:alphaModFix/>
          </a:blip>
          <a:srcRect/>
          <a:stretch/>
        </p:blipFill>
        <p:spPr>
          <a:xfrm rot="-3538805">
            <a:off x="0" y="3254492"/>
            <a:ext cx="1688097" cy="1515457"/>
          </a:xfrm>
          <a:prstGeom prst="rect">
            <a:avLst/>
          </a:prstGeom>
          <a:noFill/>
          <a:ln>
            <a:noFill/>
          </a:ln>
        </p:spPr>
      </p:pic>
      <p:pic>
        <p:nvPicPr>
          <p:cNvPr id="222" name="Shape 222"/>
          <p:cNvPicPr preferRelativeResize="0"/>
          <p:nvPr/>
        </p:nvPicPr>
        <p:blipFill rotWithShape="1">
          <a:blip r:embed="rId5">
            <a:alphaModFix/>
          </a:blip>
          <a:srcRect/>
          <a:stretch/>
        </p:blipFill>
        <p:spPr>
          <a:xfrm>
            <a:off x="5007525" y="1147225"/>
            <a:ext cx="4116498" cy="3880299"/>
          </a:xfrm>
          <a:prstGeom prst="rect">
            <a:avLst/>
          </a:prstGeom>
          <a:noFill/>
          <a:ln>
            <a:noFill/>
          </a:ln>
        </p:spPr>
      </p:pic>
      <p:pic>
        <p:nvPicPr>
          <p:cNvPr id="223" name="Shape 223"/>
          <p:cNvPicPr preferRelativeResize="0"/>
          <p:nvPr/>
        </p:nvPicPr>
        <p:blipFill rotWithShape="1">
          <a:blip r:embed="rId6">
            <a:alphaModFix/>
          </a:blip>
          <a:srcRect/>
          <a:stretch/>
        </p:blipFill>
        <p:spPr>
          <a:xfrm>
            <a:off x="6983000" y="2496061"/>
            <a:ext cx="1508274" cy="1182624"/>
          </a:xfrm>
          <a:prstGeom prst="rect">
            <a:avLst/>
          </a:prstGeom>
          <a:noFill/>
          <a:ln>
            <a:noFill/>
          </a:ln>
        </p:spPr>
      </p:pic>
      <p:sp>
        <p:nvSpPr>
          <p:cNvPr id="224" name="Shape 224"/>
          <p:cNvSpPr/>
          <p:nvPr/>
        </p:nvSpPr>
        <p:spPr>
          <a:xfrm>
            <a:off x="5360725" y="2215900"/>
            <a:ext cx="1688099" cy="91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表示画面</a:t>
            </a:r>
          </a:p>
        </p:txBody>
      </p:sp>
      <p:sp>
        <p:nvSpPr>
          <p:cNvPr id="225" name="Shape 225"/>
          <p:cNvSpPr/>
          <p:nvPr/>
        </p:nvSpPr>
        <p:spPr>
          <a:xfrm>
            <a:off x="2663425" y="2429800"/>
            <a:ext cx="2697300" cy="697200"/>
          </a:xfrm>
          <a:prstGeom prst="righ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緊急データ</a:t>
            </a:r>
          </a:p>
        </p:txBody>
      </p:sp>
      <p:sp>
        <p:nvSpPr>
          <p:cNvPr id="226" name="Shape 226"/>
          <p:cNvSpPr/>
          <p:nvPr/>
        </p:nvSpPr>
        <p:spPr>
          <a:xfrm rot="4041257">
            <a:off x="6916878" y="1985474"/>
            <a:ext cx="869538" cy="697384"/>
          </a:xfrm>
          <a:prstGeom prst="bentArrow">
            <a:avLst>
              <a:gd name="adj1" fmla="val 25000"/>
              <a:gd name="adj2" fmla="val 25000"/>
              <a:gd name="adj3" fmla="val 25000"/>
              <a:gd name="adj4" fmla="val 4375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27" name="Shape 227"/>
          <p:cNvSpPr txBox="1"/>
          <p:nvPr/>
        </p:nvSpPr>
        <p:spPr>
          <a:xfrm>
            <a:off x="6568300" y="1396312"/>
            <a:ext cx="2970300" cy="4409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リアルタイム情報を表示</a:t>
            </a:r>
          </a:p>
        </p:txBody>
      </p:sp>
      <p:sp>
        <p:nvSpPr>
          <p:cNvPr id="228" name="Shape 228"/>
          <p:cNvSpPr/>
          <p:nvPr/>
        </p:nvSpPr>
        <p:spPr>
          <a:xfrm>
            <a:off x="2511600" y="1017719"/>
            <a:ext cx="2184894" cy="1694951"/>
          </a:xfrm>
          <a:prstGeom prst="irregularSeal1">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データが発生</a:t>
            </a:r>
          </a:p>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病院に通報</a:t>
            </a:r>
          </a:p>
        </p:txBody>
      </p:sp>
      <p:sp>
        <p:nvSpPr>
          <p:cNvPr id="229" name="Shape 229"/>
          <p:cNvSpPr/>
          <p:nvPr/>
        </p:nvSpPr>
        <p:spPr>
          <a:xfrm>
            <a:off x="6422173" y="1552125"/>
            <a:ext cx="3139288" cy="1331748"/>
          </a:xfrm>
          <a:prstGeom prst="irregularSeal1">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救急車の手配、</a:t>
            </a:r>
          </a:p>
          <a:p>
            <a:pPr marL="0" marR="0" lvl="0" indent="0" algn="ctr"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電子カルテの情報から治療方法を選択</a:t>
            </a:r>
          </a:p>
        </p:txBody>
      </p:sp>
      <p:pic>
        <p:nvPicPr>
          <p:cNvPr id="230" name="Shape 230"/>
          <p:cNvPicPr preferRelativeResize="0"/>
          <p:nvPr/>
        </p:nvPicPr>
        <p:blipFill rotWithShape="1">
          <a:blip r:embed="rId7">
            <a:alphaModFix/>
          </a:blip>
          <a:srcRect/>
          <a:stretch/>
        </p:blipFill>
        <p:spPr>
          <a:xfrm>
            <a:off x="840300" y="2834325"/>
            <a:ext cx="547357" cy="506099"/>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par>
                                <p:cTn id="8" presetID="10" presetClass="entr" presetSubtype="0"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fade">
                                      <p:cBhvr>
                                        <p:cTn id="10" dur="500"/>
                                        <p:tgtEl>
                                          <p:spTgt spid="2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500"/>
                                        <p:tgtEl>
                                          <p:spTgt spid="229"/>
                                        </p:tgtEl>
                                      </p:cBhvr>
                                    </p:animEffect>
                                  </p:childTnLst>
                                </p:cTn>
                              </p:par>
                              <p:par>
                                <p:cTn id="16" presetID="10" presetClass="entr" presetSubtype="0" fill="hold" nodeType="withEffect">
                                  <p:stCondLst>
                                    <p:cond delay="0"/>
                                  </p:stCondLst>
                                  <p:childTnLst>
                                    <p:set>
                                      <p:cBhvr>
                                        <p:cTn id="17" dur="1" fill="hold">
                                          <p:stCondLst>
                                            <p:cond delay="0"/>
                                          </p:stCondLst>
                                        </p:cTn>
                                        <p:tgtEl>
                                          <p:spTgt spid="227"/>
                                        </p:tgtEl>
                                        <p:attrNameLst>
                                          <p:attrName>style.visibility</p:attrName>
                                        </p:attrNameLst>
                                      </p:cBhvr>
                                      <p:to>
                                        <p:strVal val="visible"/>
                                      </p:to>
                                    </p:set>
                                    <p:animEffect transition="in" filter="fade">
                                      <p:cBhvr>
                                        <p:cTn id="18"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実際のデータの流れ③ジェネリック医薬品</a:t>
            </a:r>
          </a:p>
        </p:txBody>
      </p:sp>
      <p:sp>
        <p:nvSpPr>
          <p:cNvPr id="236" name="Shape 23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医薬品を服用したとき、服用者の生体データがリアルタイムに取得できる状況はジェネリック医薬品や健康食品などのデータ収集に最適の場である。</a:t>
            </a:r>
          </a:p>
          <a:p>
            <a:pPr marL="0" marR="0" lvl="0" indent="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医薬品メーカー、食品メーカーとリバイス使用者を結びつけることで、医薬品の進歩、信頼性の証明、新商品の宣伝といったメリットが得られます。</a:t>
            </a:r>
          </a:p>
          <a:p>
            <a:pPr marL="0" marR="0" lvl="0" indent="0" algn="l" rtl="0">
              <a:lnSpc>
                <a:spcPct val="115000"/>
              </a:lnSpc>
              <a:spcBef>
                <a:spcPts val="1600"/>
              </a:spcBef>
              <a:spcAft>
                <a:spcPts val="160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その結果、医薬品や健康食品を提供する市場が活性化する材料となることでしょう</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まとめ</a:t>
            </a:r>
          </a:p>
        </p:txBody>
      </p:sp>
      <p:sp>
        <p:nvSpPr>
          <p:cNvPr id="242" name="Shape 24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リバタンにより、</a:t>
            </a:r>
          </a:p>
          <a:p>
            <a:pPr marL="0" marR="0" lvl="0" indent="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	使用者に合った健康的な生活を送るためのアドバイスを受けることができる</a:t>
            </a:r>
          </a:p>
          <a:p>
            <a:pPr marL="0" marR="0" lvl="0" indent="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リバイスシステムにより</a:t>
            </a:r>
          </a:p>
          <a:p>
            <a:pPr marL="0" marR="0" lvl="0" indent="45720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通院の手間が格段に減る</a:t>
            </a:r>
          </a:p>
          <a:p>
            <a:pPr marL="0" marR="0" lvl="0" indent="457200" algn="l" rtl="0">
              <a:lnSpc>
                <a:spcPct val="115000"/>
              </a:lnSpc>
              <a:spcBef>
                <a:spcPts val="1600"/>
              </a:spcBef>
              <a:spcAft>
                <a:spcPts val="0"/>
              </a:spcAft>
              <a:buClr>
                <a:schemeClr val="dk2"/>
              </a:buClr>
              <a:buSzPct val="25000"/>
              <a:buFont typeface="Arial"/>
              <a:buNone/>
            </a:pPr>
            <a:r>
              <a:rPr lang="ja" sz="1800" b="0" i="0" u="none" strike="noStrike" cap="none" baseline="0">
                <a:solidFill>
                  <a:schemeClr val="dk2"/>
                </a:solidFill>
                <a:latin typeface="Arial"/>
                <a:ea typeface="Arial"/>
                <a:cs typeface="Arial"/>
                <a:sym typeface="Arial"/>
                <a:rtl val="0"/>
              </a:rPr>
              <a:t>今までにはなかった、詳細で即応性のある治療が受けられる</a:t>
            </a:r>
          </a:p>
          <a:p>
            <a:pPr marL="0" marR="0" lvl="0" indent="457200" algn="l" rtl="0">
              <a:lnSpc>
                <a:spcPct val="115000"/>
              </a:lnSpc>
              <a:spcBef>
                <a:spcPts val="1600"/>
              </a:spcBef>
              <a:spcAft>
                <a:spcPts val="1600"/>
              </a:spcAft>
              <a:buClr>
                <a:schemeClr val="dk1"/>
              </a:buClr>
              <a:buSzPct val="25000"/>
              <a:buFont typeface="Arial"/>
              <a:buNone/>
            </a:pPr>
            <a:r>
              <a:rPr lang="ja" sz="1800" b="0" i="0" u="none" strike="noStrike" cap="none" baseline="0">
                <a:solidFill>
                  <a:schemeClr val="dk2"/>
                </a:solidFill>
                <a:latin typeface="Arial"/>
                <a:ea typeface="Arial"/>
                <a:cs typeface="Arial"/>
                <a:sym typeface="Arial"/>
                <a:rtl val="0"/>
              </a:rPr>
              <a:t>医薬品などの市場が活性化し、次の世代へ知識とノウハウを残せる</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近年研究されているウェアラブルデバイス</a:t>
            </a:r>
            <a:endParaRPr kumimoji="1" lang="ja-JP" altLang="en-US" dirty="0"/>
          </a:p>
        </p:txBody>
      </p:sp>
      <p:pic>
        <p:nvPicPr>
          <p:cNvPr id="1026" name="Picture 2" descr="C:\Users\ohs20207\Downloads\Hand holding - zoomed 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23678"/>
            <a:ext cx="3672408"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hs20207\Downloads\ダウンロード.jpg"/>
          <p:cNvPicPr>
            <a:picLocks noChangeAspect="1" noChangeArrowheads="1"/>
          </p:cNvPicPr>
          <p:nvPr/>
        </p:nvPicPr>
        <p:blipFill rotWithShape="1">
          <a:blip r:embed="rId3">
            <a:extLst>
              <a:ext uri="{28A0092B-C50C-407E-A947-70E740481C1C}">
                <a14:useLocalDpi xmlns:a14="http://schemas.microsoft.com/office/drawing/2010/main" val="0"/>
              </a:ext>
            </a:extLst>
          </a:blip>
          <a:srcRect r="51000"/>
          <a:stretch/>
        </p:blipFill>
        <p:spPr bwMode="auto">
          <a:xfrm>
            <a:off x="4932040" y="1923678"/>
            <a:ext cx="3802270" cy="252967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952206" y="1270396"/>
            <a:ext cx="3636404" cy="307777"/>
          </a:xfrm>
          <a:prstGeom prst="rect">
            <a:avLst/>
          </a:prstGeom>
          <a:noFill/>
        </p:spPr>
        <p:txBody>
          <a:bodyPr wrap="square" rtlCol="0">
            <a:spAutoFit/>
          </a:bodyPr>
          <a:lstStyle/>
          <a:p>
            <a:r>
              <a:rPr lang="ja-JP" altLang="en-US" b="1" dirty="0"/>
              <a:t>針を使わない採血デバイス</a:t>
            </a:r>
          </a:p>
        </p:txBody>
      </p:sp>
      <p:sp>
        <p:nvSpPr>
          <p:cNvPr id="7" name="テキスト ボックス 6"/>
          <p:cNvSpPr txBox="1"/>
          <p:nvPr/>
        </p:nvSpPr>
        <p:spPr>
          <a:xfrm>
            <a:off x="495375" y="1275455"/>
            <a:ext cx="3636404" cy="307777"/>
          </a:xfrm>
          <a:prstGeom prst="rect">
            <a:avLst/>
          </a:prstGeom>
          <a:noFill/>
        </p:spPr>
        <p:txBody>
          <a:bodyPr wrap="square" rtlCol="0">
            <a:spAutoFit/>
          </a:bodyPr>
          <a:lstStyle/>
          <a:p>
            <a:r>
              <a:rPr lang="ja-JP" altLang="en-US" b="1" dirty="0" smtClean="0"/>
              <a:t>血糖値を計測するコンタクトレンズ</a:t>
            </a:r>
            <a:endParaRPr lang="ja-JP" altLang="en-US" b="1" dirty="0"/>
          </a:p>
        </p:txBody>
      </p:sp>
    </p:spTree>
    <p:extLst>
      <p:ext uri="{BB962C8B-B14F-4D97-AF65-F5344CB8AC3E}">
        <p14:creationId xmlns:p14="http://schemas.microsoft.com/office/powerpoint/2010/main" val="54695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Google</a:t>
            </a:r>
            <a:r>
              <a:rPr kumimoji="1" lang="ja-JP" altLang="en-US" dirty="0" smtClean="0"/>
              <a:t>の採血デバイス</a:t>
            </a:r>
            <a:endParaRPr kumimoji="1" lang="ja-JP" altLang="en-US" dirty="0"/>
          </a:p>
        </p:txBody>
      </p:sp>
      <p:sp>
        <p:nvSpPr>
          <p:cNvPr id="3" name="テキスト プレースホルダー 2"/>
          <p:cNvSpPr>
            <a:spLocks noGrp="1"/>
          </p:cNvSpPr>
          <p:nvPr>
            <p:ph type="body" idx="1"/>
          </p:nvPr>
        </p:nvSpPr>
        <p:spPr>
          <a:xfrm>
            <a:off x="6156176" y="1995686"/>
            <a:ext cx="2676123" cy="2573189"/>
          </a:xfrm>
        </p:spPr>
        <p:txBody>
          <a:bodyPr/>
          <a:lstStyle/>
          <a:p>
            <a:r>
              <a:rPr lang="ja-JP" altLang="en-US" dirty="0" smtClean="0"/>
              <a:t>痛み</a:t>
            </a:r>
            <a:r>
              <a:rPr lang="ja-JP" altLang="en-US" dirty="0"/>
              <a:t>も傷もなく</a:t>
            </a:r>
            <a:r>
              <a:rPr lang="ja-JP" altLang="en-US" dirty="0" smtClean="0"/>
              <a:t>、採血できるので</a:t>
            </a:r>
            <a:r>
              <a:rPr lang="ja-JP" altLang="en-US" dirty="0"/>
              <a:t>、これまで糖尿病患者がしていたように、一日に何度も検査をする手間が省けます</a:t>
            </a:r>
            <a:r>
              <a:rPr lang="ja-JP" altLang="en-US" dirty="0" smtClean="0"/>
              <a:t>。</a:t>
            </a:r>
            <a:endParaRPr lang="en-US" altLang="ja-JP" dirty="0" smtClean="0"/>
          </a:p>
          <a:p>
            <a:r>
              <a:rPr lang="en-US" altLang="ja-JP" dirty="0" smtClean="0"/>
              <a:t>2015</a:t>
            </a:r>
            <a:r>
              <a:rPr lang="ja-JP" altLang="en-US" dirty="0" smtClean="0"/>
              <a:t>年</a:t>
            </a:r>
            <a:r>
              <a:rPr lang="en-US" altLang="ja-JP" dirty="0" smtClean="0"/>
              <a:t>12</a:t>
            </a:r>
            <a:r>
              <a:rPr lang="ja-JP" altLang="en-US" dirty="0"/>
              <a:t>月</a:t>
            </a:r>
            <a:r>
              <a:rPr lang="en-US" altLang="ja-JP" dirty="0"/>
              <a:t>3</a:t>
            </a:r>
            <a:r>
              <a:rPr lang="ja-JP" altLang="en-US" dirty="0"/>
              <a:t>日</a:t>
            </a:r>
            <a:endParaRPr kumimoji="1" lang="ja-JP" altLang="en-US" dirty="0"/>
          </a:p>
        </p:txBody>
      </p:sp>
      <p:pic>
        <p:nvPicPr>
          <p:cNvPr id="2050" name="Picture 2" descr="C:\Users\ohs20207\Downloads\151204needle-free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03597"/>
            <a:ext cx="5980147" cy="3364409"/>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4477097" y="627534"/>
            <a:ext cx="2520280" cy="1368152"/>
          </a:xfrm>
          <a:prstGeom prst="wedgeRoundRectCallout">
            <a:avLst>
              <a:gd name="adj1" fmla="val -85838"/>
              <a:gd name="adj2" fmla="val 806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657117" y="834265"/>
            <a:ext cx="2160240" cy="738664"/>
          </a:xfrm>
          <a:prstGeom prst="rect">
            <a:avLst/>
          </a:prstGeom>
          <a:noFill/>
        </p:spPr>
        <p:txBody>
          <a:bodyPr wrap="square" rtlCol="0">
            <a:spAutoFit/>
          </a:bodyPr>
          <a:lstStyle/>
          <a:p>
            <a:r>
              <a:rPr kumimoji="1" lang="ja-JP" altLang="en-US" b="1" dirty="0" smtClean="0">
                <a:solidFill>
                  <a:schemeClr val="bg1"/>
                </a:solidFill>
              </a:rPr>
              <a:t>針を使わずに採血ができ、血中成分を調べることができる。</a:t>
            </a:r>
            <a:endParaRPr kumimoji="1" lang="ja-JP" altLang="en-US" b="1" dirty="0">
              <a:solidFill>
                <a:schemeClr val="bg1"/>
              </a:solidFill>
            </a:endParaRPr>
          </a:p>
        </p:txBody>
      </p:sp>
    </p:spTree>
    <p:extLst>
      <p:ext uri="{BB962C8B-B14F-4D97-AF65-F5344CB8AC3E}">
        <p14:creationId xmlns:p14="http://schemas.microsoft.com/office/powerpoint/2010/main" val="342543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9" name="右矢印 28"/>
          <p:cNvSpPr/>
          <p:nvPr/>
        </p:nvSpPr>
        <p:spPr>
          <a:xfrm rot="9609700">
            <a:off x="4507405" y="1287344"/>
            <a:ext cx="2507671" cy="173228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sp>
        <p:nvSpPr>
          <p:cNvPr id="60" name="Shape 60"/>
          <p:cNvSpPr/>
          <p:nvPr/>
        </p:nvSpPr>
        <p:spPr>
          <a:xfrm>
            <a:off x="353367" y="1570925"/>
            <a:ext cx="4362649" cy="3436784"/>
          </a:xfrm>
          <a:prstGeom prst="ellipse">
            <a:avLst/>
          </a:prstGeom>
          <a:solidFill>
            <a:srgbClr val="DFF8FD"/>
          </a:soli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61" name="Shape 61"/>
          <p:cNvSpPr txBox="1">
            <a:spLocks noGrp="1"/>
          </p:cNvSpPr>
          <p:nvPr>
            <p:ph type="title"/>
          </p:nvPr>
        </p:nvSpPr>
        <p:spPr>
          <a:xfrm>
            <a:off x="311700" y="445025"/>
            <a:ext cx="8520599" cy="1230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小塚明朝 Pr6N B" pitchFamily="18" charset="-128"/>
                <a:ea typeface="小塚明朝 Pr6N B" pitchFamily="18" charset="-128"/>
                <a:sym typeface="Arial"/>
                <a:rtl val="0"/>
              </a:rPr>
              <a:t>LIVICEシステムと</a:t>
            </a:r>
            <a:r>
              <a:rPr lang="ja" sz="2800" b="0" i="0" u="none" strike="noStrike" cap="none" baseline="0" dirty="0" smtClean="0">
                <a:solidFill>
                  <a:schemeClr val="dk1"/>
                </a:solidFill>
                <a:latin typeface="小塚明朝 Pr6N B" pitchFamily="18" charset="-128"/>
                <a:ea typeface="小塚明朝 Pr6N B" pitchFamily="18" charset="-128"/>
                <a:sym typeface="Arial"/>
                <a:rtl val="0"/>
              </a:rPr>
              <a:t>は</a:t>
            </a:r>
          </a:p>
          <a:p>
            <a:pPr marL="0" marR="0" lvl="0" indent="0" algn="l" rtl="0">
              <a:lnSpc>
                <a:spcPct val="100000"/>
              </a:lnSpc>
              <a:spcBef>
                <a:spcPts val="0"/>
              </a:spcBef>
              <a:spcAft>
                <a:spcPts val="0"/>
              </a:spcAft>
              <a:buClr>
                <a:schemeClr val="dk1"/>
              </a:buClr>
              <a:buSzPct val="25000"/>
              <a:buFont typeface="Arial"/>
              <a:buNone/>
            </a:pPr>
            <a:r>
              <a:rPr lang="ja-JP" altLang="en-US" dirty="0">
                <a:latin typeface="小塚明朝 Pr6N B" pitchFamily="18" charset="-128"/>
                <a:ea typeface="小塚明朝 Pr6N B" pitchFamily="18" charset="-128"/>
              </a:rPr>
              <a:t>　</a:t>
            </a:r>
            <a:r>
              <a:rPr lang="ja" sz="1600" b="0" i="0" u="none" strike="noStrike" cap="none" baseline="0" dirty="0" smtClean="0">
                <a:solidFill>
                  <a:schemeClr val="dk1"/>
                </a:solidFill>
                <a:latin typeface="小塚明朝 Pr6N B" pitchFamily="18" charset="-128"/>
                <a:ea typeface="小塚明朝 Pr6N B" pitchFamily="18" charset="-128"/>
                <a:sym typeface="Arial"/>
                <a:rtl val="0"/>
              </a:rPr>
              <a:t>生活に寄り添う端末</a:t>
            </a:r>
            <a:r>
              <a:rPr lang="en-US" altLang="ja-JP" sz="3600" dirty="0" smtClean="0">
                <a:solidFill>
                  <a:srgbClr val="FF0000"/>
                </a:solidFill>
                <a:latin typeface="小塚明朝 Pr6N B" pitchFamily="18" charset="-128"/>
                <a:ea typeface="小塚明朝 Pr6N B" pitchFamily="18" charset="-128"/>
              </a:rPr>
              <a:t>『</a:t>
            </a:r>
            <a:r>
              <a:rPr lang="ja" sz="3600" b="0" i="0" u="none" strike="noStrike" cap="none" baseline="0" dirty="0" smtClean="0">
                <a:solidFill>
                  <a:srgbClr val="FF0000"/>
                </a:solidFill>
                <a:latin typeface="小塚明朝 Pr6N B" pitchFamily="18" charset="-128"/>
                <a:ea typeface="小塚明朝 Pr6N B" pitchFamily="18" charset="-128"/>
                <a:sym typeface="Arial"/>
                <a:rtl val="0"/>
              </a:rPr>
              <a:t>リバタン</a:t>
            </a:r>
            <a:r>
              <a:rPr lang="en-US" altLang="ja-JP" sz="3600" b="0" i="0" u="none" strike="noStrike" cap="none" baseline="0" dirty="0" smtClean="0">
                <a:solidFill>
                  <a:srgbClr val="FF0000"/>
                </a:solidFill>
                <a:latin typeface="小塚明朝 Pr6N B" pitchFamily="18" charset="-128"/>
                <a:ea typeface="小塚明朝 Pr6N B" pitchFamily="18" charset="-128"/>
                <a:sym typeface="Arial"/>
                <a:rtl val="0"/>
              </a:rPr>
              <a:t>』</a:t>
            </a:r>
            <a:endParaRPr lang="ja" sz="3600" i="0" u="none" strike="noStrike" cap="none" baseline="0" dirty="0">
              <a:solidFill>
                <a:srgbClr val="FF0000"/>
              </a:solidFill>
              <a:latin typeface="小塚明朝 Pr6N B" pitchFamily="18" charset="-128"/>
              <a:ea typeface="小塚明朝 Pr6N B" pitchFamily="18" charset="-128"/>
              <a:sym typeface="Arial"/>
              <a:rtl val="0"/>
            </a:endParaRPr>
          </a:p>
        </p:txBody>
      </p:sp>
      <p:pic>
        <p:nvPicPr>
          <p:cNvPr id="64" name="Shape 64"/>
          <p:cNvPicPr preferRelativeResize="0"/>
          <p:nvPr/>
        </p:nvPicPr>
        <p:blipFill rotWithShape="1">
          <a:blip r:embed="rId3">
            <a:alphaModFix/>
          </a:blip>
          <a:srcRect/>
          <a:stretch/>
        </p:blipFill>
        <p:spPr>
          <a:xfrm>
            <a:off x="827584" y="2139702"/>
            <a:ext cx="1079162" cy="641775"/>
          </a:xfrm>
          <a:prstGeom prst="rect">
            <a:avLst/>
          </a:prstGeom>
          <a:noFill/>
          <a:ln>
            <a:noFill/>
          </a:ln>
          <a:effectLst>
            <a:outerShdw blurRad="50800" dist="38100" dir="2700000" algn="tl" rotWithShape="0">
              <a:prstClr val="black">
                <a:alpha val="40000"/>
              </a:prstClr>
            </a:outerShdw>
          </a:effectLst>
        </p:spPr>
      </p:pic>
      <p:pic>
        <p:nvPicPr>
          <p:cNvPr id="67" name="Shape 67"/>
          <p:cNvPicPr preferRelativeResize="0"/>
          <p:nvPr/>
        </p:nvPicPr>
        <p:blipFill rotWithShape="1">
          <a:blip r:embed="rId4">
            <a:alphaModFix/>
          </a:blip>
          <a:srcRect/>
          <a:stretch/>
        </p:blipFill>
        <p:spPr>
          <a:xfrm>
            <a:off x="2940996" y="3675583"/>
            <a:ext cx="1126948" cy="768375"/>
          </a:xfrm>
          <a:prstGeom prst="rect">
            <a:avLst/>
          </a:prstGeom>
          <a:noFill/>
          <a:ln>
            <a:noFill/>
          </a:ln>
          <a:effectLst>
            <a:outerShdw blurRad="50800" dist="38100" dir="2700000" algn="tl" rotWithShape="0">
              <a:prstClr val="black">
                <a:alpha val="40000"/>
              </a:prstClr>
            </a:outerShdw>
          </a:effectLst>
        </p:spPr>
      </p:pic>
      <p:pic>
        <p:nvPicPr>
          <p:cNvPr id="68" name="Shape 68"/>
          <p:cNvPicPr preferRelativeResize="0"/>
          <p:nvPr/>
        </p:nvPicPr>
        <p:blipFill rotWithShape="1">
          <a:blip r:embed="rId5">
            <a:alphaModFix/>
          </a:blip>
          <a:srcRect/>
          <a:stretch/>
        </p:blipFill>
        <p:spPr>
          <a:xfrm>
            <a:off x="1201764" y="3651870"/>
            <a:ext cx="603174" cy="971424"/>
          </a:xfrm>
          <a:prstGeom prst="rect">
            <a:avLst/>
          </a:prstGeom>
          <a:noFill/>
          <a:ln>
            <a:noFill/>
          </a:ln>
          <a:effectLst>
            <a:outerShdw blurRad="50800" dist="38100" dir="2700000" algn="tl" rotWithShape="0">
              <a:prstClr val="black">
                <a:alpha val="40000"/>
              </a:prstClr>
            </a:outerShdw>
          </a:effectLst>
        </p:spPr>
      </p:pic>
      <p:pic>
        <p:nvPicPr>
          <p:cNvPr id="71" name="Shape 71"/>
          <p:cNvPicPr preferRelativeResize="0"/>
          <p:nvPr/>
        </p:nvPicPr>
        <p:blipFill rotWithShape="1">
          <a:blip r:embed="rId6">
            <a:alphaModFix/>
          </a:blip>
          <a:srcRect/>
          <a:stretch/>
        </p:blipFill>
        <p:spPr>
          <a:xfrm>
            <a:off x="6649832" y="2051137"/>
            <a:ext cx="2394600" cy="2149698"/>
          </a:xfrm>
          <a:prstGeom prst="rect">
            <a:avLst/>
          </a:prstGeom>
          <a:noFill/>
          <a:ln>
            <a:noFill/>
          </a:ln>
          <a:effectLst>
            <a:outerShdw blurRad="50800" dist="38100" dir="2700000" algn="tl" rotWithShape="0">
              <a:prstClr val="black">
                <a:alpha val="40000"/>
              </a:prstClr>
            </a:outerShdw>
          </a:effectLst>
        </p:spPr>
      </p:pic>
      <p:pic>
        <p:nvPicPr>
          <p:cNvPr id="1026" name="Picture 2" descr="C:\Users\kazuma\Desktop\7nJ3ZxAGBCAAAAABJRU5ErkJgg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1635646"/>
            <a:ext cx="1227166" cy="8248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descr="C:\Users\kazuma\Desktop\yubiwa_sapphir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1941118"/>
            <a:ext cx="767915" cy="90526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kazuma\Desktop\F3fnPNhZwY+mRlwbsRPZl6dvToz8KnNwH1ZU13paaN1sqBAZ08d0erVq3WmvFRvvfWWOd6PHz9qDnbKzCoqKk2GJ99O6RtATl05Dnrk+3PlNYofnKDsPTmaMG267n7yGeeZ8al9s86BnRn42zPwfwG7PXTjJNHWowAAAABJRU5ErkJgg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4565" y="2802198"/>
            <a:ext cx="755427" cy="7554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descr="C:\Users\kazuma\Desktop\q7v8DtMiZv0PItAEAAAAASUVORK5CYII=.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736" y="3930300"/>
            <a:ext cx="441999" cy="101771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C:\Users\kazuma\Desktop\download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520" y="2898806"/>
            <a:ext cx="1439215" cy="10314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1" name="Picture 7" descr="C:\Users\kazuma\Desktop\VtRgbzV+cHMAAAAASUVORK5CYII=.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0192" y="813295"/>
            <a:ext cx="713954" cy="6590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右矢印 1"/>
          <p:cNvSpPr/>
          <p:nvPr/>
        </p:nvSpPr>
        <p:spPr>
          <a:xfrm rot="20373405">
            <a:off x="4233893" y="3470921"/>
            <a:ext cx="2507671" cy="127164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effectLst>
                <a:outerShdw blurRad="50800" dist="38100" dir="2700000" algn="tl" rotWithShape="0">
                  <a:prstClr val="black">
                    <a:alpha val="40000"/>
                  </a:prstClr>
                </a:outerShdw>
              </a:effectLst>
            </a:endParaRPr>
          </a:p>
        </p:txBody>
      </p:sp>
      <p:sp>
        <p:nvSpPr>
          <p:cNvPr id="3" name="正方形/長方形 2"/>
          <p:cNvSpPr/>
          <p:nvPr/>
        </p:nvSpPr>
        <p:spPr>
          <a:xfrm rot="20383976">
            <a:off x="4419492" y="3606096"/>
            <a:ext cx="1910690" cy="110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t>アドバイス</a:t>
            </a:r>
            <a:endParaRPr kumimoji="1" lang="ja-JP" altLang="en-US" sz="2800" dirty="0"/>
          </a:p>
        </p:txBody>
      </p:sp>
      <p:sp>
        <p:nvSpPr>
          <p:cNvPr id="30" name="正方形/長方形 29"/>
          <p:cNvSpPr/>
          <p:nvPr/>
        </p:nvSpPr>
        <p:spPr>
          <a:xfrm rot="20383976">
            <a:off x="5049974" y="1500431"/>
            <a:ext cx="1910690" cy="110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smtClean="0">
                <a:solidFill>
                  <a:schemeClr val="bg1"/>
                </a:solidFill>
                <a:latin typeface="Adobe Hebrew" pitchFamily="18" charset="-79"/>
                <a:cs typeface="Adobe Hebrew" pitchFamily="18" charset="-79"/>
              </a:rPr>
              <a:t>生体データ</a:t>
            </a:r>
            <a:endParaRPr kumimoji="1" lang="en-US" altLang="ja-JP" sz="1800" b="1" dirty="0" smtClean="0">
              <a:solidFill>
                <a:schemeClr val="bg1"/>
              </a:solidFill>
              <a:latin typeface="Adobe Hebrew" pitchFamily="18" charset="-79"/>
              <a:cs typeface="Adobe Hebrew" pitchFamily="18" charset="-79"/>
            </a:endParaRPr>
          </a:p>
          <a:p>
            <a:pPr algn="ctr"/>
            <a:r>
              <a:rPr kumimoji="1" lang="ja-JP" altLang="en-US" sz="1800" b="1" dirty="0">
                <a:solidFill>
                  <a:schemeClr val="bg1"/>
                </a:solidFill>
                <a:latin typeface="Adobe Hebrew" pitchFamily="18" charset="-79"/>
                <a:cs typeface="Adobe Hebrew" pitchFamily="18" charset="-79"/>
              </a:rPr>
              <a:t>投薬</a:t>
            </a:r>
            <a:r>
              <a:rPr kumimoji="1" lang="ja-JP" altLang="en-US" sz="1800" b="1" dirty="0" smtClean="0">
                <a:solidFill>
                  <a:schemeClr val="bg1"/>
                </a:solidFill>
                <a:latin typeface="Adobe Hebrew" pitchFamily="18" charset="-79"/>
                <a:cs typeface="Adobe Hebrew" pitchFamily="18" charset="-79"/>
              </a:rPr>
              <a:t>データ</a:t>
            </a:r>
            <a:endParaRPr kumimoji="1" lang="en-US" altLang="ja-JP" sz="1800" b="1" dirty="0" smtClean="0">
              <a:solidFill>
                <a:schemeClr val="bg1"/>
              </a:solidFill>
              <a:latin typeface="Adobe Hebrew" pitchFamily="18" charset="-79"/>
              <a:cs typeface="Adobe Hebrew" pitchFamily="18" charset="-79"/>
            </a:endParaRPr>
          </a:p>
          <a:p>
            <a:pPr algn="ctr"/>
            <a:r>
              <a:rPr kumimoji="1" lang="ja-JP" altLang="en-US" sz="1800" b="1" dirty="0">
                <a:solidFill>
                  <a:schemeClr val="bg1"/>
                </a:solidFill>
                <a:latin typeface="Adobe Hebrew" pitchFamily="18" charset="-79"/>
                <a:cs typeface="Adobe Hebrew" pitchFamily="18" charset="-79"/>
              </a:rPr>
              <a:t>運動量</a:t>
            </a:r>
          </a:p>
        </p:txBody>
      </p:sp>
      <p:pic>
        <p:nvPicPr>
          <p:cNvPr id="1032" name="Picture 8" descr="C:\Users\kazuma\Desktop\Bz4yD5gKW1LRAAAAAElFTkSuQmCC.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39675" y="2868810"/>
            <a:ext cx="1447800" cy="5143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 name="Shape 60"/>
          <p:cNvSpPr/>
          <p:nvPr/>
        </p:nvSpPr>
        <p:spPr>
          <a:xfrm>
            <a:off x="1624570" y="2581467"/>
            <a:ext cx="2011326" cy="1214419"/>
          </a:xfrm>
          <a:prstGeom prst="ellipse">
            <a:avLst/>
          </a:prstGeom>
          <a:solidFill>
            <a:srgbClr val="00B0F0"/>
          </a:solidFill>
          <a:ln w="9525" cap="flat" cmpd="sng">
            <a:noFill/>
            <a:prstDash val="solid"/>
            <a:round/>
            <a:headEnd type="none" w="med" len="med"/>
            <a:tailEnd type="none" w="med" len="med"/>
          </a:ln>
          <a:effectLst>
            <a:outerShdw blurRad="63500" sx="102000" sy="102000" algn="ctr"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p:txBody>
      </p:sp>
      <p:sp>
        <p:nvSpPr>
          <p:cNvPr id="70" name="Shape 70"/>
          <p:cNvSpPr txBox="1"/>
          <p:nvPr/>
        </p:nvSpPr>
        <p:spPr>
          <a:xfrm>
            <a:off x="1740145" y="2715766"/>
            <a:ext cx="2184538" cy="79597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2400" b="0" i="0" u="none" strike="noStrike" cap="none" baseline="0" dirty="0">
                <a:solidFill>
                  <a:schemeClr val="bg1"/>
                </a:solidFill>
                <a:latin typeface="Arial"/>
                <a:ea typeface="Arial"/>
                <a:cs typeface="Arial"/>
                <a:sym typeface="Arial"/>
                <a:rtl val="0"/>
              </a:rPr>
              <a:t>総称</a:t>
            </a:r>
          </a:p>
          <a:p>
            <a:pPr marL="0" marR="0" lvl="0" indent="0" algn="l" rtl="0">
              <a:lnSpc>
                <a:spcPct val="100000"/>
              </a:lnSpc>
              <a:spcBef>
                <a:spcPts val="0"/>
              </a:spcBef>
              <a:spcAft>
                <a:spcPts val="0"/>
              </a:spcAft>
              <a:buClr>
                <a:srgbClr val="000000"/>
              </a:buClr>
              <a:buSzPct val="25000"/>
              <a:buFont typeface="Arial"/>
              <a:buNone/>
            </a:pPr>
            <a:r>
              <a:rPr lang="ja-JP" altLang="en-US" sz="2400" b="0" i="0" u="none" strike="noStrike" cap="none" baseline="0" dirty="0" smtClean="0">
                <a:solidFill>
                  <a:schemeClr val="bg1"/>
                </a:solidFill>
                <a:latin typeface="Arial"/>
                <a:ea typeface="Arial"/>
                <a:cs typeface="Arial"/>
                <a:sym typeface="Arial"/>
                <a:rtl val="0"/>
              </a:rPr>
              <a:t>「</a:t>
            </a:r>
            <a:r>
              <a:rPr lang="ja" sz="2400" b="0" i="0" u="none" strike="noStrike" cap="none" baseline="0" dirty="0" smtClean="0">
                <a:solidFill>
                  <a:schemeClr val="bg1"/>
                </a:solidFill>
                <a:latin typeface="Arial"/>
                <a:ea typeface="Arial"/>
                <a:cs typeface="Arial"/>
                <a:sym typeface="Arial"/>
                <a:rtl val="0"/>
              </a:rPr>
              <a:t>リバタン</a:t>
            </a:r>
            <a:r>
              <a:rPr lang="ja-JP" altLang="en-US" sz="2400" b="0" i="0" u="none" strike="noStrike" cap="none" baseline="0" dirty="0" smtClean="0">
                <a:solidFill>
                  <a:schemeClr val="bg1"/>
                </a:solidFill>
                <a:latin typeface="Arial"/>
                <a:ea typeface="Arial"/>
                <a:cs typeface="Arial"/>
                <a:sym typeface="Arial"/>
                <a:rtl val="0"/>
              </a:rPr>
              <a:t>」</a:t>
            </a:r>
            <a:endParaRPr lang="ja" sz="2400" b="0" i="0" u="none" strike="noStrike" cap="none" baseline="0" dirty="0">
              <a:solidFill>
                <a:schemeClr val="bg1"/>
              </a:solidFill>
              <a:latin typeface="Arial"/>
              <a:ea typeface="Arial"/>
              <a:cs typeface="Arial"/>
              <a:sym typeface="Arial"/>
              <a:rtl val="0"/>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32" name="Shape 83"/>
          <p:cNvSpPr/>
          <p:nvPr/>
        </p:nvSpPr>
        <p:spPr>
          <a:xfrm>
            <a:off x="4932040" y="1085142"/>
            <a:ext cx="4143126" cy="3976500"/>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w="9525" cap="flat" cmpd="sng">
            <a:noFill/>
            <a:prstDash val="solid"/>
            <a:round/>
            <a:headEnd type="none" w="med" len="med"/>
            <a:tailEnd type="none" w="med" len="med"/>
          </a:ln>
          <a:effectLst>
            <a:outerShdw blurRad="50800" dist="38100" dir="5400000" algn="t"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83" name="Shape 83"/>
          <p:cNvSpPr/>
          <p:nvPr/>
        </p:nvSpPr>
        <p:spPr>
          <a:xfrm>
            <a:off x="89739" y="1053682"/>
            <a:ext cx="5202341" cy="3976500"/>
          </a:xfrm>
          <a:prstGeom prst="ellipse">
            <a:avLst/>
          </a:prstGeom>
          <a:solidFill>
            <a:srgbClr val="FEFE6A"/>
          </a:solidFill>
          <a:ln w="9525" cap="flat" cmpd="sng">
            <a:noFill/>
            <a:prstDash val="solid"/>
            <a:round/>
            <a:headEnd type="none" w="med" len="med"/>
            <a:tailEnd type="none" w="med" len="med"/>
          </a:ln>
          <a:effectLst>
            <a:outerShdw blurRad="50800" dist="38100" dir="5400000" algn="t"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84" name="Shape 8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LIVICEシステムとは　　全体図</a:t>
            </a:r>
          </a:p>
        </p:txBody>
      </p:sp>
      <p:sp>
        <p:nvSpPr>
          <p:cNvPr id="91" name="Shape 91"/>
          <p:cNvSpPr txBox="1"/>
          <p:nvPr/>
        </p:nvSpPr>
        <p:spPr>
          <a:xfrm>
            <a:off x="1979712" y="4018430"/>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600" b="0" i="0" u="none" strike="noStrike" cap="none" baseline="0" dirty="0" smtClean="0">
                <a:solidFill>
                  <a:srgbClr val="000000"/>
                </a:solidFill>
                <a:latin typeface="Adobe Gothic Std B" pitchFamily="34" charset="-128"/>
                <a:ea typeface="Adobe Gothic Std B" pitchFamily="34" charset="-128"/>
                <a:sym typeface="Arial"/>
                <a:rtl val="0"/>
              </a:rPr>
              <a:t>暮らしのサポート</a:t>
            </a:r>
            <a:endParaRPr lang="ja" sz="1600" b="0" i="0" u="none" strike="noStrike" cap="none" baseline="0" dirty="0">
              <a:solidFill>
                <a:srgbClr val="000000"/>
              </a:solidFill>
              <a:latin typeface="Adobe Gothic Std B" pitchFamily="34" charset="-128"/>
              <a:ea typeface="Adobe Gothic Std B" pitchFamily="34" charset="-128"/>
              <a:sym typeface="Arial"/>
              <a:rtl val="0"/>
            </a:endParaRPr>
          </a:p>
        </p:txBody>
      </p:sp>
      <p:grpSp>
        <p:nvGrpSpPr>
          <p:cNvPr id="2" name="グループ化 1"/>
          <p:cNvGrpSpPr/>
          <p:nvPr/>
        </p:nvGrpSpPr>
        <p:grpSpPr>
          <a:xfrm>
            <a:off x="3201605" y="2083491"/>
            <a:ext cx="3098587" cy="1925477"/>
            <a:chOff x="4290338" y="2571749"/>
            <a:chExt cx="3098587" cy="1925477"/>
          </a:xfrm>
        </p:grpSpPr>
        <p:sp>
          <p:nvSpPr>
            <p:cNvPr id="25" name="Shape 83"/>
            <p:cNvSpPr/>
            <p:nvPr/>
          </p:nvSpPr>
          <p:spPr>
            <a:xfrm>
              <a:off x="4329842" y="2571749"/>
              <a:ext cx="1898342" cy="1899337"/>
            </a:xfrm>
            <a:prstGeom prst="ellipse">
              <a:avLst/>
            </a:prstGeom>
            <a:solidFill>
              <a:srgbClr val="00B0F0"/>
            </a:solidFill>
            <a:ln w="9525" cap="flat" cmpd="sng">
              <a:noFill/>
              <a:prstDash val="solid"/>
              <a:round/>
              <a:headEnd type="none" w="med" len="med"/>
              <a:tailEnd type="none" w="med" len="med"/>
            </a:ln>
            <a:effectLst>
              <a:outerShdw blurRad="50800" dist="38100" dir="5400000" algn="t"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2050" name="Picture 2" descr="C:\Users\kazuma\Desktop\7nJ3ZxAGBCAAAAABJRU5ErkJgg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338" y="2687798"/>
              <a:ext cx="1977349" cy="13290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6" name="Shape 91"/>
            <p:cNvSpPr txBox="1"/>
            <p:nvPr/>
          </p:nvSpPr>
          <p:spPr>
            <a:xfrm>
              <a:off x="4816725" y="3991127"/>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1400" b="0" i="0" u="none" strike="noStrike" cap="none" baseline="0" dirty="0" smtClean="0">
                  <a:solidFill>
                    <a:schemeClr val="bg1"/>
                  </a:solidFill>
                  <a:latin typeface="Adobe Gothic Std B" pitchFamily="34" charset="-128"/>
                  <a:ea typeface="Adobe Gothic Std B" pitchFamily="34" charset="-128"/>
                  <a:sym typeface="Arial"/>
                  <a:rtl val="0"/>
                </a:rPr>
                <a:t>リバタン</a:t>
              </a:r>
              <a:endParaRPr lang="ja" sz="1400" b="0" i="0" u="none" strike="noStrike" cap="none" baseline="0" dirty="0">
                <a:solidFill>
                  <a:schemeClr val="bg1"/>
                </a:solidFill>
                <a:latin typeface="Adobe Gothic Std B" pitchFamily="34" charset="-128"/>
                <a:ea typeface="Adobe Gothic Std B" pitchFamily="34" charset="-128"/>
                <a:sym typeface="Arial"/>
                <a:rtl val="0"/>
              </a:endParaRPr>
            </a:p>
          </p:txBody>
        </p:sp>
      </p:grpSp>
      <p:sp>
        <p:nvSpPr>
          <p:cNvPr id="34" name="Shape 91"/>
          <p:cNvSpPr txBox="1"/>
          <p:nvPr/>
        </p:nvSpPr>
        <p:spPr>
          <a:xfrm>
            <a:off x="6093048" y="1118410"/>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2000" b="0" i="0" u="none" strike="noStrike" cap="none" baseline="0" dirty="0" smtClean="0">
                <a:solidFill>
                  <a:srgbClr val="000000"/>
                </a:solidFill>
                <a:latin typeface="HGP創英角ｺﾞｼｯｸUB" pitchFamily="50" charset="-128"/>
                <a:ea typeface="HGP創英角ｺﾞｼｯｸUB" pitchFamily="50" charset="-128"/>
                <a:sym typeface="Arial"/>
                <a:rtl val="0"/>
              </a:rPr>
              <a:t>病院や製薬会社</a:t>
            </a:r>
            <a:endParaRPr lang="ja" sz="2000" b="0" i="0" u="none" strike="noStrike" cap="none" baseline="0" dirty="0">
              <a:solidFill>
                <a:srgbClr val="000000"/>
              </a:solidFill>
              <a:latin typeface="HGP創英角ｺﾞｼｯｸUB" pitchFamily="50" charset="-128"/>
              <a:ea typeface="HGP創英角ｺﾞｼｯｸUB" pitchFamily="50" charset="-128"/>
              <a:sym typeface="Arial"/>
              <a:rtl val="0"/>
            </a:endParaRPr>
          </a:p>
        </p:txBody>
      </p:sp>
      <p:sp>
        <p:nvSpPr>
          <p:cNvPr id="35" name="Shape 91"/>
          <p:cNvSpPr txBox="1"/>
          <p:nvPr/>
        </p:nvSpPr>
        <p:spPr>
          <a:xfrm>
            <a:off x="786701" y="1498737"/>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2000" b="0" i="0" u="none" strike="noStrike" cap="none" baseline="0" dirty="0" smtClean="0">
                <a:solidFill>
                  <a:srgbClr val="000000"/>
                </a:solidFill>
                <a:latin typeface="Adobe Gothic Std B" pitchFamily="34" charset="-128"/>
                <a:ea typeface="Adobe Gothic Std B" pitchFamily="34" charset="-128"/>
                <a:sym typeface="Arial"/>
                <a:rtl val="0"/>
              </a:rPr>
              <a:t>ユーザ</a:t>
            </a:r>
            <a:endParaRPr lang="ja" sz="2000" b="0" i="0" u="none" strike="noStrike" cap="none" baseline="0" dirty="0">
              <a:solidFill>
                <a:srgbClr val="000000"/>
              </a:solidFill>
              <a:latin typeface="Adobe Gothic Std B" pitchFamily="34" charset="-128"/>
              <a:ea typeface="Adobe Gothic Std B" pitchFamily="34" charset="-128"/>
              <a:sym typeface="Arial"/>
              <a:rtl val="0"/>
            </a:endParaRPr>
          </a:p>
        </p:txBody>
      </p:sp>
      <p:sp>
        <p:nvSpPr>
          <p:cNvPr id="38" name="右矢印 37"/>
          <p:cNvSpPr/>
          <p:nvPr/>
        </p:nvSpPr>
        <p:spPr>
          <a:xfrm>
            <a:off x="2195736" y="1779662"/>
            <a:ext cx="1368152" cy="71200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pic>
        <p:nvPicPr>
          <p:cNvPr id="88" name="Shape 88"/>
          <p:cNvPicPr preferRelativeResize="0"/>
          <p:nvPr/>
        </p:nvPicPr>
        <p:blipFill rotWithShape="1">
          <a:blip r:embed="rId4">
            <a:alphaModFix/>
          </a:blip>
          <a:srcRect/>
          <a:stretch/>
        </p:blipFill>
        <p:spPr>
          <a:xfrm>
            <a:off x="145873" y="1964550"/>
            <a:ext cx="2111827" cy="1985124"/>
          </a:xfrm>
          <a:prstGeom prst="rect">
            <a:avLst/>
          </a:prstGeom>
          <a:noFill/>
          <a:ln>
            <a:noFill/>
          </a:ln>
          <a:effectLst>
            <a:outerShdw blurRad="50800" dist="38100" dir="2700000" algn="tl" rotWithShape="0">
              <a:prstClr val="black">
                <a:alpha val="40000"/>
              </a:prstClr>
            </a:outerShdw>
          </a:effectLst>
        </p:spPr>
      </p:pic>
      <p:sp>
        <p:nvSpPr>
          <p:cNvPr id="39" name="正方形/長方形 38"/>
          <p:cNvSpPr/>
          <p:nvPr/>
        </p:nvSpPr>
        <p:spPr>
          <a:xfrm>
            <a:off x="1907704" y="2004836"/>
            <a:ext cx="1910690" cy="1101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b="1" dirty="0">
              <a:solidFill>
                <a:schemeClr val="tx1"/>
              </a:solidFill>
              <a:latin typeface="Adobe Fan Heiti Std B" pitchFamily="34" charset="-128"/>
              <a:ea typeface="Adobe Fan Heiti Std B" pitchFamily="34" charset="-128"/>
              <a:cs typeface="Adobe Hebrew" pitchFamily="18" charset="-79"/>
            </a:endParaRPr>
          </a:p>
        </p:txBody>
      </p:sp>
      <p:sp>
        <p:nvSpPr>
          <p:cNvPr id="40" name="右矢印 39"/>
          <p:cNvSpPr/>
          <p:nvPr/>
        </p:nvSpPr>
        <p:spPr>
          <a:xfrm rot="10800000">
            <a:off x="2072802" y="3436046"/>
            <a:ext cx="1368152" cy="71200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sp>
        <p:nvSpPr>
          <p:cNvPr id="41" name="Shape 91"/>
          <p:cNvSpPr txBox="1"/>
          <p:nvPr/>
        </p:nvSpPr>
        <p:spPr>
          <a:xfrm>
            <a:off x="2145483" y="2407946"/>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1600" b="0" i="0" u="none" strike="noStrike" cap="none" baseline="0" dirty="0" smtClean="0">
                <a:solidFill>
                  <a:srgbClr val="000000"/>
                </a:solidFill>
                <a:latin typeface="Adobe Gothic Std B" pitchFamily="34" charset="-128"/>
                <a:ea typeface="Adobe Gothic Std B" pitchFamily="34" charset="-128"/>
                <a:sym typeface="Arial"/>
                <a:rtl val="0"/>
              </a:rPr>
              <a:t>ヘルスデータ</a:t>
            </a:r>
            <a:endParaRPr lang="en-US" altLang="ja-JP" sz="1600" b="0" i="0" u="none" strike="noStrike" cap="none" baseline="0" dirty="0" smtClean="0">
              <a:solidFill>
                <a:srgbClr val="000000"/>
              </a:solidFill>
              <a:latin typeface="Adobe Gothic Std B" pitchFamily="34" charset="-128"/>
              <a:ea typeface="Adobe Gothic Std B" pitchFamily="34" charset="-128"/>
              <a:sym typeface="Arial"/>
              <a:rtl val="0"/>
            </a:endParaRPr>
          </a:p>
        </p:txBody>
      </p:sp>
      <p:sp>
        <p:nvSpPr>
          <p:cNvPr id="42" name="右矢印 41"/>
          <p:cNvSpPr/>
          <p:nvPr/>
        </p:nvSpPr>
        <p:spPr>
          <a:xfrm rot="9900368">
            <a:off x="4733610" y="2156291"/>
            <a:ext cx="1368152" cy="71200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pic>
        <p:nvPicPr>
          <p:cNvPr id="2053" name="Picture 5" descr="C:\Users\kazuma\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201" y="1932099"/>
            <a:ext cx="2160907" cy="917963"/>
          </a:xfrm>
          <a:prstGeom prst="rect">
            <a:avLst/>
          </a:prstGeom>
          <a:noFill/>
          <a:extLst>
            <a:ext uri="{909E8E84-426E-40DD-AFC4-6F175D3DCCD1}">
              <a14:hiddenFill xmlns:a14="http://schemas.microsoft.com/office/drawing/2010/main">
                <a:solidFill>
                  <a:srgbClr val="FFFFFF"/>
                </a:solidFill>
              </a14:hiddenFill>
            </a:ext>
          </a:extLst>
        </p:spPr>
      </p:pic>
      <p:sp>
        <p:nvSpPr>
          <p:cNvPr id="37" name="Shape 91"/>
          <p:cNvSpPr txBox="1"/>
          <p:nvPr/>
        </p:nvSpPr>
        <p:spPr>
          <a:xfrm>
            <a:off x="4605635" y="1817247"/>
            <a:ext cx="2572200" cy="5060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1600" b="0" i="0" u="none" strike="noStrike" cap="none" baseline="0" dirty="0" smtClean="0">
                <a:solidFill>
                  <a:srgbClr val="000000"/>
                </a:solidFill>
                <a:latin typeface="Adobe Fan Heiti Std B" pitchFamily="34" charset="-128"/>
                <a:ea typeface="Adobe Fan Heiti Std B" pitchFamily="34" charset="-128"/>
                <a:sym typeface="Arial"/>
                <a:rtl val="0"/>
              </a:rPr>
              <a:t>新医療サービス</a:t>
            </a:r>
            <a:endParaRPr lang="ja" sz="1600" b="0" i="0" u="none" strike="noStrike" cap="none" baseline="0" dirty="0">
              <a:solidFill>
                <a:srgbClr val="000000"/>
              </a:solidFill>
              <a:latin typeface="Adobe Fan Heiti Std B" pitchFamily="34" charset="-128"/>
              <a:ea typeface="Adobe Fan Heiti Std B" pitchFamily="34" charset="-128"/>
              <a:sym typeface="Arial"/>
              <a:rtl val="0"/>
            </a:endParaRPr>
          </a:p>
        </p:txBody>
      </p:sp>
      <p:pic>
        <p:nvPicPr>
          <p:cNvPr id="2051" name="Picture 3" descr="C:\Users\kazuma\Desktop\VtRgbzV+cHMAAAAASUVORK5CYI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9376" y="2323346"/>
            <a:ext cx="556329" cy="513535"/>
          </a:xfrm>
          <a:prstGeom prst="rect">
            <a:avLst/>
          </a:prstGeom>
          <a:noFill/>
          <a:extLst>
            <a:ext uri="{909E8E84-426E-40DD-AFC4-6F175D3DCCD1}">
              <a14:hiddenFill xmlns:a14="http://schemas.microsoft.com/office/drawing/2010/main">
                <a:solidFill>
                  <a:srgbClr val="FFFFFF"/>
                </a:solidFill>
              </a14:hiddenFill>
            </a:ext>
          </a:extLst>
        </p:spPr>
      </p:pic>
      <p:sp>
        <p:nvSpPr>
          <p:cNvPr id="43" name="右矢印 42"/>
          <p:cNvSpPr/>
          <p:nvPr/>
        </p:nvSpPr>
        <p:spPr>
          <a:xfrm rot="11909488">
            <a:off x="4607976" y="3633122"/>
            <a:ext cx="1466902" cy="84224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sp>
        <p:nvSpPr>
          <p:cNvPr id="44" name="右矢印 43"/>
          <p:cNvSpPr/>
          <p:nvPr/>
        </p:nvSpPr>
        <p:spPr>
          <a:xfrm rot="1035270">
            <a:off x="5006851" y="3110075"/>
            <a:ext cx="1368152" cy="71200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ffectLst>
                <a:outerShdw blurRad="50800" dist="38100" dir="2700000" algn="tl" rotWithShape="0">
                  <a:prstClr val="black">
                    <a:alpha val="40000"/>
                  </a:prstClr>
                </a:outerShdw>
              </a:effectLst>
            </a:endParaRPr>
          </a:p>
        </p:txBody>
      </p:sp>
      <p:pic>
        <p:nvPicPr>
          <p:cNvPr id="2052" name="Picture 4" descr="C:\Users\kazuma\Desktop\8DmqXnl2vvnVYAAAAASUVORK5CYII=.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7694" y="3106249"/>
            <a:ext cx="1895101" cy="13834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kazuma\Desktop\Bz4yD5gKW1LRAAAAAElFTkSuQmC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2312" y="3755918"/>
            <a:ext cx="990455" cy="480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Shape 108"/>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LIVICEシステムにより、何が変わるのか</a:t>
            </a:r>
          </a:p>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　①健康管理、通院のカタチが変わる</a:t>
            </a:r>
          </a:p>
        </p:txBody>
      </p:sp>
      <p:sp>
        <p:nvSpPr>
          <p:cNvPr id="110" name="Shape 110"/>
          <p:cNvSpPr/>
          <p:nvPr/>
        </p:nvSpPr>
        <p:spPr>
          <a:xfrm rot="5400000">
            <a:off x="3607189" y="2902610"/>
            <a:ext cx="1061686" cy="1250552"/>
          </a:xfrm>
          <a:prstGeom prst="rightArrow">
            <a:avLst>
              <a:gd name="adj1" fmla="val 50000"/>
              <a:gd name="adj2" fmla="val 50000"/>
            </a:avLst>
          </a:prstGeom>
          <a:solidFill>
            <a:srgbClr val="FEFE6A"/>
          </a:soli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11" name="Shape 111"/>
          <p:cNvSpPr txBox="1"/>
          <p:nvPr/>
        </p:nvSpPr>
        <p:spPr>
          <a:xfrm>
            <a:off x="251520" y="4083918"/>
            <a:ext cx="8964488" cy="670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0000"/>
              </a:buClr>
              <a:buSzPct val="25000"/>
              <a:buFont typeface="Arial"/>
              <a:buNone/>
            </a:pPr>
            <a:r>
              <a:rPr lang="ja" sz="2800" b="1" i="0" u="none" strike="noStrike" cap="none" baseline="0" dirty="0">
                <a:solidFill>
                  <a:srgbClr val="FF0000"/>
                </a:solidFill>
                <a:latin typeface="Arial"/>
                <a:ea typeface="Arial"/>
                <a:cs typeface="Arial"/>
                <a:sym typeface="Arial"/>
                <a:rtl val="0"/>
              </a:rPr>
              <a:t>健康的な生活を送れるようにLIVICEが徹底サポート！</a:t>
            </a:r>
          </a:p>
        </p:txBody>
      </p:sp>
      <p:sp>
        <p:nvSpPr>
          <p:cNvPr id="2" name="正方形/長方形 1"/>
          <p:cNvSpPr/>
          <p:nvPr/>
        </p:nvSpPr>
        <p:spPr>
          <a:xfrm>
            <a:off x="1115616" y="1419622"/>
            <a:ext cx="6192688" cy="1512168"/>
          </a:xfrm>
          <a:prstGeom prst="rect">
            <a:avLst/>
          </a:prstGeom>
          <a:solidFill>
            <a:schemeClr val="accent5">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3" name="円/楕円 2"/>
          <p:cNvSpPr/>
          <p:nvPr/>
        </p:nvSpPr>
        <p:spPr>
          <a:xfrm>
            <a:off x="1478802" y="1707654"/>
            <a:ext cx="838498" cy="641053"/>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持病</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0" name="円/楕円 9"/>
          <p:cNvSpPr/>
          <p:nvPr/>
        </p:nvSpPr>
        <p:spPr>
          <a:xfrm>
            <a:off x="2666551" y="1482100"/>
            <a:ext cx="1311697" cy="641053"/>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通院時間</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1" name="円/楕円 10"/>
          <p:cNvSpPr/>
          <p:nvPr/>
        </p:nvSpPr>
        <p:spPr>
          <a:xfrm>
            <a:off x="4417658" y="1542792"/>
            <a:ext cx="1129639" cy="58036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治療費</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2" name="円/楕円 11"/>
          <p:cNvSpPr/>
          <p:nvPr/>
        </p:nvSpPr>
        <p:spPr>
          <a:xfrm>
            <a:off x="5942604" y="1575135"/>
            <a:ext cx="861644" cy="58413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体力</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3" name="円/楕円 12"/>
          <p:cNvSpPr/>
          <p:nvPr/>
        </p:nvSpPr>
        <p:spPr>
          <a:xfrm>
            <a:off x="2504371" y="2216461"/>
            <a:ext cx="1705184" cy="58413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栄養バランス</a:t>
            </a:r>
            <a:endParaRPr kumimoji="1" lang="ja-JP" altLang="en-US" dirty="0">
              <a:solidFill>
                <a:schemeClr val="bg1"/>
              </a:solidFill>
              <a:latin typeface="HGP創英角ｺﾞｼｯｸUB" pitchFamily="50" charset="-128"/>
              <a:ea typeface="HGP創英角ｺﾞｼｯｸUB" pitchFamily="50" charset="-128"/>
            </a:endParaRPr>
          </a:p>
        </p:txBody>
      </p:sp>
      <p:sp>
        <p:nvSpPr>
          <p:cNvPr id="14" name="円/楕円 13"/>
          <p:cNvSpPr/>
          <p:nvPr/>
        </p:nvSpPr>
        <p:spPr>
          <a:xfrm>
            <a:off x="4647154" y="2197692"/>
            <a:ext cx="2016224" cy="58413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latin typeface="HGP創英角ｺﾞｼｯｸUB" pitchFamily="50" charset="-128"/>
                <a:ea typeface="HGP創英角ｺﾞｼｯｸUB" pitchFamily="50" charset="-128"/>
              </a:rPr>
              <a:t>きっちりした投薬</a:t>
            </a:r>
            <a:endParaRPr kumimoji="1" lang="ja-JP" altLang="en-US" dirty="0">
              <a:solidFill>
                <a:schemeClr val="bg1"/>
              </a:solidFill>
              <a:latin typeface="HGP創英角ｺﾞｼｯｸUB" pitchFamily="50" charset="-128"/>
              <a:ea typeface="HGP創英角ｺﾞｼｯｸUB" pitchFamily="50" charset="-128"/>
            </a:endParaRPr>
          </a:p>
        </p:txBody>
      </p:sp>
      <p:grpSp>
        <p:nvGrpSpPr>
          <p:cNvPr id="6" name="グループ化 5"/>
          <p:cNvGrpSpPr/>
          <p:nvPr/>
        </p:nvGrpSpPr>
        <p:grpSpPr>
          <a:xfrm>
            <a:off x="340678" y="3003798"/>
            <a:ext cx="3026115" cy="1036474"/>
            <a:chOff x="465765" y="2947236"/>
            <a:chExt cx="3026115" cy="1036474"/>
          </a:xfrm>
        </p:grpSpPr>
        <p:sp>
          <p:nvSpPr>
            <p:cNvPr id="5" name="雲形吹き出し 4"/>
            <p:cNvSpPr/>
            <p:nvPr/>
          </p:nvSpPr>
          <p:spPr>
            <a:xfrm rot="10800000">
              <a:off x="465765" y="2947236"/>
              <a:ext cx="3011922" cy="929987"/>
            </a:xfrm>
            <a:prstGeom prst="cloudCallout">
              <a:avLst>
                <a:gd name="adj1" fmla="val -10909"/>
                <a:gd name="adj2" fmla="val 82577"/>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Shape 70"/>
            <p:cNvSpPr txBox="1"/>
            <p:nvPr/>
          </p:nvSpPr>
          <p:spPr>
            <a:xfrm>
              <a:off x="611560" y="3187733"/>
              <a:ext cx="2880320" cy="79597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JP" altLang="en-US" sz="1600" b="0" i="0" u="none" strike="noStrike" cap="none" baseline="0" dirty="0" smtClean="0">
                  <a:solidFill>
                    <a:schemeClr val="tx1"/>
                  </a:solidFill>
                  <a:latin typeface="Arial"/>
                  <a:ea typeface="Arial"/>
                  <a:cs typeface="Arial"/>
                  <a:sym typeface="Arial"/>
                  <a:rtl val="0"/>
                </a:rPr>
                <a:t>日常を送るだけでも大変</a:t>
              </a:r>
              <a:r>
                <a:rPr lang="ja-JP" altLang="en-US" sz="2400" b="0" i="0" u="none" strike="noStrike" cap="none" baseline="0" dirty="0" smtClean="0">
                  <a:solidFill>
                    <a:schemeClr val="tx1"/>
                  </a:solidFill>
                  <a:latin typeface="Arial"/>
                  <a:ea typeface="Arial"/>
                  <a:cs typeface="Arial"/>
                  <a:sym typeface="Arial"/>
                  <a:rtl val="0"/>
                </a:rPr>
                <a:t>！</a:t>
              </a:r>
              <a:endParaRPr lang="ja" sz="2400" b="0" i="0" u="none" strike="noStrike" cap="none" baseline="0" dirty="0">
                <a:solidFill>
                  <a:schemeClr val="tx1"/>
                </a:solidFill>
                <a:latin typeface="Arial"/>
                <a:ea typeface="Arial"/>
                <a:cs typeface="Arial"/>
                <a:sym typeface="Arial"/>
                <a:rtl val="0"/>
              </a:endParaRPr>
            </a:p>
          </p:txBody>
        </p:sp>
      </p:gr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4769050" y="1507125"/>
            <a:ext cx="4108500" cy="3636300"/>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18" name="Shape 118"/>
          <p:cNvSpPr/>
          <p:nvPr/>
        </p:nvSpPr>
        <p:spPr>
          <a:xfrm>
            <a:off x="311700" y="1979475"/>
            <a:ext cx="3891599" cy="30177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19" name="Shape 119"/>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LIVICEシステムにより、何が変わるのか</a:t>
            </a:r>
          </a:p>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　①健康管理、通院のカタチが変わる</a:t>
            </a:r>
          </a:p>
          <a:p>
            <a:pPr marL="0" marR="0" lvl="0" indent="0" algn="l" rtl="0">
              <a:lnSpc>
                <a:spcPct val="100000"/>
              </a:lnSpc>
              <a:spcBef>
                <a:spcPts val="0"/>
              </a:spcBef>
              <a:spcAft>
                <a:spcPts val="0"/>
              </a:spcAft>
              <a:buClr>
                <a:schemeClr val="dk1"/>
              </a:buClr>
              <a:buFont typeface="Arial"/>
              <a:buNone/>
            </a:pPr>
            <a:endParaRPr sz="2800" b="1" i="0" u="none" strike="noStrike" cap="none" baseline="0" dirty="0">
              <a:solidFill>
                <a:schemeClr val="dk1"/>
              </a:solidFill>
              <a:latin typeface="Arial"/>
              <a:ea typeface="Arial"/>
              <a:cs typeface="Arial"/>
              <a:sym typeface="Arial"/>
              <a:rtl val="0"/>
            </a:endParaRPr>
          </a:p>
        </p:txBody>
      </p:sp>
      <p:pic>
        <p:nvPicPr>
          <p:cNvPr id="120" name="Shape 120"/>
          <p:cNvPicPr preferRelativeResize="0"/>
          <p:nvPr/>
        </p:nvPicPr>
        <p:blipFill rotWithShape="1">
          <a:blip r:embed="rId3">
            <a:alphaModFix/>
          </a:blip>
          <a:srcRect/>
          <a:stretch/>
        </p:blipFill>
        <p:spPr>
          <a:xfrm>
            <a:off x="1455687" y="2786825"/>
            <a:ext cx="2406723" cy="2160574"/>
          </a:xfrm>
          <a:prstGeom prst="rect">
            <a:avLst/>
          </a:prstGeom>
          <a:noFill/>
          <a:ln>
            <a:noFill/>
          </a:ln>
        </p:spPr>
      </p:pic>
      <p:sp>
        <p:nvSpPr>
          <p:cNvPr id="121" name="Shape 121"/>
          <p:cNvSpPr txBox="1"/>
          <p:nvPr/>
        </p:nvSpPr>
        <p:spPr>
          <a:xfrm>
            <a:off x="559100" y="2157250"/>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生活圏</a:t>
            </a:r>
          </a:p>
        </p:txBody>
      </p:sp>
      <p:sp>
        <p:nvSpPr>
          <p:cNvPr id="122" name="Shape 122"/>
          <p:cNvSpPr/>
          <p:nvPr/>
        </p:nvSpPr>
        <p:spPr>
          <a:xfrm rot="10800000">
            <a:off x="7055649" y="3128948"/>
            <a:ext cx="1353600" cy="1091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23" name="Shape 123"/>
          <p:cNvSpPr/>
          <p:nvPr/>
        </p:nvSpPr>
        <p:spPr>
          <a:xfrm rot="-486944">
            <a:off x="5090017" y="2145321"/>
            <a:ext cx="1353655" cy="1091206"/>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24" name="Shape 124"/>
          <p:cNvSpPr txBox="1"/>
          <p:nvPr/>
        </p:nvSpPr>
        <p:spPr>
          <a:xfrm>
            <a:off x="6584700" y="2901236"/>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治療、投薬、アドバイス</a:t>
            </a:r>
          </a:p>
        </p:txBody>
      </p:sp>
      <p:sp>
        <p:nvSpPr>
          <p:cNvPr id="125" name="Shape 125"/>
          <p:cNvSpPr txBox="1"/>
          <p:nvPr/>
        </p:nvSpPr>
        <p:spPr>
          <a:xfrm>
            <a:off x="379150" y="1705475"/>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従来</a:t>
            </a:r>
          </a:p>
        </p:txBody>
      </p:sp>
      <p:sp>
        <p:nvSpPr>
          <p:cNvPr id="126" name="Shape 126"/>
          <p:cNvSpPr txBox="1"/>
          <p:nvPr/>
        </p:nvSpPr>
        <p:spPr>
          <a:xfrm>
            <a:off x="4367525" y="2474361"/>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診察</a:t>
            </a:r>
          </a:p>
        </p:txBody>
      </p:sp>
      <p:sp>
        <p:nvSpPr>
          <p:cNvPr id="127" name="Shape 127"/>
          <p:cNvSpPr txBox="1"/>
          <p:nvPr/>
        </p:nvSpPr>
        <p:spPr>
          <a:xfrm>
            <a:off x="5019850" y="1413937"/>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病院</a:t>
            </a:r>
          </a:p>
        </p:txBody>
      </p:sp>
      <p:pic>
        <p:nvPicPr>
          <p:cNvPr id="128" name="Shape 128"/>
          <p:cNvPicPr preferRelativeResize="0"/>
          <p:nvPr/>
        </p:nvPicPr>
        <p:blipFill rotWithShape="1">
          <a:blip r:embed="rId4">
            <a:alphaModFix/>
          </a:blip>
          <a:srcRect/>
          <a:stretch/>
        </p:blipFill>
        <p:spPr>
          <a:xfrm>
            <a:off x="6427242" y="1745175"/>
            <a:ext cx="2165608" cy="919162"/>
          </a:xfrm>
          <a:prstGeom prst="rect">
            <a:avLst/>
          </a:prstGeom>
          <a:noFill/>
          <a:ln>
            <a:noFill/>
          </a:ln>
        </p:spPr>
      </p:pic>
      <p:pic>
        <p:nvPicPr>
          <p:cNvPr id="129" name="Shape 129"/>
          <p:cNvPicPr preferRelativeResize="0"/>
          <p:nvPr/>
        </p:nvPicPr>
        <p:blipFill rotWithShape="1">
          <a:blip r:embed="rId3">
            <a:alphaModFix/>
          </a:blip>
          <a:srcRect/>
          <a:stretch/>
        </p:blipFill>
        <p:spPr>
          <a:xfrm>
            <a:off x="4859980" y="2760421"/>
            <a:ext cx="2406723" cy="2160574"/>
          </a:xfrm>
          <a:prstGeom prst="rect">
            <a:avLst/>
          </a:prstGeom>
          <a:noFill/>
          <a:ln>
            <a:noFill/>
          </a:ln>
        </p:spPr>
      </p:pic>
      <p:sp>
        <p:nvSpPr>
          <p:cNvPr id="130" name="Shape 130"/>
          <p:cNvSpPr/>
          <p:nvPr/>
        </p:nvSpPr>
        <p:spPr>
          <a:xfrm>
            <a:off x="232705" y="1154030"/>
            <a:ext cx="8524718" cy="4154022"/>
          </a:xfrm>
          <a:prstGeom prst="mathMultiply">
            <a:avLst>
              <a:gd name="adj1" fmla="val 23520"/>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0"/>
                                        </p:tgtEl>
                                      </p:cBhvr>
                                    </p:animEffect>
                                    <p:set>
                                      <p:cBhvr>
                                        <p:cTn id="7" dur="1" fill="hold">
                                          <p:stCondLst>
                                            <p:cond delay="500"/>
                                          </p:stCondLst>
                                        </p:cTn>
                                        <p:tgtEl>
                                          <p:spTgt spid="12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p:nvPr/>
        </p:nvSpPr>
        <p:spPr>
          <a:xfrm>
            <a:off x="6230975" y="1529050"/>
            <a:ext cx="2860200" cy="2956798"/>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36" name="Shape 136"/>
          <p:cNvSpPr/>
          <p:nvPr/>
        </p:nvSpPr>
        <p:spPr>
          <a:xfrm>
            <a:off x="311700" y="1979475"/>
            <a:ext cx="5120700" cy="30177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37" name="Shape 13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LIVICEシステムにより、何が変わるのか</a:t>
            </a:r>
          </a:p>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a:solidFill>
                  <a:schemeClr val="dk1"/>
                </a:solidFill>
                <a:latin typeface="Arial"/>
                <a:ea typeface="Arial"/>
                <a:cs typeface="Arial"/>
                <a:sym typeface="Arial"/>
                <a:rtl val="0"/>
              </a:rPr>
              <a:t>　①健康管理、通院のカタチが変わる</a:t>
            </a:r>
          </a:p>
          <a:p>
            <a:pPr marL="0" marR="0" lvl="0" indent="0" algn="l" rtl="0">
              <a:lnSpc>
                <a:spcPct val="100000"/>
              </a:lnSpc>
              <a:spcBef>
                <a:spcPts val="0"/>
              </a:spcBef>
              <a:spcAft>
                <a:spcPts val="0"/>
              </a:spcAft>
              <a:buClr>
                <a:schemeClr val="dk1"/>
              </a:buClr>
              <a:buFont typeface="Arial"/>
              <a:buNone/>
            </a:pPr>
            <a:endParaRPr sz="2800" b="1" i="0" u="none" strike="noStrike" cap="none" baseline="0">
              <a:solidFill>
                <a:schemeClr val="dk1"/>
              </a:solidFill>
              <a:latin typeface="Arial"/>
              <a:ea typeface="Arial"/>
              <a:cs typeface="Arial"/>
              <a:sym typeface="Arial"/>
              <a:rtl val="0"/>
            </a:endParaRPr>
          </a:p>
        </p:txBody>
      </p:sp>
      <p:pic>
        <p:nvPicPr>
          <p:cNvPr id="138" name="Shape 138"/>
          <p:cNvPicPr preferRelativeResize="0"/>
          <p:nvPr/>
        </p:nvPicPr>
        <p:blipFill rotWithShape="1">
          <a:blip r:embed="rId3">
            <a:alphaModFix/>
          </a:blip>
          <a:srcRect/>
          <a:stretch/>
        </p:blipFill>
        <p:spPr>
          <a:xfrm>
            <a:off x="1152012" y="2651850"/>
            <a:ext cx="2406723" cy="2160574"/>
          </a:xfrm>
          <a:prstGeom prst="rect">
            <a:avLst/>
          </a:prstGeom>
          <a:noFill/>
          <a:ln>
            <a:noFill/>
          </a:ln>
        </p:spPr>
      </p:pic>
      <p:pic>
        <p:nvPicPr>
          <p:cNvPr id="139" name="Shape 139"/>
          <p:cNvPicPr preferRelativeResize="0"/>
          <p:nvPr/>
        </p:nvPicPr>
        <p:blipFill rotWithShape="1">
          <a:blip r:embed="rId4">
            <a:alphaModFix/>
          </a:blip>
          <a:srcRect/>
          <a:stretch/>
        </p:blipFill>
        <p:spPr>
          <a:xfrm>
            <a:off x="6460992" y="2903625"/>
            <a:ext cx="2165608" cy="919162"/>
          </a:xfrm>
          <a:prstGeom prst="rect">
            <a:avLst/>
          </a:prstGeom>
          <a:noFill/>
          <a:ln>
            <a:noFill/>
          </a:ln>
        </p:spPr>
      </p:pic>
      <p:sp>
        <p:nvSpPr>
          <p:cNvPr id="140" name="Shape 140"/>
          <p:cNvSpPr txBox="1"/>
          <p:nvPr/>
        </p:nvSpPr>
        <p:spPr>
          <a:xfrm>
            <a:off x="2198550" y="5143500"/>
            <a:ext cx="4389898" cy="1318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頻繁な通院による、</a:t>
            </a:r>
          </a:p>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			時間的拘束</a:t>
            </a:r>
          </a:p>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			金銭的負担</a:t>
            </a:r>
          </a:p>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				がなくなる</a:t>
            </a:r>
          </a:p>
          <a:p>
            <a:pPr marL="0" marR="0" lvl="0" indent="45720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ストレスフリーな社会！！</a:t>
            </a:r>
          </a:p>
        </p:txBody>
      </p:sp>
      <p:sp>
        <p:nvSpPr>
          <p:cNvPr id="141" name="Shape 141"/>
          <p:cNvSpPr txBox="1"/>
          <p:nvPr/>
        </p:nvSpPr>
        <p:spPr>
          <a:xfrm>
            <a:off x="379150" y="1705475"/>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ＬＩＶＩＣＥシステムのある社会</a:t>
            </a:r>
          </a:p>
        </p:txBody>
      </p:sp>
      <p:sp>
        <p:nvSpPr>
          <p:cNvPr id="142" name="Shape 142"/>
          <p:cNvSpPr txBox="1"/>
          <p:nvPr/>
        </p:nvSpPr>
        <p:spPr>
          <a:xfrm>
            <a:off x="559100" y="2157250"/>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生活圏</a:t>
            </a:r>
          </a:p>
        </p:txBody>
      </p:sp>
      <p:sp>
        <p:nvSpPr>
          <p:cNvPr id="143" name="Shape 143"/>
          <p:cNvSpPr/>
          <p:nvPr/>
        </p:nvSpPr>
        <p:spPr>
          <a:xfrm rot="-9786470">
            <a:off x="4507007" y="3726311"/>
            <a:ext cx="2406638" cy="1091094"/>
          </a:xfrm>
          <a:prstGeom prst="bentArrow">
            <a:avLst>
              <a:gd name="adj1" fmla="val 25000"/>
              <a:gd name="adj2" fmla="val 2881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44" name="Shape 144"/>
          <p:cNvSpPr txBox="1"/>
          <p:nvPr/>
        </p:nvSpPr>
        <p:spPr>
          <a:xfrm>
            <a:off x="6306275" y="1935536"/>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病院</a:t>
            </a:r>
          </a:p>
        </p:txBody>
      </p:sp>
      <p:pic>
        <p:nvPicPr>
          <p:cNvPr id="145" name="Shape 145"/>
          <p:cNvPicPr preferRelativeResize="0"/>
          <p:nvPr/>
        </p:nvPicPr>
        <p:blipFill rotWithShape="1">
          <a:blip r:embed="rId5">
            <a:alphaModFix/>
          </a:blip>
          <a:srcRect/>
          <a:stretch/>
        </p:blipFill>
        <p:spPr>
          <a:xfrm>
            <a:off x="3743171" y="3114333"/>
            <a:ext cx="1300660" cy="872061"/>
          </a:xfrm>
          <a:prstGeom prst="rect">
            <a:avLst/>
          </a:prstGeom>
          <a:noFill/>
          <a:ln>
            <a:noFill/>
          </a:ln>
        </p:spPr>
      </p:pic>
      <p:sp>
        <p:nvSpPr>
          <p:cNvPr id="146" name="Shape 146"/>
          <p:cNvSpPr/>
          <p:nvPr/>
        </p:nvSpPr>
        <p:spPr>
          <a:xfrm>
            <a:off x="4318225" y="2300075"/>
            <a:ext cx="1821899" cy="7242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47" name="Shape 147"/>
          <p:cNvSpPr txBox="1"/>
          <p:nvPr/>
        </p:nvSpPr>
        <p:spPr>
          <a:xfrm>
            <a:off x="4318225" y="1705475"/>
            <a:ext cx="1821899" cy="8252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生体データ</a:t>
            </a:r>
          </a:p>
        </p:txBody>
      </p:sp>
      <p:sp>
        <p:nvSpPr>
          <p:cNvPr id="148" name="Shape 148"/>
          <p:cNvSpPr txBox="1"/>
          <p:nvPr/>
        </p:nvSpPr>
        <p:spPr>
          <a:xfrm>
            <a:off x="5274975" y="3114325"/>
            <a:ext cx="3000000" cy="3000000"/>
          </a:xfrm>
          <a:prstGeom prst="rect">
            <a:avLst/>
          </a:prstGeom>
          <a:noFill/>
          <a:ln>
            <a:noFill/>
          </a:ln>
        </p:spPr>
        <p:txBody>
          <a:bodyPr lIns="91425" tIns="91425" rIns="91425" bIns="91425" anchor="ctr" anchorCtr="0">
            <a:noAutofit/>
          </a:bodyPr>
          <a:lstStyle/>
          <a:p>
            <a:pPr marL="0" marR="0" lvl="0" indent="457200" algn="l" rtl="0">
              <a:lnSpc>
                <a:spcPct val="100000"/>
              </a:lnSpc>
              <a:spcBef>
                <a:spcPts val="0"/>
              </a:spcBef>
              <a:spcAft>
                <a:spcPts val="0"/>
              </a:spcAft>
              <a:buClr>
                <a:schemeClr val="dk1"/>
              </a:buClr>
              <a:buSzPct val="25000"/>
              <a:buFont typeface="Arial"/>
              <a:buNone/>
            </a:pPr>
            <a:r>
              <a:rPr lang="ja" sz="1400" b="0" i="0" u="none" strike="noStrike" cap="none" baseline="0">
                <a:solidFill>
                  <a:schemeClr val="dk1"/>
                </a:solidFill>
                <a:latin typeface="Arial"/>
                <a:ea typeface="Arial"/>
                <a:cs typeface="Arial"/>
                <a:sym typeface="Arial"/>
                <a:rtl val="0"/>
              </a:rPr>
              <a:t>治療、投薬、アドバイス</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LIVICEシステムにより、何が変わるのか</a:t>
            </a:r>
          </a:p>
          <a:p>
            <a:pPr marL="0" marR="0" lvl="0" indent="0" algn="l" rtl="0">
              <a:lnSpc>
                <a:spcPct val="100000"/>
              </a:lnSpc>
              <a:spcBef>
                <a:spcPts val="0"/>
              </a:spcBef>
              <a:spcAft>
                <a:spcPts val="0"/>
              </a:spcAft>
              <a:buClr>
                <a:schemeClr val="dk1"/>
              </a:buClr>
              <a:buSzPct val="25000"/>
              <a:buFont typeface="Arial"/>
              <a:buNone/>
            </a:pPr>
            <a:r>
              <a:rPr lang="ja" sz="2800" b="0" i="0" u="none" strike="noStrike" cap="none" baseline="0" dirty="0">
                <a:solidFill>
                  <a:schemeClr val="dk1"/>
                </a:solidFill>
                <a:latin typeface="Arial"/>
                <a:ea typeface="Arial"/>
                <a:cs typeface="Arial"/>
                <a:sym typeface="Arial"/>
                <a:rtl val="0"/>
              </a:rPr>
              <a:t>　②ジェネリック医薬品、健康食品などが良く出回る</a:t>
            </a:r>
          </a:p>
        </p:txBody>
      </p:sp>
      <p:sp>
        <p:nvSpPr>
          <p:cNvPr id="154" name="Shape 154"/>
          <p:cNvSpPr/>
          <p:nvPr/>
        </p:nvSpPr>
        <p:spPr>
          <a:xfrm>
            <a:off x="4769050" y="1507125"/>
            <a:ext cx="4108500" cy="3636300"/>
          </a:xfrm>
          <a:prstGeom prst="ellipse">
            <a:avLst/>
          </a:prstGeom>
          <a:solidFill>
            <a:srgbClr val="EA99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55" name="Shape 155"/>
          <p:cNvSpPr/>
          <p:nvPr/>
        </p:nvSpPr>
        <p:spPr>
          <a:xfrm>
            <a:off x="311700" y="1979475"/>
            <a:ext cx="3891599" cy="3017700"/>
          </a:xfrm>
          <a:prstGeom prst="ellipse">
            <a:avLst/>
          </a:prstGeom>
          <a:solidFill>
            <a:srgbClr val="A4C2F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156" name="Shape 156"/>
          <p:cNvPicPr preferRelativeResize="0"/>
          <p:nvPr/>
        </p:nvPicPr>
        <p:blipFill rotWithShape="1">
          <a:blip r:embed="rId3">
            <a:alphaModFix/>
          </a:blip>
          <a:srcRect/>
          <a:stretch/>
        </p:blipFill>
        <p:spPr>
          <a:xfrm>
            <a:off x="1054137" y="2632025"/>
            <a:ext cx="2406723" cy="2160574"/>
          </a:xfrm>
          <a:prstGeom prst="rect">
            <a:avLst/>
          </a:prstGeom>
          <a:noFill/>
          <a:ln>
            <a:noFill/>
          </a:ln>
        </p:spPr>
      </p:pic>
      <p:sp>
        <p:nvSpPr>
          <p:cNvPr id="157" name="Shape 157"/>
          <p:cNvSpPr txBox="1"/>
          <p:nvPr/>
        </p:nvSpPr>
        <p:spPr>
          <a:xfrm>
            <a:off x="559100" y="2157250"/>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生活圏</a:t>
            </a:r>
          </a:p>
        </p:txBody>
      </p:sp>
      <p:sp>
        <p:nvSpPr>
          <p:cNvPr id="158" name="Shape 158"/>
          <p:cNvSpPr txBox="1"/>
          <p:nvPr/>
        </p:nvSpPr>
        <p:spPr>
          <a:xfrm>
            <a:off x="232925" y="1761811"/>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159" name="Shape 159"/>
          <p:cNvPicPr preferRelativeResize="0"/>
          <p:nvPr/>
        </p:nvPicPr>
        <p:blipFill rotWithShape="1">
          <a:blip r:embed="rId4">
            <a:alphaModFix/>
          </a:blip>
          <a:srcRect/>
          <a:stretch/>
        </p:blipFill>
        <p:spPr>
          <a:xfrm>
            <a:off x="6232650" y="3507900"/>
            <a:ext cx="2105024" cy="1533524"/>
          </a:xfrm>
          <a:prstGeom prst="rect">
            <a:avLst/>
          </a:prstGeom>
          <a:noFill/>
          <a:ln>
            <a:noFill/>
          </a:ln>
        </p:spPr>
      </p:pic>
      <p:pic>
        <p:nvPicPr>
          <p:cNvPr id="160" name="Shape 160"/>
          <p:cNvPicPr preferRelativeResize="0"/>
          <p:nvPr/>
        </p:nvPicPr>
        <p:blipFill rotWithShape="1">
          <a:blip r:embed="rId5">
            <a:alphaModFix/>
          </a:blip>
          <a:srcRect/>
          <a:stretch/>
        </p:blipFill>
        <p:spPr>
          <a:xfrm>
            <a:off x="4769050" y="3507887"/>
            <a:ext cx="1150766" cy="408824"/>
          </a:xfrm>
          <a:prstGeom prst="rect">
            <a:avLst/>
          </a:prstGeom>
          <a:noFill/>
          <a:ln>
            <a:noFill/>
          </a:ln>
        </p:spPr>
      </p:pic>
      <p:sp>
        <p:nvSpPr>
          <p:cNvPr id="161" name="Shape 161"/>
          <p:cNvSpPr txBox="1"/>
          <p:nvPr/>
        </p:nvSpPr>
        <p:spPr>
          <a:xfrm>
            <a:off x="3947775" y="3824687"/>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健康食品、サプリメント</a:t>
            </a:r>
          </a:p>
        </p:txBody>
      </p:sp>
      <p:pic>
        <p:nvPicPr>
          <p:cNvPr id="162" name="Shape 162"/>
          <p:cNvPicPr preferRelativeResize="0"/>
          <p:nvPr/>
        </p:nvPicPr>
        <p:blipFill rotWithShape="1">
          <a:blip r:embed="rId6">
            <a:alphaModFix/>
          </a:blip>
          <a:srcRect/>
          <a:stretch/>
        </p:blipFill>
        <p:spPr>
          <a:xfrm>
            <a:off x="6427242" y="1745175"/>
            <a:ext cx="2165608" cy="919162"/>
          </a:xfrm>
          <a:prstGeom prst="rect">
            <a:avLst/>
          </a:prstGeom>
          <a:noFill/>
          <a:ln>
            <a:noFill/>
          </a:ln>
        </p:spPr>
      </p:pic>
      <p:sp>
        <p:nvSpPr>
          <p:cNvPr id="163" name="Shape 163"/>
          <p:cNvSpPr txBox="1"/>
          <p:nvPr/>
        </p:nvSpPr>
        <p:spPr>
          <a:xfrm>
            <a:off x="5954850" y="1413937"/>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製薬会社</a:t>
            </a:r>
          </a:p>
        </p:txBody>
      </p:sp>
      <p:sp>
        <p:nvSpPr>
          <p:cNvPr id="164" name="Shape 164"/>
          <p:cNvSpPr/>
          <p:nvPr/>
        </p:nvSpPr>
        <p:spPr>
          <a:xfrm flipH="1">
            <a:off x="3947773" y="3227386"/>
            <a:ext cx="1338600" cy="394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5" name="Shape 165"/>
          <p:cNvSpPr/>
          <p:nvPr/>
        </p:nvSpPr>
        <p:spPr>
          <a:xfrm rot="-1011524">
            <a:off x="3448303" y="2154712"/>
            <a:ext cx="2931591" cy="713774"/>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6" name="Shape 166"/>
          <p:cNvSpPr txBox="1"/>
          <p:nvPr/>
        </p:nvSpPr>
        <p:spPr>
          <a:xfrm>
            <a:off x="3065425" y="1705486"/>
            <a:ext cx="4389898" cy="13187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服用時の細かいデータ</a:t>
            </a:r>
          </a:p>
        </p:txBody>
      </p:sp>
      <p:sp>
        <p:nvSpPr>
          <p:cNvPr id="167" name="Shape 167"/>
          <p:cNvSpPr/>
          <p:nvPr/>
        </p:nvSpPr>
        <p:spPr>
          <a:xfrm rot="-5400000" flipH="1">
            <a:off x="6536099" y="2827768"/>
            <a:ext cx="785700" cy="394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68" name="Shape 168"/>
          <p:cNvSpPr txBox="1"/>
          <p:nvPr/>
        </p:nvSpPr>
        <p:spPr>
          <a:xfrm>
            <a:off x="6714175" y="2732736"/>
            <a:ext cx="4389898" cy="1318798"/>
          </a:xfrm>
          <a:prstGeom prst="rect">
            <a:avLst/>
          </a:prstGeom>
          <a:noFill/>
          <a:ln>
            <a:noFill/>
          </a:ln>
        </p:spPr>
        <p:txBody>
          <a:bodyPr lIns="91425" tIns="91425" rIns="91425" bIns="91425" anchor="t" anchorCtr="0">
            <a:noAutofit/>
          </a:bodyPr>
          <a:lstStyle/>
          <a:p>
            <a:pPr marL="0" marR="0" lvl="0" indent="457200" algn="l" rtl="0">
              <a:lnSpc>
                <a:spcPct val="100000"/>
              </a:lnSpc>
              <a:spcBef>
                <a:spcPts val="0"/>
              </a:spcBef>
              <a:spcAft>
                <a:spcPts val="0"/>
              </a:spcAft>
              <a:buClr>
                <a:srgbClr val="000000"/>
              </a:buClr>
              <a:buSzPct val="25000"/>
              <a:buFont typeface="Arial"/>
              <a:buNone/>
            </a:pPr>
            <a:r>
              <a:rPr lang="ja" sz="1400" b="0" i="0" u="none" strike="noStrike" cap="none" baseline="0">
                <a:solidFill>
                  <a:srgbClr val="000000"/>
                </a:solidFill>
                <a:latin typeface="Arial"/>
                <a:ea typeface="Arial"/>
                <a:cs typeface="Arial"/>
                <a:sym typeface="Arial"/>
                <a:rtl val="0"/>
              </a:rPr>
              <a:t>紹介</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904</Words>
  <Application>Microsoft Office PowerPoint</Application>
  <PresentationFormat>画面に合わせる (16:9)</PresentationFormat>
  <Paragraphs>139</Paragraphs>
  <Slides>15</Slides>
  <Notes>13</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simple-light-2</vt:lpstr>
      <vt:lpstr>　　　　　　　　　　あなたのライフスタイルを変革する  ＬＩＶＩＣＥシステム ～Living Inovation Device～</vt:lpstr>
      <vt:lpstr>近年研究されているウェアラブルデバイス</vt:lpstr>
      <vt:lpstr>Googleの採血デバイス</vt:lpstr>
      <vt:lpstr>LIVICEシステムとは 　生活に寄り添う端末『リバタン』</vt:lpstr>
      <vt:lpstr>LIVICEシステムとは　　全体図</vt:lpstr>
      <vt:lpstr>LIVICEシステムにより、何が変わるのか 　①健康管理、通院のカタチが変わる</vt:lpstr>
      <vt:lpstr>LIVICEシステムにより、何が変わるのか 　①健康管理、通院のカタチが変わる </vt:lpstr>
      <vt:lpstr>LIVICEシステムにより、何が変わるのか 　①健康管理、通院のカタチが変わる </vt:lpstr>
      <vt:lpstr>LIVICEシステムにより、何が変わるのか 　②ジェネリック医薬品、健康食品などが良く出回る</vt:lpstr>
      <vt:lpstr>実際のデータの流れ①</vt:lpstr>
      <vt:lpstr>実際のデータの流れ①リバタン内部のデータ</vt:lpstr>
      <vt:lpstr>実際のデータの流れ②リバイスシステムのデータ</vt:lpstr>
      <vt:lpstr>実際のデータの流れ③緊急通報機能の流れ</vt:lpstr>
      <vt:lpstr>実際のデータの流れ③ジェネリック医薬品</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あなたのライフスタイルを変革する  ＬＩＶＩＣＥシステム ～Living Inovation Device～</dc:title>
  <cp:lastModifiedBy>ohs20207</cp:lastModifiedBy>
  <cp:revision>26</cp:revision>
  <dcterms:modified xsi:type="dcterms:W3CDTF">2015-12-08T07:16:29Z</dcterms:modified>
</cp:coreProperties>
</file>