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7"/>
  </p:notesMasterIdLst>
  <p:sldIdLst>
    <p:sldId id="256" r:id="rId2"/>
    <p:sldId id="453" r:id="rId3"/>
    <p:sldId id="454" r:id="rId4"/>
    <p:sldId id="455" r:id="rId5"/>
    <p:sldId id="257" r:id="rId6"/>
    <p:sldId id="462" r:id="rId7"/>
    <p:sldId id="464" r:id="rId8"/>
    <p:sldId id="460" r:id="rId9"/>
    <p:sldId id="461" r:id="rId10"/>
    <p:sldId id="390" r:id="rId11"/>
    <p:sldId id="463" r:id="rId12"/>
    <p:sldId id="323" r:id="rId13"/>
    <p:sldId id="380" r:id="rId14"/>
    <p:sldId id="456" r:id="rId15"/>
    <p:sldId id="397" r:id="rId16"/>
    <p:sldId id="381" r:id="rId17"/>
    <p:sldId id="383" r:id="rId18"/>
    <p:sldId id="468" r:id="rId19"/>
    <p:sldId id="385" r:id="rId20"/>
    <p:sldId id="399" r:id="rId21"/>
    <p:sldId id="386" r:id="rId22"/>
    <p:sldId id="400" r:id="rId23"/>
    <p:sldId id="416" r:id="rId24"/>
    <p:sldId id="324" r:id="rId25"/>
    <p:sldId id="457" r:id="rId26"/>
    <p:sldId id="458" r:id="rId27"/>
    <p:sldId id="401" r:id="rId28"/>
    <p:sldId id="402" r:id="rId29"/>
    <p:sldId id="389" r:id="rId30"/>
    <p:sldId id="488" r:id="rId31"/>
    <p:sldId id="470" r:id="rId32"/>
    <p:sldId id="471" r:id="rId33"/>
    <p:sldId id="489" r:id="rId34"/>
    <p:sldId id="472" r:id="rId35"/>
    <p:sldId id="473" r:id="rId36"/>
    <p:sldId id="484" r:id="rId37"/>
    <p:sldId id="485" r:id="rId38"/>
    <p:sldId id="393" r:id="rId39"/>
    <p:sldId id="459" r:id="rId40"/>
    <p:sldId id="405" r:id="rId41"/>
    <p:sldId id="406" r:id="rId42"/>
    <p:sldId id="394" r:id="rId43"/>
    <p:sldId id="407" r:id="rId44"/>
    <p:sldId id="395" r:id="rId45"/>
    <p:sldId id="408" r:id="rId46"/>
    <p:sldId id="330" r:id="rId47"/>
    <p:sldId id="409" r:id="rId48"/>
    <p:sldId id="396" r:id="rId49"/>
    <p:sldId id="410" r:id="rId50"/>
    <p:sldId id="305" r:id="rId51"/>
    <p:sldId id="411" r:id="rId52"/>
    <p:sldId id="412" r:id="rId53"/>
    <p:sldId id="413" r:id="rId54"/>
    <p:sldId id="414" r:id="rId55"/>
    <p:sldId id="426" r:id="rId56"/>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23D359"/>
    <a:srgbClr val="0CEA26"/>
    <a:srgbClr val="17DF55"/>
    <a:srgbClr val="4DED7F"/>
    <a:srgbClr val="2BE966"/>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43" autoAdjust="0"/>
    <p:restoredTop sz="96359" autoAdjust="0"/>
  </p:normalViewPr>
  <p:slideViewPr>
    <p:cSldViewPr>
      <p:cViewPr>
        <p:scale>
          <a:sx n="66" d="100"/>
          <a:sy n="66" d="100"/>
        </p:scale>
        <p:origin x="-648" y="-138"/>
      </p:cViewPr>
      <p:guideLst>
        <p:guide orient="horz" pos="2160"/>
        <p:guide pos="2816"/>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slide" Target="slides/slide5.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38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b="0">
                <a:latin typeface="Times New Roman" panose="02020603050405020304" pitchFamily="18" charset="0"/>
              </a:defRPr>
            </a:lvl1pPr>
          </a:lstStyle>
          <a:p>
            <a:pPr>
              <a:defRPr/>
            </a:pPr>
            <a:endParaRPr lang="zh-CN" altLang="en-US"/>
          </a:p>
        </p:txBody>
      </p:sp>
      <p:sp>
        <p:nvSpPr>
          <p:cNvPr id="5038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b="0">
                <a:latin typeface="Times New Roman" panose="02020603050405020304" pitchFamily="18" charset="0"/>
              </a:defRPr>
            </a:lvl1pPr>
          </a:lstStyle>
          <a:p>
            <a:pPr>
              <a:defRPr/>
            </a:pPr>
            <a:endParaRPr lang="en-US" altLang="zh-CN" dirty="0"/>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5038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038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b="0">
                <a:latin typeface="Times New Roman" panose="02020603050405020304" pitchFamily="18" charset="0"/>
              </a:defRPr>
            </a:lvl1pPr>
          </a:lstStyle>
          <a:p>
            <a:pPr>
              <a:defRPr/>
            </a:pPr>
            <a:endParaRPr lang="en-US" altLang="zh-CN" dirty="0"/>
          </a:p>
        </p:txBody>
      </p:sp>
      <p:sp>
        <p:nvSpPr>
          <p:cNvPr id="5038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b="0">
                <a:latin typeface="Times New Roman" panose="02020603050405020304" pitchFamily="18" charset="0"/>
              </a:defRPr>
            </a:lvl1pPr>
          </a:lstStyle>
          <a:p>
            <a:pPr>
              <a:defRPr/>
            </a:pPr>
            <a:fld id="{8F4DE8EA-E1A5-4394-BB4C-AEBDD33745B5}"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64FE5CB-A142-4BDA-8CD5-463D26B6BAA8}" type="slidenum">
              <a:rPr lang="zh-CN" altLang="en-US" b="0" smtClean="0">
                <a:latin typeface="Times New Roman" panose="02020603050405020304" pitchFamily="18" charset="0"/>
              </a:rPr>
              <a:pPr eaLnBrk="1" hangingPunct="1"/>
              <a:t>1</a:t>
            </a:fld>
            <a:endParaRPr lang="en-US" altLang="zh-CN" b="0" dirty="0" smtClean="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technical-draw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763" name="Rectangle 3"/>
          <p:cNvSpPr>
            <a:spLocks noGrp="1" noChangeArrowheads="1"/>
          </p:cNvSpPr>
          <p:nvPr>
            <p:ph type="ctrTitle"/>
          </p:nvPr>
        </p:nvSpPr>
        <p:spPr>
          <a:xfrm>
            <a:off x="323850" y="1916113"/>
            <a:ext cx="7772400" cy="663575"/>
          </a:xfrm>
        </p:spPr>
        <p:txBody>
          <a:bodyPr/>
          <a:lstStyle>
            <a:lvl1pPr>
              <a:defRPr sz="3600"/>
            </a:lvl1pPr>
          </a:lstStyle>
          <a:p>
            <a:pPr lvl="0"/>
            <a:r>
              <a:rPr lang="zh-CN" noProof="0" smtClean="0"/>
              <a:t>单击此处编辑母版标题样式</a:t>
            </a:r>
          </a:p>
        </p:txBody>
      </p:sp>
      <p:sp>
        <p:nvSpPr>
          <p:cNvPr id="501764" name="Rectangle 4"/>
          <p:cNvSpPr>
            <a:spLocks noGrp="1" noChangeArrowheads="1"/>
          </p:cNvSpPr>
          <p:nvPr>
            <p:ph type="subTitle" idx="1"/>
          </p:nvPr>
        </p:nvSpPr>
        <p:spPr>
          <a:xfrm>
            <a:off x="323850" y="2816225"/>
            <a:ext cx="6400800" cy="1620838"/>
          </a:xfrm>
        </p:spPr>
        <p:txBody>
          <a:bodyPr/>
          <a:lstStyle>
            <a:lvl1pPr marL="0" indent="0">
              <a:buFontTx/>
              <a:buNone/>
              <a:defRPr/>
            </a:lvl1pPr>
          </a:lstStyle>
          <a:p>
            <a:pPr lvl="0"/>
            <a:r>
              <a:rPr lang="zh-CN" noProof="0" smtClean="0"/>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fld id="{8EE0C144-973A-43D7-851F-828ED692F4E1}" type="datetime1">
              <a:rPr lang="zh-CN" altLang="en-US"/>
              <a:pPr>
                <a:defRPr/>
              </a:pPr>
              <a:t>2018/6/14</a:t>
            </a:fld>
            <a:endParaRPr lang="zh-CN" altLang="en-US" noProof="1"/>
          </a:p>
        </p:txBody>
      </p:sp>
      <p:sp>
        <p:nvSpPr>
          <p:cNvPr id="6" name="Rectangle 6"/>
          <p:cNvSpPr>
            <a:spLocks noGrp="1" noChangeArrowheads="1"/>
          </p:cNvSpPr>
          <p:nvPr>
            <p:ph type="ftr" sz="quarter" idx="11"/>
          </p:nvPr>
        </p:nvSpPr>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p:txBody>
          <a:bodyPr/>
          <a:lstStyle>
            <a:lvl1pPr>
              <a:defRPr/>
            </a:lvl1pPr>
          </a:lstStyle>
          <a:p>
            <a:pPr>
              <a:defRPr/>
            </a:pPr>
            <a:fld id="{5F163F96-FD07-4DA3-B53A-277C1D3F4BB8}" type="slidenum">
              <a:rPr altLang="en-US"/>
              <a:pPr>
                <a:defRPr/>
              </a:pPr>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A67610C-8B7E-4EAD-BB79-343F49DEF682}" type="datetime1">
              <a:rPr lang="zh-CN" altLang="en-US"/>
              <a:pPr>
                <a:defRPr/>
              </a:pPr>
              <a:t>2018/6/14</a:t>
            </a:fld>
            <a:endParaRPr lang="zh-CN" altLang="en-US" noProof="1"/>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DAEDC7-FD51-44A2-9D6B-FB181AF0D148}" type="slidenum">
              <a:rPr lang="en-US" altLang="zh-CN"/>
              <a:pPr>
                <a:defRPr/>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211138"/>
            <a:ext cx="2152650"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438" y="211138"/>
            <a:ext cx="6310312"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B26A11-B9A6-4FE3-8055-65A45286FBAD}" type="datetime1">
              <a:rPr lang="zh-CN" altLang="en-US"/>
              <a:pPr>
                <a:defRPr/>
              </a:pPr>
              <a:t>2018/6/14</a:t>
            </a:fld>
            <a:endParaRPr lang="zh-CN" altLang="en-US" noProof="1"/>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273641F-24EA-49BC-A168-005EF46C96BB}" type="slidenum">
              <a:rPr lang="en-US" altLang="zh-CN"/>
              <a:pPr>
                <a:defRPr/>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3DD8995-B9B6-495B-9005-A47FD0637DA3}" type="datetime1">
              <a:rPr lang="zh-CN" altLang="en-US"/>
              <a:pPr>
                <a:defRPr/>
              </a:pPr>
              <a:t>2018/6/14</a:t>
            </a:fld>
            <a:endParaRPr lang="zh-CN" altLang="en-US" noProof="1"/>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3931F6-59D2-4289-896A-0BFCB1FBF28C}" type="slidenum">
              <a:rPr lang="en-US" altLang="zh-CN"/>
              <a:pPr>
                <a:defRPr/>
              </a:pPr>
              <a:t>‹#›</a:t>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D02D8F8-3326-487A-974E-CAE3FA98C28E}" type="datetime1">
              <a:rPr lang="zh-CN" altLang="en-US"/>
              <a:pPr>
                <a:defRPr/>
              </a:pPr>
              <a:t>2018/6/14</a:t>
            </a:fld>
            <a:endParaRPr lang="zh-CN" altLang="en-US" noProof="1"/>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F4AC14-E9AE-4513-AE42-84C1B750F390}" type="slidenum">
              <a:rPr lang="en-US" altLang="zh-CN"/>
              <a:pPr>
                <a:defRPr/>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5B58239-1D15-4033-832C-EAA8264B7F01}" type="datetime1">
              <a:rPr lang="zh-CN" altLang="en-US"/>
              <a:pPr>
                <a:defRPr/>
              </a:pPr>
              <a:t>2018/6/14</a:t>
            </a:fld>
            <a:endParaRPr lang="zh-CN" altLang="en-US" noProof="1"/>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D918CDBA-84CE-4F01-BEA2-967D5175D833}" type="slidenum">
              <a:rPr lang="en-US" altLang="zh-CN"/>
              <a:pPr>
                <a:defRPr/>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A14E5F13-4533-461A-B620-A537DBEEF170}" type="datetime1">
              <a:rPr lang="zh-CN" altLang="en-US"/>
              <a:pPr>
                <a:defRPr/>
              </a:pPr>
              <a:t>2018/6/14</a:t>
            </a:fld>
            <a:endParaRPr lang="zh-CN" altLang="en-US" noProof="1"/>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711D8E92-4BAD-4D3D-9766-3003A7C4F04A}" type="slidenum">
              <a:rPr lang="en-US" altLang="zh-CN"/>
              <a:pPr>
                <a:defRPr/>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A9D568C8-20B9-4226-A915-FE3A7E5F06FF}" type="datetime1">
              <a:rPr lang="zh-CN" altLang="en-US"/>
              <a:pPr>
                <a:defRPr/>
              </a:pPr>
              <a:t>2018/6/14</a:t>
            </a:fld>
            <a:endParaRPr lang="zh-CN" altLang="en-US" noProof="1"/>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B9E43CED-73D6-4575-B6B2-C0EA7C14DE95}" type="slidenum">
              <a:rPr lang="en-US" altLang="zh-CN"/>
              <a:pPr>
                <a:defRPr/>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E638E192-BCA6-4085-9584-7CF7D2C2AAF2}" type="datetime1">
              <a:rPr lang="zh-CN" altLang="en-US"/>
              <a:pPr>
                <a:defRPr/>
              </a:pPr>
              <a:t>2018/6/14</a:t>
            </a:fld>
            <a:endParaRPr lang="zh-CN" altLang="en-US" noProof="1"/>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8BAFB905-091F-4576-A581-5916B9FA0DCF}" type="slidenum">
              <a:rPr lang="en-US" altLang="zh-CN"/>
              <a:pPr>
                <a:defRPr/>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8DAD79E7-1444-45A1-92B8-BA171AC9ED2B}" type="datetime1">
              <a:rPr lang="zh-CN" altLang="en-US"/>
              <a:pPr>
                <a:defRPr/>
              </a:pPr>
              <a:t>2018/6/14</a:t>
            </a:fld>
            <a:endParaRPr lang="zh-CN" altLang="en-US" noProof="1"/>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E2A29B3E-20DC-485C-A466-818CC0A8DF68}" type="slidenum">
              <a:rPr lang="en-US" altLang="zh-CN"/>
              <a:pPr>
                <a:defRPr/>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6447F8E7-3A41-4E8F-B7CE-0889BE66686C}" type="datetime1">
              <a:rPr lang="zh-CN" altLang="en-US"/>
              <a:pPr>
                <a:defRPr/>
              </a:pPr>
              <a:t>2018/6/14</a:t>
            </a:fld>
            <a:endParaRPr lang="zh-CN" altLang="en-US" noProof="1"/>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0A60EC06-90AA-40E6-A08B-F828EC59F716}" type="slidenum">
              <a:rPr lang="en-US" altLang="zh-CN"/>
              <a:pPr>
                <a:defRPr/>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echnical-drawing"/>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71438" y="211138"/>
            <a:ext cx="7170737" cy="49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lstStyle/>
          <a:p>
            <a:pPr lvl="0"/>
            <a:r>
              <a:rPr lang="zh-CN" smtClean="0"/>
              <a:t>单击此处编辑母版标题样式</a:t>
            </a:r>
          </a:p>
        </p:txBody>
      </p:sp>
      <p:sp>
        <p:nvSpPr>
          <p:cNvPr id="1028" name="Rectangle 4"/>
          <p:cNvSpPr>
            <a:spLocks noGrp="1" noChangeArrowheads="1"/>
          </p:cNvSpPr>
          <p:nvPr>
            <p:ph type="body" idx="1"/>
          </p:nvPr>
        </p:nvSpPr>
        <p:spPr bwMode="auto">
          <a:xfrm>
            <a:off x="457200" y="1125538"/>
            <a:ext cx="8229600" cy="500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500741" name="Rectangle 5"/>
          <p:cNvSpPr>
            <a:spLocks noGrp="1" noChangeArrowheads="1"/>
          </p:cNvSpPr>
          <p:nvPr>
            <p:ph type="dt" sz="half" idx="2"/>
          </p:nvPr>
        </p:nvSpPr>
        <p:spPr bwMode="auto">
          <a:xfrm>
            <a:off x="457200" y="6408738"/>
            <a:ext cx="2133600" cy="349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a:lvl1pPr>
          </a:lstStyle>
          <a:p>
            <a:pPr>
              <a:defRPr/>
            </a:pPr>
            <a:fld id="{D928CE01-9D62-44DE-BC4C-E1AED73DD5F3}" type="datetime1">
              <a:rPr lang="zh-CN" altLang="en-US"/>
              <a:pPr>
                <a:defRPr/>
              </a:pPr>
              <a:t>2018/6/14</a:t>
            </a:fld>
            <a:endParaRPr lang="zh-CN" altLang="en-US" noProof="1"/>
          </a:p>
        </p:txBody>
      </p:sp>
      <p:sp>
        <p:nvSpPr>
          <p:cNvPr id="500742" name="Rectangle 6"/>
          <p:cNvSpPr>
            <a:spLocks noGrp="1" noChangeArrowheads="1"/>
          </p:cNvSpPr>
          <p:nvPr>
            <p:ph type="ftr" sz="quarter" idx="3"/>
          </p:nvPr>
        </p:nvSpPr>
        <p:spPr bwMode="auto">
          <a:xfrm>
            <a:off x="2663825" y="6408738"/>
            <a:ext cx="3816350" cy="349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noProof="1"/>
            </a:lvl1pPr>
          </a:lstStyle>
          <a:p>
            <a:pPr>
              <a:defRPr/>
            </a:pPr>
            <a:endParaRPr lang="zh-CN" altLang="en-US"/>
          </a:p>
        </p:txBody>
      </p:sp>
      <p:sp>
        <p:nvSpPr>
          <p:cNvPr id="500743" name="Rectangle 7"/>
          <p:cNvSpPr>
            <a:spLocks noGrp="1" noChangeArrowheads="1"/>
          </p:cNvSpPr>
          <p:nvPr>
            <p:ph type="sldNum" sz="quarter" idx="4"/>
          </p:nvPr>
        </p:nvSpPr>
        <p:spPr bwMode="auto">
          <a:xfrm>
            <a:off x="6553200" y="6408738"/>
            <a:ext cx="2133600" cy="349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noProof="1"/>
            </a:lvl1pPr>
          </a:lstStyle>
          <a:p>
            <a:pPr>
              <a:defRPr/>
            </a:pPr>
            <a:fld id="{E782A10B-A2C8-483E-87D4-6CD060F6E459}" type="slidenum">
              <a:rPr altLang="en-US"/>
              <a:pPr>
                <a:defRPr/>
              </a:pPr>
              <a:t>‹#›</a:t>
            </a:fld>
            <a:endParaRPr lang="zh-CN" altLang="en-US"/>
          </a:p>
        </p:txBody>
      </p:sp>
      <p:pic>
        <p:nvPicPr>
          <p:cNvPr id="1032" name="Picture 8"/>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3276600" y="6257925"/>
            <a:ext cx="2381250"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panose="020B0604020202020204" pitchFamily="34" charset="0"/>
        </a:defRPr>
      </a:lvl2pPr>
      <a:lvl3pPr algn="l" rtl="0" eaLnBrk="0" fontAlgn="base" hangingPunct="0">
        <a:spcBef>
          <a:spcPct val="0"/>
        </a:spcBef>
        <a:spcAft>
          <a:spcPct val="0"/>
        </a:spcAft>
        <a:defRPr sz="2800">
          <a:solidFill>
            <a:schemeClr val="tx2"/>
          </a:solidFill>
          <a:latin typeface="Arial" panose="020B0604020202020204" pitchFamily="34" charset="0"/>
        </a:defRPr>
      </a:lvl3pPr>
      <a:lvl4pPr algn="l" rtl="0" eaLnBrk="0" fontAlgn="base" hangingPunct="0">
        <a:spcBef>
          <a:spcPct val="0"/>
        </a:spcBef>
        <a:spcAft>
          <a:spcPct val="0"/>
        </a:spcAft>
        <a:defRPr sz="2800">
          <a:solidFill>
            <a:schemeClr val="tx2"/>
          </a:solidFill>
          <a:latin typeface="Arial" panose="020B0604020202020204" pitchFamily="34" charset="0"/>
        </a:defRPr>
      </a:lvl4pPr>
      <a:lvl5pPr algn="l" rtl="0" eaLnBrk="0" fontAlgn="base" hangingPunct="0">
        <a:spcBef>
          <a:spcPct val="0"/>
        </a:spcBef>
        <a:spcAft>
          <a:spcPct val="0"/>
        </a:spcAft>
        <a:defRPr sz="2800">
          <a:solidFill>
            <a:schemeClr val="tx2"/>
          </a:solidFill>
          <a:latin typeface="Arial" panose="020B0604020202020204" pitchFamily="34" charset="0"/>
        </a:defRPr>
      </a:lvl5pPr>
      <a:lvl6pPr marL="457200" algn="l" rtl="0" fontAlgn="base">
        <a:spcBef>
          <a:spcPct val="0"/>
        </a:spcBef>
        <a:spcAft>
          <a:spcPct val="0"/>
        </a:spcAft>
        <a:defRPr sz="2800">
          <a:solidFill>
            <a:schemeClr val="tx2"/>
          </a:solidFill>
          <a:latin typeface="Arial" panose="020B0604020202020204" pitchFamily="34" charset="0"/>
        </a:defRPr>
      </a:lvl6pPr>
      <a:lvl7pPr marL="914400" algn="l" rtl="0" fontAlgn="base">
        <a:spcBef>
          <a:spcPct val="0"/>
        </a:spcBef>
        <a:spcAft>
          <a:spcPct val="0"/>
        </a:spcAft>
        <a:defRPr sz="2800">
          <a:solidFill>
            <a:schemeClr val="tx2"/>
          </a:solidFill>
          <a:latin typeface="Arial" panose="020B0604020202020204" pitchFamily="34" charset="0"/>
        </a:defRPr>
      </a:lvl7pPr>
      <a:lvl8pPr marL="1371600" algn="l" rtl="0" fontAlgn="base">
        <a:spcBef>
          <a:spcPct val="0"/>
        </a:spcBef>
        <a:spcAft>
          <a:spcPct val="0"/>
        </a:spcAft>
        <a:defRPr sz="2800">
          <a:solidFill>
            <a:schemeClr val="tx2"/>
          </a:solidFill>
          <a:latin typeface="Arial" panose="020B0604020202020204" pitchFamily="34" charset="0"/>
        </a:defRPr>
      </a:lvl8pPr>
      <a:lvl9pPr marL="1828800" algn="l" rtl="0" fontAlgn="base">
        <a:spcBef>
          <a:spcPct val="0"/>
        </a:spcBef>
        <a:spcAft>
          <a:spcPct val="0"/>
        </a:spcAft>
        <a:defRPr sz="2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8A43033-1F5B-46D0-BDC2-BBEB7AAC9CA6}" type="datetime1">
              <a:rPr lang="zh-CN" altLang="en-US" smtClean="0">
                <a:latin typeface="+mn-ea"/>
                <a:ea typeface="+mn-ea"/>
              </a:rPr>
              <a:pPr eaLnBrk="1" hangingPunct="1"/>
              <a:t>2018/6/14</a:t>
            </a:fld>
            <a:endParaRPr lang="zh-CN" altLang="en-US" noProof="1" smtClean="0">
              <a:latin typeface="+mn-ea"/>
              <a:ea typeface="+mn-ea"/>
            </a:endParaRPr>
          </a:p>
        </p:txBody>
      </p:sp>
      <p:sp>
        <p:nvSpPr>
          <p:cNvPr id="13315" name="灯片编号占位符 5"/>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699A04C-A7D0-4DF4-930F-1098AB4D3001}" type="slidenum">
              <a:rPr altLang="zh-CN" smtClean="0">
                <a:latin typeface="+mn-ea"/>
                <a:ea typeface="+mn-ea"/>
              </a:rPr>
              <a:pPr eaLnBrk="1" hangingPunct="1"/>
              <a:t>1</a:t>
            </a:fld>
            <a:endParaRPr lang="zh-CN" altLang="en-US" smtClean="0">
              <a:latin typeface="+mn-ea"/>
              <a:ea typeface="+mn-ea"/>
            </a:endParaRPr>
          </a:p>
        </p:txBody>
      </p:sp>
      <p:sp>
        <p:nvSpPr>
          <p:cNvPr id="13316" name="Rectangle 2"/>
          <p:cNvSpPr>
            <a:spLocks noGrp="1" noChangeArrowheads="1"/>
          </p:cNvSpPr>
          <p:nvPr>
            <p:ph type="title"/>
          </p:nvPr>
        </p:nvSpPr>
        <p:spPr>
          <a:xfrm>
            <a:off x="1000100" y="577562"/>
            <a:ext cx="6984775" cy="923290"/>
          </a:xfrm>
          <a:noFill/>
        </p:spPr>
        <p:txBody>
          <a:bodyPr vert="horz" wrap="square" anchorCtr="1">
            <a:spAutoFit/>
          </a:bodyPr>
          <a:lstStyle/>
          <a:p>
            <a:pPr algn="just" eaLnBrk="1" hangingPunct="1">
              <a:lnSpc>
                <a:spcPct val="150000"/>
              </a:lnSpc>
            </a:pPr>
            <a:r>
              <a:rPr lang="zh-CN" altLang="en-US" sz="4000" b="1" dirty="0" smtClean="0">
                <a:latin typeface="+mn-ea"/>
                <a:ea typeface="+mn-ea"/>
              </a:rPr>
              <a:t>第</a:t>
            </a:r>
            <a:r>
              <a:rPr lang="en-US" altLang="zh-CN" sz="4000" b="1" dirty="0" smtClean="0">
                <a:latin typeface="+mn-ea"/>
                <a:ea typeface="+mn-ea"/>
              </a:rPr>
              <a:t>10</a:t>
            </a:r>
            <a:r>
              <a:rPr lang="zh-CN" altLang="en-US" sz="4000" b="1" dirty="0" smtClean="0">
                <a:latin typeface="+mn-ea"/>
                <a:ea typeface="+mn-ea"/>
              </a:rPr>
              <a:t>章  </a:t>
            </a:r>
            <a:r>
              <a:rPr lang="zh-CN" altLang="en-US" sz="4000" b="1" dirty="0">
                <a:latin typeface="+mn-ea"/>
                <a:ea typeface="+mn-ea"/>
              </a:rPr>
              <a:t>信息</a:t>
            </a:r>
            <a:r>
              <a:rPr lang="zh-CN" altLang="en-US" sz="4000" b="1" dirty="0" smtClean="0">
                <a:latin typeface="+mn-ea"/>
                <a:ea typeface="+mn-ea"/>
              </a:rPr>
              <a:t>安全管理 </a:t>
            </a:r>
          </a:p>
        </p:txBody>
      </p:sp>
      <p:sp>
        <p:nvSpPr>
          <p:cNvPr id="6" name="矩形 5"/>
          <p:cNvSpPr/>
          <p:nvPr/>
        </p:nvSpPr>
        <p:spPr>
          <a:xfrm>
            <a:off x="1643042" y="1785926"/>
            <a:ext cx="6429420" cy="3322955"/>
          </a:xfrm>
          <a:prstGeom prst="rect">
            <a:avLst/>
          </a:prstGeom>
        </p:spPr>
        <p:txBody>
          <a:bodyPr wrap="square">
            <a:spAutoFit/>
          </a:bodyPr>
          <a:lstStyle/>
          <a:p>
            <a:pPr algn="just" eaLnBrk="1" hangingPunct="1">
              <a:lnSpc>
                <a:spcPct val="150000"/>
              </a:lnSpc>
              <a:buClr>
                <a:srgbClr val="FF0000"/>
              </a:buClr>
              <a:buNone/>
            </a:pPr>
            <a:r>
              <a:rPr lang="zh-CN" altLang="en-US" sz="2800" dirty="0" smtClean="0">
                <a:latin typeface="+mn-ea"/>
              </a:rPr>
              <a:t>主要内容</a:t>
            </a:r>
            <a:endParaRPr lang="en-US" altLang="zh-CN" sz="2800" dirty="0" smtClean="0">
              <a:latin typeface="+mn-ea"/>
            </a:endParaRPr>
          </a:p>
          <a:p>
            <a:pPr algn="just" eaLnBrk="1" hangingPunct="1">
              <a:lnSpc>
                <a:spcPct val="150000"/>
              </a:lnSpc>
              <a:buClr>
                <a:srgbClr val="FF0000"/>
              </a:buClr>
              <a:buNone/>
            </a:pPr>
            <a:r>
              <a:rPr lang="en-US" altLang="zh-CN" sz="2800" dirty="0" smtClean="0">
                <a:latin typeface="+mn-ea"/>
              </a:rPr>
              <a:t>  10.1 </a:t>
            </a:r>
            <a:r>
              <a:rPr lang="zh-CN" altLang="en-US" sz="2800" dirty="0" smtClean="0">
                <a:latin typeface="+mn-ea"/>
              </a:rPr>
              <a:t>概述</a:t>
            </a:r>
            <a:endParaRPr lang="en-US" altLang="zh-CN" sz="2800" dirty="0" smtClean="0">
              <a:latin typeface="+mn-ea"/>
            </a:endParaRPr>
          </a:p>
          <a:p>
            <a:pPr algn="just" eaLnBrk="1" hangingPunct="1">
              <a:lnSpc>
                <a:spcPct val="150000"/>
              </a:lnSpc>
              <a:buClr>
                <a:srgbClr val="FF0000"/>
              </a:buClr>
              <a:buNone/>
            </a:pPr>
            <a:r>
              <a:rPr lang="en-US" altLang="zh-CN" sz="2800" dirty="0" smtClean="0">
                <a:latin typeface="+mn-ea"/>
              </a:rPr>
              <a:t>  10.2 </a:t>
            </a:r>
            <a:r>
              <a:rPr lang="zh-CN" altLang="en-US" sz="2800" dirty="0" smtClean="0">
                <a:latin typeface="+mn-ea"/>
              </a:rPr>
              <a:t>信息安全风险管理</a:t>
            </a:r>
            <a:endParaRPr lang="en-US" altLang="zh-CN" sz="2800" dirty="0" smtClean="0">
              <a:latin typeface="+mn-ea"/>
            </a:endParaRPr>
          </a:p>
          <a:p>
            <a:pPr algn="just" eaLnBrk="1" hangingPunct="1">
              <a:lnSpc>
                <a:spcPct val="150000"/>
              </a:lnSpc>
              <a:buClr>
                <a:srgbClr val="FF0000"/>
              </a:buClr>
              <a:buNone/>
            </a:pPr>
            <a:r>
              <a:rPr lang="en-US" altLang="zh-CN" sz="2800" dirty="0" smtClean="0">
                <a:latin typeface="+mn-ea"/>
              </a:rPr>
              <a:t>  10.3 </a:t>
            </a:r>
            <a:r>
              <a:rPr lang="zh-CN" altLang="en-US" sz="2800" dirty="0" smtClean="0">
                <a:latin typeface="+mn-ea"/>
              </a:rPr>
              <a:t>信息安全标准</a:t>
            </a:r>
            <a:endParaRPr lang="en-US" altLang="zh-CN" sz="2800" dirty="0" smtClean="0">
              <a:latin typeface="+mn-ea"/>
            </a:endParaRPr>
          </a:p>
          <a:p>
            <a:pPr algn="just" eaLnBrk="1" hangingPunct="1">
              <a:lnSpc>
                <a:spcPct val="150000"/>
              </a:lnSpc>
              <a:buClr>
                <a:srgbClr val="FF0000"/>
              </a:buClr>
              <a:buNone/>
            </a:pPr>
            <a:r>
              <a:rPr lang="en-US" altLang="zh-CN" sz="2800" dirty="0" smtClean="0">
                <a:latin typeface="+mn-ea"/>
              </a:rPr>
              <a:t>  10.4 </a:t>
            </a:r>
            <a:r>
              <a:rPr lang="zh-CN" altLang="en-US" sz="2800" dirty="0" smtClean="0">
                <a:latin typeface="+mn-ea"/>
              </a:rPr>
              <a:t>信息安全法律法规及道德标准</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10</a:t>
            </a:fld>
            <a:endParaRPr lang="zh-CN" altLang="en-US"/>
          </a:p>
        </p:txBody>
      </p:sp>
      <p:sp>
        <p:nvSpPr>
          <p:cNvPr id="3" name="文本框 2"/>
          <p:cNvSpPr txBox="1"/>
          <p:nvPr/>
        </p:nvSpPr>
        <p:spPr>
          <a:xfrm>
            <a:off x="933450" y="851535"/>
            <a:ext cx="7040245" cy="4046220"/>
          </a:xfrm>
          <a:prstGeom prst="rect">
            <a:avLst/>
          </a:prstGeom>
          <a:noFill/>
        </p:spPr>
        <p:txBody>
          <a:bodyPr wrap="square" rtlCol="0" anchor="t">
            <a:spAutoFit/>
          </a:bodyPr>
          <a:lstStyle/>
          <a:p>
            <a:pPr marL="360045" indent="-360045" algn="just">
              <a:lnSpc>
                <a:spcPct val="150000"/>
              </a:lnSpc>
              <a:spcBef>
                <a:spcPts val="600"/>
              </a:spcBef>
              <a:buClr>
                <a:srgbClr val="FF0000"/>
              </a:buClr>
            </a:pPr>
            <a:r>
              <a:rPr lang="zh-CN" altLang="zh-CN" sz="2800" dirty="0">
                <a:solidFill>
                  <a:srgbClr val="FF0000"/>
                </a:solidFill>
                <a:latin typeface="+mn-ea"/>
                <a:ea typeface="+mn-ea"/>
                <a:cs typeface="Times New Roman" panose="02020603050405020304" pitchFamily="18" charset="0"/>
                <a:sym typeface="+mn-ea"/>
              </a:rPr>
              <a:t>风险评估</a:t>
            </a:r>
            <a:r>
              <a:rPr lang="zh-CN" altLang="zh-CN" sz="2800" dirty="0">
                <a:latin typeface="+mn-ea"/>
                <a:ea typeface="+mn-ea"/>
                <a:cs typeface="Times New Roman" panose="02020603050405020304" pitchFamily="18" charset="0"/>
                <a:sym typeface="+mn-ea"/>
              </a:rPr>
              <a:t>（</a:t>
            </a:r>
            <a:r>
              <a:rPr lang="en-US" altLang="zh-CN" sz="2800" dirty="0">
                <a:latin typeface="+mn-ea"/>
                <a:ea typeface="+mn-ea"/>
                <a:cs typeface="Times New Roman" panose="02020603050405020304" pitchFamily="18" charset="0"/>
                <a:sym typeface="+mn-ea"/>
              </a:rPr>
              <a:t>Risk Assessment</a:t>
            </a:r>
            <a:r>
              <a:rPr lang="zh-CN" altLang="zh-CN" sz="2800" dirty="0">
                <a:latin typeface="+mn-ea"/>
                <a:ea typeface="+mn-ea"/>
                <a:cs typeface="Times New Roman" panose="02020603050405020304" pitchFamily="18" charset="0"/>
                <a:sym typeface="+mn-ea"/>
              </a:rPr>
              <a:t>）是指对信息资产所面临的威胁、存在的弱点、可能导致的安全事件以及三者综合作用所带来的风险进行评估</a:t>
            </a:r>
            <a:r>
              <a:rPr lang="zh-CN" altLang="zh-CN" sz="2800" dirty="0" smtClean="0">
                <a:latin typeface="+mn-ea"/>
                <a:ea typeface="+mn-ea"/>
                <a:cs typeface="Times New Roman" panose="02020603050405020304" pitchFamily="18" charset="0"/>
                <a:sym typeface="+mn-ea"/>
              </a:rPr>
              <a:t>。</a:t>
            </a:r>
            <a:endParaRPr lang="en-US" altLang="zh-CN" sz="2800" dirty="0" smtClean="0">
              <a:latin typeface="+mn-ea"/>
              <a:ea typeface="+mn-ea"/>
              <a:cs typeface="Times New Roman" panose="02020603050405020304" pitchFamily="18" charset="0"/>
            </a:endParaRPr>
          </a:p>
          <a:p>
            <a:pPr marL="360045" indent="-360045" algn="just">
              <a:lnSpc>
                <a:spcPct val="150000"/>
              </a:lnSpc>
              <a:spcBef>
                <a:spcPts val="600"/>
              </a:spcBef>
              <a:buClr>
                <a:srgbClr val="FF0000"/>
              </a:buClr>
            </a:pPr>
            <a:r>
              <a:rPr lang="zh-CN" altLang="zh-CN" sz="2800" dirty="0" smtClean="0">
                <a:latin typeface="+mn-ea"/>
                <a:ea typeface="+mn-ea"/>
                <a:cs typeface="Times New Roman" panose="02020603050405020304" pitchFamily="18" charset="0"/>
                <a:sym typeface="+mn-ea"/>
              </a:rPr>
              <a:t>作为</a:t>
            </a:r>
            <a:r>
              <a:rPr lang="zh-CN" altLang="zh-CN" sz="2800" dirty="0">
                <a:latin typeface="+mn-ea"/>
                <a:ea typeface="+mn-ea"/>
                <a:cs typeface="Times New Roman" panose="02020603050405020304" pitchFamily="18" charset="0"/>
                <a:sym typeface="+mn-ea"/>
              </a:rPr>
              <a:t>风险管理的基础，风险评估是组织确定信息安全需求的一个重要手段</a:t>
            </a:r>
            <a:r>
              <a:rPr lang="zh-CN" altLang="zh-CN" sz="2800" dirty="0" smtClean="0">
                <a:latin typeface="+mn-ea"/>
                <a:ea typeface="+mn-ea"/>
                <a:cs typeface="Times New Roman" panose="02020603050405020304" pitchFamily="18" charset="0"/>
                <a:sym typeface="+mn-ea"/>
              </a:rPr>
              <a:t>。</a:t>
            </a:r>
            <a:endParaRPr lang="zh-CN" altLang="en-US" sz="280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buNone/>
            </a:pPr>
            <a:r>
              <a:rPr lang="zh-CN" altLang="zh-CN" sz="2800" b="1" dirty="0" smtClean="0">
                <a:solidFill>
                  <a:srgbClr val="FF0000"/>
                </a:solidFill>
                <a:latin typeface="+mn-ea"/>
                <a:cs typeface="Times New Roman" panose="02020603050405020304" pitchFamily="18" charset="0"/>
              </a:rPr>
              <a:t>风险评估管理</a:t>
            </a:r>
            <a:r>
              <a:rPr lang="zh-CN" altLang="zh-CN" sz="2800" b="1" dirty="0" smtClean="0">
                <a:latin typeface="+mn-ea"/>
                <a:cs typeface="Times New Roman" panose="02020603050405020304" pitchFamily="18" charset="0"/>
              </a:rPr>
              <a:t>就是指在信息安全管理体系的各环节中，合理地利用风险评估技术对信息系统及资产进行安全性分析及风险管理，为规划设计完善信息安全解决方案提供基础资料，属于信息安全管理体系的规划环节。</a:t>
            </a:r>
          </a:p>
          <a:p>
            <a:pPr>
              <a:lnSpc>
                <a:spcPct val="150000"/>
              </a:lnSpc>
              <a:buNone/>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11</a:t>
            </a:fld>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日期占位符 3"/>
          <p:cNvSpPr>
            <a:spLocks noGrp="1"/>
          </p:cNvSpPr>
          <p:nvPr>
            <p:ph type="dt"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30C69BED-A4B2-4376-99E3-1F89684172C6}" type="datetime1">
              <a:rPr lang="zh-CN" altLang="en-US" b="0" smtClean="0"/>
              <a:pPr eaLnBrk="1" hangingPunct="1"/>
              <a:t>2018/6/14</a:t>
            </a:fld>
            <a:endParaRPr lang="zh-CN" altLang="en-US" b="0" noProof="1" smtClean="0"/>
          </a:p>
        </p:txBody>
      </p:sp>
      <p:sp>
        <p:nvSpPr>
          <p:cNvPr id="15364"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2FA9048-5643-4CEC-8F37-88D48C688997}" type="slidenum">
              <a:rPr altLang="zh-CN" b="0" smtClean="0"/>
              <a:pPr eaLnBrk="1" hangingPunct="1"/>
              <a:t>12</a:t>
            </a:fld>
            <a:endParaRPr lang="zh-CN" altLang="en-US" b="0" smtClean="0"/>
          </a:p>
        </p:txBody>
      </p:sp>
      <p:sp>
        <p:nvSpPr>
          <p:cNvPr id="4" name="矩形 3"/>
          <p:cNvSpPr/>
          <p:nvPr/>
        </p:nvSpPr>
        <p:spPr>
          <a:xfrm>
            <a:off x="896491" y="1699682"/>
            <a:ext cx="7488832" cy="2030095"/>
          </a:xfrm>
          <a:prstGeom prst="rect">
            <a:avLst/>
          </a:prstGeom>
          <a:solidFill>
            <a:schemeClr val="bg1"/>
          </a:solidFill>
          <a:ln w="25400">
            <a:solidFill>
              <a:srgbClr val="0000FF"/>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60045" indent="-360045" algn="just">
              <a:lnSpc>
                <a:spcPct val="150000"/>
              </a:lnSpc>
              <a:spcBef>
                <a:spcPts val="600"/>
              </a:spcBef>
              <a:buClr>
                <a:srgbClr val="FF0000"/>
              </a:buClr>
            </a:pPr>
            <a:r>
              <a:rPr lang="zh-CN" altLang="zh-CN" sz="2800" dirty="0">
                <a:solidFill>
                  <a:srgbClr val="FF0000"/>
                </a:solidFill>
                <a:latin typeface="+mn-ea"/>
                <a:ea typeface="+mn-ea"/>
                <a:cs typeface="Times New Roman" panose="02020603050405020304" pitchFamily="18" charset="0"/>
              </a:rPr>
              <a:t>标准规范管理</a:t>
            </a:r>
            <a:r>
              <a:rPr lang="zh-CN" altLang="zh-CN" sz="2800" dirty="0">
                <a:latin typeface="+mn-ea"/>
                <a:ea typeface="+mn-ea"/>
                <a:cs typeface="Times New Roman" panose="02020603050405020304" pitchFamily="18" charset="0"/>
              </a:rPr>
              <a:t>是在规划实施信息安全解决方案时，各项工作遵循国际或国家相关标准规范，有完善的检查机制。</a:t>
            </a:r>
            <a:endParaRPr lang="en-US" altLang="zh-CN" sz="2800" dirty="0" smtClean="0">
              <a:effectLst>
                <a:outerShdw blurRad="38100" dist="38100" dir="2700000" algn="tl">
                  <a:srgbClr val="000000">
                    <a:alpha val="43137"/>
                  </a:srgbClr>
                </a:outerShdw>
              </a:effectLst>
              <a:latin typeface="+mn-ea"/>
              <a:ea typeface="+mn-ea"/>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454050"/>
            <a:ext cx="8965058" cy="697582"/>
          </a:xfrm>
        </p:spPr>
        <p:txBody>
          <a:bodyPr/>
          <a:lstStyle/>
          <a:p>
            <a:pPr marL="0" marR="0" indent="0" algn="ctr" defTabSz="914400" rtl="0" eaLnBrk="0" fontAlgn="base" latinLnBrk="0" hangingPunct="0">
              <a:lnSpc>
                <a:spcPct val="100000"/>
              </a:lnSpc>
              <a:spcBef>
                <a:spcPct val="0"/>
              </a:spcBef>
              <a:spcAft>
                <a:spcPct val="0"/>
              </a:spcAft>
              <a:buClrTx/>
              <a:buSzTx/>
              <a:buFontTx/>
              <a:buNone/>
              <a:defRPr/>
            </a:pPr>
            <a:r>
              <a:rPr lang="en-US" altLang="zh-CN" sz="3600" b="1" dirty="0" smtClean="0">
                <a:solidFill>
                  <a:schemeClr val="tx2"/>
                </a:solidFill>
                <a:effectLst/>
                <a:latin typeface="Times New Roman" panose="02020603050405020304" pitchFamily="18" charset="0"/>
                <a:ea typeface="+mn-ea"/>
                <a:cs typeface="Times New Roman" panose="02020603050405020304" pitchFamily="18" charset="0"/>
              </a:rPr>
              <a:t>10.2  </a:t>
            </a:r>
            <a:r>
              <a:rPr lang="zh-CN" altLang="zh-CN" sz="3600" b="1" dirty="0" smtClean="0">
                <a:solidFill>
                  <a:schemeClr val="tx2"/>
                </a:solidFill>
                <a:effectLst/>
                <a:latin typeface="Times New Roman" panose="02020603050405020304" pitchFamily="18" charset="0"/>
                <a:ea typeface="+mn-ea"/>
                <a:cs typeface="Times New Roman" panose="02020603050405020304" pitchFamily="18" charset="0"/>
              </a:rPr>
              <a:t>信息安全风险管理</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4" name="日期占位符 3"/>
          <p:cNvSpPr>
            <a:spLocks noGrp="1"/>
          </p:cNvSpPr>
          <p:nvPr>
            <p:ph type="dt" sz="half" idx="10"/>
          </p:nvPr>
        </p:nvSpPr>
        <p:spPr>
          <a:xfrm>
            <a:off x="457200" y="6357958"/>
            <a:ext cx="2133600" cy="349250"/>
          </a:xfrm>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a:xfrm>
            <a:off x="6553200" y="6357958"/>
            <a:ext cx="2133600" cy="349250"/>
          </a:xfrm>
        </p:spPr>
        <p:txBody>
          <a:bodyPr/>
          <a:lstStyle/>
          <a:p>
            <a:pPr>
              <a:defRPr/>
            </a:pPr>
            <a:fld id="{1A3931F6-59D2-4289-896A-0BFCB1FBF28C}" type="slidenum">
              <a:rPr lang="en-US" altLang="zh-CN" smtClean="0"/>
              <a:pPr>
                <a:defRPr/>
              </a:pPr>
              <a:t>13</a:t>
            </a:fld>
            <a:endParaRPr lang="zh-CN" altLang="en-US" dirty="0"/>
          </a:p>
        </p:txBody>
      </p:sp>
      <p:sp>
        <p:nvSpPr>
          <p:cNvPr id="6" name="矩形 5"/>
          <p:cNvSpPr/>
          <p:nvPr/>
        </p:nvSpPr>
        <p:spPr>
          <a:xfrm>
            <a:off x="928662" y="1314458"/>
            <a:ext cx="7286676" cy="3553460"/>
          </a:xfrm>
          <a:prstGeom prst="rect">
            <a:avLst/>
          </a:prstGeom>
        </p:spPr>
        <p:txBody>
          <a:bodyPr wrap="square">
            <a:spAutoFit/>
          </a:bodyPr>
          <a:lstStyle/>
          <a:p>
            <a:pPr marL="360045" indent="-360045" algn="just">
              <a:lnSpc>
                <a:spcPct val="150000"/>
              </a:lnSpc>
              <a:spcBef>
                <a:spcPts val="600"/>
              </a:spcBef>
              <a:buClr>
                <a:srgbClr val="FF0000"/>
              </a:buClr>
            </a:pPr>
            <a:r>
              <a:rPr lang="en-US" altLang="zh-CN" sz="2800" dirty="0" smtClean="0">
                <a:latin typeface="Times New Roman" panose="02020603050405020304" pitchFamily="18" charset="0"/>
                <a:cs typeface="Times New Roman" panose="02020603050405020304" pitchFamily="18" charset="0"/>
              </a:rPr>
              <a:t>10.2.1  </a:t>
            </a:r>
            <a:r>
              <a:rPr lang="zh-CN" altLang="zh-CN" sz="2800" dirty="0" smtClean="0">
                <a:latin typeface="Times New Roman" panose="02020603050405020304" pitchFamily="18" charset="0"/>
                <a:cs typeface="Times New Roman" panose="02020603050405020304" pitchFamily="18" charset="0"/>
              </a:rPr>
              <a:t>风险评估</a:t>
            </a:r>
          </a:p>
          <a:p>
            <a:pPr marL="360045" indent="-360045" algn="just">
              <a:lnSpc>
                <a:spcPct val="150000"/>
              </a:lnSpc>
              <a:spcBef>
                <a:spcPts val="600"/>
              </a:spcBef>
              <a:buClr>
                <a:srgbClr val="0000FF"/>
              </a:buClr>
            </a:pPr>
            <a:r>
              <a:rPr lang="zh-CN" altLang="zh-CN" sz="2800" dirty="0" smtClean="0">
                <a:latin typeface="Times New Roman" panose="02020603050405020304" pitchFamily="18" charset="0"/>
                <a:cs typeface="Times New Roman" panose="02020603050405020304" pitchFamily="18" charset="0"/>
              </a:rPr>
              <a:t>风险评估主要包括风险分析和风险评价。</a:t>
            </a:r>
            <a:endParaRPr lang="en-US" altLang="zh-CN" sz="2800" dirty="0" smtClean="0">
              <a:latin typeface="Times New Roman" panose="02020603050405020304" pitchFamily="18" charset="0"/>
              <a:cs typeface="Times New Roman" panose="02020603050405020304" pitchFamily="18" charset="0"/>
            </a:endParaRPr>
          </a:p>
          <a:p>
            <a:pPr marL="360045" indent="-360045" algn="just">
              <a:lnSpc>
                <a:spcPct val="150000"/>
              </a:lnSpc>
              <a:spcBef>
                <a:spcPts val="600"/>
              </a:spcBef>
              <a:buClr>
                <a:srgbClr val="0000FF"/>
              </a:buClr>
            </a:pPr>
            <a:r>
              <a:rPr lang="zh-CN" altLang="zh-CN" sz="2800" dirty="0" smtClean="0">
                <a:solidFill>
                  <a:srgbClr val="FF0000"/>
                </a:solidFill>
                <a:latin typeface="Times New Roman" panose="02020603050405020304" pitchFamily="18" charset="0"/>
                <a:cs typeface="Times New Roman" panose="02020603050405020304" pitchFamily="18" charset="0"/>
              </a:rPr>
              <a:t>风险分析</a:t>
            </a:r>
            <a:r>
              <a:rPr lang="zh-CN" altLang="zh-CN" sz="2800" dirty="0" smtClean="0">
                <a:latin typeface="Times New Roman" panose="02020603050405020304" pitchFamily="18" charset="0"/>
                <a:cs typeface="Times New Roman" panose="02020603050405020304" pitchFamily="18" charset="0"/>
              </a:rPr>
              <a:t>是指全面地识别风险来源及类型；</a:t>
            </a:r>
            <a:endParaRPr lang="en-US" altLang="zh-CN" sz="2800" dirty="0" smtClean="0">
              <a:latin typeface="Times New Roman" panose="02020603050405020304" pitchFamily="18" charset="0"/>
              <a:cs typeface="Times New Roman" panose="02020603050405020304" pitchFamily="18" charset="0"/>
            </a:endParaRPr>
          </a:p>
          <a:p>
            <a:pPr marL="360045" indent="-360045" algn="just">
              <a:lnSpc>
                <a:spcPct val="150000"/>
              </a:lnSpc>
              <a:spcBef>
                <a:spcPts val="600"/>
              </a:spcBef>
              <a:buClr>
                <a:srgbClr val="0000FF"/>
              </a:buClr>
            </a:pPr>
            <a:r>
              <a:rPr lang="zh-CN" altLang="zh-CN" sz="2800" dirty="0" smtClean="0">
                <a:solidFill>
                  <a:srgbClr val="FF0000"/>
                </a:solidFill>
                <a:latin typeface="Times New Roman" panose="02020603050405020304" pitchFamily="18" charset="0"/>
                <a:cs typeface="Times New Roman" panose="02020603050405020304" pitchFamily="18" charset="0"/>
              </a:rPr>
              <a:t>风险评价</a:t>
            </a:r>
            <a:r>
              <a:rPr lang="zh-CN" altLang="zh-CN" sz="2800" dirty="0" smtClean="0">
                <a:latin typeface="Times New Roman" panose="02020603050405020304" pitchFamily="18" charset="0"/>
                <a:cs typeface="Times New Roman" panose="02020603050405020304" pitchFamily="18" charset="0"/>
              </a:rPr>
              <a:t>是指依据风险标准估算风险水平，确定风险的严重性。</a:t>
            </a:r>
            <a:endParaRPr lang="en-US" altLang="zh-CN" sz="2800" dirty="0" smtClean="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buNone/>
            </a:pPr>
            <a:r>
              <a:rPr lang="zh-CN" altLang="zh-CN" sz="2800" b="1" dirty="0" smtClean="0">
                <a:latin typeface="Times New Roman" panose="02020603050405020304" pitchFamily="18" charset="0"/>
                <a:cs typeface="Times New Roman" panose="02020603050405020304" pitchFamily="18" charset="0"/>
              </a:rPr>
              <a:t>与信息安全风险有关的因素主要包括</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ct val="200000"/>
              </a:lnSpc>
              <a:buNone/>
            </a:pPr>
            <a:r>
              <a:rPr lang="en-US" altLang="zh-CN" sz="2800" b="1" dirty="0" smtClean="0">
                <a:latin typeface="Times New Roman" panose="02020603050405020304" pitchFamily="18" charset="0"/>
                <a:cs typeface="Times New Roman" panose="02020603050405020304" pitchFamily="18" charset="0"/>
              </a:rPr>
              <a:t>    </a:t>
            </a:r>
            <a:r>
              <a:rPr lang="zh-CN" altLang="zh-CN" sz="2800" b="1" dirty="0" smtClean="0">
                <a:latin typeface="Times New Roman" panose="02020603050405020304" pitchFamily="18" charset="0"/>
                <a:cs typeface="Times New Roman" panose="02020603050405020304" pitchFamily="18" charset="0"/>
              </a:rPr>
              <a:t>威胁、脆弱性、资产、安全控制等。</a:t>
            </a:r>
          </a:p>
          <a:p>
            <a:pPr>
              <a:lnSpc>
                <a:spcPct val="200000"/>
              </a:lnSpc>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14</a:t>
            </a:fld>
            <a:endParaRPr lang="zh-CN" alt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71480"/>
            <a:ext cx="8229600" cy="5000625"/>
          </a:xfrm>
        </p:spPr>
        <p:txBody>
          <a:bodyPr/>
          <a:lstStyle/>
          <a:p>
            <a:pPr marL="360045" indent="-360045" algn="just">
              <a:lnSpc>
                <a:spcPct val="150000"/>
              </a:lnSpc>
              <a:spcBef>
                <a:spcPts val="600"/>
              </a:spcBef>
              <a:buClr>
                <a:srgbClr val="0000FF"/>
              </a:buClr>
            </a:pPr>
            <a:r>
              <a:rPr lang="zh-CN" altLang="zh-CN" b="1" dirty="0" smtClean="0">
                <a:solidFill>
                  <a:srgbClr val="FF0000"/>
                </a:solidFill>
                <a:latin typeface="Times New Roman" panose="02020603050405020304" pitchFamily="18" charset="0"/>
                <a:cs typeface="Times New Roman" panose="02020603050405020304" pitchFamily="18" charset="0"/>
              </a:rPr>
              <a:t>资产</a:t>
            </a:r>
            <a:r>
              <a:rPr lang="zh-CN" altLang="zh-CN"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Assets</a:t>
            </a:r>
            <a:r>
              <a:rPr lang="zh-CN" altLang="zh-CN" b="1" dirty="0" smtClean="0">
                <a:latin typeface="Times New Roman" panose="02020603050405020304" pitchFamily="18" charset="0"/>
                <a:cs typeface="Times New Roman" panose="02020603050405020304" pitchFamily="18" charset="0"/>
              </a:rPr>
              <a:t>）是指对组织具有价值的信息资源，是安全策略保护的对象。</a:t>
            </a:r>
          </a:p>
          <a:p>
            <a:pPr marL="360045" indent="-360045" algn="just">
              <a:lnSpc>
                <a:spcPct val="150000"/>
              </a:lnSpc>
              <a:spcBef>
                <a:spcPts val="600"/>
              </a:spcBef>
              <a:buClr>
                <a:srgbClr val="0000FF"/>
              </a:buClr>
            </a:pPr>
            <a:r>
              <a:rPr lang="zh-CN" altLang="zh-CN" b="1" dirty="0" smtClean="0">
                <a:solidFill>
                  <a:srgbClr val="FF0000"/>
                </a:solidFill>
                <a:latin typeface="Times New Roman" panose="02020603050405020304" pitchFamily="18" charset="0"/>
                <a:cs typeface="Times New Roman" panose="02020603050405020304" pitchFamily="18" charset="0"/>
              </a:rPr>
              <a:t>威胁</a:t>
            </a:r>
            <a:r>
              <a:rPr lang="zh-CN" altLang="zh-CN"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Threat</a:t>
            </a:r>
            <a:r>
              <a:rPr lang="zh-CN" altLang="zh-CN" b="1" dirty="0" smtClean="0">
                <a:latin typeface="Times New Roman" panose="02020603050405020304" pitchFamily="18" charset="0"/>
                <a:cs typeface="Times New Roman" panose="02020603050405020304" pitchFamily="18" charset="0"/>
              </a:rPr>
              <a:t>）主要指可能导致资产或组织受到损害的安全事件的潜在因素。</a:t>
            </a:r>
          </a:p>
          <a:p>
            <a:pPr marL="360045" indent="-360045" algn="just">
              <a:lnSpc>
                <a:spcPct val="150000"/>
              </a:lnSpc>
              <a:spcBef>
                <a:spcPts val="600"/>
              </a:spcBef>
              <a:buClr>
                <a:srgbClr val="0000FF"/>
              </a:buClr>
            </a:pPr>
            <a:r>
              <a:rPr lang="zh-CN" altLang="zh-CN" b="1" dirty="0" smtClean="0">
                <a:solidFill>
                  <a:srgbClr val="FF0000"/>
                </a:solidFill>
                <a:latin typeface="Times New Roman" panose="02020603050405020304" pitchFamily="18" charset="0"/>
                <a:cs typeface="Times New Roman" panose="02020603050405020304" pitchFamily="18" charset="0"/>
              </a:rPr>
              <a:t>脆弱性</a:t>
            </a:r>
            <a:r>
              <a:rPr lang="zh-CN" altLang="zh-CN"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Vulnerability</a:t>
            </a:r>
            <a:r>
              <a:rPr lang="zh-CN" altLang="zh-CN" b="1" dirty="0" smtClean="0">
                <a:latin typeface="Times New Roman" panose="02020603050405020304" pitchFamily="18" charset="0"/>
                <a:cs typeface="Times New Roman" panose="02020603050405020304" pitchFamily="18" charset="0"/>
              </a:rPr>
              <a:t>）指资产中存在的可能被潜在威胁所利用的缺陷或薄弱点，如操作系统漏洞等。</a:t>
            </a:r>
          </a:p>
          <a:p>
            <a:pPr marL="360045" indent="-360045" algn="just">
              <a:lnSpc>
                <a:spcPct val="150000"/>
              </a:lnSpc>
              <a:spcBef>
                <a:spcPts val="600"/>
              </a:spcBef>
              <a:buClr>
                <a:srgbClr val="0000FF"/>
              </a:buClr>
            </a:pPr>
            <a:r>
              <a:rPr lang="zh-CN" altLang="zh-CN" b="1" dirty="0" smtClean="0">
                <a:solidFill>
                  <a:srgbClr val="FF0000"/>
                </a:solidFill>
                <a:latin typeface="Times New Roman" panose="02020603050405020304" pitchFamily="18" charset="0"/>
                <a:cs typeface="Times New Roman" panose="02020603050405020304" pitchFamily="18" charset="0"/>
              </a:rPr>
              <a:t>安全控制</a:t>
            </a:r>
            <a:r>
              <a:rPr lang="zh-CN" altLang="zh-CN"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Security Control</a:t>
            </a:r>
            <a:r>
              <a:rPr lang="zh-CN" altLang="zh-CN" b="1" dirty="0" smtClean="0">
                <a:latin typeface="Times New Roman" panose="02020603050405020304" pitchFamily="18" charset="0"/>
                <a:cs typeface="Times New Roman" panose="02020603050405020304" pitchFamily="18" charset="0"/>
              </a:rPr>
              <a:t>）指用于消除或减低安全风险所采取的某种安全行为，包括措施、程序及机制等。</a:t>
            </a:r>
          </a:p>
          <a:p>
            <a:pPr>
              <a:lnSpc>
                <a:spcPct val="150000"/>
              </a:lnSpc>
            </a:pPr>
            <a:endParaRPr lang="zh-CN" altLang="en-US"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15</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16</a:t>
            </a:fld>
            <a:endParaRPr lang="zh-CN" altLang="en-US"/>
          </a:p>
        </p:txBody>
      </p:sp>
      <p:sp>
        <p:nvSpPr>
          <p:cNvPr id="6" name="标题 5"/>
          <p:cNvSpPr>
            <a:spLocks noGrp="1"/>
          </p:cNvSpPr>
          <p:nvPr>
            <p:ph type="title"/>
          </p:nvPr>
        </p:nvSpPr>
        <p:spPr>
          <a:xfrm>
            <a:off x="214314" y="285728"/>
            <a:ext cx="8643966" cy="492125"/>
          </a:xfrm>
        </p:spPr>
        <p:txBody>
          <a:bodyPr/>
          <a:lstStyle/>
          <a:p>
            <a:r>
              <a:rPr lang="zh-CN" altLang="zh-CN" b="1" dirty="0" smtClean="0">
                <a:latin typeface="Times New Roman" panose="02020603050405020304" pitchFamily="18" charset="0"/>
                <a:cs typeface="Times New Roman" panose="02020603050405020304" pitchFamily="18" charset="0"/>
              </a:rPr>
              <a:t>信息安全中存在的风险因素之间相互作用、相互影响。</a:t>
            </a:r>
            <a:endParaRPr lang="zh-CN" altLang="en-US" dirty="0"/>
          </a:p>
        </p:txBody>
      </p:sp>
      <p:pic>
        <p:nvPicPr>
          <p:cNvPr id="205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24760" y="1158224"/>
            <a:ext cx="6976264" cy="4556791"/>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17</a:t>
            </a:fld>
            <a:endParaRPr lang="zh-CN" altLang="en-US"/>
          </a:p>
        </p:txBody>
      </p:sp>
      <p:sp>
        <p:nvSpPr>
          <p:cNvPr id="6" name="标题 5"/>
          <p:cNvSpPr>
            <a:spLocks noGrp="1"/>
          </p:cNvSpPr>
          <p:nvPr>
            <p:ph type="title"/>
          </p:nvPr>
        </p:nvSpPr>
        <p:spPr>
          <a:xfrm>
            <a:off x="571472" y="357166"/>
            <a:ext cx="7170737" cy="492125"/>
          </a:xfrm>
        </p:spPr>
        <p:txBody>
          <a:bodyPr/>
          <a:lstStyle/>
          <a:p>
            <a:r>
              <a:rPr lang="en-US" altLang="zh-CN" sz="3600" b="1" dirty="0" smtClean="0"/>
              <a:t>1</a:t>
            </a:r>
            <a:r>
              <a:rPr lang="zh-CN" altLang="en-US" sz="3600" b="1" dirty="0" smtClean="0"/>
              <a:t>、基线评估</a:t>
            </a:r>
            <a:endParaRPr lang="zh-CN" altLang="en-US" sz="3600" b="1" dirty="0"/>
          </a:p>
        </p:txBody>
      </p:sp>
      <p:sp>
        <p:nvSpPr>
          <p:cNvPr id="8" name="矩形 7"/>
          <p:cNvSpPr/>
          <p:nvPr/>
        </p:nvSpPr>
        <p:spPr>
          <a:xfrm>
            <a:off x="915219" y="1124744"/>
            <a:ext cx="7416824" cy="4985980"/>
          </a:xfrm>
          <a:prstGeom prst="rect">
            <a:avLst/>
          </a:prstGeom>
          <a:solidFill>
            <a:schemeClr val="bg1"/>
          </a:solidFill>
          <a:ln w="25400">
            <a:solidFill>
              <a:srgbClr val="0000FF"/>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60045" indent="-360045" algn="just">
              <a:spcBef>
                <a:spcPts val="600"/>
              </a:spcBef>
              <a:buClr>
                <a:srgbClr val="FF0000"/>
              </a:buClr>
              <a:buFont typeface="Arial" panose="020B0604020202020204" pitchFamily="34" charset="0"/>
              <a:buChar char="•"/>
            </a:pPr>
            <a:r>
              <a:rPr lang="zh-CN" altLang="zh-CN" sz="2800" dirty="0">
                <a:solidFill>
                  <a:srgbClr val="FF0000"/>
                </a:solidFill>
                <a:latin typeface="Times New Roman" panose="02020603050405020304" pitchFamily="18" charset="0"/>
                <a:ea typeface="+mn-ea"/>
                <a:cs typeface="Times New Roman" panose="02020603050405020304" pitchFamily="18" charset="0"/>
              </a:rPr>
              <a:t>基线评估</a:t>
            </a:r>
            <a:r>
              <a:rPr lang="zh-CN" altLang="zh-CN"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Baseline Assessment</a:t>
            </a:r>
            <a:r>
              <a:rPr lang="zh-CN" altLang="zh-CN" sz="2800" dirty="0">
                <a:latin typeface="Times New Roman" panose="02020603050405020304" pitchFamily="18" charset="0"/>
                <a:ea typeface="+mn-ea"/>
                <a:cs typeface="Times New Roman" panose="02020603050405020304" pitchFamily="18" charset="0"/>
              </a:rPr>
              <a:t>）是有关组织根据其实际情况（所在行业、业务环境与性质等），对信息系统进行安全基线检查（将现有的安全措施与安全基线规定的措施进行比较，计算之间的差距），得出</a:t>
            </a:r>
            <a:r>
              <a:rPr lang="zh-CN" altLang="zh-CN" sz="2800" dirty="0">
                <a:solidFill>
                  <a:srgbClr val="FF0000"/>
                </a:solidFill>
                <a:latin typeface="Times New Roman" panose="02020603050405020304" pitchFamily="18" charset="0"/>
                <a:ea typeface="+mn-ea"/>
                <a:cs typeface="Times New Roman" panose="02020603050405020304" pitchFamily="18" charset="0"/>
              </a:rPr>
              <a:t>基本的安全需求</a:t>
            </a:r>
            <a:r>
              <a:rPr lang="zh-CN" altLang="zh-CN" sz="2800" dirty="0">
                <a:latin typeface="Times New Roman" panose="02020603050405020304" pitchFamily="18" charset="0"/>
                <a:ea typeface="+mn-ea"/>
                <a:cs typeface="Times New Roman" panose="02020603050405020304" pitchFamily="18" charset="0"/>
              </a:rPr>
              <a:t>，给出风险控制方案</a:t>
            </a:r>
            <a:r>
              <a:rPr lang="zh-CN" altLang="zh-CN" sz="2800" dirty="0" smtClean="0">
                <a:latin typeface="Times New Roman" panose="02020603050405020304" pitchFamily="18" charset="0"/>
                <a:ea typeface="+mn-ea"/>
                <a:cs typeface="Times New Roman" panose="02020603050405020304" pitchFamily="18" charset="0"/>
              </a:rPr>
              <a:t>。</a:t>
            </a:r>
            <a:endParaRPr lang="en-US" altLang="zh-CN" sz="2800" dirty="0" smtClean="0">
              <a:latin typeface="Times New Roman" panose="02020603050405020304" pitchFamily="18" charset="0"/>
              <a:ea typeface="+mn-ea"/>
              <a:cs typeface="Times New Roman" panose="02020603050405020304" pitchFamily="18" charset="0"/>
            </a:endParaRPr>
          </a:p>
          <a:p>
            <a:pPr marL="360045" indent="-360045" algn="just">
              <a:spcBef>
                <a:spcPts val="600"/>
              </a:spcBef>
              <a:buClr>
                <a:srgbClr val="0000FF"/>
              </a:buClr>
              <a:buFont typeface="Arial" panose="020B0604020202020204" pitchFamily="34" charset="0"/>
              <a:buChar char="•"/>
            </a:pPr>
            <a:r>
              <a:rPr lang="zh-CN" altLang="zh-CN" sz="2800" dirty="0" smtClean="0">
                <a:latin typeface="Times New Roman" panose="02020603050405020304" pitchFamily="18" charset="0"/>
                <a:ea typeface="+mn-ea"/>
                <a:cs typeface="Times New Roman" panose="02020603050405020304" pitchFamily="18" charset="0"/>
              </a:rPr>
              <a:t>所谓</a:t>
            </a:r>
            <a:r>
              <a:rPr lang="zh-CN" altLang="zh-CN" sz="2800" dirty="0">
                <a:latin typeface="Times New Roman" panose="02020603050405020304" pitchFamily="18" charset="0"/>
                <a:ea typeface="+mn-ea"/>
                <a:cs typeface="Times New Roman" panose="02020603050405020304" pitchFamily="18" charset="0"/>
              </a:rPr>
              <a:t>的</a:t>
            </a:r>
            <a:r>
              <a:rPr lang="zh-CN" altLang="zh-CN" sz="2800" dirty="0">
                <a:solidFill>
                  <a:srgbClr val="FF0000"/>
                </a:solidFill>
                <a:latin typeface="Times New Roman" panose="02020603050405020304" pitchFamily="18" charset="0"/>
                <a:ea typeface="+mn-ea"/>
                <a:cs typeface="Times New Roman" panose="02020603050405020304" pitchFamily="18" charset="0"/>
              </a:rPr>
              <a:t>基线</a:t>
            </a:r>
            <a:r>
              <a:rPr lang="zh-CN" altLang="zh-CN" sz="2800" dirty="0">
                <a:latin typeface="Times New Roman" panose="02020603050405020304" pitchFamily="18" charset="0"/>
                <a:ea typeface="+mn-ea"/>
                <a:cs typeface="Times New Roman" panose="02020603050405020304" pitchFamily="18" charset="0"/>
              </a:rPr>
              <a:t>就是在诸多标准规范中确定的一组安全控制措施或者惯例，这些措施和惯例可以满足特定环境下的信息系统的基本安全需求，使信息系统达到一定的安全防护水平</a:t>
            </a:r>
            <a:r>
              <a:rPr lang="zh-CN" altLang="zh-CN" sz="2800" dirty="0" smtClean="0">
                <a:latin typeface="Times New Roman" panose="02020603050405020304" pitchFamily="18" charset="0"/>
                <a:ea typeface="+mn-ea"/>
                <a:cs typeface="Times New Roman" panose="02020603050405020304" pitchFamily="18" charset="0"/>
              </a:rPr>
              <a:t>。</a:t>
            </a:r>
            <a:endParaRPr lang="en-US" altLang="zh-CN" sz="2800" dirty="0" smtClean="0">
              <a:latin typeface="Times New Roman" panose="02020603050405020304" pitchFamily="18" charset="0"/>
              <a:ea typeface="+mn-ea"/>
              <a:cs typeface="Times New Roman" panose="02020603050405020304" pitchFamily="18" charset="0"/>
            </a:endParaRPr>
          </a:p>
          <a:p>
            <a:pPr marL="360045" indent="-360045" algn="just">
              <a:spcBef>
                <a:spcPts val="600"/>
              </a:spcBef>
              <a:buClr>
                <a:srgbClr val="0000FF"/>
              </a:buClr>
              <a:buFont typeface="Arial" panose="020B0604020202020204" pitchFamily="34" charset="0"/>
              <a:buChar char="•"/>
            </a:pPr>
            <a:endParaRPr lang="zh-CN" altLang="zh-CN"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428604"/>
            <a:ext cx="7170737" cy="492125"/>
          </a:xfrm>
        </p:spPr>
        <p:txBody>
          <a:bodyPr/>
          <a:lstStyle/>
          <a:p>
            <a:r>
              <a:rPr lang="zh-CN" altLang="en-US" sz="3200" b="1" dirty="0" smtClean="0"/>
              <a:t>基线评估的优点及缺点</a:t>
            </a:r>
            <a:endParaRPr lang="zh-CN" altLang="en-US" sz="3200" b="1" dirty="0"/>
          </a:p>
        </p:txBody>
      </p:sp>
      <p:sp>
        <p:nvSpPr>
          <p:cNvPr id="3" name="内容占位符 2"/>
          <p:cNvSpPr>
            <a:spLocks noGrp="1"/>
          </p:cNvSpPr>
          <p:nvPr>
            <p:ph idx="1"/>
          </p:nvPr>
        </p:nvSpPr>
        <p:spPr>
          <a:xfrm>
            <a:off x="428596" y="1285860"/>
            <a:ext cx="8229600" cy="5000625"/>
          </a:xfrm>
        </p:spPr>
        <p:txBody>
          <a:bodyPr/>
          <a:lstStyle/>
          <a:p>
            <a:pPr>
              <a:lnSpc>
                <a:spcPct val="150000"/>
              </a:lnSpc>
              <a:buNone/>
            </a:pPr>
            <a:r>
              <a:rPr lang="zh-CN" altLang="zh-CN" sz="2800" b="1" dirty="0" smtClean="0">
                <a:solidFill>
                  <a:srgbClr val="FF0000"/>
                </a:solidFill>
                <a:latin typeface="Times New Roman" panose="02020603050405020304" pitchFamily="18" charset="0"/>
                <a:cs typeface="Times New Roman" panose="02020603050405020304" pitchFamily="18" charset="0"/>
              </a:rPr>
              <a:t>优点</a:t>
            </a:r>
            <a:r>
              <a:rPr lang="zh-CN" altLang="zh-CN" sz="2800" b="1" dirty="0" smtClean="0">
                <a:latin typeface="Times New Roman" panose="02020603050405020304" pitchFamily="18" charset="0"/>
                <a:cs typeface="Times New Roman" panose="02020603050405020304" pitchFamily="18" charset="0"/>
              </a:rPr>
              <a:t>是需要的资源少、周期短、操作简单，是经济有效的风险评估途径。</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buNone/>
            </a:pPr>
            <a:r>
              <a:rPr lang="zh-CN" altLang="zh-CN" sz="2800" b="1" dirty="0" smtClean="0">
                <a:solidFill>
                  <a:srgbClr val="FF0000"/>
                </a:solidFill>
                <a:latin typeface="Times New Roman" panose="02020603050405020304" pitchFamily="18" charset="0"/>
                <a:cs typeface="Times New Roman" panose="02020603050405020304" pitchFamily="18" charset="0"/>
              </a:rPr>
              <a:t>缺点</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比如基线水准的高低难以设定，如果过高，可能导致资源浪费和限制过度，如果过低，可能难以达到所需的安全要求</a:t>
            </a:r>
            <a:endParaRPr lang="zh-CN" altLang="en-US" sz="2800" b="1" dirty="0" smtClean="0"/>
          </a:p>
          <a:p>
            <a:pPr>
              <a:lnSpc>
                <a:spcPct val="150000"/>
              </a:lnSpc>
              <a:buNone/>
            </a:pPr>
            <a:endParaRPr lang="zh-CN" altLang="en-US" sz="2800"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18</a:t>
            </a:fld>
            <a:endParaRPr lang="zh-CN" alt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19</a:t>
            </a:fld>
            <a:endParaRPr lang="zh-CN" altLang="en-US"/>
          </a:p>
        </p:txBody>
      </p:sp>
      <p:sp>
        <p:nvSpPr>
          <p:cNvPr id="7" name="标题 6"/>
          <p:cNvSpPr>
            <a:spLocks noGrp="1"/>
          </p:cNvSpPr>
          <p:nvPr>
            <p:ph type="title"/>
          </p:nvPr>
        </p:nvSpPr>
        <p:spPr>
          <a:xfrm>
            <a:off x="473097" y="294303"/>
            <a:ext cx="7170737" cy="492125"/>
          </a:xfrm>
        </p:spPr>
        <p:txBody>
          <a:bodyPr/>
          <a:lstStyle/>
          <a:p>
            <a:r>
              <a:rPr lang="en-US" altLang="zh-CN" sz="3600" b="1" dirty="0" smtClean="0"/>
              <a:t>2</a:t>
            </a:r>
            <a:r>
              <a:rPr lang="zh-CN" altLang="en-US" sz="3600" b="1" dirty="0" smtClean="0"/>
              <a:t>、</a:t>
            </a:r>
            <a:r>
              <a:rPr lang="zh-CN" altLang="zh-CN" sz="3600" b="1" dirty="0" smtClean="0">
                <a:latin typeface="Times New Roman" panose="02020603050405020304" pitchFamily="18" charset="0"/>
                <a:cs typeface="Times New Roman" panose="02020603050405020304" pitchFamily="18" charset="0"/>
              </a:rPr>
              <a:t>详细评估</a:t>
            </a:r>
            <a:endParaRPr lang="zh-CN" altLang="en-US" sz="3600" b="1" dirty="0"/>
          </a:p>
        </p:txBody>
      </p:sp>
      <p:sp>
        <p:nvSpPr>
          <p:cNvPr id="6" name="矩形 5"/>
          <p:cNvSpPr/>
          <p:nvPr/>
        </p:nvSpPr>
        <p:spPr>
          <a:xfrm>
            <a:off x="785786" y="949985"/>
            <a:ext cx="7786742" cy="4693593"/>
          </a:xfrm>
          <a:prstGeom prst="rect">
            <a:avLst/>
          </a:prstGeom>
        </p:spPr>
        <p:txBody>
          <a:bodyPr wrap="square">
            <a:spAutoFit/>
          </a:bodyPr>
          <a:lstStyle/>
          <a:p>
            <a:pPr marL="360045" indent="-360045" algn="just">
              <a:lnSpc>
                <a:spcPct val="150000"/>
              </a:lnSpc>
              <a:spcBef>
                <a:spcPts val="600"/>
              </a:spcBef>
              <a:buClr>
                <a:srgbClr val="FF0000"/>
              </a:buClr>
            </a:pPr>
            <a:r>
              <a:rPr lang="zh-CN" altLang="zh-CN" sz="2800" dirty="0" smtClean="0">
                <a:latin typeface="Times New Roman" panose="02020603050405020304" pitchFamily="18" charset="0"/>
                <a:cs typeface="Times New Roman" panose="02020603050405020304" pitchFamily="18" charset="0"/>
              </a:rPr>
              <a:t>详细评估（</a:t>
            </a:r>
            <a:r>
              <a:rPr lang="en-US" altLang="zh-CN" sz="2800" dirty="0" smtClean="0">
                <a:latin typeface="Times New Roman" panose="02020603050405020304" pitchFamily="18" charset="0"/>
                <a:cs typeface="Times New Roman" panose="02020603050405020304" pitchFamily="18" charset="0"/>
              </a:rPr>
              <a:t>Detailed Assessment</a:t>
            </a:r>
            <a:r>
              <a:rPr lang="zh-CN" altLang="zh-CN" sz="2800" dirty="0" smtClean="0">
                <a:latin typeface="Times New Roman" panose="02020603050405020304" pitchFamily="18" charset="0"/>
                <a:cs typeface="Times New Roman" panose="02020603050405020304" pitchFamily="18" charset="0"/>
              </a:rPr>
              <a:t>）是指组织对信息资产进行详细识别和评价，对可能引起风险的威胁和脆弱性</a:t>
            </a:r>
            <a:r>
              <a:rPr lang="zh-CN" altLang="zh-CN" sz="2800" dirty="0" smtClean="0">
                <a:solidFill>
                  <a:srgbClr val="FF0000"/>
                </a:solidFill>
                <a:latin typeface="Times New Roman" panose="02020603050405020304" pitchFamily="18" charset="0"/>
                <a:cs typeface="Times New Roman" panose="02020603050405020304" pitchFamily="18" charset="0"/>
              </a:rPr>
              <a:t>进行充分地评估</a:t>
            </a:r>
            <a:r>
              <a:rPr lang="zh-CN" altLang="zh-CN" sz="2800" dirty="0" smtClean="0">
                <a:latin typeface="Times New Roman" panose="02020603050405020304" pitchFamily="18" charset="0"/>
                <a:cs typeface="Times New Roman" panose="02020603050405020304" pitchFamily="18" charset="0"/>
              </a:rPr>
              <a:t>，根据全面系统的风险评估结果来确定安全需求及控制方案。</a:t>
            </a:r>
            <a:endParaRPr lang="en-US" altLang="zh-CN" sz="2800" dirty="0" smtClean="0">
              <a:latin typeface="Times New Roman" panose="02020603050405020304" pitchFamily="18" charset="0"/>
              <a:cs typeface="Times New Roman" panose="02020603050405020304" pitchFamily="18" charset="0"/>
            </a:endParaRPr>
          </a:p>
          <a:p>
            <a:pPr marL="360045" indent="-360045" algn="just">
              <a:lnSpc>
                <a:spcPct val="150000"/>
              </a:lnSpc>
              <a:spcBef>
                <a:spcPts val="600"/>
              </a:spcBef>
              <a:buClr>
                <a:srgbClr val="0000FF"/>
              </a:buClr>
            </a:pPr>
            <a:r>
              <a:rPr lang="zh-CN" altLang="zh-CN" sz="2800" dirty="0" smtClean="0">
                <a:latin typeface="Times New Roman" panose="02020603050405020304" pitchFamily="18" charset="0"/>
                <a:cs typeface="Times New Roman" panose="02020603050405020304" pitchFamily="18" charset="0"/>
              </a:rPr>
              <a:t>这种评估途径集中体现了风险管理的思想，</a:t>
            </a:r>
            <a:r>
              <a:rPr lang="zh-CN" altLang="zh-C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全面系统地评估资产风险，在充分了解信息安全具体情况下，力争将风险降低到可接受的水平。</a:t>
            </a:r>
            <a:endParaRPr lang="en-US" altLang="zh-CN"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标题 1"/>
          <p:cNvSpPr>
            <a:spLocks noGrp="1"/>
          </p:cNvSpPr>
          <p:nvPr>
            <p:ph type="title"/>
          </p:nvPr>
        </p:nvSpPr>
        <p:spPr>
          <a:xfrm>
            <a:off x="357158" y="428604"/>
            <a:ext cx="7170737" cy="492125"/>
          </a:xfrm>
        </p:spPr>
        <p:txBody>
          <a:bodyPr/>
          <a:lstStyle/>
          <a:p>
            <a:pPr eaLnBrk="1" hangingPunct="1"/>
            <a:r>
              <a:rPr lang="zh-CN" altLang="en-US" b="1" dirty="0" smtClean="0">
                <a:ea typeface="宋体" panose="02010600030101010101" pitchFamily="2" charset="-122"/>
              </a:rPr>
              <a:t>信息化建设案例</a:t>
            </a:r>
          </a:p>
        </p:txBody>
      </p:sp>
      <p:sp>
        <p:nvSpPr>
          <p:cNvPr id="4" name="灯片编号占位符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367163C-C142-4E91-8EEF-FF16307957DF}" type="slidenum">
              <a:rPr lang="ar-SA" altLang="en-US"/>
              <a:pPr>
                <a:defRPr/>
              </a:pPr>
              <a:t>2</a:t>
            </a:fld>
            <a:endParaRPr lang="en-US" altLang="en-US"/>
          </a:p>
        </p:txBody>
      </p:sp>
      <p:pic>
        <p:nvPicPr>
          <p:cNvPr id="9220" name="Picture 2"/>
          <p:cNvPicPr>
            <a:picLocks noChangeAspect="1" noChangeArrowheads="1"/>
          </p:cNvPicPr>
          <p:nvPr/>
        </p:nvPicPr>
        <p:blipFill>
          <a:blip r:embed="rId2"/>
          <a:srcRect/>
          <a:stretch>
            <a:fillRect/>
          </a:stretch>
        </p:blipFill>
        <p:spPr bwMode="auto">
          <a:xfrm>
            <a:off x="747713" y="1614488"/>
            <a:ext cx="7648575" cy="4616450"/>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56883" y="487363"/>
            <a:ext cx="7170737" cy="492125"/>
          </a:xfrm>
        </p:spPr>
        <p:txBody>
          <a:bodyPr/>
          <a:lstStyle/>
          <a:p>
            <a:r>
              <a:rPr lang="zh-CN" altLang="zh-CN" b="1" dirty="0" smtClean="0">
                <a:latin typeface="Times New Roman" panose="02020603050405020304" pitchFamily="18" charset="0"/>
                <a:cs typeface="Times New Roman" panose="02020603050405020304" pitchFamily="18" charset="0"/>
                <a:sym typeface="+mn-ea"/>
              </a:rPr>
              <a:t>详细评估的</a:t>
            </a:r>
            <a:r>
              <a:rPr lang="zh-CN" altLang="zh-CN" b="1" dirty="0" smtClean="0">
                <a:solidFill>
                  <a:schemeClr val="tx1"/>
                </a:solidFill>
                <a:latin typeface="Times New Roman" panose="02020603050405020304" pitchFamily="18" charset="0"/>
                <a:cs typeface="Times New Roman" panose="02020603050405020304" pitchFamily="18" charset="0"/>
                <a:sym typeface="+mn-ea"/>
              </a:rPr>
              <a:t>优点及缺点</a:t>
            </a:r>
          </a:p>
        </p:txBody>
      </p:sp>
      <p:sp>
        <p:nvSpPr>
          <p:cNvPr id="3" name="内容占位符 2"/>
          <p:cNvSpPr>
            <a:spLocks noGrp="1"/>
          </p:cNvSpPr>
          <p:nvPr>
            <p:ph idx="1"/>
          </p:nvPr>
        </p:nvSpPr>
        <p:spPr/>
        <p:txBody>
          <a:bodyPr/>
          <a:lstStyle/>
          <a:p>
            <a:pPr marL="360045" indent="-360045" algn="just">
              <a:lnSpc>
                <a:spcPct val="150000"/>
              </a:lnSpc>
              <a:spcBef>
                <a:spcPts val="600"/>
              </a:spcBef>
              <a:buClr>
                <a:srgbClr val="0000FF"/>
              </a:buClr>
            </a:pPr>
            <a:r>
              <a:rPr lang="zh-CN" altLang="zh-CN" sz="2800" b="1" dirty="0" smtClean="0">
                <a:solidFill>
                  <a:srgbClr val="FF0000"/>
                </a:solidFill>
                <a:latin typeface="Times New Roman" panose="02020603050405020304" pitchFamily="18" charset="0"/>
                <a:cs typeface="Times New Roman" panose="02020603050405020304" pitchFamily="18" charset="0"/>
              </a:rPr>
              <a:t>优点</a:t>
            </a:r>
            <a:r>
              <a:rPr lang="zh-CN" altLang="zh-CN" sz="2800" b="1" dirty="0" smtClean="0">
                <a:latin typeface="Times New Roman" panose="02020603050405020304" pitchFamily="18" charset="0"/>
                <a:cs typeface="Times New Roman" panose="02020603050405020304" pitchFamily="18" charset="0"/>
              </a:rPr>
              <a:t>在于组织可以通过详细的风险评估对信息安全风险有较全面的认识，能够准确确定目前的安全水平和安全需求。</a:t>
            </a:r>
            <a:endParaRPr lang="en-US" altLang="zh-CN" sz="2800" b="1" dirty="0" smtClean="0">
              <a:latin typeface="Times New Roman" panose="02020603050405020304" pitchFamily="18" charset="0"/>
              <a:cs typeface="Times New Roman" panose="02020603050405020304" pitchFamily="18" charset="0"/>
            </a:endParaRPr>
          </a:p>
          <a:p>
            <a:pPr marL="360045" indent="-360045" algn="just">
              <a:lnSpc>
                <a:spcPct val="150000"/>
              </a:lnSpc>
              <a:spcBef>
                <a:spcPts val="600"/>
              </a:spcBef>
              <a:buClr>
                <a:srgbClr val="0000FF"/>
              </a:buClr>
            </a:pPr>
            <a:r>
              <a:rPr lang="zh-CN" altLang="en-US" sz="2800" b="1" dirty="0" smtClean="0">
                <a:solidFill>
                  <a:srgbClr val="FF0000"/>
                </a:solidFill>
                <a:latin typeface="Times New Roman" panose="02020603050405020304" pitchFamily="18" charset="0"/>
                <a:cs typeface="Times New Roman" panose="02020603050405020304" pitchFamily="18" charset="0"/>
              </a:rPr>
              <a:t>缺点：</a:t>
            </a:r>
            <a:r>
              <a:rPr lang="zh-CN" altLang="zh-CN" sz="2800" b="1" dirty="0" smtClean="0">
                <a:latin typeface="Times New Roman" panose="02020603050405020304" pitchFamily="18" charset="0"/>
                <a:cs typeface="Times New Roman" panose="02020603050405020304" pitchFamily="18" charset="0"/>
              </a:rPr>
              <a:t>详细的风险评估可能是一个非常耗费资源的过程，包括时间、精力和技术，因此组织应该仔细设定待评估的信息资产范围，以减少工作量。</a:t>
            </a:r>
          </a:p>
          <a:p>
            <a:pPr>
              <a:lnSpc>
                <a:spcPct val="150000"/>
              </a:lnSpc>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20</a:t>
            </a:fld>
            <a:endParaRPr lang="zh-CN" alt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21</a:t>
            </a:fld>
            <a:endParaRPr lang="zh-CN" altLang="en-US"/>
          </a:p>
        </p:txBody>
      </p:sp>
      <p:sp>
        <p:nvSpPr>
          <p:cNvPr id="7" name="矩形 6"/>
          <p:cNvSpPr/>
          <p:nvPr/>
        </p:nvSpPr>
        <p:spPr>
          <a:xfrm>
            <a:off x="785786" y="1285860"/>
            <a:ext cx="7488832" cy="3242170"/>
          </a:xfrm>
          <a:prstGeom prst="rect">
            <a:avLst/>
          </a:prstGeom>
          <a:solidFill>
            <a:schemeClr val="bg1"/>
          </a:solidFill>
          <a:ln w="25400">
            <a:solidFill>
              <a:srgbClr val="0000FF"/>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60045" indent="-360045" algn="just">
              <a:lnSpc>
                <a:spcPct val="150000"/>
              </a:lnSpc>
              <a:spcBef>
                <a:spcPts val="600"/>
              </a:spcBef>
              <a:buClr>
                <a:srgbClr val="FF0000"/>
              </a:buClr>
              <a:buFont typeface="Arial" panose="020B0604020202020204" pitchFamily="34" charset="0"/>
              <a:buChar char="•"/>
            </a:pPr>
            <a:r>
              <a:rPr lang="zh-CN" altLang="zh-CN" sz="2800" dirty="0">
                <a:solidFill>
                  <a:srgbClr val="FF0000"/>
                </a:solidFill>
                <a:latin typeface="Times New Roman" panose="02020603050405020304" pitchFamily="18" charset="0"/>
                <a:ea typeface="+mn-ea"/>
                <a:cs typeface="Times New Roman" panose="02020603050405020304" pitchFamily="18" charset="0"/>
              </a:rPr>
              <a:t>组合评估</a:t>
            </a:r>
            <a:r>
              <a:rPr lang="zh-CN" altLang="zh-CN" sz="2800" dirty="0">
                <a:latin typeface="Times New Roman" panose="02020603050405020304" pitchFamily="18" charset="0"/>
                <a:ea typeface="+mn-ea"/>
                <a:cs typeface="Times New Roman" panose="02020603050405020304" pitchFamily="18" charset="0"/>
              </a:rPr>
              <a:t>要求首先对所有的系统进行一次初步的风险评估，依据各信息资产的实际价值和可能面临的风险，</a:t>
            </a:r>
            <a:r>
              <a:rPr lang="zh-CN" altLang="zh-CN" sz="2800" dirty="0">
                <a:solidFill>
                  <a:srgbClr val="FF0000"/>
                </a:solidFill>
                <a:latin typeface="Times New Roman" panose="02020603050405020304" pitchFamily="18" charset="0"/>
                <a:ea typeface="+mn-ea"/>
                <a:cs typeface="Times New Roman" panose="02020603050405020304" pitchFamily="18" charset="0"/>
              </a:rPr>
              <a:t>划分出不同的评估范围</a:t>
            </a:r>
            <a:r>
              <a:rPr lang="zh-CN" altLang="zh-CN" sz="2800" dirty="0">
                <a:latin typeface="Times New Roman" panose="02020603050405020304" pitchFamily="18" charset="0"/>
                <a:ea typeface="+mn-ea"/>
                <a:cs typeface="Times New Roman" panose="02020603050405020304" pitchFamily="18" charset="0"/>
              </a:rPr>
              <a:t>，</a:t>
            </a:r>
            <a:r>
              <a:rPr lang="zh-CN" altLang="zh-CN" sz="2800" dirty="0">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对于具有较高重要性的资产部分采取详细风险评估，而其它部分采用基线风险评估</a:t>
            </a:r>
            <a:r>
              <a:rPr lang="zh-CN" altLang="zh-CN" sz="2800" dirty="0" smtClean="0">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a:t>
            </a:r>
            <a:endParaRPr lang="en-US" altLang="zh-CN" sz="2800" dirty="0" smtClean="0">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p:txBody>
      </p:sp>
      <p:sp>
        <p:nvSpPr>
          <p:cNvPr id="6" name="标题 6"/>
          <p:cNvSpPr>
            <a:spLocks noGrp="1"/>
          </p:cNvSpPr>
          <p:nvPr>
            <p:ph type="title"/>
          </p:nvPr>
        </p:nvSpPr>
        <p:spPr>
          <a:xfrm>
            <a:off x="785468" y="527981"/>
            <a:ext cx="7170737" cy="492125"/>
          </a:xfrm>
        </p:spPr>
        <p:txBody>
          <a:bodyPr/>
          <a:lstStyle/>
          <a:p>
            <a:r>
              <a:rPr lang="en-US" altLang="zh-CN" sz="3600" b="1" dirty="0" smtClean="0"/>
              <a:t>3</a:t>
            </a:r>
            <a:r>
              <a:rPr lang="zh-CN" altLang="en-US" sz="3600" b="1" dirty="0" smtClean="0"/>
              <a:t>、组合</a:t>
            </a:r>
            <a:r>
              <a:rPr lang="zh-CN" altLang="zh-CN" sz="3600" b="1" dirty="0" smtClean="0">
                <a:latin typeface="Times New Roman" panose="02020603050405020304" pitchFamily="18" charset="0"/>
                <a:cs typeface="Times New Roman" panose="02020603050405020304" pitchFamily="18" charset="0"/>
              </a:rPr>
              <a:t>评估</a:t>
            </a:r>
            <a:endParaRPr lang="zh-CN" altLang="en-US" sz="3600" b="1"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001376"/>
            <a:ext cx="8229600" cy="5000625"/>
          </a:xfrm>
        </p:spPr>
        <p:txBody>
          <a:bodyPr/>
          <a:lstStyle/>
          <a:p>
            <a:pPr marL="360045" indent="-360045" algn="just">
              <a:lnSpc>
                <a:spcPct val="150000"/>
              </a:lnSpc>
              <a:spcBef>
                <a:spcPts val="600"/>
              </a:spcBef>
              <a:buClr>
                <a:srgbClr val="0000FF"/>
              </a:buClr>
              <a:buFont typeface="Arial" panose="020B0604020202020204" pitchFamily="34" charset="0"/>
              <a:buChar char="•"/>
            </a:pPr>
            <a:r>
              <a:rPr lang="zh-CN" altLang="en-US" sz="2800" b="1" dirty="0" smtClean="0">
                <a:solidFill>
                  <a:srgbClr val="FF0000"/>
                </a:solidFill>
                <a:latin typeface="Times New Roman" panose="02020603050405020304" pitchFamily="18" charset="0"/>
                <a:cs typeface="Times New Roman" panose="02020603050405020304" pitchFamily="18" charset="0"/>
              </a:rPr>
              <a:t>优点：</a:t>
            </a:r>
            <a:r>
              <a:rPr lang="zh-CN" altLang="zh-CN" sz="2800" b="1" dirty="0" smtClean="0">
                <a:latin typeface="Times New Roman" panose="02020603050405020304" pitchFamily="18" charset="0"/>
                <a:cs typeface="Times New Roman" panose="02020603050405020304" pitchFamily="18" charset="0"/>
              </a:rPr>
              <a:t>组合评估将基线和详细风险评估的优势结合起来，既</a:t>
            </a:r>
            <a:r>
              <a:rPr lang="zh-CN" altLang="zh-CN" sz="2800" b="1" dirty="0" smtClean="0">
                <a:solidFill>
                  <a:srgbClr val="0070C0"/>
                </a:solidFill>
                <a:latin typeface="Times New Roman" panose="02020603050405020304" pitchFamily="18" charset="0"/>
                <a:cs typeface="Times New Roman" panose="02020603050405020304" pitchFamily="18" charset="0"/>
              </a:rPr>
              <a:t>节省了评估所耗费的资源</a:t>
            </a:r>
            <a:r>
              <a:rPr lang="zh-CN" altLang="zh-CN" sz="2800" b="1" dirty="0" smtClean="0">
                <a:latin typeface="Times New Roman" panose="02020603050405020304" pitchFamily="18" charset="0"/>
                <a:cs typeface="Times New Roman" panose="02020603050405020304" pitchFamily="18" charset="0"/>
              </a:rPr>
              <a:t>，又能确保</a:t>
            </a:r>
            <a:r>
              <a:rPr lang="zh-CN" altLang="zh-CN" sz="2800" b="1" dirty="0" smtClean="0">
                <a:solidFill>
                  <a:srgbClr val="0070C0"/>
                </a:solidFill>
                <a:latin typeface="Times New Roman" panose="02020603050405020304" pitchFamily="18" charset="0"/>
                <a:cs typeface="Times New Roman" panose="02020603050405020304" pitchFamily="18" charset="0"/>
              </a:rPr>
              <a:t>获得一个全面系统的评估结果</a:t>
            </a:r>
            <a:r>
              <a:rPr lang="zh-CN" altLang="zh-CN" sz="2800" b="1" dirty="0" smtClean="0">
                <a:latin typeface="Times New Roman" panose="02020603050405020304" pitchFamily="18" charset="0"/>
                <a:cs typeface="Times New Roman" panose="02020603050405020304" pitchFamily="18" charset="0"/>
              </a:rPr>
              <a:t>，而且组织的资源和资金能够应用到最能发挥作用的地方，具有高风险的信息系统能够被优先关注。</a:t>
            </a:r>
            <a:endParaRPr lang="en-US" altLang="zh-CN" sz="2800" b="1" dirty="0" smtClean="0">
              <a:latin typeface="Times New Roman" panose="02020603050405020304" pitchFamily="18" charset="0"/>
              <a:cs typeface="Times New Roman" panose="02020603050405020304" pitchFamily="18" charset="0"/>
            </a:endParaRPr>
          </a:p>
          <a:p>
            <a:pPr marL="360045" indent="-360045" algn="just">
              <a:lnSpc>
                <a:spcPct val="150000"/>
              </a:lnSpc>
              <a:spcBef>
                <a:spcPts val="600"/>
              </a:spcBef>
              <a:buClr>
                <a:srgbClr val="0000FF"/>
              </a:buClr>
              <a:buFont typeface="Arial" panose="020B0604020202020204" pitchFamily="34" charset="0"/>
              <a:buChar char="•"/>
            </a:pPr>
            <a:r>
              <a:rPr lang="zh-CN" altLang="en-US" sz="2800" b="1" dirty="0" smtClean="0">
                <a:solidFill>
                  <a:srgbClr val="FF0000"/>
                </a:solidFill>
                <a:latin typeface="Times New Roman" panose="02020603050405020304" pitchFamily="18" charset="0"/>
                <a:cs typeface="Times New Roman" panose="02020603050405020304" pitchFamily="18" charset="0"/>
              </a:rPr>
              <a:t>缺点：</a:t>
            </a:r>
            <a:r>
              <a:rPr lang="zh-CN" altLang="zh-CN" sz="2800" b="1" dirty="0" smtClean="0">
                <a:latin typeface="Times New Roman" panose="02020603050405020304" pitchFamily="18" charset="0"/>
                <a:cs typeface="Times New Roman" panose="02020603050405020304" pitchFamily="18" charset="0"/>
              </a:rPr>
              <a:t>如果初步的高级风险评估不够准确，可能导致某些本需要详细评估的系统被忽略。</a:t>
            </a:r>
          </a:p>
          <a:p>
            <a:pPr>
              <a:lnSpc>
                <a:spcPct val="150000"/>
              </a:lnSpc>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22</a:t>
            </a:fld>
            <a:endParaRPr lang="zh-CN" altLang="en-US"/>
          </a:p>
        </p:txBody>
      </p:sp>
      <p:sp>
        <p:nvSpPr>
          <p:cNvPr id="2" name="标题 1"/>
          <p:cNvSpPr>
            <a:spLocks noGrp="1"/>
          </p:cNvSpPr>
          <p:nvPr>
            <p:ph type="title"/>
          </p:nvPr>
        </p:nvSpPr>
        <p:spPr>
          <a:xfrm>
            <a:off x="456883" y="487363"/>
            <a:ext cx="7170737" cy="492125"/>
          </a:xfrm>
        </p:spPr>
        <p:txBody>
          <a:bodyPr/>
          <a:lstStyle/>
          <a:p>
            <a:r>
              <a:rPr lang="zh-CN" altLang="zh-CN" b="1" dirty="0" smtClean="0">
                <a:latin typeface="Times New Roman" panose="02020603050405020304" pitchFamily="18" charset="0"/>
                <a:cs typeface="Times New Roman" panose="02020603050405020304" pitchFamily="18" charset="0"/>
                <a:sym typeface="+mn-ea"/>
              </a:rPr>
              <a:t>组合评估的</a:t>
            </a:r>
            <a:r>
              <a:rPr lang="zh-CN" altLang="zh-CN" b="1" dirty="0" smtClean="0">
                <a:solidFill>
                  <a:schemeClr val="tx1"/>
                </a:solidFill>
                <a:latin typeface="Times New Roman" panose="02020603050405020304" pitchFamily="18" charset="0"/>
                <a:cs typeface="Times New Roman" panose="02020603050405020304" pitchFamily="18" charset="0"/>
                <a:sym typeface="+mn-ea"/>
              </a:rPr>
              <a:t>优点及缺点</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214290"/>
            <a:ext cx="7170737" cy="492125"/>
          </a:xfrm>
        </p:spPr>
        <p:txBody>
          <a:bodyPr/>
          <a:lstStyle/>
          <a:p>
            <a:r>
              <a:rPr lang="zh-CN" altLang="en-US" b="1" dirty="0" smtClean="0">
                <a:latin typeface="仿宋_GB2312" pitchFamily="1" charset="-122"/>
                <a:ea typeface="仿宋_GB2312" pitchFamily="1" charset="-122"/>
              </a:rPr>
              <a:t>风险评估</a:t>
            </a:r>
            <a:endParaRPr lang="zh-CN" altLang="en-US"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23</a:t>
            </a:fld>
            <a:endParaRPr lang="zh-CN" altLang="en-US"/>
          </a:p>
        </p:txBody>
      </p:sp>
      <p:graphicFrame>
        <p:nvGraphicFramePr>
          <p:cNvPr id="60418" name="Object 2"/>
          <p:cNvGraphicFramePr>
            <a:graphicFrameLocks noChangeAspect="1"/>
          </p:cNvGraphicFramePr>
          <p:nvPr/>
        </p:nvGraphicFramePr>
        <p:xfrm>
          <a:off x="1728906" y="25919"/>
          <a:ext cx="5986366" cy="6832081"/>
        </p:xfrm>
        <a:graphic>
          <a:graphicData uri="http://schemas.openxmlformats.org/presentationml/2006/ole">
            <p:oleObj spid="_x0000_s22529" r:id="rId3" imgW="4810476" imgH="5493228" progId="">
              <p:embed/>
            </p:oleObj>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日期占位符 3"/>
          <p:cNvSpPr>
            <a:spLocks noGrp="1"/>
          </p:cNvSpPr>
          <p:nvPr>
            <p:ph type="dt"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B422C21-20EE-48EC-8200-C2EBED66988E}" type="datetime1">
              <a:rPr lang="zh-CN" altLang="en-US" b="0" smtClean="0"/>
              <a:pPr eaLnBrk="1" hangingPunct="1"/>
              <a:t>2018/6/14</a:t>
            </a:fld>
            <a:endParaRPr lang="zh-CN" altLang="en-US" b="0" noProof="1" smtClean="0"/>
          </a:p>
        </p:txBody>
      </p:sp>
      <p:sp>
        <p:nvSpPr>
          <p:cNvPr id="17412"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0A300A5-AFD3-4F4E-A402-07C0F3276599}" type="slidenum">
              <a:rPr altLang="zh-CN" b="0" smtClean="0"/>
              <a:pPr eaLnBrk="1" hangingPunct="1"/>
              <a:t>24</a:t>
            </a:fld>
            <a:endParaRPr lang="zh-CN" altLang="en-US" b="0" smtClean="0"/>
          </a:p>
        </p:txBody>
      </p:sp>
      <p:sp>
        <p:nvSpPr>
          <p:cNvPr id="3" name="标题 2"/>
          <p:cNvSpPr>
            <a:spLocks noGrp="1"/>
          </p:cNvSpPr>
          <p:nvPr>
            <p:ph type="title"/>
          </p:nvPr>
        </p:nvSpPr>
        <p:spPr>
          <a:xfrm>
            <a:off x="71438" y="498158"/>
            <a:ext cx="8965058" cy="769590"/>
          </a:xfrm>
        </p:spPr>
        <p:txBody>
          <a:bodyPr/>
          <a:lstStyle/>
          <a:p>
            <a:pPr algn="ctr"/>
            <a:r>
              <a:rPr lang="en-US" altLang="zh-CN" sz="3600" b="1" dirty="0" smtClean="0">
                <a:effectLst/>
                <a:latin typeface="Times New Roman" panose="02020603050405020304" pitchFamily="18" charset="0"/>
                <a:ea typeface="+mn-ea"/>
                <a:cs typeface="Times New Roman" panose="02020603050405020304" pitchFamily="18" charset="0"/>
              </a:rPr>
              <a:t>10.2.2  </a:t>
            </a:r>
            <a:r>
              <a:rPr lang="zh-CN" altLang="zh-CN" sz="3600" b="1" dirty="0" smtClean="0">
                <a:effectLst/>
                <a:latin typeface="Times New Roman" panose="02020603050405020304" pitchFamily="18" charset="0"/>
                <a:ea typeface="+mn-ea"/>
                <a:cs typeface="Times New Roman" panose="02020603050405020304" pitchFamily="18" charset="0"/>
              </a:rPr>
              <a:t>风险控制</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4" name="矩形 3"/>
          <p:cNvSpPr/>
          <p:nvPr/>
        </p:nvSpPr>
        <p:spPr>
          <a:xfrm>
            <a:off x="714348" y="1820459"/>
            <a:ext cx="7632848" cy="2030095"/>
          </a:xfrm>
          <a:prstGeom prst="rect">
            <a:avLst/>
          </a:prstGeom>
          <a:solidFill>
            <a:schemeClr val="bg1"/>
          </a:solidFill>
          <a:ln w="25400">
            <a:solidFill>
              <a:srgbClr val="0000FF"/>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60045" indent="-360045" algn="just">
              <a:lnSpc>
                <a:spcPct val="150000"/>
              </a:lnSpc>
              <a:spcBef>
                <a:spcPts val="600"/>
              </a:spcBef>
              <a:buClr>
                <a:srgbClr val="0000FF"/>
              </a:buClr>
            </a:pPr>
            <a:r>
              <a:rPr lang="zh-CN" altLang="zh-CN" sz="2800" dirty="0">
                <a:latin typeface="Times New Roman" panose="02020603050405020304" pitchFamily="18" charset="0"/>
                <a:ea typeface="+mn-ea"/>
                <a:cs typeface="Times New Roman" panose="02020603050405020304" pitchFamily="18" charset="0"/>
              </a:rPr>
              <a:t>一般来说，风险控制措施是以消除风险产生条件、切断风险形成的路线为基本手段，最终阻止风险的发生或降低风险到可接受的水平。</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25</a:t>
            </a:fld>
            <a:endParaRPr lang="zh-CN" altLang="en-US" dirty="0"/>
          </a:p>
        </p:txBody>
      </p:sp>
      <p:sp>
        <p:nvSpPr>
          <p:cNvPr id="3" name="标题 2"/>
          <p:cNvSpPr>
            <a:spLocks noGrp="1"/>
          </p:cNvSpPr>
          <p:nvPr>
            <p:ph type="title"/>
          </p:nvPr>
        </p:nvSpPr>
        <p:spPr/>
        <p:txBody>
          <a:bodyPr/>
          <a:lstStyle/>
          <a:p>
            <a:endParaRPr lang="zh-CN" alt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034" y="1428736"/>
            <a:ext cx="8091660" cy="3857652"/>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None/>
            </a:pPr>
            <a:r>
              <a:rPr lang="zh-CN" altLang="zh-CN" sz="2800" b="1" dirty="0" smtClean="0">
                <a:latin typeface="Times New Roman" panose="02020603050405020304" pitchFamily="18" charset="0"/>
                <a:cs typeface="Times New Roman" panose="02020603050405020304" pitchFamily="18" charset="0"/>
              </a:rPr>
              <a:t>风险发生的必要条件主要包括存在可被利用的脆弱性、威胁源、攻击成本较小以及风险预期不可接受等。风险控制就是要消除或减低这些条件，具体做法如下。</a:t>
            </a: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26</a:t>
            </a:fld>
            <a:endParaRPr lang="zh-CN" altLang="en-US"/>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①当</a:t>
            </a:r>
            <a:r>
              <a:rPr lang="zh-CN" altLang="zh-CN"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存在系统脆弱性时</a:t>
            </a:r>
            <a:r>
              <a:rPr lang="zh-CN" altLang="zh-CN" sz="2800" b="1" dirty="0" smtClean="0">
                <a:latin typeface="Times New Roman" panose="02020603050405020304" pitchFamily="18" charset="0"/>
                <a:cs typeface="Times New Roman" panose="02020603050405020304" pitchFamily="18" charset="0"/>
              </a:rPr>
              <a:t>，减少或修补系统脆弱性，降低脆弱性被攻击利用的可能性；</a:t>
            </a:r>
          </a:p>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②当</a:t>
            </a:r>
            <a:r>
              <a:rPr lang="zh-CN" altLang="zh-CN"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系统脆弱性可利用时</a:t>
            </a:r>
            <a:r>
              <a:rPr lang="zh-CN" altLang="zh-CN" sz="2800" b="1" dirty="0" smtClean="0">
                <a:latin typeface="Times New Roman" panose="02020603050405020304" pitchFamily="18" charset="0"/>
                <a:cs typeface="Times New Roman" panose="02020603050405020304" pitchFamily="18" charset="0"/>
              </a:rPr>
              <a:t>，运用层次化保护、结构化设计以及管理控制等手段，防止脆弱性被利用或降低被利用后的危害程度；</a:t>
            </a:r>
          </a:p>
          <a:p>
            <a:pPr>
              <a:lnSpc>
                <a:spcPct val="150000"/>
              </a:lnSpc>
              <a:buNone/>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27</a:t>
            </a:fld>
            <a:endParaRPr lang="zh-CN" altLang="en-US"/>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③当</a:t>
            </a:r>
            <a:r>
              <a:rPr lang="zh-CN" altLang="zh-CN" sz="2800" b="1" dirty="0" smtClean="0">
                <a:solidFill>
                  <a:srgbClr val="FF0000"/>
                </a:solidFill>
                <a:latin typeface="Times New Roman" panose="02020603050405020304" pitchFamily="18" charset="0"/>
                <a:cs typeface="Times New Roman" panose="02020603050405020304" pitchFamily="18" charset="0"/>
              </a:rPr>
              <a:t>攻击成本小于攻击可能的获利时</a:t>
            </a:r>
            <a:r>
              <a:rPr lang="zh-CN" altLang="zh-CN" sz="2800" b="1" dirty="0" smtClean="0">
                <a:latin typeface="Times New Roman" panose="02020603050405020304" pitchFamily="18" charset="0"/>
                <a:cs typeface="Times New Roman" panose="02020603050405020304" pitchFamily="18" charset="0"/>
              </a:rPr>
              <a:t>，运用保护措施，通过提高攻击者成本来降低攻击者的攻击动机，如加强访问控制，限制系统用户的访问对象和行为，降低攻击获利；</a:t>
            </a:r>
          </a:p>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④当</a:t>
            </a:r>
            <a:r>
              <a:rPr lang="zh-CN" altLang="zh-CN" sz="2800" b="1" dirty="0" smtClean="0">
                <a:solidFill>
                  <a:srgbClr val="FF0000"/>
                </a:solidFill>
                <a:latin typeface="Times New Roman" panose="02020603050405020304" pitchFamily="18" charset="0"/>
                <a:cs typeface="Times New Roman" panose="02020603050405020304" pitchFamily="18" charset="0"/>
              </a:rPr>
              <a:t>风险预期损失较大</a:t>
            </a:r>
            <a:r>
              <a:rPr lang="zh-CN" altLang="zh-CN" sz="2800" b="1" dirty="0" smtClean="0">
                <a:latin typeface="Times New Roman" panose="02020603050405020304" pitchFamily="18" charset="0"/>
                <a:cs typeface="Times New Roman" panose="02020603050405020304" pitchFamily="18" charset="0"/>
              </a:rPr>
              <a:t>时，优化系统设计、加强容错容灾以及运用非技术类保护措施来限制攻击的范围，从而将风险降低到可接受范围。</a:t>
            </a:r>
          </a:p>
          <a:p>
            <a:pPr>
              <a:lnSpc>
                <a:spcPct val="150000"/>
              </a:lnSpc>
            </a:pPr>
            <a:endParaRPr lang="zh-CN" altLang="en-US" sz="2800"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28</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29</a:t>
            </a:fld>
            <a:endParaRPr lang="zh-CN" altLang="en-US"/>
          </a:p>
        </p:txBody>
      </p:sp>
      <p:graphicFrame>
        <p:nvGraphicFramePr>
          <p:cNvPr id="6" name="表格 5"/>
          <p:cNvGraphicFramePr>
            <a:graphicFrameLocks noGrp="1"/>
          </p:cNvGraphicFramePr>
          <p:nvPr/>
        </p:nvGraphicFramePr>
        <p:xfrm>
          <a:off x="142844" y="142877"/>
          <a:ext cx="8786841" cy="6643709"/>
        </p:xfrm>
        <a:graphic>
          <a:graphicData uri="http://schemas.openxmlformats.org/drawingml/2006/table">
            <a:tbl>
              <a:tblPr>
                <a:tableStyleId>{5C22544A-7EE6-4342-B048-85BDC9FD1C3A}</a:tableStyleId>
              </a:tblPr>
              <a:tblGrid>
                <a:gridCol w="1555115"/>
                <a:gridCol w="5692140"/>
                <a:gridCol w="1539586"/>
              </a:tblGrid>
              <a:tr h="430842">
                <a:tc>
                  <a:txBody>
                    <a:bodyPr/>
                    <a:lstStyle/>
                    <a:p>
                      <a:pPr marL="18415" algn="ctr">
                        <a:lnSpc>
                          <a:spcPts val="1600"/>
                        </a:lnSpc>
                        <a:spcAft>
                          <a:spcPts val="0"/>
                        </a:spcAft>
                      </a:pPr>
                      <a:r>
                        <a:rPr lang="zh-CN" sz="2400" b="1" kern="100" dirty="0">
                          <a:effectLst/>
                        </a:rPr>
                        <a:t>类别</a:t>
                      </a:r>
                      <a:endParaRPr lang="zh-CN" sz="2400" b="1" kern="100" dirty="0">
                        <a:effectLst/>
                        <a:latin typeface="Times New Roman" panose="02020603050405020304"/>
                        <a:ea typeface="宋体" panose="02010600030101010101" pitchFamily="2" charset="-122"/>
                      </a:endParaRPr>
                    </a:p>
                  </a:txBody>
                  <a:tcPr marL="68580" marR="68580" marT="9525" marB="0" anchor="ctr" anchorCtr="1">
                    <a:solidFill>
                      <a:srgbClr val="FFC000"/>
                    </a:solidFill>
                  </a:tcPr>
                </a:tc>
                <a:tc>
                  <a:txBody>
                    <a:bodyPr/>
                    <a:lstStyle/>
                    <a:p>
                      <a:pPr marL="18415" algn="ctr">
                        <a:lnSpc>
                          <a:spcPts val="1600"/>
                        </a:lnSpc>
                        <a:spcAft>
                          <a:spcPts val="0"/>
                        </a:spcAft>
                      </a:pPr>
                      <a:r>
                        <a:rPr lang="zh-CN" sz="2400" b="1" kern="100">
                          <a:effectLst/>
                        </a:rPr>
                        <a:t>措施</a:t>
                      </a:r>
                      <a:endParaRPr lang="zh-CN" sz="2400" b="1" kern="100">
                        <a:effectLst/>
                        <a:latin typeface="Times New Roman" panose="02020603050405020304"/>
                        <a:ea typeface="宋体" panose="02010600030101010101" pitchFamily="2" charset="-122"/>
                      </a:endParaRPr>
                    </a:p>
                  </a:txBody>
                  <a:tcPr marL="68580" marR="68580" marT="9525" marB="0" anchor="ctr" anchorCtr="1">
                    <a:solidFill>
                      <a:srgbClr val="FFC000"/>
                    </a:solidFill>
                  </a:tcPr>
                </a:tc>
                <a:tc>
                  <a:txBody>
                    <a:bodyPr/>
                    <a:lstStyle/>
                    <a:p>
                      <a:pPr marL="18415" algn="ctr">
                        <a:lnSpc>
                          <a:spcPts val="1600"/>
                        </a:lnSpc>
                        <a:spcAft>
                          <a:spcPts val="0"/>
                        </a:spcAft>
                      </a:pPr>
                      <a:r>
                        <a:rPr lang="zh-CN" sz="2400" b="1" kern="100">
                          <a:effectLst/>
                        </a:rPr>
                        <a:t>属性</a:t>
                      </a:r>
                      <a:endParaRPr lang="zh-CN" sz="2400" b="1" kern="100">
                        <a:effectLst/>
                        <a:latin typeface="Times New Roman" panose="02020603050405020304"/>
                        <a:ea typeface="宋体" panose="02010600030101010101" pitchFamily="2" charset="-122"/>
                      </a:endParaRPr>
                    </a:p>
                  </a:txBody>
                  <a:tcPr marL="68580" marR="68580" marT="9525" marB="0" anchor="ctr" anchorCtr="1">
                    <a:solidFill>
                      <a:srgbClr val="FFC000"/>
                    </a:solidFill>
                  </a:tcPr>
                </a:tc>
              </a:tr>
              <a:tr h="2491400">
                <a:tc>
                  <a:txBody>
                    <a:bodyPr/>
                    <a:lstStyle/>
                    <a:p>
                      <a:pPr marL="18415" algn="ctr">
                        <a:lnSpc>
                          <a:spcPts val="1600"/>
                        </a:lnSpc>
                        <a:spcAft>
                          <a:spcPts val="0"/>
                        </a:spcAft>
                      </a:pPr>
                      <a:r>
                        <a:rPr lang="zh-CN" sz="2400" b="1" kern="100" dirty="0">
                          <a:effectLst/>
                        </a:rPr>
                        <a:t>技术类</a:t>
                      </a:r>
                      <a:endParaRPr lang="zh-CN" sz="2400" b="1" kern="100" dirty="0">
                        <a:effectLst/>
                        <a:latin typeface="Times New Roman" panose="02020603050405020304"/>
                        <a:ea typeface="宋体" panose="02010600030101010101" pitchFamily="2" charset="-122"/>
                      </a:endParaRPr>
                    </a:p>
                  </a:txBody>
                  <a:tcPr marL="68580" marR="68580" marT="9525" marB="0" anchor="ctr" anchorCtr="1">
                    <a:solidFill>
                      <a:srgbClr val="FFC000"/>
                    </a:solidFill>
                  </a:tcPr>
                </a:tc>
                <a:tc>
                  <a:txBody>
                    <a:bodyPr/>
                    <a:lstStyle/>
                    <a:p>
                      <a:pPr marL="18415" algn="ctr">
                        <a:lnSpc>
                          <a:spcPts val="2100"/>
                        </a:lnSpc>
                        <a:spcAft>
                          <a:spcPts val="0"/>
                        </a:spcAft>
                      </a:pPr>
                      <a:r>
                        <a:rPr lang="zh-CN" sz="2400" b="1" kern="100" dirty="0">
                          <a:effectLst/>
                        </a:rPr>
                        <a:t>身份认证技术</a:t>
                      </a:r>
                    </a:p>
                    <a:p>
                      <a:pPr marL="18415" algn="ctr">
                        <a:lnSpc>
                          <a:spcPts val="2100"/>
                        </a:lnSpc>
                        <a:spcAft>
                          <a:spcPts val="0"/>
                        </a:spcAft>
                      </a:pPr>
                      <a:r>
                        <a:rPr lang="zh-CN" sz="2400" b="1" kern="100" dirty="0">
                          <a:effectLst/>
                        </a:rPr>
                        <a:t>加密技术</a:t>
                      </a:r>
                    </a:p>
                    <a:p>
                      <a:pPr marL="18415" algn="ctr">
                        <a:lnSpc>
                          <a:spcPts val="2100"/>
                        </a:lnSpc>
                        <a:spcAft>
                          <a:spcPts val="0"/>
                        </a:spcAft>
                      </a:pPr>
                      <a:r>
                        <a:rPr lang="zh-CN" sz="2400" b="1" kern="100" dirty="0">
                          <a:effectLst/>
                        </a:rPr>
                        <a:t>防火墙技术</a:t>
                      </a:r>
                    </a:p>
                    <a:p>
                      <a:pPr marL="18415" algn="ctr">
                        <a:lnSpc>
                          <a:spcPts val="2100"/>
                        </a:lnSpc>
                        <a:spcAft>
                          <a:spcPts val="0"/>
                        </a:spcAft>
                      </a:pPr>
                      <a:r>
                        <a:rPr lang="zh-CN" sz="2400" b="1" kern="100" dirty="0">
                          <a:effectLst/>
                        </a:rPr>
                        <a:t>入侵检测技术</a:t>
                      </a:r>
                    </a:p>
                    <a:p>
                      <a:pPr marL="18415" algn="ctr">
                        <a:lnSpc>
                          <a:spcPts val="2100"/>
                        </a:lnSpc>
                        <a:spcAft>
                          <a:spcPts val="0"/>
                        </a:spcAft>
                      </a:pPr>
                      <a:r>
                        <a:rPr lang="zh-CN" sz="2400" b="1" kern="100" dirty="0">
                          <a:effectLst/>
                        </a:rPr>
                        <a:t>系统审计</a:t>
                      </a:r>
                    </a:p>
                    <a:p>
                      <a:pPr marL="18415" algn="ctr">
                        <a:lnSpc>
                          <a:spcPts val="2100"/>
                        </a:lnSpc>
                        <a:spcAft>
                          <a:spcPts val="0"/>
                        </a:spcAft>
                      </a:pPr>
                      <a:r>
                        <a:rPr lang="zh-CN" sz="2400" b="1" kern="100" dirty="0">
                          <a:effectLst/>
                        </a:rPr>
                        <a:t>蜜罐、蜜网技术</a:t>
                      </a:r>
                      <a:endParaRPr lang="zh-CN" sz="2400" b="1" kern="100" dirty="0">
                        <a:effectLst/>
                        <a:latin typeface="Times New Roman" panose="02020603050405020304"/>
                        <a:ea typeface="宋体" panose="02010600030101010101" pitchFamily="2" charset="-122"/>
                      </a:endParaRPr>
                    </a:p>
                  </a:txBody>
                  <a:tcPr marL="68580" marR="68580" marT="9525" marB="0" anchor="ctr" anchorCtr="1">
                    <a:solidFill>
                      <a:srgbClr val="FFC000"/>
                    </a:solidFill>
                  </a:tcPr>
                </a:tc>
                <a:tc>
                  <a:txBody>
                    <a:bodyPr/>
                    <a:lstStyle/>
                    <a:p>
                      <a:pPr marL="18415" algn="ctr">
                        <a:lnSpc>
                          <a:spcPts val="2100"/>
                        </a:lnSpc>
                        <a:spcAft>
                          <a:spcPts val="0"/>
                        </a:spcAft>
                      </a:pPr>
                      <a:r>
                        <a:rPr lang="zh-CN" sz="2400" b="1" kern="100" dirty="0">
                          <a:effectLst/>
                        </a:rPr>
                        <a:t>预防性</a:t>
                      </a:r>
                    </a:p>
                    <a:p>
                      <a:pPr marL="18415" algn="ctr">
                        <a:lnSpc>
                          <a:spcPts val="2100"/>
                        </a:lnSpc>
                        <a:spcAft>
                          <a:spcPts val="0"/>
                        </a:spcAft>
                      </a:pPr>
                      <a:r>
                        <a:rPr lang="zh-CN" sz="2400" b="1" kern="100" dirty="0">
                          <a:effectLst/>
                        </a:rPr>
                        <a:t>预防性</a:t>
                      </a:r>
                    </a:p>
                    <a:p>
                      <a:pPr marL="18415" algn="ctr">
                        <a:lnSpc>
                          <a:spcPts val="2100"/>
                        </a:lnSpc>
                        <a:spcAft>
                          <a:spcPts val="0"/>
                        </a:spcAft>
                      </a:pPr>
                      <a:r>
                        <a:rPr lang="zh-CN" sz="2400" b="1" kern="100" dirty="0">
                          <a:effectLst/>
                        </a:rPr>
                        <a:t>预防性</a:t>
                      </a:r>
                    </a:p>
                    <a:p>
                      <a:pPr marL="18415" algn="ctr">
                        <a:lnSpc>
                          <a:spcPts val="2100"/>
                        </a:lnSpc>
                        <a:spcAft>
                          <a:spcPts val="0"/>
                        </a:spcAft>
                      </a:pPr>
                      <a:r>
                        <a:rPr lang="zh-CN" sz="2400" b="1" kern="100" dirty="0">
                          <a:effectLst/>
                        </a:rPr>
                        <a:t>检查性</a:t>
                      </a:r>
                    </a:p>
                    <a:p>
                      <a:pPr marL="18415" algn="ctr">
                        <a:lnSpc>
                          <a:spcPts val="2100"/>
                        </a:lnSpc>
                        <a:spcAft>
                          <a:spcPts val="0"/>
                        </a:spcAft>
                      </a:pPr>
                      <a:r>
                        <a:rPr lang="zh-CN" sz="2400" b="1" kern="100" dirty="0">
                          <a:effectLst/>
                        </a:rPr>
                        <a:t>检查性</a:t>
                      </a:r>
                    </a:p>
                    <a:p>
                      <a:pPr marL="18415" algn="ctr">
                        <a:lnSpc>
                          <a:spcPts val="2100"/>
                        </a:lnSpc>
                        <a:spcAft>
                          <a:spcPts val="0"/>
                        </a:spcAft>
                      </a:pPr>
                      <a:r>
                        <a:rPr lang="zh-CN" sz="2400" b="1" kern="100" dirty="0">
                          <a:effectLst/>
                        </a:rPr>
                        <a:t>纠正性</a:t>
                      </a:r>
                      <a:endParaRPr lang="zh-CN" sz="2400" b="1" kern="100" dirty="0">
                        <a:effectLst/>
                        <a:latin typeface="Times New Roman" panose="02020603050405020304"/>
                        <a:ea typeface="宋体" panose="02010600030101010101" pitchFamily="2" charset="-122"/>
                      </a:endParaRPr>
                    </a:p>
                  </a:txBody>
                  <a:tcPr marL="68580" marR="68580" marT="9525" marB="0" anchor="ctr" anchorCtr="1">
                    <a:solidFill>
                      <a:srgbClr val="FFC000"/>
                    </a:solidFill>
                  </a:tcPr>
                </a:tc>
              </a:tr>
              <a:tr h="1740523">
                <a:tc>
                  <a:txBody>
                    <a:bodyPr/>
                    <a:lstStyle/>
                    <a:p>
                      <a:pPr marL="18415" algn="ctr">
                        <a:lnSpc>
                          <a:spcPts val="1600"/>
                        </a:lnSpc>
                        <a:spcAft>
                          <a:spcPts val="0"/>
                        </a:spcAft>
                      </a:pPr>
                      <a:r>
                        <a:rPr lang="zh-CN" sz="2400" b="1" kern="100" dirty="0">
                          <a:effectLst/>
                        </a:rPr>
                        <a:t>运营类</a:t>
                      </a:r>
                      <a:endParaRPr lang="zh-CN" sz="2400" b="1" kern="100" dirty="0">
                        <a:effectLst/>
                        <a:latin typeface="Times New Roman" panose="02020603050405020304"/>
                        <a:ea typeface="宋体" panose="02010600030101010101" pitchFamily="2" charset="-122"/>
                      </a:endParaRPr>
                    </a:p>
                  </a:txBody>
                  <a:tcPr marL="68580" marR="68580" marT="9525" marB="0" anchor="ctr" anchorCtr="1">
                    <a:solidFill>
                      <a:srgbClr val="FFC000"/>
                    </a:solidFill>
                  </a:tcPr>
                </a:tc>
                <a:tc>
                  <a:txBody>
                    <a:bodyPr/>
                    <a:lstStyle/>
                    <a:p>
                      <a:pPr marL="18415" algn="ctr">
                        <a:lnSpc>
                          <a:spcPts val="2100"/>
                        </a:lnSpc>
                        <a:spcAft>
                          <a:spcPts val="0"/>
                        </a:spcAft>
                      </a:pPr>
                      <a:r>
                        <a:rPr lang="zh-CN" sz="2300" b="1" kern="100">
                          <a:effectLst/>
                        </a:rPr>
                        <a:t>物理访问控制，如重要设备使用授权等；</a:t>
                      </a:r>
                    </a:p>
                    <a:p>
                      <a:pPr marL="18415" algn="ctr">
                        <a:lnSpc>
                          <a:spcPts val="2100"/>
                        </a:lnSpc>
                        <a:spcAft>
                          <a:spcPts val="0"/>
                        </a:spcAft>
                      </a:pPr>
                      <a:r>
                        <a:rPr lang="zh-CN" sz="2300" b="1" kern="100">
                          <a:effectLst/>
                        </a:rPr>
                        <a:t>容灾、容侵，如系统备份、数据备份等；</a:t>
                      </a:r>
                    </a:p>
                    <a:p>
                      <a:pPr marL="18415" algn="ctr">
                        <a:lnSpc>
                          <a:spcPts val="2100"/>
                        </a:lnSpc>
                        <a:spcAft>
                          <a:spcPts val="0"/>
                        </a:spcAft>
                      </a:pPr>
                      <a:r>
                        <a:rPr lang="zh-CN" sz="2200" b="1" kern="100">
                          <a:effectLst/>
                        </a:rPr>
                        <a:t>物理安全检测技术，防盗技术、防火技术等；</a:t>
                      </a:r>
                      <a:endParaRPr lang="zh-CN" sz="2200" b="1" kern="100">
                        <a:effectLst/>
                        <a:latin typeface="Times New Roman" panose="02020603050405020304"/>
                        <a:ea typeface="宋体" panose="02010600030101010101" pitchFamily="2" charset="-122"/>
                      </a:endParaRPr>
                    </a:p>
                  </a:txBody>
                  <a:tcPr marL="68580" marR="68580" marT="9525" marB="0" anchor="ctr" anchorCtr="1">
                    <a:solidFill>
                      <a:srgbClr val="FFC000"/>
                    </a:solidFill>
                  </a:tcPr>
                </a:tc>
                <a:tc>
                  <a:txBody>
                    <a:bodyPr/>
                    <a:lstStyle/>
                    <a:p>
                      <a:pPr marL="18415" algn="ctr">
                        <a:lnSpc>
                          <a:spcPts val="2100"/>
                        </a:lnSpc>
                        <a:spcAft>
                          <a:spcPts val="0"/>
                        </a:spcAft>
                      </a:pPr>
                      <a:r>
                        <a:rPr lang="zh-CN" sz="2400" b="1" kern="100">
                          <a:effectLst/>
                        </a:rPr>
                        <a:t>预防性</a:t>
                      </a:r>
                    </a:p>
                    <a:p>
                      <a:pPr marL="18415" algn="ctr">
                        <a:lnSpc>
                          <a:spcPts val="2100"/>
                        </a:lnSpc>
                        <a:spcAft>
                          <a:spcPts val="0"/>
                        </a:spcAft>
                      </a:pPr>
                      <a:r>
                        <a:rPr lang="zh-CN" sz="2400" b="1" kern="100">
                          <a:effectLst/>
                        </a:rPr>
                        <a:t>预防性</a:t>
                      </a:r>
                    </a:p>
                    <a:p>
                      <a:pPr marL="18415" algn="ctr">
                        <a:lnSpc>
                          <a:spcPts val="2100"/>
                        </a:lnSpc>
                        <a:spcAft>
                          <a:spcPts val="0"/>
                        </a:spcAft>
                      </a:pPr>
                      <a:r>
                        <a:rPr lang="zh-CN" sz="2400" b="1" kern="100">
                          <a:effectLst/>
                        </a:rPr>
                        <a:t>检查性</a:t>
                      </a:r>
                      <a:endParaRPr lang="zh-CN" sz="2400" b="1" kern="100">
                        <a:effectLst/>
                        <a:latin typeface="Times New Roman" panose="02020603050405020304"/>
                        <a:ea typeface="宋体" panose="02010600030101010101" pitchFamily="2" charset="-122"/>
                      </a:endParaRPr>
                    </a:p>
                  </a:txBody>
                  <a:tcPr marL="68580" marR="68580" marT="9525" marB="0" anchor="ctr" anchorCtr="1">
                    <a:solidFill>
                      <a:srgbClr val="FFC000"/>
                    </a:solidFill>
                  </a:tcPr>
                </a:tc>
              </a:tr>
              <a:tr h="1980944">
                <a:tc>
                  <a:txBody>
                    <a:bodyPr/>
                    <a:lstStyle/>
                    <a:p>
                      <a:pPr marL="18415" algn="ctr">
                        <a:lnSpc>
                          <a:spcPts val="1600"/>
                        </a:lnSpc>
                        <a:spcAft>
                          <a:spcPts val="0"/>
                        </a:spcAft>
                      </a:pPr>
                      <a:r>
                        <a:rPr lang="zh-CN" sz="2400" b="1" kern="100" dirty="0">
                          <a:effectLst/>
                        </a:rPr>
                        <a:t>管理类</a:t>
                      </a:r>
                      <a:endParaRPr lang="zh-CN" sz="2400" b="1" kern="100" dirty="0">
                        <a:effectLst/>
                        <a:latin typeface="Times New Roman" panose="02020603050405020304"/>
                        <a:ea typeface="宋体" panose="02010600030101010101" pitchFamily="2" charset="-122"/>
                      </a:endParaRPr>
                    </a:p>
                  </a:txBody>
                  <a:tcPr marL="68580" marR="68580" marT="9525" marB="0" anchor="ctr" anchorCtr="1">
                    <a:solidFill>
                      <a:srgbClr val="FFC000"/>
                    </a:solidFill>
                  </a:tcPr>
                </a:tc>
                <a:tc>
                  <a:txBody>
                    <a:bodyPr/>
                    <a:lstStyle/>
                    <a:p>
                      <a:pPr marL="18415" algn="ctr">
                        <a:lnSpc>
                          <a:spcPts val="2100"/>
                        </a:lnSpc>
                        <a:spcAft>
                          <a:spcPts val="0"/>
                        </a:spcAft>
                      </a:pPr>
                      <a:r>
                        <a:rPr lang="zh-CN" sz="2400" b="1" kern="100">
                          <a:effectLst/>
                        </a:rPr>
                        <a:t>责任分配</a:t>
                      </a:r>
                    </a:p>
                    <a:p>
                      <a:pPr marL="18415" algn="ctr">
                        <a:lnSpc>
                          <a:spcPts val="2100"/>
                        </a:lnSpc>
                        <a:spcAft>
                          <a:spcPts val="0"/>
                        </a:spcAft>
                      </a:pPr>
                      <a:r>
                        <a:rPr lang="zh-CN" sz="2400" b="1" kern="100">
                          <a:effectLst/>
                        </a:rPr>
                        <a:t>权限管理</a:t>
                      </a:r>
                    </a:p>
                    <a:p>
                      <a:pPr marL="18415" algn="ctr">
                        <a:lnSpc>
                          <a:spcPts val="2100"/>
                        </a:lnSpc>
                        <a:spcAft>
                          <a:spcPts val="0"/>
                        </a:spcAft>
                      </a:pPr>
                      <a:r>
                        <a:rPr lang="zh-CN" sz="2400" b="1" kern="100">
                          <a:effectLst/>
                        </a:rPr>
                        <a:t>安全培训</a:t>
                      </a:r>
                    </a:p>
                    <a:p>
                      <a:pPr marL="18415" algn="ctr">
                        <a:lnSpc>
                          <a:spcPts val="2100"/>
                        </a:lnSpc>
                        <a:spcAft>
                          <a:spcPts val="0"/>
                        </a:spcAft>
                      </a:pPr>
                      <a:r>
                        <a:rPr lang="zh-CN" sz="2400" b="1" kern="100">
                          <a:effectLst/>
                        </a:rPr>
                        <a:t>人员控制</a:t>
                      </a:r>
                    </a:p>
                    <a:p>
                      <a:pPr marL="18415" algn="ctr">
                        <a:lnSpc>
                          <a:spcPts val="2100"/>
                        </a:lnSpc>
                        <a:spcAft>
                          <a:spcPts val="0"/>
                        </a:spcAft>
                      </a:pPr>
                      <a:r>
                        <a:rPr lang="zh-CN" sz="2400" b="1" kern="100">
                          <a:effectLst/>
                        </a:rPr>
                        <a:t>定期安全审计</a:t>
                      </a:r>
                      <a:endParaRPr lang="zh-CN" sz="2400" b="1" kern="100">
                        <a:effectLst/>
                        <a:latin typeface="Times New Roman" panose="02020603050405020304"/>
                        <a:ea typeface="宋体" panose="02010600030101010101" pitchFamily="2" charset="-122"/>
                      </a:endParaRPr>
                    </a:p>
                  </a:txBody>
                  <a:tcPr marL="68580" marR="68580" marT="9525" marB="0" anchor="ctr" anchorCtr="1">
                    <a:solidFill>
                      <a:srgbClr val="FFC000"/>
                    </a:solidFill>
                  </a:tcPr>
                </a:tc>
                <a:tc>
                  <a:txBody>
                    <a:bodyPr/>
                    <a:lstStyle/>
                    <a:p>
                      <a:pPr marL="18415" algn="ctr">
                        <a:lnSpc>
                          <a:spcPts val="2100"/>
                        </a:lnSpc>
                        <a:spcAft>
                          <a:spcPts val="0"/>
                        </a:spcAft>
                      </a:pPr>
                      <a:r>
                        <a:rPr lang="zh-CN" sz="2400" b="1" kern="100" dirty="0">
                          <a:effectLst/>
                        </a:rPr>
                        <a:t>预防性</a:t>
                      </a:r>
                    </a:p>
                    <a:p>
                      <a:pPr marL="18415" algn="ctr">
                        <a:lnSpc>
                          <a:spcPts val="2100"/>
                        </a:lnSpc>
                        <a:spcAft>
                          <a:spcPts val="0"/>
                        </a:spcAft>
                      </a:pPr>
                      <a:r>
                        <a:rPr lang="zh-CN" sz="2400" b="1" kern="100" dirty="0">
                          <a:effectLst/>
                        </a:rPr>
                        <a:t>预防性</a:t>
                      </a:r>
                    </a:p>
                    <a:p>
                      <a:pPr marL="18415" algn="ctr">
                        <a:lnSpc>
                          <a:spcPts val="2100"/>
                        </a:lnSpc>
                        <a:spcAft>
                          <a:spcPts val="0"/>
                        </a:spcAft>
                      </a:pPr>
                      <a:r>
                        <a:rPr lang="zh-CN" sz="2400" b="1" kern="100" dirty="0">
                          <a:effectLst/>
                        </a:rPr>
                        <a:t>预防性</a:t>
                      </a:r>
                    </a:p>
                    <a:p>
                      <a:pPr marL="18415" algn="ctr">
                        <a:lnSpc>
                          <a:spcPts val="2100"/>
                        </a:lnSpc>
                        <a:spcAft>
                          <a:spcPts val="0"/>
                        </a:spcAft>
                      </a:pPr>
                      <a:r>
                        <a:rPr lang="zh-CN" sz="2400" b="1" kern="100" dirty="0">
                          <a:effectLst/>
                        </a:rPr>
                        <a:t>预防性</a:t>
                      </a:r>
                    </a:p>
                    <a:p>
                      <a:pPr marL="18415" algn="ctr">
                        <a:lnSpc>
                          <a:spcPts val="2100"/>
                        </a:lnSpc>
                        <a:spcAft>
                          <a:spcPts val="0"/>
                        </a:spcAft>
                      </a:pPr>
                      <a:r>
                        <a:rPr lang="zh-CN" sz="2400" b="1" kern="100" dirty="0">
                          <a:effectLst/>
                        </a:rPr>
                        <a:t>检查性</a:t>
                      </a:r>
                      <a:endParaRPr lang="zh-CN" sz="2400" b="1" kern="100" dirty="0">
                        <a:effectLst/>
                        <a:latin typeface="Times New Roman" panose="02020603050405020304"/>
                        <a:ea typeface="宋体" panose="02010600030101010101" pitchFamily="2" charset="-122"/>
                      </a:endParaRPr>
                    </a:p>
                  </a:txBody>
                  <a:tcPr marL="68580" marR="68580" marT="9525" marB="0" anchor="ctr" anchorCtr="1">
                    <a:solidFill>
                      <a:srgbClr val="FFC000"/>
                    </a:solidFill>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endParaRPr lang="zh-CN" altLang="en-US" smtClean="0">
              <a:ea typeface="宋体" panose="02010600030101010101" pitchFamily="2" charset="-122"/>
            </a:endParaRPr>
          </a:p>
        </p:txBody>
      </p:sp>
      <p:sp>
        <p:nvSpPr>
          <p:cNvPr id="4" name="灯片编号占位符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98673CC9-6E72-4A4A-A15C-7F8E740C4DA7}" type="slidenum">
              <a:rPr lang="ar-SA" altLang="en-US"/>
              <a:pPr>
                <a:defRPr/>
              </a:pPr>
              <a:t>3</a:t>
            </a:fld>
            <a:endParaRPr lang="en-US" altLang="en-US"/>
          </a:p>
        </p:txBody>
      </p:sp>
      <p:pic>
        <p:nvPicPr>
          <p:cNvPr id="10244" name="Picture 2"/>
          <p:cNvPicPr>
            <a:picLocks noChangeAspect="1" noChangeArrowheads="1"/>
          </p:cNvPicPr>
          <p:nvPr/>
        </p:nvPicPr>
        <p:blipFill>
          <a:blip r:embed="rId2"/>
          <a:srcRect/>
          <a:stretch>
            <a:fillRect/>
          </a:stretch>
        </p:blipFill>
        <p:spPr bwMode="auto">
          <a:xfrm>
            <a:off x="325438" y="1057275"/>
            <a:ext cx="8235950" cy="5153025"/>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30</a:t>
            </a:fld>
            <a:endParaRPr lang="zh-CN" altLang="en-US"/>
          </a:p>
        </p:txBody>
      </p:sp>
      <p:sp>
        <p:nvSpPr>
          <p:cNvPr id="6" name="矩形 5"/>
          <p:cNvSpPr/>
          <p:nvPr/>
        </p:nvSpPr>
        <p:spPr>
          <a:xfrm>
            <a:off x="2500298" y="785794"/>
            <a:ext cx="3966210" cy="645160"/>
          </a:xfrm>
          <a:prstGeom prst="rect">
            <a:avLst/>
          </a:prstGeom>
        </p:spPr>
        <p:txBody>
          <a:bodyPr wrap="none">
            <a:spAutoFit/>
          </a:bodyPr>
          <a:lstStyle/>
          <a:p>
            <a:r>
              <a:rPr lang="en-US" altLang="zh-CN" sz="3600" kern="100" dirty="0" smtClean="0">
                <a:latin typeface="Times New Roman" panose="02020603050405020304" pitchFamily="18" charset="0"/>
                <a:cs typeface="Times New Roman" panose="02020603050405020304" pitchFamily="18" charset="0"/>
              </a:rPr>
              <a:t>10.3  </a:t>
            </a:r>
            <a:r>
              <a:rPr lang="zh-CN" altLang="en-US" sz="3600" kern="100" dirty="0" smtClean="0">
                <a:latin typeface="Times New Roman" panose="02020603050405020304" pitchFamily="18" charset="0"/>
                <a:cs typeface="Times New Roman" panose="02020603050405020304" pitchFamily="18" charset="0"/>
              </a:rPr>
              <a:t>信息安全标准</a:t>
            </a:r>
            <a:endParaRPr lang="zh-CN" altLang="en-US" sz="3600" dirty="0"/>
          </a:p>
        </p:txBody>
      </p:sp>
      <p:pic>
        <p:nvPicPr>
          <p:cNvPr id="7" name="Picture 2"/>
          <p:cNvPicPr>
            <a:picLocks noChangeAspect="1" noChangeArrowheads="1"/>
          </p:cNvPicPr>
          <p:nvPr/>
        </p:nvPicPr>
        <p:blipFill>
          <a:blip r:embed="rId2"/>
          <a:srcRect/>
          <a:stretch>
            <a:fillRect/>
          </a:stretch>
        </p:blipFill>
        <p:spPr bwMode="auto">
          <a:xfrm>
            <a:off x="280353" y="2108518"/>
            <a:ext cx="8582025" cy="22193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457200" y="1245235"/>
            <a:ext cx="8229600" cy="2260600"/>
          </a:xfrm>
        </p:spPr>
        <p:txBody>
          <a:bodyPr>
            <a:noAutofit/>
          </a:bodyPr>
          <a:lstStyle/>
          <a:p>
            <a:r>
              <a:rPr lang="zh-CN" altLang="en-US" sz="2800" b="1" dirty="0" smtClean="0">
                <a:latin typeface="+mn-ea"/>
                <a:ea typeface="+mn-ea"/>
                <a:cs typeface="+mn-ea"/>
              </a:rPr>
              <a:t>信息安全技术标准是信息安全产业的重要领域，一直受到国内外的普遍关注，早在1977年，美国国家标准局就正式颁发了世界第一个数据加密标准（DES），随着通信和计算机网络的发展，信息安全的标准化工作也取得了很大的进展。</a:t>
            </a:r>
          </a:p>
          <a:p>
            <a:pPr lvl="1"/>
            <a:r>
              <a:rPr lang="zh-CN" altLang="en-US" sz="2800" b="1" dirty="0" smtClean="0">
                <a:latin typeface="+mn-ea"/>
                <a:ea typeface="+mn-ea"/>
                <a:cs typeface="+mn-ea"/>
              </a:rPr>
              <a:t>BS7799</a:t>
            </a:r>
          </a:p>
          <a:p>
            <a:pPr lvl="1"/>
            <a:r>
              <a:rPr lang="zh-CN" altLang="en-US" sz="2800" b="1" dirty="0" smtClean="0">
                <a:latin typeface="+mn-ea"/>
                <a:ea typeface="+mn-ea"/>
                <a:cs typeface="+mn-ea"/>
              </a:rPr>
              <a:t>CC</a:t>
            </a:r>
          </a:p>
          <a:p>
            <a:pPr lvl="1"/>
            <a:r>
              <a:rPr lang="zh-CN" altLang="en-US" sz="2800" b="1" dirty="0" smtClean="0">
                <a:latin typeface="+mn-ea"/>
                <a:ea typeface="+mn-ea"/>
                <a:cs typeface="+mn-ea"/>
              </a:rPr>
              <a:t>SSE-CMM</a:t>
            </a:r>
          </a:p>
        </p:txBody>
      </p:sp>
      <p:sp>
        <p:nvSpPr>
          <p:cNvPr id="10242" name="Rectangle 2"/>
          <p:cNvSpPr>
            <a:spLocks noGrp="1" noChangeArrowheads="1"/>
          </p:cNvSpPr>
          <p:nvPr>
            <p:ph type="title"/>
          </p:nvPr>
        </p:nvSpPr>
        <p:spPr>
          <a:xfrm>
            <a:off x="500034" y="357166"/>
            <a:ext cx="7170737" cy="492125"/>
          </a:xfrm>
        </p:spPr>
        <p:txBody>
          <a:bodyPr/>
          <a:lstStyle/>
          <a:p>
            <a:r>
              <a:rPr lang="zh-CN" altLang="zh-CN" dirty="0" smtClean="0">
                <a:latin typeface="华文中宋" pitchFamily="2" charset="-122"/>
                <a:ea typeface="华文中宋" pitchFamily="2" charset="-122"/>
              </a:rPr>
              <a:t> </a:t>
            </a:r>
            <a:r>
              <a:rPr lang="zh-CN" dirty="0" smtClean="0">
                <a:latin typeface="华文中宋" pitchFamily="2" charset="-122"/>
                <a:ea typeface="华文中宋" pitchFamily="2" charset="-122"/>
              </a:rPr>
              <a:t>国际安全标准</a:t>
            </a:r>
            <a:endParaRPr lang="zh-CN" dirty="0" smtClean="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00034" y="436541"/>
            <a:ext cx="7170737" cy="492125"/>
          </a:xfrm>
        </p:spPr>
        <p:txBody>
          <a:bodyPr/>
          <a:lstStyle/>
          <a:p>
            <a:r>
              <a:rPr lang="zh-CN" altLang="zh-CN" dirty="0" smtClean="0">
                <a:latin typeface="华文中宋" pitchFamily="2" charset="-122"/>
                <a:ea typeface="华文中宋" pitchFamily="2" charset="-122"/>
              </a:rPr>
              <a:t> </a:t>
            </a:r>
            <a:r>
              <a:rPr lang="zh-CN" dirty="0" smtClean="0">
                <a:latin typeface="华文中宋" pitchFamily="2" charset="-122"/>
                <a:ea typeface="华文中宋" pitchFamily="2" charset="-122"/>
              </a:rPr>
              <a:t>国际安全标准</a:t>
            </a:r>
            <a:endParaRPr lang="zh-CN" dirty="0" smtClean="0">
              <a:ea typeface="宋体" panose="02010600030101010101" pitchFamily="2" charset="-122"/>
            </a:endParaRPr>
          </a:p>
        </p:txBody>
      </p:sp>
      <p:sp>
        <p:nvSpPr>
          <p:cNvPr id="8195" name="Rectangle 3"/>
          <p:cNvSpPr>
            <a:spLocks noGrp="1" noChangeArrowheads="1"/>
          </p:cNvSpPr>
          <p:nvPr>
            <p:ph idx="1"/>
          </p:nvPr>
        </p:nvSpPr>
        <p:spPr>
          <a:xfrm>
            <a:off x="214282" y="928670"/>
            <a:ext cx="8713787" cy="5072098"/>
          </a:xfrm>
        </p:spPr>
        <p:txBody>
          <a:bodyPr>
            <a:noAutofit/>
          </a:bodyPr>
          <a:lstStyle/>
          <a:p>
            <a:pPr>
              <a:lnSpc>
                <a:spcPct val="150000"/>
              </a:lnSpc>
            </a:pPr>
            <a:r>
              <a:rPr lang="zh-CN" altLang="en-US" b="1" dirty="0" smtClean="0">
                <a:latin typeface="仿宋_GB2312" pitchFamily="1" charset="-122"/>
                <a:ea typeface="仿宋_GB2312" pitchFamily="1" charset="-122"/>
              </a:rPr>
              <a:t>BS7799</a:t>
            </a:r>
          </a:p>
          <a:p>
            <a:pPr lvl="1">
              <a:lnSpc>
                <a:spcPct val="150000"/>
              </a:lnSpc>
            </a:pPr>
            <a:r>
              <a:rPr lang="zh-CN" altLang="en-US" b="1" dirty="0" smtClean="0">
                <a:latin typeface="仿宋_GB2312" pitchFamily="1" charset="-122"/>
                <a:ea typeface="仿宋_GB2312" pitchFamily="1" charset="-122"/>
              </a:rPr>
              <a:t>英国标准BS7799是目前世界上应用最广泛的典型的信息安全管理标准。</a:t>
            </a:r>
          </a:p>
          <a:p>
            <a:pPr lvl="1">
              <a:lnSpc>
                <a:spcPct val="150000"/>
              </a:lnSpc>
            </a:pPr>
            <a:r>
              <a:rPr lang="zh-CN" altLang="en-US" b="1" dirty="0" smtClean="0">
                <a:latin typeface="仿宋_GB2312" pitchFamily="1" charset="-122"/>
                <a:ea typeface="仿宋_GB2312" pitchFamily="1" charset="-122"/>
              </a:rPr>
              <a:t>BS7799标准提供一个开发组织安全标准、有效实施安全管理的公共基础，还提供了组织间交易的可信度。</a:t>
            </a:r>
            <a:endParaRPr lang="en-US" altLang="zh-CN" b="1" dirty="0" smtClean="0">
              <a:latin typeface="仿宋_GB2312" pitchFamily="1" charset="-122"/>
              <a:ea typeface="仿宋_GB2312" pitchFamily="1" charset="-122"/>
            </a:endParaRPr>
          </a:p>
        </p:txBody>
      </p:sp>
    </p:spTree>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457200" lvl="1" indent="0">
              <a:lnSpc>
                <a:spcPct val="150000"/>
              </a:lnSpc>
              <a:buNone/>
            </a:pPr>
            <a:r>
              <a:rPr lang="zh-CN" altLang="en-US" sz="2800" b="1" dirty="0" smtClean="0">
                <a:latin typeface="+mn-ea"/>
                <a:ea typeface="+mn-ea"/>
                <a:cs typeface="+mn-ea"/>
              </a:rPr>
              <a:t>该标准第一部分为组织管理者提供了信息安全管理的实施惯例，例如信息与软件交换和处理的安全规定、设备的安全配置管理、安全区域进出的控制等一些很容易理解的问题。这恰巧符合信息安全的“</a:t>
            </a:r>
            <a:r>
              <a:rPr lang="zh-CN" altLang="en-US" sz="2800" b="1" dirty="0" smtClean="0">
                <a:solidFill>
                  <a:srgbClr val="FF0000"/>
                </a:solidFill>
                <a:latin typeface="+mn-ea"/>
                <a:ea typeface="+mn-ea"/>
                <a:cs typeface="+mn-ea"/>
              </a:rPr>
              <a:t>七分管理，三分技术</a:t>
            </a:r>
            <a:r>
              <a:rPr lang="zh-CN" altLang="en-US" sz="2800" b="1" dirty="0" smtClean="0">
                <a:latin typeface="+mn-ea"/>
                <a:ea typeface="+mn-ea"/>
                <a:cs typeface="+mn-ea"/>
              </a:rPr>
              <a:t>”的原则。</a:t>
            </a:r>
            <a:endParaRPr lang="en-US" altLang="zh-CN" sz="2800" b="1" dirty="0" smtClean="0">
              <a:latin typeface="+mn-ea"/>
              <a:ea typeface="+mn-ea"/>
              <a:cs typeface="+mn-ea"/>
            </a:endParaRPr>
          </a:p>
          <a:p>
            <a:pPr marL="457200" lvl="1" indent="0">
              <a:buNone/>
            </a:pPr>
            <a:endParaRPr lang="zh-CN" altLang="en-US" sz="2800" b="1" dirty="0" smtClean="0">
              <a:latin typeface="+mn-ea"/>
              <a:ea typeface="+mn-ea"/>
              <a:cs typeface="+mn-ea"/>
            </a:endParaRPr>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33</a:t>
            </a:fld>
            <a:endParaRPr lang="zh-CN" altLang="en-US"/>
          </a:p>
        </p:txBody>
      </p:sp>
      <p:sp>
        <p:nvSpPr>
          <p:cNvPr id="10242" name="Rectangle 2"/>
          <p:cNvSpPr>
            <a:spLocks noGrp="1" noChangeArrowheads="1"/>
          </p:cNvSpPr>
          <p:nvPr>
            <p:ph type="title"/>
          </p:nvPr>
        </p:nvSpPr>
        <p:spPr>
          <a:xfrm>
            <a:off x="457489" y="369866"/>
            <a:ext cx="7170737" cy="492125"/>
          </a:xfrm>
        </p:spPr>
        <p:txBody>
          <a:bodyPr/>
          <a:lstStyle/>
          <a:p>
            <a:r>
              <a:rPr lang="zh-CN" altLang="zh-CN" dirty="0" smtClean="0">
                <a:latin typeface="华文中宋" pitchFamily="2" charset="-122"/>
                <a:ea typeface="华文中宋" pitchFamily="2" charset="-122"/>
              </a:rPr>
              <a:t> </a:t>
            </a:r>
            <a:r>
              <a:rPr lang="zh-CN" dirty="0" smtClean="0">
                <a:latin typeface="华文中宋" pitchFamily="2" charset="-122"/>
                <a:ea typeface="华文中宋" pitchFamily="2" charset="-122"/>
              </a:rPr>
              <a:t>国际安全标准</a:t>
            </a:r>
            <a:endParaRPr lang="zh-CN" dirty="0" smtClean="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3"/>
          <p:cNvSpPr txBox="1">
            <a:spLocks noChangeArrowheads="1"/>
          </p:cNvSpPr>
          <p:nvPr/>
        </p:nvSpPr>
        <p:spPr bwMode="auto">
          <a:xfrm>
            <a:off x="357158" y="870567"/>
            <a:ext cx="8135938" cy="3960813"/>
          </a:xfrm>
          <a:prstGeom prst="rect">
            <a:avLst/>
          </a:prstGeom>
          <a:noFill/>
          <a:ln w="9525">
            <a:noFill/>
            <a:miter lim="800000"/>
          </a:ln>
          <a:effectLst/>
        </p:spPr>
        <p:txBody>
          <a:bodyPr/>
          <a:lstStyle/>
          <a:p>
            <a:pPr marL="342900" indent="-342900" eaLnBrk="0" hangingPunct="0">
              <a:lnSpc>
                <a:spcPct val="150000"/>
              </a:lnSpc>
              <a:spcBef>
                <a:spcPct val="20000"/>
              </a:spcBef>
              <a:buFontTx/>
              <a:buChar char="•"/>
            </a:pPr>
            <a:r>
              <a:rPr lang="zh-CN" altLang="en-US" sz="2800" dirty="0">
                <a:latin typeface="+mn-ea"/>
                <a:ea typeface="+mn-ea"/>
                <a:cs typeface="+mn-ea"/>
              </a:rPr>
              <a:t>CC</a:t>
            </a:r>
          </a:p>
          <a:p>
            <a:pPr marL="742950" lvl="1" indent="-285750" eaLnBrk="0" hangingPunct="0">
              <a:lnSpc>
                <a:spcPct val="150000"/>
              </a:lnSpc>
              <a:spcBef>
                <a:spcPct val="20000"/>
              </a:spcBef>
            </a:pPr>
            <a:r>
              <a:rPr lang="zh-CN" altLang="en-US" sz="2800" b="1" dirty="0">
                <a:latin typeface="+mn-ea"/>
                <a:ea typeface="+mn-ea"/>
                <a:cs typeface="+mn-ea"/>
              </a:rPr>
              <a:t>信息安全安全性评估的标准——信息技术安全性评估通用准则（CC：Common Criteria），通常简称通用准则，该标准是评估信息技术产品和系统安全特性的基础准则。</a:t>
            </a:r>
            <a:endParaRPr lang="en-US" altLang="zh-CN" sz="2800" b="1" dirty="0">
              <a:latin typeface="+mn-ea"/>
              <a:ea typeface="+mn-ea"/>
              <a:cs typeface="+mn-ea"/>
            </a:endParaRPr>
          </a:p>
          <a:p>
            <a:pPr marL="742950" lvl="1" indent="-285750" eaLnBrk="0" hangingPunct="0">
              <a:spcBef>
                <a:spcPct val="20000"/>
              </a:spcBef>
            </a:pPr>
            <a:endParaRPr lang="zh-CN" altLang="en-US" sz="2800" b="1" dirty="0">
              <a:latin typeface="+mn-ea"/>
              <a:ea typeface="+mn-ea"/>
              <a:cs typeface="+mn-ea"/>
            </a:endParaRPr>
          </a:p>
        </p:txBody>
      </p:sp>
      <p:sp>
        <p:nvSpPr>
          <p:cNvPr id="10242" name="Rectangle 2"/>
          <p:cNvSpPr>
            <a:spLocks noGrp="1" noChangeArrowheads="1"/>
          </p:cNvSpPr>
          <p:nvPr>
            <p:ph type="title"/>
          </p:nvPr>
        </p:nvSpPr>
        <p:spPr>
          <a:xfrm>
            <a:off x="500034" y="357166"/>
            <a:ext cx="7170737" cy="492125"/>
          </a:xfrm>
        </p:spPr>
        <p:txBody>
          <a:bodyPr/>
          <a:lstStyle/>
          <a:p>
            <a:r>
              <a:rPr lang="zh-CN" altLang="zh-CN" dirty="0" smtClean="0">
                <a:latin typeface="华文中宋" pitchFamily="2" charset="-122"/>
                <a:ea typeface="华文中宋" pitchFamily="2" charset="-122"/>
              </a:rPr>
              <a:t> </a:t>
            </a:r>
            <a:r>
              <a:rPr lang="zh-CN" dirty="0" smtClean="0">
                <a:latin typeface="华文中宋" pitchFamily="2" charset="-122"/>
                <a:ea typeface="华文中宋" pitchFamily="2" charset="-122"/>
              </a:rPr>
              <a:t>国际安全标准</a:t>
            </a:r>
            <a:endParaRPr lang="zh-CN" dirty="0" smtClean="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smtClean="0">
                <a:latin typeface="华文中宋" pitchFamily="2" charset="-122"/>
                <a:ea typeface="华文中宋" pitchFamily="2" charset="-122"/>
              </a:rPr>
              <a:t>国际安全标准</a:t>
            </a:r>
            <a:endParaRPr lang="zh-CN" smtClean="0">
              <a:ea typeface="宋体" panose="02010600030101010101" pitchFamily="2" charset="-122"/>
            </a:endParaRPr>
          </a:p>
        </p:txBody>
      </p:sp>
      <p:sp>
        <p:nvSpPr>
          <p:cNvPr id="10243" name="Rectangle 3"/>
          <p:cNvSpPr>
            <a:spLocks noGrp="1" noChangeArrowheads="1"/>
          </p:cNvSpPr>
          <p:nvPr>
            <p:ph idx="1"/>
          </p:nvPr>
        </p:nvSpPr>
        <p:spPr>
          <a:xfrm>
            <a:off x="214282" y="1071546"/>
            <a:ext cx="8566152" cy="3303587"/>
          </a:xfrm>
        </p:spPr>
        <p:txBody>
          <a:bodyPr/>
          <a:lstStyle/>
          <a:p>
            <a:pPr>
              <a:lnSpc>
                <a:spcPct val="90000"/>
              </a:lnSpc>
            </a:pPr>
            <a:r>
              <a:rPr lang="zh-CN" altLang="en-US" sz="3200" b="1" dirty="0" smtClean="0">
                <a:latin typeface="仿宋_GB2312" pitchFamily="1" charset="-122"/>
                <a:ea typeface="仿宋_GB2312" pitchFamily="1" charset="-122"/>
              </a:rPr>
              <a:t>SSE-CMM</a:t>
            </a:r>
          </a:p>
          <a:p>
            <a:pPr lvl="1">
              <a:lnSpc>
                <a:spcPct val="90000"/>
              </a:lnSpc>
              <a:buNone/>
            </a:pPr>
            <a:r>
              <a:rPr lang="zh-CN" altLang="en-US" sz="2800" b="1" dirty="0" smtClean="0">
                <a:latin typeface="仿宋_GB2312" pitchFamily="1" charset="-122"/>
                <a:ea typeface="仿宋_GB2312" pitchFamily="1" charset="-122"/>
              </a:rPr>
              <a:t>系统安全工程能力成熟模型简写为SSE-CMM，是原英文Systems Security Engineering Capability Maturity Model的缩写。它指导着系统安全工程的完善和改进，使系统安全工程成为一个清晰定义的、成熟的、可管理的、可控制的、有效的和可度量的科学。</a:t>
            </a:r>
          </a:p>
          <a:p>
            <a:pPr lvl="1">
              <a:lnSpc>
                <a:spcPct val="90000"/>
              </a:lnSpc>
              <a:buNone/>
            </a:pPr>
            <a:r>
              <a:rPr lang="zh-CN" altLang="en-US" sz="2800" b="1" dirty="0" smtClean="0">
                <a:latin typeface="仿宋_GB2312" pitchFamily="1" charset="-122"/>
                <a:ea typeface="仿宋_GB2312" pitchFamily="1" charset="-122"/>
              </a:rPr>
              <a:t>SSE-CMM描述了一个组织的安全工程过程务必包含的本质特征，这些特征是完善安全工程的保证，也是</a:t>
            </a:r>
            <a:r>
              <a:rPr lang="zh-CN" altLang="en-US" sz="2800" b="1" dirty="0" smtClean="0">
                <a:solidFill>
                  <a:srgbClr val="FF0000"/>
                </a:solidFill>
                <a:latin typeface="仿宋_GB2312" pitchFamily="1" charset="-122"/>
                <a:ea typeface="仿宋_GB2312" pitchFamily="1" charset="-122"/>
              </a:rPr>
              <a:t>安全工程实施</a:t>
            </a:r>
            <a:r>
              <a:rPr lang="zh-CN" altLang="en-US" sz="2800" b="1" dirty="0" smtClean="0">
                <a:latin typeface="仿宋_GB2312" pitchFamily="1" charset="-122"/>
                <a:ea typeface="仿宋_GB2312" pitchFamily="1" charset="-122"/>
              </a:rPr>
              <a:t>的度量标准，还是一个易于理解的评估安全工程实施的框架。</a:t>
            </a:r>
          </a:p>
          <a:p>
            <a:pPr lvl="1">
              <a:lnSpc>
                <a:spcPct val="90000"/>
              </a:lnSpc>
              <a:buNone/>
            </a:pPr>
            <a:endParaRPr lang="zh-CN" altLang="en-US" sz="2800" b="1" dirty="0" smtClean="0">
              <a:latin typeface="仿宋_GB2312" pitchFamily="1" charset="-122"/>
              <a:ea typeface="仿宋_GB2312" pitchFamily="1" charset="-122"/>
            </a:endParaRPr>
          </a:p>
        </p:txBody>
      </p:sp>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1" name="Picture 2"/>
          <p:cNvPicPr>
            <a:picLocks noChangeAspect="1" noChangeArrowheads="1"/>
          </p:cNvPicPr>
          <p:nvPr/>
        </p:nvPicPr>
        <p:blipFill>
          <a:blip r:embed="rId2"/>
          <a:srcRect/>
          <a:stretch>
            <a:fillRect/>
          </a:stretch>
        </p:blipFill>
        <p:spPr bwMode="auto">
          <a:xfrm>
            <a:off x="125730" y="824865"/>
            <a:ext cx="4465320" cy="4586605"/>
          </a:xfrm>
          <a:prstGeom prst="rect">
            <a:avLst/>
          </a:prstGeom>
          <a:noFill/>
          <a:ln w="9525">
            <a:noFill/>
            <a:miter lim="800000"/>
            <a:headEnd/>
            <a:tailEnd/>
          </a:ln>
          <a:effectLst/>
        </p:spPr>
      </p:pic>
      <p:pic>
        <p:nvPicPr>
          <p:cNvPr id="22532" name="Picture 3"/>
          <p:cNvPicPr>
            <a:picLocks noChangeAspect="1" noChangeArrowheads="1"/>
          </p:cNvPicPr>
          <p:nvPr/>
        </p:nvPicPr>
        <p:blipFill>
          <a:blip r:embed="rId3"/>
          <a:srcRect/>
          <a:stretch>
            <a:fillRect/>
          </a:stretch>
        </p:blipFill>
        <p:spPr bwMode="auto">
          <a:xfrm>
            <a:off x="4286250" y="1479550"/>
            <a:ext cx="4766945" cy="3546475"/>
          </a:xfrm>
          <a:prstGeom prst="rect">
            <a:avLst/>
          </a:prstGeom>
          <a:noFill/>
          <a:ln w="9525">
            <a:noFill/>
            <a:miter lim="800000"/>
            <a:headEnd/>
            <a:tailEnd/>
          </a:ln>
          <a:effectLst/>
        </p:spPr>
      </p:pic>
      <p:sp>
        <p:nvSpPr>
          <p:cNvPr id="13314" name="Rectangle 2"/>
          <p:cNvSpPr>
            <a:spLocks noGrp="1" noChangeArrowheads="1"/>
          </p:cNvSpPr>
          <p:nvPr>
            <p:ph type="title"/>
          </p:nvPr>
        </p:nvSpPr>
        <p:spPr>
          <a:xfrm>
            <a:off x="357158" y="428604"/>
            <a:ext cx="7170737" cy="492125"/>
          </a:xfrm>
        </p:spPr>
        <p:txBody>
          <a:bodyPr/>
          <a:lstStyle/>
          <a:p>
            <a:r>
              <a:rPr lang="zh-CN" dirty="0" smtClean="0">
                <a:latin typeface="华文中宋" pitchFamily="2" charset="-122"/>
                <a:ea typeface="华文中宋" pitchFamily="2" charset="-122"/>
              </a:rPr>
              <a:t>国内安全标准</a:t>
            </a:r>
            <a:endParaRPr lang="zh-CN" dirty="0" smtClean="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7158" y="428604"/>
            <a:ext cx="7170737" cy="492125"/>
          </a:xfrm>
        </p:spPr>
        <p:txBody>
          <a:bodyPr/>
          <a:lstStyle/>
          <a:p>
            <a:r>
              <a:rPr lang="zh-CN" dirty="0" smtClean="0">
                <a:latin typeface="华文中宋" pitchFamily="2" charset="-122"/>
                <a:ea typeface="华文中宋" pitchFamily="2" charset="-122"/>
              </a:rPr>
              <a:t>国内安全标准</a:t>
            </a:r>
            <a:endParaRPr lang="zh-CN" dirty="0" smtClean="0">
              <a:ea typeface="宋体" panose="02010600030101010101" pitchFamily="2" charset="-122"/>
            </a:endParaRPr>
          </a:p>
        </p:txBody>
      </p:sp>
      <p:sp>
        <p:nvSpPr>
          <p:cNvPr id="13315" name="Rectangle 3"/>
          <p:cNvSpPr>
            <a:spLocks noGrp="1" noChangeArrowheads="1"/>
          </p:cNvSpPr>
          <p:nvPr>
            <p:ph idx="1"/>
          </p:nvPr>
        </p:nvSpPr>
        <p:spPr>
          <a:xfrm>
            <a:off x="214282" y="1077579"/>
            <a:ext cx="8496300" cy="4464050"/>
          </a:xfrm>
        </p:spPr>
        <p:txBody>
          <a:bodyPr/>
          <a:lstStyle/>
          <a:p>
            <a:pPr>
              <a:lnSpc>
                <a:spcPct val="90000"/>
              </a:lnSpc>
              <a:defRPr/>
            </a:pPr>
            <a:r>
              <a:rPr lang="zh-CN" altLang="zh-CN" sz="2300" b="1" dirty="0">
                <a:latin typeface="仿宋_GB2312" pitchFamily="1" charset="-122"/>
                <a:ea typeface="仿宋_GB2312" pitchFamily="1" charset="-122"/>
              </a:rPr>
              <a:t>《</a:t>
            </a:r>
            <a:r>
              <a:rPr lang="zh-CN" sz="2300" b="1" dirty="0">
                <a:latin typeface="仿宋_GB2312" pitchFamily="1" charset="-122"/>
                <a:ea typeface="仿宋_GB2312" pitchFamily="1" charset="-122"/>
              </a:rPr>
              <a:t>中华人民共和国标准化法</a:t>
            </a:r>
            <a:r>
              <a:rPr lang="zh-CN" altLang="zh-CN" sz="2300" b="1" dirty="0">
                <a:latin typeface="仿宋_GB2312" pitchFamily="1" charset="-122"/>
                <a:ea typeface="仿宋_GB2312" pitchFamily="1" charset="-122"/>
              </a:rPr>
              <a:t>》</a:t>
            </a:r>
            <a:r>
              <a:rPr lang="zh-CN" sz="2300" b="1" dirty="0">
                <a:latin typeface="仿宋_GB2312" pitchFamily="1" charset="-122"/>
                <a:ea typeface="仿宋_GB2312" pitchFamily="1" charset="-122"/>
              </a:rPr>
              <a:t>将我国的标准分为国家标准、行业标准、地方标准、企业标准四级</a:t>
            </a:r>
            <a:r>
              <a:rPr lang="zh-CN" sz="2300" b="1" dirty="0" smtClean="0">
                <a:latin typeface="仿宋_GB2312" pitchFamily="1" charset="-122"/>
                <a:ea typeface="仿宋_GB2312" pitchFamily="1" charset="-122"/>
              </a:rPr>
              <a:t>。</a:t>
            </a:r>
            <a:endParaRPr lang="en-US" altLang="zh-CN" sz="2300" b="1" dirty="0" smtClean="0">
              <a:latin typeface="仿宋_GB2312" pitchFamily="1" charset="-122"/>
              <a:ea typeface="仿宋_GB2312" pitchFamily="1" charset="-122"/>
            </a:endParaRPr>
          </a:p>
          <a:p>
            <a:pPr marL="0" indent="0">
              <a:lnSpc>
                <a:spcPct val="90000"/>
              </a:lnSpc>
              <a:buFontTx/>
              <a:buNone/>
              <a:defRPr/>
            </a:pPr>
            <a:r>
              <a:rPr lang="en-US" altLang="zh-CN" sz="2300" b="1" dirty="0">
                <a:latin typeface="仿宋_GB2312" pitchFamily="1" charset="-122"/>
                <a:ea typeface="仿宋_GB2312" pitchFamily="1" charset="-122"/>
              </a:rPr>
              <a:t> </a:t>
            </a:r>
            <a:r>
              <a:rPr lang="en-US" altLang="zh-CN" sz="2300" b="1" dirty="0" smtClean="0">
                <a:latin typeface="仿宋_GB2312" pitchFamily="1" charset="-122"/>
                <a:ea typeface="仿宋_GB2312" pitchFamily="1" charset="-122"/>
              </a:rPr>
              <a:t>   </a:t>
            </a:r>
            <a:r>
              <a:rPr lang="zh-CN" sz="2300" b="1" dirty="0" smtClean="0">
                <a:latin typeface="仿宋_GB2312" pitchFamily="1" charset="-122"/>
                <a:ea typeface="仿宋_GB2312" pitchFamily="1" charset="-122"/>
              </a:rPr>
              <a:t>我国</a:t>
            </a:r>
            <a:r>
              <a:rPr lang="zh-CN" sz="2300" b="1" dirty="0">
                <a:latin typeface="仿宋_GB2312" pitchFamily="1" charset="-122"/>
                <a:ea typeface="仿宋_GB2312" pitchFamily="1" charset="-122"/>
              </a:rPr>
              <a:t>的国家标准由国务院标准化行政主管部门制定</a:t>
            </a:r>
            <a:r>
              <a:rPr lang="zh-CN" sz="2300" b="1" dirty="0" smtClean="0">
                <a:latin typeface="仿宋_GB2312" pitchFamily="1" charset="-122"/>
                <a:ea typeface="仿宋_GB2312" pitchFamily="1" charset="-122"/>
              </a:rPr>
              <a:t>；</a:t>
            </a:r>
            <a:endParaRPr lang="en-US" altLang="zh-CN" sz="2300" b="1" dirty="0" smtClean="0">
              <a:latin typeface="仿宋_GB2312" pitchFamily="1" charset="-122"/>
              <a:ea typeface="仿宋_GB2312" pitchFamily="1" charset="-122"/>
            </a:endParaRPr>
          </a:p>
          <a:p>
            <a:pPr marL="0" indent="0">
              <a:lnSpc>
                <a:spcPct val="90000"/>
              </a:lnSpc>
              <a:buFontTx/>
              <a:buNone/>
              <a:defRPr/>
            </a:pPr>
            <a:r>
              <a:rPr lang="en-US" altLang="zh-CN" sz="2300" b="1" dirty="0">
                <a:latin typeface="仿宋_GB2312" pitchFamily="1" charset="-122"/>
                <a:ea typeface="仿宋_GB2312" pitchFamily="1" charset="-122"/>
              </a:rPr>
              <a:t> </a:t>
            </a:r>
            <a:r>
              <a:rPr lang="en-US" altLang="zh-CN" sz="2300" b="1" dirty="0" smtClean="0">
                <a:latin typeface="仿宋_GB2312" pitchFamily="1" charset="-122"/>
                <a:ea typeface="仿宋_GB2312" pitchFamily="1" charset="-122"/>
              </a:rPr>
              <a:t>   </a:t>
            </a:r>
            <a:r>
              <a:rPr lang="zh-CN" sz="2300" b="1" dirty="0" smtClean="0">
                <a:latin typeface="仿宋_GB2312" pitchFamily="1" charset="-122"/>
                <a:ea typeface="仿宋_GB2312" pitchFamily="1" charset="-122"/>
              </a:rPr>
              <a:t>行业</a:t>
            </a:r>
            <a:r>
              <a:rPr lang="zh-CN" sz="2300" b="1" dirty="0">
                <a:latin typeface="仿宋_GB2312" pitchFamily="1" charset="-122"/>
                <a:ea typeface="仿宋_GB2312" pitchFamily="1" charset="-122"/>
              </a:rPr>
              <a:t>标准由国务院有关行政主管部门制定</a:t>
            </a:r>
            <a:r>
              <a:rPr lang="zh-CN" sz="2300" b="1" dirty="0" smtClean="0">
                <a:latin typeface="仿宋_GB2312" pitchFamily="1" charset="-122"/>
                <a:ea typeface="仿宋_GB2312" pitchFamily="1" charset="-122"/>
              </a:rPr>
              <a:t>；</a:t>
            </a:r>
            <a:endParaRPr lang="en-US" altLang="zh-CN" sz="2300" b="1" dirty="0" smtClean="0">
              <a:latin typeface="仿宋_GB2312" pitchFamily="1" charset="-122"/>
              <a:ea typeface="仿宋_GB2312" pitchFamily="1" charset="-122"/>
            </a:endParaRPr>
          </a:p>
          <a:p>
            <a:pPr marL="0" indent="0">
              <a:lnSpc>
                <a:spcPct val="90000"/>
              </a:lnSpc>
              <a:buFontTx/>
              <a:buNone/>
              <a:defRPr/>
            </a:pPr>
            <a:r>
              <a:rPr lang="en-US" altLang="zh-CN" sz="2300" b="1" dirty="0">
                <a:latin typeface="仿宋_GB2312" pitchFamily="1" charset="-122"/>
                <a:ea typeface="仿宋_GB2312" pitchFamily="1" charset="-122"/>
              </a:rPr>
              <a:t> </a:t>
            </a:r>
            <a:r>
              <a:rPr lang="en-US" altLang="zh-CN" sz="2300" b="1" dirty="0" smtClean="0">
                <a:latin typeface="仿宋_GB2312" pitchFamily="1" charset="-122"/>
                <a:ea typeface="仿宋_GB2312" pitchFamily="1" charset="-122"/>
              </a:rPr>
              <a:t>   </a:t>
            </a:r>
            <a:r>
              <a:rPr lang="zh-CN" sz="2300" b="1" dirty="0" smtClean="0">
                <a:latin typeface="仿宋_GB2312" pitchFamily="1" charset="-122"/>
                <a:ea typeface="仿宋_GB2312" pitchFamily="1" charset="-122"/>
              </a:rPr>
              <a:t>地方</a:t>
            </a:r>
            <a:r>
              <a:rPr lang="zh-CN" sz="2300" b="1" dirty="0">
                <a:latin typeface="仿宋_GB2312" pitchFamily="1" charset="-122"/>
                <a:ea typeface="仿宋_GB2312" pitchFamily="1" charset="-122"/>
              </a:rPr>
              <a:t>标准由省、自治区和直辖市标准化行政主管部门制定</a:t>
            </a:r>
            <a:r>
              <a:rPr lang="zh-CN" sz="2300" b="1" dirty="0" smtClean="0">
                <a:latin typeface="仿宋_GB2312" pitchFamily="1" charset="-122"/>
                <a:ea typeface="仿宋_GB2312" pitchFamily="1" charset="-122"/>
              </a:rPr>
              <a:t>；</a:t>
            </a:r>
            <a:endParaRPr lang="en-US" altLang="zh-CN" sz="2300" b="1" dirty="0" smtClean="0">
              <a:latin typeface="仿宋_GB2312" pitchFamily="1" charset="-122"/>
              <a:ea typeface="仿宋_GB2312" pitchFamily="1" charset="-122"/>
            </a:endParaRPr>
          </a:p>
          <a:p>
            <a:pPr marL="0" indent="0">
              <a:lnSpc>
                <a:spcPct val="90000"/>
              </a:lnSpc>
              <a:buFontTx/>
              <a:buNone/>
              <a:defRPr/>
            </a:pPr>
            <a:r>
              <a:rPr lang="en-US" altLang="zh-CN" sz="2300" b="1" dirty="0">
                <a:latin typeface="仿宋_GB2312" pitchFamily="1" charset="-122"/>
                <a:ea typeface="仿宋_GB2312" pitchFamily="1" charset="-122"/>
              </a:rPr>
              <a:t> </a:t>
            </a:r>
            <a:r>
              <a:rPr lang="en-US" altLang="zh-CN" sz="2300" b="1" dirty="0" smtClean="0">
                <a:latin typeface="仿宋_GB2312" pitchFamily="1" charset="-122"/>
                <a:ea typeface="仿宋_GB2312" pitchFamily="1" charset="-122"/>
              </a:rPr>
              <a:t>   </a:t>
            </a:r>
            <a:r>
              <a:rPr lang="zh-CN" sz="2300" b="1" dirty="0" smtClean="0">
                <a:latin typeface="仿宋_GB2312" pitchFamily="1" charset="-122"/>
                <a:ea typeface="仿宋_GB2312" pitchFamily="1" charset="-122"/>
              </a:rPr>
              <a:t>企业</a:t>
            </a:r>
            <a:r>
              <a:rPr lang="zh-CN" sz="2300" b="1" dirty="0">
                <a:latin typeface="仿宋_GB2312" pitchFamily="1" charset="-122"/>
                <a:ea typeface="仿宋_GB2312" pitchFamily="1" charset="-122"/>
              </a:rPr>
              <a:t>标准由企业自己制定。</a:t>
            </a:r>
          </a:p>
          <a:p>
            <a:pPr>
              <a:lnSpc>
                <a:spcPct val="90000"/>
              </a:lnSpc>
              <a:defRPr/>
            </a:pPr>
            <a:r>
              <a:rPr lang="zh-CN" sz="2300" b="1" dirty="0">
                <a:latin typeface="仿宋_GB2312" pitchFamily="1" charset="-122"/>
                <a:ea typeface="仿宋_GB2312" pitchFamily="1" charset="-122"/>
              </a:rPr>
              <a:t>我们国家的信息安全从保密技术、难度、标准的特点出发，将信息安全保密标准分三</a:t>
            </a:r>
            <a:r>
              <a:rPr lang="zh-CN" sz="2300" b="1" dirty="0" smtClean="0">
                <a:latin typeface="仿宋_GB2312" pitchFamily="1" charset="-122"/>
                <a:ea typeface="仿宋_GB2312" pitchFamily="1" charset="-122"/>
              </a:rPr>
              <a:t>级</a:t>
            </a:r>
            <a:r>
              <a:rPr lang="zh-CN" altLang="en-US" sz="2300" b="1" dirty="0" smtClean="0">
                <a:latin typeface="仿宋_GB2312" pitchFamily="1" charset="-122"/>
                <a:ea typeface="仿宋_GB2312" pitchFamily="1" charset="-122"/>
              </a:rPr>
              <a:t>：</a:t>
            </a:r>
            <a:endParaRPr lang="en-US" altLang="zh-CN" sz="2300" b="1" dirty="0" smtClean="0">
              <a:latin typeface="仿宋_GB2312" pitchFamily="1" charset="-122"/>
              <a:ea typeface="仿宋_GB2312" pitchFamily="1" charset="-122"/>
            </a:endParaRPr>
          </a:p>
          <a:p>
            <a:pPr marL="0" indent="0">
              <a:lnSpc>
                <a:spcPct val="90000"/>
              </a:lnSpc>
              <a:buFontTx/>
              <a:buNone/>
              <a:defRPr/>
            </a:pPr>
            <a:r>
              <a:rPr lang="en-US" altLang="zh-CN" sz="2300" b="1" dirty="0">
                <a:latin typeface="仿宋_GB2312" pitchFamily="1" charset="-122"/>
                <a:ea typeface="仿宋_GB2312" pitchFamily="1" charset="-122"/>
              </a:rPr>
              <a:t> </a:t>
            </a:r>
            <a:r>
              <a:rPr lang="en-US" altLang="zh-CN" sz="2300" b="1" dirty="0" smtClean="0">
                <a:latin typeface="仿宋_GB2312" pitchFamily="1" charset="-122"/>
                <a:ea typeface="仿宋_GB2312" pitchFamily="1" charset="-122"/>
              </a:rPr>
              <a:t>     </a:t>
            </a:r>
            <a:r>
              <a:rPr lang="zh-CN" sz="2300" b="1" dirty="0" smtClean="0">
                <a:latin typeface="仿宋_GB2312" pitchFamily="1" charset="-122"/>
                <a:ea typeface="仿宋_GB2312" pitchFamily="1" charset="-122"/>
              </a:rPr>
              <a:t>第</a:t>
            </a:r>
            <a:r>
              <a:rPr lang="zh-CN" sz="2300" b="1" dirty="0">
                <a:latin typeface="仿宋_GB2312" pitchFamily="1" charset="-122"/>
                <a:ea typeface="仿宋_GB2312" pitchFamily="1" charset="-122"/>
              </a:rPr>
              <a:t>一级国家标准</a:t>
            </a:r>
            <a:r>
              <a:rPr lang="zh-CN" sz="2300" b="1" dirty="0" smtClean="0">
                <a:latin typeface="仿宋_GB2312" pitchFamily="1" charset="-122"/>
                <a:ea typeface="仿宋_GB2312" pitchFamily="1" charset="-122"/>
              </a:rPr>
              <a:t>，</a:t>
            </a:r>
            <a:r>
              <a:rPr lang="en-US" altLang="zh-CN" sz="2300" b="1" dirty="0" smtClean="0">
                <a:latin typeface="仿宋_GB2312" pitchFamily="1" charset="-122"/>
                <a:ea typeface="仿宋_GB2312" pitchFamily="1" charset="-122"/>
              </a:rPr>
              <a:t> </a:t>
            </a:r>
          </a:p>
          <a:p>
            <a:pPr marL="0" indent="0">
              <a:lnSpc>
                <a:spcPct val="90000"/>
              </a:lnSpc>
              <a:buFontTx/>
              <a:buNone/>
              <a:defRPr/>
            </a:pPr>
            <a:r>
              <a:rPr lang="en-US" altLang="zh-CN" sz="2300" b="1" dirty="0">
                <a:latin typeface="仿宋_GB2312" pitchFamily="1" charset="-122"/>
                <a:ea typeface="仿宋_GB2312" pitchFamily="1" charset="-122"/>
              </a:rPr>
              <a:t> </a:t>
            </a:r>
            <a:r>
              <a:rPr lang="en-US" altLang="zh-CN" sz="2300" b="1" dirty="0" smtClean="0">
                <a:latin typeface="仿宋_GB2312" pitchFamily="1" charset="-122"/>
                <a:ea typeface="仿宋_GB2312" pitchFamily="1" charset="-122"/>
              </a:rPr>
              <a:t>     </a:t>
            </a:r>
            <a:r>
              <a:rPr lang="zh-CN" sz="2300" b="1" dirty="0" smtClean="0">
                <a:latin typeface="仿宋_GB2312" pitchFamily="1" charset="-122"/>
                <a:ea typeface="仿宋_GB2312" pitchFamily="1" charset="-122"/>
              </a:rPr>
              <a:t>第二</a:t>
            </a:r>
            <a:r>
              <a:rPr lang="zh-CN" sz="2300" b="1" dirty="0">
                <a:latin typeface="仿宋_GB2312" pitchFamily="1" charset="-122"/>
                <a:ea typeface="仿宋_GB2312" pitchFamily="1" charset="-122"/>
              </a:rPr>
              <a:t>级国家军队标准</a:t>
            </a:r>
            <a:r>
              <a:rPr lang="zh-CN" sz="2300" b="1" dirty="0" smtClean="0">
                <a:latin typeface="仿宋_GB2312" pitchFamily="1" charset="-122"/>
                <a:ea typeface="仿宋_GB2312" pitchFamily="1" charset="-122"/>
              </a:rPr>
              <a:t>，</a:t>
            </a:r>
            <a:endParaRPr lang="en-US" altLang="zh-CN" sz="2300" b="1" dirty="0" smtClean="0">
              <a:latin typeface="仿宋_GB2312" pitchFamily="1" charset="-122"/>
              <a:ea typeface="仿宋_GB2312" pitchFamily="1" charset="-122"/>
            </a:endParaRPr>
          </a:p>
          <a:p>
            <a:pPr marL="0" indent="0">
              <a:lnSpc>
                <a:spcPct val="90000"/>
              </a:lnSpc>
              <a:buFontTx/>
              <a:buNone/>
              <a:defRPr/>
            </a:pPr>
            <a:r>
              <a:rPr lang="en-US" altLang="zh-CN" sz="2300" b="1" dirty="0">
                <a:latin typeface="仿宋_GB2312" pitchFamily="1" charset="-122"/>
                <a:ea typeface="仿宋_GB2312" pitchFamily="1" charset="-122"/>
              </a:rPr>
              <a:t> </a:t>
            </a:r>
            <a:r>
              <a:rPr lang="en-US" altLang="zh-CN" sz="2300" b="1" dirty="0" smtClean="0">
                <a:latin typeface="仿宋_GB2312" pitchFamily="1" charset="-122"/>
                <a:ea typeface="仿宋_GB2312" pitchFamily="1" charset="-122"/>
              </a:rPr>
              <a:t>     </a:t>
            </a:r>
            <a:r>
              <a:rPr lang="zh-CN" sz="2300" b="1" dirty="0" smtClean="0">
                <a:latin typeface="仿宋_GB2312" pitchFamily="1" charset="-122"/>
                <a:ea typeface="仿宋_GB2312" pitchFamily="1" charset="-122"/>
              </a:rPr>
              <a:t>第三</a:t>
            </a:r>
            <a:r>
              <a:rPr lang="zh-CN" sz="2300" b="1" dirty="0">
                <a:latin typeface="仿宋_GB2312" pitchFamily="1" charset="-122"/>
                <a:ea typeface="仿宋_GB2312" pitchFamily="1" charset="-122"/>
              </a:rPr>
              <a:t>级国家保密标准</a:t>
            </a:r>
            <a:r>
              <a:rPr lang="zh-CN" sz="2300" b="1" dirty="0" smtClean="0">
                <a:latin typeface="仿宋_GB2312" pitchFamily="1" charset="-122"/>
                <a:ea typeface="仿宋_GB2312" pitchFamily="1" charset="-122"/>
              </a:rPr>
              <a:t>。</a:t>
            </a:r>
            <a:endParaRPr lang="en-US" altLang="zh-CN" sz="2300" b="1" dirty="0" smtClean="0">
              <a:latin typeface="仿宋_GB2312" pitchFamily="1" charset="-122"/>
              <a:ea typeface="仿宋_GB2312" pitchFamily="1" charset="-122"/>
            </a:endParaRPr>
          </a:p>
          <a:p>
            <a:pPr marL="0" indent="0">
              <a:lnSpc>
                <a:spcPct val="90000"/>
              </a:lnSpc>
              <a:buFontTx/>
              <a:buNone/>
              <a:defRPr/>
            </a:pPr>
            <a:r>
              <a:rPr lang="en-US" altLang="zh-CN" sz="2300" b="1" dirty="0">
                <a:latin typeface="仿宋_GB2312" pitchFamily="1" charset="-122"/>
                <a:ea typeface="仿宋_GB2312" pitchFamily="1" charset="-122"/>
              </a:rPr>
              <a:t> </a:t>
            </a:r>
            <a:r>
              <a:rPr lang="en-US" altLang="zh-CN" sz="2300" b="1" dirty="0" smtClean="0">
                <a:latin typeface="仿宋_GB2312" pitchFamily="1" charset="-122"/>
                <a:ea typeface="仿宋_GB2312" pitchFamily="1" charset="-122"/>
              </a:rPr>
              <a:t>  </a:t>
            </a:r>
            <a:r>
              <a:rPr lang="zh-CN" sz="2300" b="1" dirty="0" smtClean="0">
                <a:latin typeface="仿宋_GB2312" pitchFamily="1" charset="-122"/>
                <a:ea typeface="仿宋_GB2312" pitchFamily="1" charset="-122"/>
              </a:rPr>
              <a:t>在</a:t>
            </a:r>
            <a:r>
              <a:rPr lang="zh-CN" sz="2300" b="1" dirty="0">
                <a:latin typeface="仿宋_GB2312" pitchFamily="1" charset="-122"/>
                <a:ea typeface="仿宋_GB2312" pitchFamily="1" charset="-122"/>
              </a:rPr>
              <a:t>这三级标准中，国家保密标准最高</a:t>
            </a:r>
            <a:r>
              <a:rPr lang="zh-CN" sz="2300" b="1" dirty="0" smtClean="0">
                <a:latin typeface="仿宋_GB2312" pitchFamily="1" charset="-122"/>
                <a:ea typeface="仿宋_GB2312" pitchFamily="1" charset="-122"/>
              </a:rPr>
              <a:t>。</a:t>
            </a:r>
            <a:endParaRPr lang="en-US" altLang="zh-CN" sz="2300" b="1" dirty="0" smtClean="0">
              <a:latin typeface="仿宋_GB2312" pitchFamily="1" charset="-122"/>
              <a:ea typeface="仿宋_GB2312" pitchFamily="1" charset="-122"/>
            </a:endParaRPr>
          </a:p>
          <a:p>
            <a:pPr marL="0" indent="0">
              <a:lnSpc>
                <a:spcPct val="90000"/>
              </a:lnSpc>
              <a:buFontTx/>
              <a:buNone/>
              <a:defRPr/>
            </a:pPr>
            <a:r>
              <a:rPr lang="en-US" altLang="zh-CN" sz="2300" b="1" dirty="0">
                <a:latin typeface="仿宋_GB2312" pitchFamily="1" charset="-122"/>
                <a:ea typeface="仿宋_GB2312" pitchFamily="1" charset="-122"/>
              </a:rPr>
              <a:t> </a:t>
            </a:r>
            <a:r>
              <a:rPr lang="en-US" altLang="zh-CN" sz="2300" b="1" dirty="0" smtClean="0">
                <a:latin typeface="仿宋_GB2312" pitchFamily="1" charset="-122"/>
                <a:ea typeface="仿宋_GB2312" pitchFamily="1" charset="-122"/>
              </a:rPr>
              <a:t>  </a:t>
            </a:r>
            <a:r>
              <a:rPr lang="zh-CN" sz="2300" b="1" dirty="0" smtClean="0">
                <a:latin typeface="仿宋_GB2312" pitchFamily="1" charset="-122"/>
                <a:ea typeface="仿宋_GB2312" pitchFamily="1" charset="-122"/>
              </a:rPr>
              <a:t>其他</a:t>
            </a:r>
            <a:r>
              <a:rPr lang="zh-CN" sz="2300" b="1" dirty="0">
                <a:latin typeface="仿宋_GB2312" pitchFamily="1" charset="-122"/>
                <a:ea typeface="仿宋_GB2312" pitchFamily="1" charset="-122"/>
              </a:rPr>
              <a:t>标准还包括：公共安全行业标准（</a:t>
            </a:r>
            <a:r>
              <a:rPr lang="zh-CN" altLang="zh-CN" sz="2300" b="1" dirty="0">
                <a:latin typeface="仿宋_GB2312" pitchFamily="1" charset="-122"/>
                <a:ea typeface="仿宋_GB2312" pitchFamily="1" charset="-122"/>
              </a:rPr>
              <a:t>GA</a:t>
            </a:r>
            <a:r>
              <a:rPr lang="zh-CN" sz="2300" b="1" dirty="0">
                <a:latin typeface="仿宋_GB2312" pitchFamily="1" charset="-122"/>
                <a:ea typeface="仿宋_GB2312" pitchFamily="1" charset="-122"/>
              </a:rPr>
              <a:t>）</a:t>
            </a:r>
            <a:r>
              <a:rPr lang="zh-CN" sz="2300" b="1" dirty="0" smtClean="0">
                <a:latin typeface="仿宋_GB2312" pitchFamily="1" charset="-122"/>
                <a:ea typeface="仿宋_GB2312" pitchFamily="1" charset="-122"/>
              </a:rPr>
              <a:t>。</a:t>
            </a:r>
            <a:endParaRPr lang="zh-CN" sz="2300" b="1" dirty="0">
              <a:latin typeface="仿宋_GB2312" pitchFamily="1" charset="-122"/>
              <a:ea typeface="仿宋_GB2312" pitchFamily="1" charset="-122"/>
            </a:endParaRPr>
          </a:p>
        </p:txBody>
      </p:sp>
    </p:spTree>
  </p:cSld>
  <p:clrMapOvr>
    <a:masterClrMapping/>
  </p:clrMapOvr>
  <p:transition spd="med">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382612"/>
            <a:ext cx="8965058" cy="625574"/>
          </a:xfrm>
        </p:spPr>
        <p:txBody>
          <a:bodyPr/>
          <a:lstStyle/>
          <a:p>
            <a:pPr algn="ctr"/>
            <a:r>
              <a:rPr lang="en-US" altLang="zh-CN" sz="3600" b="1" dirty="0">
                <a:latin typeface="Times New Roman" panose="02020603050405020304" pitchFamily="18" charset="0"/>
                <a:ea typeface="+mn-ea"/>
                <a:cs typeface="Times New Roman" panose="02020603050405020304" pitchFamily="18" charset="0"/>
              </a:rPr>
              <a:t>10.3.2  </a:t>
            </a:r>
            <a:r>
              <a:rPr lang="zh-CN" altLang="zh-CN" sz="3600" b="1" dirty="0">
                <a:latin typeface="Times New Roman" panose="02020603050405020304" pitchFamily="18" charset="0"/>
                <a:ea typeface="+mn-ea"/>
                <a:cs typeface="Times New Roman" panose="02020603050405020304" pitchFamily="18" charset="0"/>
              </a:rPr>
              <a:t>信息安全管理体系</a:t>
            </a:r>
            <a:r>
              <a:rPr lang="zh-CN" altLang="zh-CN" sz="3600" b="1" dirty="0" smtClean="0">
                <a:latin typeface="Times New Roman" panose="02020603050405020304" pitchFamily="18" charset="0"/>
                <a:ea typeface="+mn-ea"/>
                <a:cs typeface="Times New Roman" panose="02020603050405020304" pitchFamily="18" charset="0"/>
              </a:rPr>
              <a:t>标准</a:t>
            </a:r>
            <a:endParaRPr lang="zh-CN" altLang="en-US" sz="3600" dirty="0">
              <a:latin typeface="Times New Roman" panose="02020603050405020304" pitchFamily="18" charset="0"/>
              <a:ea typeface="+mn-ea"/>
              <a:cs typeface="Times New Roman" panose="02020603050405020304" pitchFamily="18" charset="0"/>
            </a:endParaRPr>
          </a:p>
        </p:txBody>
      </p:sp>
      <p:sp>
        <p:nvSpPr>
          <p:cNvPr id="4" name="日期占位符 3"/>
          <p:cNvSpPr>
            <a:spLocks noGrp="1"/>
          </p:cNvSpPr>
          <p:nvPr>
            <p:ph type="dt" sz="half" idx="10"/>
          </p:nvPr>
        </p:nvSpPr>
        <p:spPr>
          <a:xfrm>
            <a:off x="457200" y="6580212"/>
            <a:ext cx="2133600" cy="349250"/>
          </a:xfrm>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a:xfrm>
            <a:off x="6553200" y="6580212"/>
            <a:ext cx="2133600" cy="349250"/>
          </a:xfrm>
        </p:spPr>
        <p:txBody>
          <a:bodyPr/>
          <a:lstStyle/>
          <a:p>
            <a:pPr>
              <a:defRPr/>
            </a:pPr>
            <a:fld id="{1A3931F6-59D2-4289-896A-0BFCB1FBF28C}" type="slidenum">
              <a:rPr lang="en-US" altLang="zh-CN" smtClean="0"/>
              <a:pPr>
                <a:defRPr/>
              </a:pPr>
              <a:t>38</a:t>
            </a:fld>
            <a:endParaRPr lang="zh-CN" altLang="en-US"/>
          </a:p>
        </p:txBody>
      </p:sp>
      <p:sp>
        <p:nvSpPr>
          <p:cNvPr id="6" name="矩形 5"/>
          <p:cNvSpPr/>
          <p:nvPr/>
        </p:nvSpPr>
        <p:spPr>
          <a:xfrm>
            <a:off x="785786" y="1378128"/>
            <a:ext cx="7704856" cy="3969385"/>
          </a:xfrm>
          <a:prstGeom prst="rect">
            <a:avLst/>
          </a:prstGeom>
          <a:solidFill>
            <a:schemeClr val="bg1"/>
          </a:solidFill>
          <a:ln w="25400">
            <a:solidFill>
              <a:srgbClr val="0000FF"/>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60045" indent="-360045" algn="just">
              <a:lnSpc>
                <a:spcPct val="150000"/>
              </a:lnSpc>
              <a:spcBef>
                <a:spcPts val="600"/>
              </a:spcBef>
              <a:buClr>
                <a:srgbClr val="0000FF"/>
              </a:buClr>
            </a:pPr>
            <a:r>
              <a:rPr lang="zh-CN" altLang="zh-CN" sz="2800" dirty="0">
                <a:latin typeface="Times New Roman" panose="02020603050405020304" pitchFamily="18" charset="0"/>
                <a:ea typeface="+mn-ea"/>
                <a:cs typeface="Times New Roman" panose="02020603050405020304" pitchFamily="18" charset="0"/>
              </a:rPr>
              <a:t>在</a:t>
            </a:r>
            <a:r>
              <a:rPr lang="en-US" altLang="zh-CN" sz="2800" dirty="0">
                <a:latin typeface="Times New Roman" panose="02020603050405020304" pitchFamily="18" charset="0"/>
                <a:ea typeface="+mn-ea"/>
                <a:cs typeface="Times New Roman" panose="02020603050405020304" pitchFamily="18" charset="0"/>
              </a:rPr>
              <a:t>BS7799-2</a:t>
            </a:r>
            <a:r>
              <a:rPr lang="zh-CN" altLang="zh-CN" sz="2800" dirty="0">
                <a:latin typeface="Times New Roman" panose="02020603050405020304" pitchFamily="18" charset="0"/>
                <a:ea typeface="+mn-ea"/>
                <a:cs typeface="Times New Roman" panose="02020603050405020304" pitchFamily="18" charset="0"/>
              </a:rPr>
              <a:t>《信息安全管理体系规范》中详细说明了建立、实施和维护信息安全管理体系的要求，指出实施机构应该使用某一风险评估标准来鉴定最适宜的控制的对象，对自己的需求采取适当的安全控制。建立</a:t>
            </a:r>
            <a:r>
              <a:rPr lang="en-US" altLang="zh-CN" sz="2800" dirty="0">
                <a:latin typeface="Times New Roman" panose="02020603050405020304" pitchFamily="18" charset="0"/>
                <a:ea typeface="+mn-ea"/>
                <a:cs typeface="Times New Roman" panose="02020603050405020304" pitchFamily="18" charset="0"/>
              </a:rPr>
              <a:t>ISMS</a:t>
            </a:r>
            <a:r>
              <a:rPr lang="zh-CN" altLang="zh-CN" sz="2800" dirty="0">
                <a:latin typeface="Times New Roman" panose="02020603050405020304" pitchFamily="18" charset="0"/>
                <a:ea typeface="+mn-ea"/>
                <a:cs typeface="Times New Roman" panose="02020603050405020304" pitchFamily="18" charset="0"/>
              </a:rPr>
              <a:t>需要六个基本步骤，具体如下</a:t>
            </a:r>
            <a:r>
              <a:rPr lang="zh-CN" altLang="zh-CN" sz="2800" dirty="0" smtClean="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步骤一，定义信息安全策略。信息安全策略是组织信息安全的最高方针，需要根据组织内各个部门的实际情况，分别制订不同的信息安全策略。</a:t>
            </a:r>
          </a:p>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步骤二，定义</a:t>
            </a:r>
            <a:r>
              <a:rPr lang="en-US" altLang="zh-CN" sz="2800" b="1" dirty="0" smtClean="0">
                <a:latin typeface="Times New Roman" panose="02020603050405020304" pitchFamily="18" charset="0"/>
                <a:cs typeface="Times New Roman" panose="02020603050405020304" pitchFamily="18" charset="0"/>
              </a:rPr>
              <a:t>ISMS</a:t>
            </a:r>
            <a:r>
              <a:rPr lang="zh-CN" altLang="zh-CN" sz="2800" b="1" dirty="0" smtClean="0">
                <a:latin typeface="Times New Roman" panose="02020603050405020304" pitchFamily="18" charset="0"/>
                <a:cs typeface="Times New Roman" panose="02020603050405020304" pitchFamily="18" charset="0"/>
              </a:rPr>
              <a:t>的范围。</a:t>
            </a:r>
            <a:r>
              <a:rPr lang="en-US" altLang="zh-CN" sz="2800" b="1" dirty="0" smtClean="0">
                <a:latin typeface="Times New Roman" panose="02020603050405020304" pitchFamily="18" charset="0"/>
                <a:cs typeface="Times New Roman" panose="02020603050405020304" pitchFamily="18" charset="0"/>
              </a:rPr>
              <a:t>ISMS</a:t>
            </a:r>
            <a:r>
              <a:rPr lang="zh-CN" altLang="zh-CN" sz="2800" b="1" dirty="0" smtClean="0">
                <a:latin typeface="Times New Roman" panose="02020603050405020304" pitchFamily="18" charset="0"/>
                <a:cs typeface="Times New Roman" panose="02020603050405020304" pitchFamily="18" charset="0"/>
              </a:rPr>
              <a:t>的范围描述了需要进行信息安全管理的领域轮廓，组织根据自己的实际情况，在整个范围或个别部门构架</a:t>
            </a:r>
            <a:r>
              <a:rPr lang="en-US" altLang="zh-CN" sz="2800" b="1" dirty="0" smtClean="0">
                <a:latin typeface="Times New Roman" panose="02020603050405020304" pitchFamily="18" charset="0"/>
                <a:cs typeface="Times New Roman" panose="02020603050405020304" pitchFamily="18" charset="0"/>
              </a:rPr>
              <a:t>ISMS</a:t>
            </a:r>
            <a:r>
              <a:rPr lang="zh-CN" altLang="zh-CN" sz="2800" b="1" dirty="0" smtClean="0">
                <a:latin typeface="Times New Roman" panose="02020603050405020304" pitchFamily="18" charset="0"/>
                <a:cs typeface="Times New Roman" panose="02020603050405020304" pitchFamily="18" charset="0"/>
              </a:rPr>
              <a:t>。</a:t>
            </a:r>
          </a:p>
          <a:p>
            <a:pPr>
              <a:lnSpc>
                <a:spcPct val="150000"/>
              </a:lnSpc>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39</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标题 1"/>
          <p:cNvSpPr>
            <a:spLocks noGrp="1"/>
          </p:cNvSpPr>
          <p:nvPr>
            <p:ph type="title"/>
          </p:nvPr>
        </p:nvSpPr>
        <p:spPr>
          <a:xfrm>
            <a:off x="571472" y="428604"/>
            <a:ext cx="7170737" cy="492125"/>
          </a:xfrm>
        </p:spPr>
        <p:txBody>
          <a:bodyPr/>
          <a:lstStyle/>
          <a:p>
            <a:pPr eaLnBrk="1" hangingPunct="1"/>
            <a:r>
              <a:rPr lang="zh-CN" altLang="en-US" b="1" dirty="0" smtClean="0">
                <a:ea typeface="宋体" panose="02010600030101010101" pitchFamily="2" charset="-122"/>
              </a:rPr>
              <a:t>国家政策要求</a:t>
            </a:r>
          </a:p>
        </p:txBody>
      </p:sp>
      <p:sp>
        <p:nvSpPr>
          <p:cNvPr id="4" name="灯片编号占位符 3"/>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FAB39877-8F1C-45A0-89C1-EF8428D8B326}" type="slidenum">
              <a:rPr lang="ar-SA" altLang="en-US"/>
              <a:pPr>
                <a:defRPr/>
              </a:pPr>
              <a:t>4</a:t>
            </a:fld>
            <a:endParaRPr lang="en-US" altLang="en-US"/>
          </a:p>
        </p:txBody>
      </p:sp>
      <p:pic>
        <p:nvPicPr>
          <p:cNvPr id="11269" name="Picture 2"/>
          <p:cNvPicPr>
            <a:picLocks noChangeAspect="1" noChangeArrowheads="1"/>
          </p:cNvPicPr>
          <p:nvPr/>
        </p:nvPicPr>
        <p:blipFill>
          <a:blip r:embed="rId2"/>
          <a:srcRect/>
          <a:stretch>
            <a:fillRect/>
          </a:stretch>
        </p:blipFill>
        <p:spPr bwMode="auto">
          <a:xfrm>
            <a:off x="98425" y="1419225"/>
            <a:ext cx="8865870" cy="4177665"/>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57158" y="714356"/>
            <a:ext cx="8229600" cy="5000625"/>
          </a:xfrm>
        </p:spPr>
        <p:txBody>
          <a:bodyPr/>
          <a:lstStyle/>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步骤三，进行信息安全风险评估。信息安全风险评估的复杂程度将取决于风险的复杂程度和受保护资产的敏感程度，所采用的评估措施应该与组织对信息资产风险的保护需求相一致。</a:t>
            </a:r>
          </a:p>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步骤四，信息安全风险管理。根据风险评估的结果进行相应的风险管理。</a:t>
            </a:r>
          </a:p>
          <a:p>
            <a:pPr>
              <a:lnSpc>
                <a:spcPct val="150000"/>
              </a:lnSpc>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40</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步骤五，确定控制目标和选择控制措施。控制目标的确定和控制措施的选择原则是费用不超过风险所造成的损失。</a:t>
            </a:r>
          </a:p>
          <a:p>
            <a:pPr marL="360045" indent="-360045" algn="just">
              <a:lnSpc>
                <a:spcPct val="150000"/>
              </a:lnSpc>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步骤六，准备信息安全适用性声明。信息安全适用性声明纪录了组织内相关的风险控制目标和针对每种风险所采取的各种控制措施。</a:t>
            </a:r>
          </a:p>
          <a:p>
            <a:pPr>
              <a:lnSpc>
                <a:spcPct val="150000"/>
              </a:lnSpc>
            </a:pPr>
            <a:endParaRPr lang="zh-CN" altLang="en-US" sz="2800"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41</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211138"/>
            <a:ext cx="8965058" cy="769590"/>
          </a:xfrm>
        </p:spPr>
        <p:txBody>
          <a:bodyPr/>
          <a:lstStyle/>
          <a:p>
            <a:pPr algn="ctr"/>
            <a:r>
              <a:rPr lang="en-US" altLang="zh-CN" sz="3600" b="1" dirty="0">
                <a:latin typeface="Times New Roman" panose="02020603050405020304" pitchFamily="18" charset="0"/>
                <a:ea typeface="+mn-ea"/>
                <a:cs typeface="Times New Roman" panose="02020603050405020304" pitchFamily="18" charset="0"/>
              </a:rPr>
              <a:t>10.4  </a:t>
            </a:r>
            <a:r>
              <a:rPr lang="zh-CN" altLang="zh-CN" sz="3600" b="1" dirty="0">
                <a:latin typeface="Times New Roman" panose="02020603050405020304" pitchFamily="18" charset="0"/>
                <a:ea typeface="+mn-ea"/>
                <a:cs typeface="Times New Roman" panose="02020603050405020304" pitchFamily="18" charset="0"/>
              </a:rPr>
              <a:t>信息安全法律法规及道德</a:t>
            </a:r>
            <a:r>
              <a:rPr lang="zh-CN" altLang="zh-CN" sz="3600" b="1" dirty="0" smtClean="0">
                <a:latin typeface="Times New Roman" panose="02020603050405020304" pitchFamily="18" charset="0"/>
                <a:ea typeface="+mn-ea"/>
                <a:cs typeface="Times New Roman" panose="02020603050405020304" pitchFamily="18" charset="0"/>
              </a:rPr>
              <a:t>规范</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42</a:t>
            </a:fld>
            <a:endParaRPr lang="zh-CN" altLang="en-US"/>
          </a:p>
        </p:txBody>
      </p:sp>
      <p:sp>
        <p:nvSpPr>
          <p:cNvPr id="6" name="矩形 5"/>
          <p:cNvSpPr/>
          <p:nvPr/>
        </p:nvSpPr>
        <p:spPr>
          <a:xfrm>
            <a:off x="857224" y="1357298"/>
            <a:ext cx="7500990" cy="3108543"/>
          </a:xfrm>
          <a:prstGeom prst="rect">
            <a:avLst/>
          </a:prstGeom>
          <a:solidFill>
            <a:schemeClr val="bg1"/>
          </a:solidFill>
          <a:ln w="25400">
            <a:solidFill>
              <a:srgbClr val="0000FF"/>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60045" indent="-360045" algn="just">
              <a:spcBef>
                <a:spcPts val="600"/>
              </a:spcBef>
              <a:buClr>
                <a:srgbClr val="0000FF"/>
              </a:buClr>
              <a:buFont typeface="Arial" panose="020B0604020202020204" pitchFamily="34" charset="0"/>
              <a:buChar char="•"/>
            </a:pPr>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推进信息安全等级保护等基础性工作，指导监督政府部门、重点行业的重要信息系统与基础信息网络的安全保障工作，加强信息安全的立法，加快形成法律规范、行政监管、行业自律、技术保障、公众监督、社会教育相结合的互联网管理体系</a:t>
            </a:r>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是一段时期内国家信息安全管理工作的主要任务</a:t>
            </a:r>
            <a:r>
              <a:rPr lang="zh-CN" altLang="zh-CN" sz="2800" dirty="0" smtClean="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0045" indent="-360045" algn="just">
              <a:lnSpc>
                <a:spcPct val="150000"/>
              </a:lnSpc>
              <a:spcBef>
                <a:spcPts val="600"/>
              </a:spcBef>
              <a:buClr>
                <a:srgbClr val="0000FF"/>
              </a:buClr>
              <a:buFont typeface="Arial" panose="020B0604020202020204" pitchFamily="34" charset="0"/>
              <a:buChar char="•"/>
            </a:pPr>
            <a:r>
              <a:rPr lang="zh-CN" altLang="zh-CN" sz="2800" b="1" dirty="0" smtClean="0">
                <a:latin typeface="Times New Roman" panose="02020603050405020304" pitchFamily="18" charset="0"/>
                <a:cs typeface="Times New Roman" panose="02020603050405020304" pitchFamily="18" charset="0"/>
              </a:rPr>
              <a:t>我国信息安全法规主要涉及信息系统安全保护、国际联网管理、商用密码管理、计算机病毒防治和安全产品检测与销售五个方面。</a:t>
            </a:r>
            <a:endParaRPr lang="en-US" altLang="zh-CN" sz="2800" b="1" dirty="0" smtClean="0">
              <a:latin typeface="Times New Roman" panose="02020603050405020304" pitchFamily="18" charset="0"/>
              <a:cs typeface="Times New Roman" panose="02020603050405020304" pitchFamily="18" charset="0"/>
            </a:endParaRPr>
          </a:p>
          <a:p>
            <a:pPr marL="360045" indent="-360045" algn="just">
              <a:lnSpc>
                <a:spcPct val="150000"/>
              </a:lnSpc>
              <a:spcBef>
                <a:spcPts val="600"/>
              </a:spcBef>
              <a:buClr>
                <a:srgbClr val="0000FF"/>
              </a:buClr>
              <a:buFont typeface="Arial" panose="020B0604020202020204" pitchFamily="34" charset="0"/>
              <a:buChar char="•"/>
            </a:pPr>
            <a:r>
              <a:rPr lang="zh-CN" altLang="zh-CN" sz="2800" b="1" dirty="0" smtClean="0">
                <a:latin typeface="Times New Roman" panose="02020603050405020304" pitchFamily="18" charset="0"/>
                <a:cs typeface="Times New Roman" panose="02020603050405020304" pitchFamily="18" charset="0"/>
              </a:rPr>
              <a:t>所有这些法律和规章奠定了中国加强信息网络安全保护和打击网络违法犯罪活动的法律基础。</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43</a:t>
            </a:fld>
            <a:endParaRPr lang="zh-CN" altLang="en-US"/>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373964"/>
            <a:ext cx="8965058" cy="697582"/>
          </a:xfrm>
        </p:spPr>
        <p:txBody>
          <a:bodyPr/>
          <a:lstStyle/>
          <a:p>
            <a:pPr algn="ctr"/>
            <a:r>
              <a:rPr lang="en-US" altLang="zh-CN" sz="3600" b="1" dirty="0">
                <a:latin typeface="Times New Roman" panose="02020603050405020304" pitchFamily="18" charset="0"/>
                <a:ea typeface="+mn-ea"/>
                <a:cs typeface="Times New Roman" panose="02020603050405020304" pitchFamily="18" charset="0"/>
              </a:rPr>
              <a:t>10.4.1  </a:t>
            </a:r>
            <a:r>
              <a:rPr lang="zh-CN" altLang="zh-CN" sz="3600" b="1" dirty="0">
                <a:latin typeface="Times New Roman" panose="02020603050405020304" pitchFamily="18" charset="0"/>
                <a:ea typeface="+mn-ea"/>
                <a:cs typeface="Times New Roman" panose="02020603050405020304" pitchFamily="18" charset="0"/>
              </a:rPr>
              <a:t>信息</a:t>
            </a:r>
            <a:r>
              <a:rPr lang="zh-CN" altLang="zh-CN" sz="3600" b="1" dirty="0" smtClean="0">
                <a:latin typeface="Times New Roman" panose="02020603050405020304" pitchFamily="18" charset="0"/>
                <a:ea typeface="+mn-ea"/>
                <a:cs typeface="Times New Roman" panose="02020603050405020304" pitchFamily="18" charset="0"/>
              </a:rPr>
              <a:t>犯罪</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4" name="日期占位符 3"/>
          <p:cNvSpPr>
            <a:spLocks noGrp="1"/>
          </p:cNvSpPr>
          <p:nvPr>
            <p:ph type="dt" sz="half" idx="10"/>
          </p:nvPr>
        </p:nvSpPr>
        <p:spPr/>
        <p:txBody>
          <a:bodyPr/>
          <a:lstStyle/>
          <a:p>
            <a:pPr>
              <a:defRPr/>
            </a:pPr>
            <a:fld id="{83DD8995-B9B6-495B-9005-A47FD0637DA3}" type="datetime1">
              <a:rPr lang="zh-CN" altLang="en-US" b="1" smtClean="0"/>
              <a:pPr>
                <a:defRPr/>
              </a:pPr>
              <a:t>2018/6/14</a:t>
            </a:fld>
            <a:endParaRPr lang="zh-CN" altLang="en-US" b="1"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b="1" smtClean="0"/>
              <a:pPr>
                <a:defRPr/>
              </a:pPr>
              <a:t>44</a:t>
            </a:fld>
            <a:endParaRPr lang="zh-CN" altLang="en-US" b="1"/>
          </a:p>
        </p:txBody>
      </p:sp>
      <p:sp>
        <p:nvSpPr>
          <p:cNvPr id="6" name="矩形 5"/>
          <p:cNvSpPr/>
          <p:nvPr/>
        </p:nvSpPr>
        <p:spPr>
          <a:xfrm>
            <a:off x="857224" y="1390879"/>
            <a:ext cx="7560840" cy="4984750"/>
          </a:xfrm>
          <a:prstGeom prst="rect">
            <a:avLst/>
          </a:prstGeom>
          <a:solidFill>
            <a:schemeClr val="bg1"/>
          </a:solidFill>
          <a:ln w="25400">
            <a:solidFill>
              <a:srgbClr val="0000FF"/>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60045" indent="-360045" algn="just">
              <a:spcBef>
                <a:spcPts val="600"/>
              </a:spcBef>
              <a:buClr>
                <a:srgbClr val="0000FF"/>
              </a:buClr>
              <a:buFont typeface="Wingdings" panose="05000000000000000000" pitchFamily="2" charset="2"/>
              <a:buChar char="l"/>
            </a:pPr>
            <a:r>
              <a:rPr lang="zh-CN" altLang="zh-CN" sz="2800" dirty="0">
                <a:latin typeface="Times New Roman" panose="02020603050405020304" pitchFamily="18" charset="0"/>
                <a:ea typeface="+mn-ea"/>
                <a:cs typeface="Times New Roman" panose="02020603050405020304" pitchFamily="18" charset="0"/>
              </a:rPr>
              <a:t>信息犯罪一般可以分为两类，一类是以信息资源为侵害对象，另一类是以非信息资源的主体为侵害对象。</a:t>
            </a:r>
            <a:endParaRPr lang="en-US" altLang="zh-CN" sz="2800" dirty="0">
              <a:latin typeface="Times New Roman" panose="02020603050405020304" pitchFamily="18" charset="0"/>
              <a:ea typeface="+mn-ea"/>
              <a:cs typeface="Times New Roman" panose="02020603050405020304" pitchFamily="18" charset="0"/>
            </a:endParaRPr>
          </a:p>
          <a:p>
            <a:pPr marL="360045" indent="-360045" algn="just">
              <a:spcBef>
                <a:spcPts val="600"/>
              </a:spcBef>
              <a:buClr>
                <a:srgbClr val="0000FF"/>
              </a:buClr>
              <a:buFont typeface="Wingdings" panose="05000000000000000000" pitchFamily="2" charset="2"/>
              <a:buChar char="l"/>
            </a:pPr>
            <a:r>
              <a:rPr lang="zh-CN" altLang="zh-CN" sz="2800" dirty="0">
                <a:latin typeface="Times New Roman" panose="02020603050405020304" pitchFamily="18" charset="0"/>
                <a:ea typeface="+mn-ea"/>
                <a:cs typeface="Times New Roman" panose="02020603050405020304" pitchFamily="18" charset="0"/>
              </a:rPr>
              <a:t>以信息资源为犯罪对象的犯罪常见的有：</a:t>
            </a:r>
          </a:p>
          <a:p>
            <a:pPr marL="0" indent="0" algn="just">
              <a:spcBef>
                <a:spcPts val="600"/>
              </a:spcBef>
              <a:buClr>
                <a:srgbClr val="0000FF"/>
              </a:buClr>
              <a:buFont typeface="Wingdings" panose="05000000000000000000" pitchFamily="2" charset="2"/>
              <a:buNone/>
            </a:pPr>
            <a:r>
              <a:rPr lang="zh-CN" altLang="zh-CN" sz="2800" dirty="0">
                <a:solidFill>
                  <a:srgbClr val="FF0000"/>
                </a:solidFill>
                <a:latin typeface="Times New Roman" panose="02020603050405020304" pitchFamily="18" charset="0"/>
                <a:ea typeface="+mn-ea"/>
                <a:cs typeface="Times New Roman" panose="02020603050405020304" pitchFamily="18" charset="0"/>
              </a:rPr>
              <a:t>信息破坏</a:t>
            </a:r>
            <a:r>
              <a:rPr lang="zh-CN" altLang="zh-CN" sz="2800" dirty="0">
                <a:latin typeface="Times New Roman" panose="02020603050405020304" pitchFamily="18" charset="0"/>
                <a:ea typeface="+mn-ea"/>
                <a:cs typeface="Times New Roman" panose="02020603050405020304" pitchFamily="18" charset="0"/>
              </a:rPr>
              <a:t>，犯罪主体出于某种动机，利用非法手段进入未授权的系统或对他人的信息资源进行非法控制，具体行为表现为故意利用损坏、删除、修改、增加、干扰等手段，对信息系统内部硬件、软件以及传输的信息进行破坏，从而导致网络信息丢失、篡改、更换等，严重的可引起系统或网络的瘫痪</a:t>
            </a:r>
            <a:r>
              <a:rPr lang="zh-CN" altLang="zh-CN" sz="2800" dirty="0" smtClean="0">
                <a:latin typeface="Times New Roman" panose="02020603050405020304" pitchFamily="18" charset="0"/>
                <a:ea typeface="+mn-ea"/>
                <a:cs typeface="Times New Roman" panose="02020603050405020304" pitchFamily="18" charset="0"/>
              </a:rPr>
              <a:t>。</a:t>
            </a:r>
            <a:endParaRPr lang="en-US" altLang="zh-CN"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0045" indent="-360045" algn="just">
              <a:lnSpc>
                <a:spcPct val="150000"/>
              </a:lnSpc>
              <a:spcBef>
                <a:spcPts val="600"/>
              </a:spcBef>
              <a:buClr>
                <a:srgbClr val="0000FF"/>
              </a:buClr>
              <a:buFont typeface="Wingdings" panose="05000000000000000000" pitchFamily="2" charset="2"/>
              <a:buChar char="l"/>
            </a:pPr>
            <a:r>
              <a:rPr lang="zh-CN" altLang="zh-CN" sz="2800" b="1" dirty="0" smtClean="0">
                <a:solidFill>
                  <a:srgbClr val="FF0000"/>
                </a:solidFill>
                <a:latin typeface="Times New Roman" panose="02020603050405020304" pitchFamily="18" charset="0"/>
                <a:cs typeface="Times New Roman" panose="02020603050405020304" pitchFamily="18" charset="0"/>
              </a:rPr>
              <a:t>信息窃取</a:t>
            </a:r>
            <a:r>
              <a:rPr lang="zh-CN" altLang="zh-CN" sz="2800" b="1" dirty="0" smtClean="0">
                <a:latin typeface="Times New Roman" panose="02020603050405020304" pitchFamily="18" charset="0"/>
                <a:cs typeface="Times New Roman" panose="02020603050405020304" pitchFamily="18" charset="0"/>
              </a:rPr>
              <a:t>，此类犯罪是指未经信息所有者同意，擅自秘密窃取或非法使用其信息的犯罪行为。</a:t>
            </a:r>
            <a:endParaRPr lang="en-US" altLang="zh-CN" sz="2800" b="1" dirty="0" smtClean="0">
              <a:latin typeface="Times New Roman" panose="02020603050405020304" pitchFamily="18" charset="0"/>
              <a:cs typeface="Times New Roman" panose="02020603050405020304" pitchFamily="18" charset="0"/>
            </a:endParaRPr>
          </a:p>
          <a:p>
            <a:pPr marL="360045" indent="-360045" algn="just">
              <a:lnSpc>
                <a:spcPct val="150000"/>
              </a:lnSpc>
              <a:spcBef>
                <a:spcPts val="600"/>
              </a:spcBef>
              <a:buClr>
                <a:srgbClr val="0000FF"/>
              </a:buClr>
              <a:buFont typeface="Wingdings" panose="05000000000000000000" pitchFamily="2" charset="2"/>
              <a:buChar char="l"/>
            </a:pPr>
            <a:r>
              <a:rPr lang="zh-CN" altLang="zh-CN" sz="2800" b="1" dirty="0" smtClean="0">
                <a:solidFill>
                  <a:srgbClr val="FF0000"/>
                </a:solidFill>
                <a:latin typeface="Times New Roman" panose="02020603050405020304" pitchFamily="18" charset="0"/>
                <a:cs typeface="Times New Roman" panose="02020603050405020304" pitchFamily="18" charset="0"/>
              </a:rPr>
              <a:t>信息滥用</a:t>
            </a:r>
            <a:r>
              <a:rPr lang="zh-CN" altLang="zh-CN" sz="2800" b="1" dirty="0" smtClean="0">
                <a:latin typeface="Times New Roman" panose="02020603050405020304" pitchFamily="18" charset="0"/>
                <a:cs typeface="Times New Roman" panose="02020603050405020304" pitchFamily="18" charset="0"/>
              </a:rPr>
              <a:t>，这类犯罪是指由使用者违规操作，在信息系统中输入或者传播非法数据信息，毁灭、篡改、取代、涂改数据库中储存的信息，给他人造成损害的犯罪行为。</a:t>
            </a:r>
          </a:p>
          <a:p>
            <a:pPr>
              <a:lnSpc>
                <a:spcPct val="150000"/>
              </a:lnSpc>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45</a:t>
            </a:fld>
            <a:endParaRPr lang="zh-CN" altLang="en-US"/>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日期占位符 3"/>
          <p:cNvSpPr>
            <a:spLocks noGrp="1"/>
          </p:cNvSpPr>
          <p:nvPr>
            <p:ph type="dt"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7CDA08A-9424-4308-8903-92B6B5CA17FF}" type="datetime1">
              <a:rPr lang="zh-CN" altLang="en-US" b="0" smtClean="0"/>
              <a:pPr eaLnBrk="1" hangingPunct="1"/>
              <a:t>2018/6/14</a:t>
            </a:fld>
            <a:endParaRPr lang="zh-CN" altLang="en-US" b="0" noProof="1" smtClean="0"/>
          </a:p>
        </p:txBody>
      </p:sp>
      <p:sp>
        <p:nvSpPr>
          <p:cNvPr id="24580"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CA20F97-9ABE-47E4-BFC3-28BD8BBC2F7E}" type="slidenum">
              <a:rPr altLang="zh-CN" b="0" smtClean="0"/>
              <a:pPr eaLnBrk="1" hangingPunct="1"/>
              <a:t>46</a:t>
            </a:fld>
            <a:endParaRPr lang="zh-CN" altLang="en-US" b="0" smtClean="0"/>
          </a:p>
        </p:txBody>
      </p:sp>
      <p:sp>
        <p:nvSpPr>
          <p:cNvPr id="4" name="矩形 3"/>
          <p:cNvSpPr/>
          <p:nvPr/>
        </p:nvSpPr>
        <p:spPr>
          <a:xfrm>
            <a:off x="928662" y="785794"/>
            <a:ext cx="7344816" cy="4632037"/>
          </a:xfrm>
          <a:prstGeom prst="rect">
            <a:avLst/>
          </a:prstGeom>
          <a:solidFill>
            <a:schemeClr val="bg1"/>
          </a:solidFill>
          <a:ln w="25400">
            <a:solidFill>
              <a:srgbClr val="0000FF"/>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60045" indent="-360045" algn="just">
              <a:spcBef>
                <a:spcPts val="600"/>
              </a:spcBef>
              <a:buClr>
                <a:srgbClr val="0000FF"/>
              </a:buClr>
              <a:buFont typeface="Wingdings" panose="05000000000000000000" pitchFamily="2" charset="2"/>
              <a:buChar char="l"/>
            </a:pPr>
            <a:r>
              <a:rPr lang="zh-CN" altLang="zh-CN" sz="2800" dirty="0">
                <a:latin typeface="Times New Roman" panose="02020603050405020304" pitchFamily="18" charset="0"/>
                <a:ea typeface="+mn-ea"/>
                <a:cs typeface="Times New Roman" panose="02020603050405020304" pitchFamily="18" charset="0"/>
              </a:rPr>
              <a:t>信息犯罪具有如下一些显著特点</a:t>
            </a:r>
            <a:r>
              <a:rPr lang="zh-CN" altLang="zh-CN" sz="2800" dirty="0" smtClean="0">
                <a:latin typeface="Times New Roman" panose="02020603050405020304" pitchFamily="18" charset="0"/>
                <a:ea typeface="+mn-ea"/>
                <a:cs typeface="Times New Roman" panose="02020603050405020304" pitchFamily="18" charset="0"/>
              </a:rPr>
              <a:t>。</a:t>
            </a:r>
            <a:endParaRPr lang="en-US" altLang="zh-CN" sz="2800" dirty="0" smtClean="0">
              <a:latin typeface="Times New Roman" panose="02020603050405020304" pitchFamily="18" charset="0"/>
              <a:ea typeface="+mn-ea"/>
              <a:cs typeface="Times New Roman" panose="02020603050405020304" pitchFamily="18" charset="0"/>
            </a:endParaRPr>
          </a:p>
          <a:p>
            <a:pPr marL="360045" indent="-360045" algn="just">
              <a:spcBef>
                <a:spcPts val="600"/>
              </a:spcBef>
              <a:buClr>
                <a:srgbClr val="0000FF"/>
              </a:buClr>
              <a:buFont typeface="Wingdings" panose="05000000000000000000" pitchFamily="2" charset="2"/>
              <a:buChar char="l"/>
            </a:pPr>
            <a:r>
              <a:rPr lang="zh-CN" altLang="zh-CN" sz="2800" dirty="0" smtClean="0">
                <a:latin typeface="Times New Roman" panose="02020603050405020304" pitchFamily="18" charset="0"/>
                <a:ea typeface="+mn-ea"/>
                <a:cs typeface="Times New Roman" panose="02020603050405020304" pitchFamily="18" charset="0"/>
              </a:rPr>
              <a:t>智能化</a:t>
            </a:r>
            <a:r>
              <a:rPr lang="zh-CN" altLang="zh-CN" sz="2800" dirty="0">
                <a:latin typeface="Times New Roman" panose="02020603050405020304" pitchFamily="18" charset="0"/>
                <a:ea typeface="+mn-ea"/>
                <a:cs typeface="Times New Roman" panose="02020603050405020304" pitchFamily="18" charset="0"/>
              </a:rPr>
              <a:t>，以计算机及网络犯罪为例，犯罪者大多是掌握计算机和网络技术的专业人才</a:t>
            </a:r>
            <a:r>
              <a:rPr lang="zh-CN" altLang="zh-CN" sz="2800" dirty="0" smtClean="0">
                <a:latin typeface="Times New Roman" panose="02020603050405020304" pitchFamily="18" charset="0"/>
                <a:ea typeface="+mn-ea"/>
                <a:cs typeface="Times New Roman" panose="02020603050405020304" pitchFamily="18" charset="0"/>
              </a:rPr>
              <a:t>。</a:t>
            </a:r>
            <a:endParaRPr lang="en-US" altLang="zh-CN" sz="2800" dirty="0" smtClean="0">
              <a:latin typeface="Times New Roman" panose="02020603050405020304" pitchFamily="18" charset="0"/>
              <a:ea typeface="+mn-ea"/>
              <a:cs typeface="Times New Roman" panose="02020603050405020304" pitchFamily="18" charset="0"/>
            </a:endParaRPr>
          </a:p>
          <a:p>
            <a:pPr marL="360045" indent="-360045" algn="just">
              <a:spcBef>
                <a:spcPts val="600"/>
              </a:spcBef>
              <a:buClr>
                <a:srgbClr val="0000FF"/>
              </a:buClr>
              <a:buFont typeface="Wingdings" panose="05000000000000000000" pitchFamily="2" charset="2"/>
              <a:buChar char="l"/>
            </a:pPr>
            <a:r>
              <a:rPr lang="zh-CN" altLang="zh-CN" sz="2800" dirty="0" smtClean="0">
                <a:latin typeface="Times New Roman" panose="02020603050405020304" pitchFamily="18" charset="0"/>
                <a:ea typeface="+mn-ea"/>
                <a:cs typeface="Times New Roman" panose="02020603050405020304" pitchFamily="18" charset="0"/>
              </a:rPr>
              <a:t>多样性</a:t>
            </a:r>
            <a:r>
              <a:rPr lang="zh-CN" altLang="zh-CN" sz="2800" dirty="0">
                <a:latin typeface="Times New Roman" panose="02020603050405020304" pitchFamily="18" charset="0"/>
                <a:ea typeface="+mn-ea"/>
                <a:cs typeface="Times New Roman" panose="02020603050405020304" pitchFamily="18" charset="0"/>
              </a:rPr>
              <a:t>，信息技术手段的多样性，必然造就信息犯罪行为的多样性。隐蔽性强， 犯罪分子可能只需要向计算机输入错误指令或简单篡改软件程序，作案时间短，甚至可以设计犯罪程序在一段时间后才运行发作，致使一般人很难觉察到</a:t>
            </a:r>
            <a:r>
              <a:rPr lang="zh-CN" altLang="zh-CN" sz="2800" dirty="0" smtClean="0">
                <a:latin typeface="Times New Roman" panose="02020603050405020304" pitchFamily="18" charset="0"/>
                <a:ea typeface="+mn-ea"/>
                <a:cs typeface="Times New Roman" panose="02020603050405020304" pitchFamily="18" charset="0"/>
              </a:rPr>
              <a:t>。</a:t>
            </a:r>
            <a:endParaRPr lang="en-US" altLang="zh-CN" sz="2800" dirty="0" smtClean="0">
              <a:latin typeface="Times New Roman" panose="02020603050405020304" pitchFamily="18" charset="0"/>
              <a:ea typeface="+mn-ea"/>
              <a:cs typeface="Times New Roman" panose="02020603050405020304" pitchFamily="18" charset="0"/>
            </a:endParaRPr>
          </a:p>
          <a:p>
            <a:pPr marL="360045" indent="-360045" algn="just">
              <a:spcBef>
                <a:spcPts val="600"/>
              </a:spcBef>
              <a:buClr>
                <a:srgbClr val="0000FF"/>
              </a:buClr>
              <a:buFont typeface="Wingdings" panose="05000000000000000000" pitchFamily="2" charset="2"/>
              <a:buChar char="l"/>
            </a:pPr>
            <a:endParaRPr lang="en-US" altLang="zh-CN" sz="2800"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857232"/>
            <a:ext cx="8229600" cy="5000625"/>
          </a:xfrm>
        </p:spPr>
        <p:txBody>
          <a:bodyPr/>
          <a:lstStyle/>
          <a:p>
            <a:pPr marL="360045" indent="-360045" algn="just">
              <a:lnSpc>
                <a:spcPct val="150000"/>
              </a:lnSpc>
              <a:spcBef>
                <a:spcPts val="600"/>
              </a:spcBef>
              <a:buClr>
                <a:srgbClr val="0000FF"/>
              </a:buClr>
              <a:buFont typeface="Wingdings" panose="05000000000000000000" pitchFamily="2" charset="2"/>
              <a:buChar char="l"/>
            </a:pPr>
            <a:r>
              <a:rPr lang="zh-CN" altLang="zh-CN" sz="2800" b="1" dirty="0" smtClean="0">
                <a:latin typeface="Times New Roman" panose="02020603050405020304" pitchFamily="18" charset="0"/>
                <a:cs typeface="Times New Roman" panose="02020603050405020304" pitchFamily="18" charset="0"/>
              </a:rPr>
              <a:t>侦查取证困难，以计算机犯罪为例，实施犯罪一般为异地作案，而且所有证据均为电子数据，犯罪分子可能在实施犯罪后，直接毁灭电子犯罪现场，致使侦查工作和罪证采集相当困难。</a:t>
            </a:r>
            <a:endParaRPr lang="en-US" altLang="zh-CN" sz="2800" b="1" dirty="0" smtClean="0">
              <a:latin typeface="Times New Roman" panose="02020603050405020304" pitchFamily="18" charset="0"/>
              <a:cs typeface="Times New Roman" panose="02020603050405020304" pitchFamily="18" charset="0"/>
            </a:endParaRPr>
          </a:p>
          <a:p>
            <a:pPr marL="360045" indent="-360045" algn="just">
              <a:lnSpc>
                <a:spcPct val="150000"/>
              </a:lnSpc>
              <a:spcBef>
                <a:spcPts val="600"/>
              </a:spcBef>
              <a:buClr>
                <a:srgbClr val="0000FF"/>
              </a:buClr>
              <a:buFont typeface="Wingdings" panose="05000000000000000000" pitchFamily="2" charset="2"/>
              <a:buChar char="l"/>
            </a:pPr>
            <a:r>
              <a:rPr lang="zh-CN" altLang="zh-CN" sz="2800" b="1" dirty="0" smtClean="0">
                <a:latin typeface="Times New Roman" panose="02020603050405020304" pitchFamily="18" charset="0"/>
                <a:cs typeface="Times New Roman" panose="02020603050405020304" pitchFamily="18" charset="0"/>
              </a:rPr>
              <a:t>犯罪后果严重，信息安全专家普遍认为信息犯罪危害性的大小，取决于信息资源的社会作用，作用越大，信息犯罪的后果越严重。</a:t>
            </a:r>
          </a:p>
          <a:p>
            <a:pPr>
              <a:lnSpc>
                <a:spcPct val="150000"/>
              </a:lnSpc>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47</a:t>
            </a:fld>
            <a:endParaRPr lang="zh-CN" altLang="en-US"/>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211138"/>
            <a:ext cx="8965058" cy="697582"/>
          </a:xfrm>
        </p:spPr>
        <p:txBody>
          <a:bodyPr/>
          <a:lstStyle/>
          <a:p>
            <a:pPr algn="ctr"/>
            <a:r>
              <a:rPr lang="en-US" altLang="zh-CN" sz="3600" b="1" dirty="0">
                <a:latin typeface="Times New Roman" panose="02020603050405020304" pitchFamily="18" charset="0"/>
                <a:ea typeface="+mn-ea"/>
                <a:cs typeface="Times New Roman" panose="02020603050405020304" pitchFamily="18" charset="0"/>
              </a:rPr>
              <a:t>10.4.2  </a:t>
            </a:r>
            <a:r>
              <a:rPr lang="zh-CN" altLang="zh-CN" sz="3600" b="1" dirty="0">
                <a:latin typeface="Times New Roman" panose="02020603050405020304" pitchFamily="18" charset="0"/>
                <a:ea typeface="+mn-ea"/>
                <a:cs typeface="Times New Roman" panose="02020603050405020304" pitchFamily="18" charset="0"/>
              </a:rPr>
              <a:t>网络信任</a:t>
            </a:r>
            <a:r>
              <a:rPr lang="zh-CN" altLang="zh-CN" sz="3600" b="1" dirty="0" smtClean="0">
                <a:latin typeface="Times New Roman" panose="02020603050405020304" pitchFamily="18" charset="0"/>
                <a:ea typeface="+mn-ea"/>
                <a:cs typeface="Times New Roman" panose="02020603050405020304" pitchFamily="18" charset="0"/>
              </a:rPr>
              <a:t>体系</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48</a:t>
            </a:fld>
            <a:endParaRPr lang="zh-CN" altLang="en-US"/>
          </a:p>
        </p:txBody>
      </p:sp>
      <p:sp>
        <p:nvSpPr>
          <p:cNvPr id="6" name="矩形 5"/>
          <p:cNvSpPr/>
          <p:nvPr/>
        </p:nvSpPr>
        <p:spPr>
          <a:xfrm>
            <a:off x="857224" y="933301"/>
            <a:ext cx="7715304" cy="5493812"/>
          </a:xfrm>
          <a:prstGeom prst="rect">
            <a:avLst/>
          </a:prstGeom>
          <a:solidFill>
            <a:schemeClr val="bg1"/>
          </a:solidFill>
          <a:ln w="25400">
            <a:solidFill>
              <a:srgbClr val="0000FF"/>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60045" indent="-360045" algn="just">
              <a:spcBef>
                <a:spcPts val="600"/>
              </a:spcBef>
              <a:buClr>
                <a:srgbClr val="FF0000"/>
              </a:buClr>
            </a:pPr>
            <a:r>
              <a:rPr lang="zh-CN" altLang="zh-CN" sz="2800" dirty="0" smtClean="0">
                <a:latin typeface="Times New Roman" panose="02020603050405020304" pitchFamily="18" charset="0"/>
                <a:ea typeface="+mn-ea"/>
                <a:cs typeface="Times New Roman" panose="02020603050405020304" pitchFamily="18" charset="0"/>
              </a:rPr>
              <a:t>信任</a:t>
            </a:r>
            <a:r>
              <a:rPr lang="zh-CN" altLang="zh-CN" sz="2800" dirty="0">
                <a:latin typeface="Times New Roman" panose="02020603050405020304" pitchFamily="18" charset="0"/>
                <a:ea typeface="+mn-ea"/>
                <a:cs typeface="Times New Roman" panose="02020603050405020304" pitchFamily="18" charset="0"/>
              </a:rPr>
              <a:t>具有下列基本</a:t>
            </a:r>
            <a:r>
              <a:rPr lang="zh-CN" altLang="zh-CN" sz="2800" dirty="0" smtClean="0">
                <a:latin typeface="Times New Roman" panose="02020603050405020304" pitchFamily="18" charset="0"/>
                <a:ea typeface="+mn-ea"/>
                <a:cs typeface="Times New Roman" panose="02020603050405020304" pitchFamily="18" charset="0"/>
              </a:rPr>
              <a:t>特征</a:t>
            </a:r>
            <a:r>
              <a:rPr lang="en-US" altLang="zh-CN" sz="2800" dirty="0" smtClean="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a:p>
            <a:pPr marL="360045" indent="-360045" algn="just">
              <a:spcBef>
                <a:spcPts val="600"/>
              </a:spcBef>
              <a:buClr>
                <a:srgbClr val="0000FF"/>
              </a:buClr>
            </a:pPr>
            <a:r>
              <a:rPr lang="zh-CN" altLang="zh-CN" sz="2800" dirty="0">
                <a:latin typeface="Times New Roman" panose="02020603050405020304" pitchFamily="18" charset="0"/>
                <a:ea typeface="+mn-ea"/>
                <a:cs typeface="Times New Roman" panose="02020603050405020304" pitchFamily="18" charset="0"/>
              </a:rPr>
              <a:t>①主观性：信任实体对被信任实体的信任程度受信任实体的个性影响，即同一个被信任实体的行为表现在不同的信任实体处所获得的信任程度是有差异的。</a:t>
            </a:r>
          </a:p>
          <a:p>
            <a:pPr marL="360045" indent="-360045" algn="just">
              <a:spcBef>
                <a:spcPts val="600"/>
              </a:spcBef>
              <a:buClr>
                <a:srgbClr val="0000FF"/>
              </a:buClr>
            </a:pPr>
            <a:r>
              <a:rPr lang="zh-CN" altLang="zh-CN" sz="2800" dirty="0">
                <a:latin typeface="Times New Roman" panose="02020603050405020304" pitchFamily="18" charset="0"/>
                <a:ea typeface="+mn-ea"/>
                <a:cs typeface="Times New Roman" panose="02020603050405020304" pitchFamily="18" charset="0"/>
              </a:rPr>
              <a:t>②非对称性：实体间的信任关系一般不是对等的，如在某件事情上</a:t>
            </a:r>
            <a:r>
              <a:rPr lang="en-US" altLang="zh-CN" sz="2800" dirty="0">
                <a:latin typeface="Times New Roman" panose="02020603050405020304" pitchFamily="18" charset="0"/>
                <a:ea typeface="+mn-ea"/>
                <a:cs typeface="Times New Roman" panose="02020603050405020304" pitchFamily="18" charset="0"/>
              </a:rPr>
              <a:t>Alice</a:t>
            </a:r>
            <a:r>
              <a:rPr lang="zh-CN" altLang="zh-CN" sz="2800" dirty="0">
                <a:latin typeface="Times New Roman" panose="02020603050405020304" pitchFamily="18" charset="0"/>
                <a:ea typeface="+mn-ea"/>
                <a:cs typeface="Times New Roman" panose="02020603050405020304" pitchFamily="18" charset="0"/>
              </a:rPr>
              <a:t>非常信任</a:t>
            </a:r>
            <a:r>
              <a:rPr lang="en-US" altLang="zh-CN" sz="2800" dirty="0">
                <a:latin typeface="Times New Roman" panose="02020603050405020304" pitchFamily="18" charset="0"/>
                <a:ea typeface="+mn-ea"/>
                <a:cs typeface="Times New Roman" panose="02020603050405020304" pitchFamily="18" charset="0"/>
              </a:rPr>
              <a:t>Bob</a:t>
            </a:r>
            <a:r>
              <a:rPr lang="zh-CN" altLang="zh-CN" sz="2800" dirty="0">
                <a:latin typeface="Times New Roman" panose="02020603050405020304" pitchFamily="18" charset="0"/>
                <a:ea typeface="+mn-ea"/>
                <a:cs typeface="Times New Roman" panose="02020603050405020304" pitchFamily="18" charset="0"/>
              </a:rPr>
              <a:t>，但</a:t>
            </a:r>
            <a:r>
              <a:rPr lang="en-US" altLang="zh-CN" sz="2800" dirty="0">
                <a:latin typeface="Times New Roman" panose="02020603050405020304" pitchFamily="18" charset="0"/>
                <a:ea typeface="+mn-ea"/>
                <a:cs typeface="Times New Roman" panose="02020603050405020304" pitchFamily="18" charset="0"/>
              </a:rPr>
              <a:t>Bob</a:t>
            </a:r>
            <a:r>
              <a:rPr lang="zh-CN" altLang="zh-CN" sz="2800" dirty="0">
                <a:latin typeface="Times New Roman" panose="02020603050405020304" pitchFamily="18" charset="0"/>
                <a:ea typeface="+mn-ea"/>
                <a:cs typeface="Times New Roman" panose="02020603050405020304" pitchFamily="18" charset="0"/>
              </a:rPr>
              <a:t>未必同样程度地相信</a:t>
            </a:r>
            <a:r>
              <a:rPr lang="en-US" altLang="zh-CN" sz="2800" dirty="0">
                <a:latin typeface="Times New Roman" panose="02020603050405020304" pitchFamily="18" charset="0"/>
                <a:ea typeface="+mn-ea"/>
                <a:cs typeface="Times New Roman" panose="02020603050405020304" pitchFamily="18" charset="0"/>
              </a:rPr>
              <a:t>Alice</a:t>
            </a:r>
            <a:r>
              <a:rPr lang="zh-CN" altLang="zh-CN" sz="2800" dirty="0">
                <a:latin typeface="Times New Roman" panose="02020603050405020304" pitchFamily="18" charset="0"/>
                <a:ea typeface="+mn-ea"/>
                <a:cs typeface="Times New Roman" panose="02020603050405020304" pitchFamily="18" charset="0"/>
              </a:rPr>
              <a:t>。</a:t>
            </a:r>
          </a:p>
          <a:p>
            <a:pPr marL="360045" indent="-360045" algn="just">
              <a:spcBef>
                <a:spcPts val="600"/>
              </a:spcBef>
              <a:buClr>
                <a:srgbClr val="0000FF"/>
              </a:buClr>
            </a:pPr>
            <a:r>
              <a:rPr lang="zh-CN" altLang="zh-CN" sz="2800" dirty="0">
                <a:latin typeface="Times New Roman" panose="02020603050405020304" pitchFamily="18" charset="0"/>
                <a:ea typeface="+mn-ea"/>
                <a:cs typeface="Times New Roman" panose="02020603050405020304" pitchFamily="18" charset="0"/>
              </a:rPr>
              <a:t>③上下文依赖性：一种环境下的信任关系在另外一种环境下未必成立，如</a:t>
            </a:r>
            <a:r>
              <a:rPr lang="en-US" altLang="zh-CN" sz="2800" dirty="0">
                <a:latin typeface="Times New Roman" panose="02020603050405020304" pitchFamily="18" charset="0"/>
                <a:ea typeface="+mn-ea"/>
                <a:cs typeface="Times New Roman" panose="02020603050405020304" pitchFamily="18" charset="0"/>
              </a:rPr>
              <a:t>Alice</a:t>
            </a:r>
            <a:r>
              <a:rPr lang="zh-CN" altLang="zh-CN" sz="2800" dirty="0">
                <a:latin typeface="Times New Roman" panose="02020603050405020304" pitchFamily="18" charset="0"/>
                <a:ea typeface="+mn-ea"/>
                <a:cs typeface="Times New Roman" panose="02020603050405020304" pitchFamily="18" charset="0"/>
              </a:rPr>
              <a:t>信任</a:t>
            </a:r>
            <a:r>
              <a:rPr lang="en-US" altLang="zh-CN" sz="2800" dirty="0">
                <a:latin typeface="Times New Roman" panose="02020603050405020304" pitchFamily="18" charset="0"/>
                <a:ea typeface="+mn-ea"/>
                <a:cs typeface="Times New Roman" panose="02020603050405020304" pitchFamily="18" charset="0"/>
              </a:rPr>
              <a:t>Bob</a:t>
            </a:r>
            <a:r>
              <a:rPr lang="zh-CN" altLang="zh-CN" sz="2800" dirty="0">
                <a:latin typeface="Times New Roman" panose="02020603050405020304" pitchFamily="18" charset="0"/>
                <a:ea typeface="+mn-ea"/>
                <a:cs typeface="Times New Roman" panose="02020603050405020304" pitchFamily="18" charset="0"/>
              </a:rPr>
              <a:t>会代自己买机票，但</a:t>
            </a:r>
            <a:r>
              <a:rPr lang="en-US" altLang="zh-CN" sz="2800" dirty="0">
                <a:latin typeface="Times New Roman" panose="02020603050405020304" pitchFamily="18" charset="0"/>
                <a:ea typeface="+mn-ea"/>
                <a:cs typeface="Times New Roman" panose="02020603050405020304" pitchFamily="18" charset="0"/>
              </a:rPr>
              <a:t>Alice</a:t>
            </a:r>
            <a:r>
              <a:rPr lang="zh-CN" altLang="zh-CN" sz="2800" dirty="0">
                <a:latin typeface="Times New Roman" panose="02020603050405020304" pitchFamily="18" charset="0"/>
                <a:ea typeface="+mn-ea"/>
                <a:cs typeface="Times New Roman" panose="02020603050405020304" pitchFamily="18" charset="0"/>
              </a:rPr>
              <a:t>不见得会相信</a:t>
            </a:r>
            <a:r>
              <a:rPr lang="en-US" altLang="zh-CN" sz="2800" dirty="0">
                <a:latin typeface="Times New Roman" panose="02020603050405020304" pitchFamily="18" charset="0"/>
                <a:ea typeface="+mn-ea"/>
                <a:cs typeface="Times New Roman" panose="02020603050405020304" pitchFamily="18" charset="0"/>
              </a:rPr>
              <a:t>Bob</a:t>
            </a:r>
            <a:r>
              <a:rPr lang="zh-CN" altLang="zh-CN" sz="2800" dirty="0">
                <a:latin typeface="Times New Roman" panose="02020603050405020304" pitchFamily="18" charset="0"/>
                <a:ea typeface="+mn-ea"/>
                <a:cs typeface="Times New Roman" panose="02020603050405020304" pitchFamily="18" charset="0"/>
              </a:rPr>
              <a:t>会代自己买机票</a:t>
            </a:r>
            <a:r>
              <a:rPr lang="zh-CN" altLang="zh-CN" sz="2800" dirty="0" smtClean="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857232"/>
            <a:ext cx="8229600" cy="5000625"/>
          </a:xfrm>
        </p:spPr>
        <p:txBody>
          <a:bodyPr/>
          <a:lstStyle/>
          <a:p>
            <a:pPr marL="360045" indent="-360045" algn="just">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④可度量性：一个实体对另外实体的信任程度有大小之分，信任程度的大小称为信任度，目前尚没有统一的量化标准。</a:t>
            </a:r>
          </a:p>
          <a:p>
            <a:pPr marL="360045" indent="-360045" algn="just">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⑤动态性：实体的可信性会随着时间的推移和实体后来的行为表现而改变。</a:t>
            </a:r>
          </a:p>
          <a:p>
            <a:pPr marL="360045" indent="-360045" algn="just">
              <a:spcBef>
                <a:spcPts val="600"/>
              </a:spcBef>
              <a:buClr>
                <a:srgbClr val="0000FF"/>
              </a:buClr>
              <a:buNone/>
            </a:pPr>
            <a:r>
              <a:rPr lang="zh-CN" altLang="zh-CN" sz="2800" b="1" dirty="0" smtClean="0">
                <a:latin typeface="Times New Roman" panose="02020603050405020304" pitchFamily="18" charset="0"/>
                <a:cs typeface="Times New Roman" panose="02020603050405020304" pitchFamily="18" charset="0"/>
              </a:rPr>
              <a:t>⑥递减传递性：如果</a:t>
            </a:r>
            <a:r>
              <a:rPr lang="en-US" altLang="zh-CN" sz="2800" b="1" dirty="0" smtClean="0">
                <a:latin typeface="Times New Roman" panose="02020603050405020304" pitchFamily="18" charset="0"/>
                <a:cs typeface="Times New Roman" panose="02020603050405020304" pitchFamily="18" charset="0"/>
              </a:rPr>
              <a:t>Alice</a:t>
            </a:r>
            <a:r>
              <a:rPr lang="zh-CN" altLang="zh-CN" sz="2800" b="1" dirty="0" smtClean="0">
                <a:latin typeface="Times New Roman" panose="02020603050405020304" pitchFamily="18" charset="0"/>
                <a:cs typeface="Times New Roman" panose="02020603050405020304" pitchFamily="18" charset="0"/>
              </a:rPr>
              <a:t>信任</a:t>
            </a:r>
            <a:r>
              <a:rPr lang="en-US" altLang="zh-CN" sz="2800" b="1" dirty="0" smtClean="0">
                <a:latin typeface="Times New Roman" panose="02020603050405020304" pitchFamily="18" charset="0"/>
                <a:cs typeface="Times New Roman" panose="02020603050405020304" pitchFamily="18" charset="0"/>
              </a:rPr>
              <a:t>Bob</a:t>
            </a:r>
            <a:r>
              <a:rPr lang="zh-CN" altLang="zh-CN" sz="2800" b="1" dirty="0" smtClean="0">
                <a:latin typeface="Times New Roman" panose="02020603050405020304" pitchFamily="18" charset="0"/>
                <a:cs typeface="Times New Roman" panose="02020603050405020304" pitchFamily="18" charset="0"/>
              </a:rPr>
              <a:t>，而</a:t>
            </a:r>
            <a:r>
              <a:rPr lang="en-US" altLang="zh-CN" sz="2800" b="1" dirty="0" smtClean="0">
                <a:latin typeface="Times New Roman" panose="02020603050405020304" pitchFamily="18" charset="0"/>
                <a:cs typeface="Times New Roman" panose="02020603050405020304" pitchFamily="18" charset="0"/>
              </a:rPr>
              <a:t>Bob</a:t>
            </a:r>
            <a:r>
              <a:rPr lang="zh-CN" altLang="zh-CN" sz="2800" b="1" dirty="0" smtClean="0">
                <a:latin typeface="Times New Roman" panose="02020603050405020304" pitchFamily="18" charset="0"/>
                <a:cs typeface="Times New Roman" panose="02020603050405020304" pitchFamily="18" charset="0"/>
              </a:rPr>
              <a:t>信任</a:t>
            </a:r>
            <a:r>
              <a:rPr lang="en-US" altLang="zh-CN" sz="2800" b="1" dirty="0" smtClean="0">
                <a:latin typeface="Times New Roman" panose="02020603050405020304" pitchFamily="18" charset="0"/>
                <a:cs typeface="Times New Roman" panose="02020603050405020304" pitchFamily="18" charset="0"/>
              </a:rPr>
              <a:t>Eric</a:t>
            </a:r>
            <a:r>
              <a:rPr lang="zh-CN" altLang="zh-CN" sz="2800" b="1" dirty="0" smtClean="0">
                <a:latin typeface="Times New Roman" panose="02020603050405020304" pitchFamily="18" charset="0"/>
                <a:cs typeface="Times New Roman" panose="02020603050405020304" pitchFamily="18" charset="0"/>
              </a:rPr>
              <a:t>，则一般认为</a:t>
            </a:r>
            <a:r>
              <a:rPr lang="en-US" altLang="zh-CN" sz="2800" b="1" dirty="0" smtClean="0">
                <a:latin typeface="Times New Roman" panose="02020603050405020304" pitchFamily="18" charset="0"/>
                <a:cs typeface="Times New Roman" panose="02020603050405020304" pitchFamily="18" charset="0"/>
              </a:rPr>
              <a:t>Alice</a:t>
            </a:r>
            <a:r>
              <a:rPr lang="zh-CN" altLang="zh-CN" sz="2800" b="1" dirty="0" smtClean="0">
                <a:latin typeface="Times New Roman" panose="02020603050405020304" pitchFamily="18" charset="0"/>
                <a:cs typeface="Times New Roman" panose="02020603050405020304" pitchFamily="18" charset="0"/>
              </a:rPr>
              <a:t>能在一定程度上信任</a:t>
            </a:r>
            <a:r>
              <a:rPr lang="en-US" altLang="zh-CN" sz="2800" b="1" dirty="0" smtClean="0">
                <a:latin typeface="Times New Roman" panose="02020603050405020304" pitchFamily="18" charset="0"/>
                <a:cs typeface="Times New Roman" panose="02020603050405020304" pitchFamily="18" charset="0"/>
              </a:rPr>
              <a:t>Eric</a:t>
            </a:r>
            <a:r>
              <a:rPr lang="zh-CN" altLang="zh-CN" sz="2800" b="1" dirty="0" smtClean="0">
                <a:latin typeface="Times New Roman" panose="02020603050405020304" pitchFamily="18" charset="0"/>
                <a:cs typeface="Times New Roman" panose="02020603050405020304" pitchFamily="18" charset="0"/>
              </a:rPr>
              <a:t>。这一特征也称为推荐信任性。</a:t>
            </a:r>
            <a:r>
              <a:rPr lang="en-US" altLang="zh-CN" sz="2800" b="1" dirty="0" smtClean="0">
                <a:latin typeface="Times New Roman" panose="02020603050405020304" pitchFamily="18" charset="0"/>
                <a:cs typeface="Times New Roman" panose="02020603050405020304" pitchFamily="18" charset="0"/>
              </a:rPr>
              <a:t>Alice</a:t>
            </a:r>
            <a:r>
              <a:rPr lang="zh-CN" altLang="zh-CN" sz="2800" b="1" dirty="0" smtClean="0">
                <a:latin typeface="Times New Roman" panose="02020603050405020304" pitchFamily="18" charset="0"/>
                <a:cs typeface="Times New Roman" panose="02020603050405020304" pitchFamily="18" charset="0"/>
              </a:rPr>
              <a:t>对</a:t>
            </a:r>
            <a:r>
              <a:rPr lang="en-US" altLang="zh-CN" sz="2800" b="1" dirty="0" smtClean="0">
                <a:latin typeface="Times New Roman" panose="02020603050405020304" pitchFamily="18" charset="0"/>
                <a:cs typeface="Times New Roman" panose="02020603050405020304" pitchFamily="18" charset="0"/>
              </a:rPr>
              <a:t>Eric</a:t>
            </a:r>
            <a:r>
              <a:rPr lang="zh-CN" altLang="zh-CN" sz="2800" b="1" dirty="0" smtClean="0">
                <a:latin typeface="Times New Roman" panose="02020603050405020304" pitchFamily="18" charset="0"/>
                <a:cs typeface="Times New Roman" panose="02020603050405020304" pitchFamily="18" charset="0"/>
              </a:rPr>
              <a:t>的信任度，应小于或等于</a:t>
            </a:r>
            <a:r>
              <a:rPr lang="en-US" altLang="zh-CN" sz="2800" b="1" dirty="0" smtClean="0">
                <a:latin typeface="Times New Roman" panose="02020603050405020304" pitchFamily="18" charset="0"/>
                <a:cs typeface="Times New Roman" panose="02020603050405020304" pitchFamily="18" charset="0"/>
              </a:rPr>
              <a:t>Alice</a:t>
            </a:r>
            <a:r>
              <a:rPr lang="zh-CN" altLang="zh-CN" sz="2800" b="1" dirty="0" smtClean="0">
                <a:latin typeface="Times New Roman" panose="02020603050405020304" pitchFamily="18" charset="0"/>
                <a:cs typeface="Times New Roman" panose="02020603050405020304" pitchFamily="18" charset="0"/>
              </a:rPr>
              <a:t>对</a:t>
            </a:r>
            <a:r>
              <a:rPr lang="en-US" altLang="zh-CN" sz="2800" b="1" dirty="0" smtClean="0">
                <a:latin typeface="Times New Roman" panose="02020603050405020304" pitchFamily="18" charset="0"/>
                <a:cs typeface="Times New Roman" panose="02020603050405020304" pitchFamily="18" charset="0"/>
              </a:rPr>
              <a:t>Bob</a:t>
            </a:r>
            <a:r>
              <a:rPr lang="zh-CN" altLang="zh-CN" sz="2800" b="1" dirty="0" smtClean="0">
                <a:latin typeface="Times New Roman" panose="02020603050405020304" pitchFamily="18" charset="0"/>
                <a:cs typeface="Times New Roman" panose="02020603050405020304" pitchFamily="18" charset="0"/>
              </a:rPr>
              <a:t>和</a:t>
            </a:r>
            <a:r>
              <a:rPr lang="en-US" altLang="zh-CN" sz="2800" b="1" dirty="0" smtClean="0">
                <a:latin typeface="Times New Roman" panose="02020603050405020304" pitchFamily="18" charset="0"/>
                <a:cs typeface="Times New Roman" panose="02020603050405020304" pitchFamily="18" charset="0"/>
              </a:rPr>
              <a:t>Bob</a:t>
            </a:r>
            <a:r>
              <a:rPr lang="zh-CN" altLang="zh-CN" sz="2800" b="1" dirty="0" smtClean="0">
                <a:latin typeface="Times New Roman" panose="02020603050405020304" pitchFamily="18" charset="0"/>
                <a:cs typeface="Times New Roman" panose="02020603050405020304" pitchFamily="18" charset="0"/>
              </a:rPr>
              <a:t>对</a:t>
            </a:r>
            <a:r>
              <a:rPr lang="en-US" altLang="zh-CN" sz="2800" b="1" dirty="0" smtClean="0">
                <a:latin typeface="Times New Roman" panose="02020603050405020304" pitchFamily="18" charset="0"/>
                <a:cs typeface="Times New Roman" panose="02020603050405020304" pitchFamily="18" charset="0"/>
              </a:rPr>
              <a:t>Eric</a:t>
            </a:r>
            <a:r>
              <a:rPr lang="zh-CN" altLang="zh-CN" sz="2800" b="1" dirty="0" smtClean="0">
                <a:latin typeface="Times New Roman" panose="02020603050405020304" pitchFamily="18" charset="0"/>
                <a:cs typeface="Times New Roman" panose="02020603050405020304" pitchFamily="18" charset="0"/>
              </a:rPr>
              <a:t>的信任度的最小值。</a:t>
            </a:r>
          </a:p>
          <a:p>
            <a:pPr>
              <a:buNone/>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49</a:t>
            </a:fld>
            <a:endParaRPr lang="zh-CN" alt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D3C4EF4-A912-48C8-AA3F-59FAAADCB9EA}" type="datetime1">
              <a:rPr lang="zh-CN" altLang="en-US" b="0" smtClean="0"/>
              <a:pPr eaLnBrk="1" hangingPunct="1"/>
              <a:t>2018/6/14</a:t>
            </a:fld>
            <a:endParaRPr lang="zh-CN" altLang="en-US" b="0" noProof="1" smtClean="0"/>
          </a:p>
        </p:txBody>
      </p:sp>
      <p:sp>
        <p:nvSpPr>
          <p:cNvPr id="14339" name="灯片编号占位符 5"/>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E1E4816-EEC6-4C71-86A1-ED7EEE509EC9}" type="slidenum">
              <a:rPr altLang="zh-CN" b="0" smtClean="0"/>
              <a:pPr eaLnBrk="1" hangingPunct="1"/>
              <a:t>5</a:t>
            </a:fld>
            <a:endParaRPr lang="zh-CN" altLang="en-US" b="0" smtClean="0"/>
          </a:p>
        </p:txBody>
      </p:sp>
      <p:sp>
        <p:nvSpPr>
          <p:cNvPr id="14340" name="Rectangle 2"/>
          <p:cNvSpPr>
            <a:spLocks noGrp="1" noChangeArrowheads="1"/>
          </p:cNvSpPr>
          <p:nvPr>
            <p:ph type="title"/>
          </p:nvPr>
        </p:nvSpPr>
        <p:spPr>
          <a:xfrm>
            <a:off x="107503" y="329799"/>
            <a:ext cx="8928992" cy="615315"/>
          </a:xfrm>
          <a:noFill/>
        </p:spPr>
        <p:txBody>
          <a:bodyPr wrap="square" anchorCtr="1">
            <a:spAutoFit/>
          </a:bodyPr>
          <a:lstStyle/>
          <a:p>
            <a:pPr algn="just" eaLnBrk="1" hangingPunct="1"/>
            <a:r>
              <a:rPr lang="en-US" altLang="zh-CN" sz="4000" dirty="0" smtClean="0">
                <a:latin typeface="Times New Roman" panose="02020603050405020304" pitchFamily="18" charset="0"/>
                <a:ea typeface="隶书" pitchFamily="49" charset="-122"/>
                <a:cs typeface="Times New Roman" panose="02020603050405020304" pitchFamily="18" charset="0"/>
              </a:rPr>
              <a:t>10.1  </a:t>
            </a:r>
            <a:r>
              <a:rPr lang="zh-CN" altLang="en-US" sz="4000" dirty="0" smtClean="0">
                <a:latin typeface="Times New Roman" panose="02020603050405020304" pitchFamily="18" charset="0"/>
                <a:ea typeface="隶书" pitchFamily="49" charset="-122"/>
                <a:cs typeface="Times New Roman" panose="02020603050405020304" pitchFamily="18" charset="0"/>
              </a:rPr>
              <a:t>概述</a:t>
            </a:r>
          </a:p>
        </p:txBody>
      </p:sp>
      <p:sp>
        <p:nvSpPr>
          <p:cNvPr id="6" name="矩形 5"/>
          <p:cNvSpPr/>
          <p:nvPr/>
        </p:nvSpPr>
        <p:spPr>
          <a:xfrm>
            <a:off x="788035" y="1428750"/>
            <a:ext cx="7427595" cy="3615055"/>
          </a:xfrm>
          <a:prstGeom prst="rect">
            <a:avLst/>
          </a:prstGeom>
        </p:spPr>
        <p:txBody>
          <a:bodyPr wrap="square">
            <a:spAutoFit/>
          </a:bodyPr>
          <a:lstStyle/>
          <a:p>
            <a:pPr marL="360045" indent="-360045" algn="just">
              <a:spcBef>
                <a:spcPts val="600"/>
              </a:spcBef>
              <a:buClr>
                <a:srgbClr val="FF0000"/>
              </a:buClr>
            </a:pPr>
            <a:r>
              <a:rPr lang="zh-CN" altLang="zh-CN" sz="2800" dirty="0" smtClean="0">
                <a:latin typeface="+mn-ea"/>
                <a:ea typeface="+mn-ea"/>
                <a:cs typeface="Times New Roman" panose="02020603050405020304" pitchFamily="18" charset="0"/>
              </a:rPr>
              <a:t>信息安全管理体系</a:t>
            </a:r>
            <a:r>
              <a:rPr lang="en-US" altLang="zh-CN" sz="2800" dirty="0" smtClean="0">
                <a:latin typeface="+mn-ea"/>
                <a:ea typeface="+mn-ea"/>
                <a:cs typeface="Times New Roman" panose="02020603050405020304" pitchFamily="18" charset="0"/>
              </a:rPr>
              <a:t>ISMS</a:t>
            </a:r>
            <a:r>
              <a:rPr lang="zh-CN" altLang="zh-CN"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Information Security Management System</a:t>
            </a:r>
            <a:r>
              <a:rPr lang="zh-CN" altLang="zh-CN" sz="2800" dirty="0" smtClean="0">
                <a:latin typeface="+mn-ea"/>
                <a:ea typeface="+mn-ea"/>
                <a:cs typeface="Times New Roman" panose="02020603050405020304" pitchFamily="18" charset="0"/>
              </a:rPr>
              <a:t>）是从管理学惯用的过程模型</a:t>
            </a:r>
            <a:r>
              <a:rPr lang="en-US" altLang="zh-CN" sz="2800" dirty="0" smtClean="0">
                <a:latin typeface="+mn-ea"/>
                <a:ea typeface="+mn-ea"/>
                <a:cs typeface="Times New Roman" panose="02020603050405020304" pitchFamily="18" charset="0"/>
              </a:rPr>
              <a:t>PDCA</a:t>
            </a:r>
            <a:r>
              <a:rPr lang="zh-CN" altLang="zh-CN"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Plan</a:t>
            </a:r>
            <a:r>
              <a:rPr lang="zh-CN" altLang="zh-CN"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Do</a:t>
            </a:r>
            <a:r>
              <a:rPr lang="zh-CN" altLang="zh-CN"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Check</a:t>
            </a:r>
            <a:r>
              <a:rPr lang="zh-CN" altLang="zh-CN"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Act</a:t>
            </a:r>
            <a:r>
              <a:rPr lang="zh-CN" altLang="zh-CN" sz="2800" dirty="0" smtClean="0">
                <a:latin typeface="+mn-ea"/>
                <a:ea typeface="+mn-ea"/>
                <a:cs typeface="Times New Roman" panose="02020603050405020304" pitchFamily="18" charset="0"/>
              </a:rPr>
              <a:t>）发展演化而来，如图</a:t>
            </a:r>
            <a:r>
              <a:rPr lang="en-US" altLang="zh-CN" sz="2800" dirty="0" smtClean="0">
                <a:latin typeface="+mn-ea"/>
                <a:ea typeface="+mn-ea"/>
                <a:cs typeface="Times New Roman" panose="02020603050405020304" pitchFamily="18" charset="0"/>
              </a:rPr>
              <a:t>10-1</a:t>
            </a:r>
            <a:r>
              <a:rPr lang="zh-CN" altLang="zh-CN" sz="2800" dirty="0" smtClean="0">
                <a:latin typeface="+mn-ea"/>
                <a:ea typeface="+mn-ea"/>
                <a:cs typeface="Times New Roman" panose="02020603050405020304" pitchFamily="18" charset="0"/>
              </a:rPr>
              <a:t>所示。</a:t>
            </a:r>
          </a:p>
          <a:p>
            <a:pPr marL="360045" indent="-360045" algn="just">
              <a:spcBef>
                <a:spcPts val="600"/>
              </a:spcBef>
              <a:buClr>
                <a:srgbClr val="FF0000"/>
              </a:buClr>
            </a:pPr>
            <a:r>
              <a:rPr lang="zh-CN" altLang="zh-CN" sz="2800" dirty="0" smtClean="0">
                <a:latin typeface="+mn-ea"/>
                <a:ea typeface="+mn-ea"/>
                <a:cs typeface="Times New Roman" panose="02020603050405020304" pitchFamily="18" charset="0"/>
              </a:rPr>
              <a:t>信息安全管理体系（</a:t>
            </a:r>
            <a:r>
              <a:rPr lang="en-US" altLang="zh-CN" sz="2800" dirty="0" smtClean="0">
                <a:latin typeface="+mn-ea"/>
                <a:ea typeface="+mn-ea"/>
                <a:cs typeface="Times New Roman" panose="02020603050405020304" pitchFamily="18" charset="0"/>
              </a:rPr>
              <a:t>ISMS</a:t>
            </a:r>
            <a:r>
              <a:rPr lang="zh-CN" altLang="zh-CN" sz="2800" dirty="0" smtClean="0">
                <a:latin typeface="+mn-ea"/>
                <a:ea typeface="+mn-ea"/>
                <a:cs typeface="Times New Roman" panose="02020603050405020304" pitchFamily="18" charset="0"/>
              </a:rPr>
              <a:t>）是一个系统化、过程化的管理体系，体系的建立不可能一蹴而就，需要全面、系统、科学的风险评估、制度保证和有效监督机制。</a:t>
            </a:r>
            <a:endParaRPr lang="en-US" altLang="zh-CN" sz="2800" dirty="0" smtClean="0">
              <a:latin typeface="+mn-ea"/>
              <a:ea typeface="+mn-ea"/>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48B7EE38-7052-42A2-82C8-B58D46DF1A9C}" type="datetime1">
              <a:rPr lang="zh-CN" altLang="en-US" smtClean="0"/>
              <a:pPr eaLnBrk="1" hangingPunct="1"/>
              <a:t>2018/6/14</a:t>
            </a:fld>
            <a:endParaRPr lang="zh-CN" altLang="en-US" noProof="1" smtClean="0"/>
          </a:p>
        </p:txBody>
      </p:sp>
      <p:sp>
        <p:nvSpPr>
          <p:cNvPr id="31747" name="灯片编号占位符 5"/>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49D5E65-0D00-4914-8F56-0B4D8D82E406}" type="slidenum">
              <a:rPr altLang="zh-CN" smtClean="0"/>
              <a:pPr eaLnBrk="1" hangingPunct="1"/>
              <a:t>50</a:t>
            </a:fld>
            <a:endParaRPr lang="zh-CN" altLang="en-US" smtClean="0"/>
          </a:p>
        </p:txBody>
      </p:sp>
      <p:sp>
        <p:nvSpPr>
          <p:cNvPr id="2" name="标题 1"/>
          <p:cNvSpPr>
            <a:spLocks noGrp="1"/>
          </p:cNvSpPr>
          <p:nvPr>
            <p:ph type="title"/>
          </p:nvPr>
        </p:nvSpPr>
        <p:spPr>
          <a:xfrm>
            <a:off x="71438" y="211138"/>
            <a:ext cx="8965058" cy="625574"/>
          </a:xfrm>
        </p:spPr>
        <p:txBody>
          <a:bodyPr/>
          <a:lstStyle/>
          <a:p>
            <a:pPr algn="ctr"/>
            <a:r>
              <a:rPr lang="en-US" altLang="zh-CN" sz="3600" b="1" dirty="0">
                <a:latin typeface="Times New Roman" panose="02020603050405020304" pitchFamily="18" charset="0"/>
                <a:ea typeface="+mn-ea"/>
                <a:cs typeface="Times New Roman" panose="02020603050405020304" pitchFamily="18" charset="0"/>
              </a:rPr>
              <a:t>10.4.3  </a:t>
            </a:r>
            <a:r>
              <a:rPr lang="zh-CN" altLang="zh-CN" sz="3600" b="1" dirty="0">
                <a:latin typeface="Times New Roman" panose="02020603050405020304" pitchFamily="18" charset="0"/>
                <a:ea typeface="+mn-ea"/>
                <a:cs typeface="Times New Roman" panose="02020603050405020304" pitchFamily="18" charset="0"/>
              </a:rPr>
              <a:t>网络文化与舆情</a:t>
            </a:r>
            <a:r>
              <a:rPr lang="zh-CN" altLang="zh-CN" sz="3600" b="1" dirty="0" smtClean="0">
                <a:latin typeface="Times New Roman" panose="02020603050405020304" pitchFamily="18" charset="0"/>
                <a:ea typeface="+mn-ea"/>
                <a:cs typeface="Times New Roman" panose="02020603050405020304" pitchFamily="18" charset="0"/>
              </a:rPr>
              <a:t>控制</a:t>
            </a:r>
            <a:endParaRPr lang="zh-CN" altLang="en-US" sz="3600" b="1" dirty="0">
              <a:latin typeface="Times New Roman" panose="02020603050405020304" pitchFamily="18" charset="0"/>
              <a:ea typeface="+mn-ea"/>
              <a:cs typeface="Times New Roman" panose="02020603050405020304" pitchFamily="18" charset="0"/>
            </a:endParaRP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85918" y="953247"/>
            <a:ext cx="6286544" cy="5339254"/>
          </a:xfrm>
          <a:prstGeom prst="rect">
            <a:avLst/>
          </a:prstGeom>
          <a:solidFill>
            <a:schemeClr val="bg1"/>
          </a:solidFill>
          <a:ln w="25400">
            <a:solidFill>
              <a:srgbClr val="FF0000"/>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7786742" cy="492125"/>
          </a:xfrm>
        </p:spPr>
        <p:txBody>
          <a:bodyPr/>
          <a:lstStyle/>
          <a:p>
            <a:r>
              <a:rPr lang="zh-CN" altLang="en-US" sz="3200" b="1" dirty="0" smtClean="0"/>
              <a:t>中华人民共和国网络安全法</a:t>
            </a:r>
            <a:r>
              <a:rPr lang="zh-CN" altLang="en-US" sz="2000" b="1" dirty="0" smtClean="0"/>
              <a:t>（</a:t>
            </a:r>
            <a:r>
              <a:rPr lang="en-US" altLang="zh-CN" sz="2000" b="1" dirty="0" smtClean="0"/>
              <a:t> 2017</a:t>
            </a:r>
            <a:r>
              <a:rPr lang="zh-CN" altLang="en-US" sz="2000" b="1" dirty="0" smtClean="0"/>
              <a:t>年</a:t>
            </a:r>
            <a:r>
              <a:rPr lang="en-US" altLang="zh-CN" sz="2000" b="1" dirty="0" smtClean="0"/>
              <a:t>6</a:t>
            </a:r>
            <a:r>
              <a:rPr lang="zh-CN" altLang="en-US" sz="2000" b="1" dirty="0" smtClean="0"/>
              <a:t>月</a:t>
            </a:r>
            <a:r>
              <a:rPr lang="en-US" altLang="zh-CN" sz="2000" b="1" dirty="0" smtClean="0"/>
              <a:t>1</a:t>
            </a:r>
            <a:r>
              <a:rPr lang="zh-CN" altLang="en-US" sz="2000" b="1" dirty="0" smtClean="0"/>
              <a:t>日起施行）</a:t>
            </a:r>
            <a:endParaRPr lang="zh-CN" altLang="en-US" sz="2000" dirty="0"/>
          </a:p>
        </p:txBody>
      </p:sp>
      <p:sp>
        <p:nvSpPr>
          <p:cNvPr id="3" name="内容占位符 2"/>
          <p:cNvSpPr>
            <a:spLocks noGrp="1"/>
          </p:cNvSpPr>
          <p:nvPr>
            <p:ph idx="1"/>
          </p:nvPr>
        </p:nvSpPr>
        <p:spPr/>
        <p:txBody>
          <a:bodyPr/>
          <a:lstStyle/>
          <a:p>
            <a:pPr>
              <a:lnSpc>
                <a:spcPct val="150000"/>
              </a:lnSpc>
            </a:pPr>
            <a:r>
              <a:rPr lang="en-US" altLang="zh-CN" sz="2800" b="1" dirty="0" smtClean="0"/>
              <a:t>《</a:t>
            </a:r>
            <a:r>
              <a:rPr lang="zh-CN" altLang="en-US" sz="2800" b="1" dirty="0" smtClean="0"/>
              <a:t>中华人民共和国网络安全法</a:t>
            </a:r>
            <a:r>
              <a:rPr lang="en-US" altLang="zh-CN" sz="2800" b="1" dirty="0" smtClean="0"/>
              <a:t>》</a:t>
            </a:r>
            <a:r>
              <a:rPr lang="zh-CN" altLang="en-US" sz="2800" b="1" dirty="0" smtClean="0"/>
              <a:t>是为保障网络安全，维护网络空间主权和国家安全、社会公共利益，保护公民、法人和其他组织的合法权益，促进经济社会信息化健康发展制定。由全国人民代表大会常务委员会于</a:t>
            </a:r>
            <a:r>
              <a:rPr lang="en-US" altLang="zh-CN" sz="2800" b="1" dirty="0" smtClean="0"/>
              <a:t>2016</a:t>
            </a:r>
            <a:r>
              <a:rPr lang="zh-CN" altLang="en-US" sz="2800" b="1" dirty="0" smtClean="0"/>
              <a:t>年</a:t>
            </a:r>
            <a:r>
              <a:rPr lang="en-US" altLang="zh-CN" sz="2800" b="1" dirty="0" smtClean="0"/>
              <a:t>11</a:t>
            </a:r>
            <a:r>
              <a:rPr lang="zh-CN" altLang="en-US" sz="2800" b="1" dirty="0" smtClean="0"/>
              <a:t>月</a:t>
            </a:r>
            <a:r>
              <a:rPr lang="en-US" altLang="zh-CN" sz="2800" b="1" dirty="0" smtClean="0"/>
              <a:t>7</a:t>
            </a:r>
            <a:r>
              <a:rPr lang="zh-CN" altLang="en-US" sz="2800" b="1" dirty="0" smtClean="0"/>
              <a:t>日发布，自</a:t>
            </a:r>
            <a:r>
              <a:rPr lang="en-US" altLang="zh-CN" sz="2800" b="1" dirty="0" smtClean="0"/>
              <a:t>2017</a:t>
            </a:r>
            <a:r>
              <a:rPr lang="zh-CN" altLang="en-US" sz="2800" b="1" dirty="0" smtClean="0"/>
              <a:t>年</a:t>
            </a:r>
            <a:r>
              <a:rPr lang="en-US" altLang="zh-CN" sz="2800" b="1" dirty="0" smtClean="0"/>
              <a:t>6</a:t>
            </a:r>
            <a:r>
              <a:rPr lang="zh-CN" altLang="en-US" sz="2800" b="1" dirty="0" smtClean="0"/>
              <a:t>月</a:t>
            </a:r>
            <a:r>
              <a:rPr lang="en-US" altLang="zh-CN" sz="2800" b="1" dirty="0" smtClean="0"/>
              <a:t>1</a:t>
            </a:r>
            <a:r>
              <a:rPr lang="zh-CN" altLang="en-US" sz="2800" b="1" dirty="0" smtClean="0"/>
              <a:t>日起施行。</a:t>
            </a:r>
          </a:p>
          <a:p>
            <a:endParaRPr lang="zh-CN" altLang="en-US" sz="2800"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51</a:t>
            </a:fld>
            <a:endParaRPr lang="zh-CN" altLang="en-US"/>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85728"/>
            <a:ext cx="7170737" cy="492125"/>
          </a:xfrm>
        </p:spPr>
        <p:txBody>
          <a:bodyPr/>
          <a:lstStyle/>
          <a:p>
            <a:pPr algn="ctr"/>
            <a:r>
              <a:rPr lang="zh-CN" altLang="en-US" sz="3200" b="1" dirty="0" smtClean="0"/>
              <a:t>目录</a:t>
            </a:r>
            <a:endParaRPr lang="zh-CN" altLang="en-US" sz="3200" dirty="0"/>
          </a:p>
        </p:txBody>
      </p:sp>
      <p:sp>
        <p:nvSpPr>
          <p:cNvPr id="3" name="内容占位符 2"/>
          <p:cNvSpPr>
            <a:spLocks noGrp="1"/>
          </p:cNvSpPr>
          <p:nvPr>
            <p:ph idx="1"/>
          </p:nvPr>
        </p:nvSpPr>
        <p:spPr>
          <a:xfrm>
            <a:off x="914400" y="1142984"/>
            <a:ext cx="8229600" cy="5000625"/>
          </a:xfrm>
        </p:spPr>
        <p:txBody>
          <a:bodyPr/>
          <a:lstStyle/>
          <a:p>
            <a:pPr>
              <a:buNone/>
            </a:pPr>
            <a:r>
              <a:rPr lang="zh-CN" altLang="en-US" sz="2800" b="1" dirty="0" smtClean="0"/>
              <a:t>第一章  总 则</a:t>
            </a:r>
          </a:p>
          <a:p>
            <a:pPr>
              <a:buNone/>
            </a:pPr>
            <a:r>
              <a:rPr lang="zh-CN" altLang="en-US" sz="2800" b="1" dirty="0" smtClean="0"/>
              <a:t>第二章  网络安全支持与促进</a:t>
            </a:r>
          </a:p>
          <a:p>
            <a:pPr>
              <a:buNone/>
            </a:pPr>
            <a:r>
              <a:rPr lang="zh-CN" altLang="en-US" sz="2800" b="1" dirty="0" smtClean="0"/>
              <a:t>第三章  网络运行安全</a:t>
            </a:r>
          </a:p>
          <a:p>
            <a:pPr>
              <a:buNone/>
            </a:pPr>
            <a:r>
              <a:rPr lang="zh-CN" altLang="en-US" sz="2800" b="1" dirty="0" smtClean="0"/>
              <a:t>第一节  一般规定</a:t>
            </a:r>
          </a:p>
          <a:p>
            <a:pPr>
              <a:buNone/>
            </a:pPr>
            <a:r>
              <a:rPr lang="zh-CN" altLang="en-US" sz="2800" b="1" dirty="0" smtClean="0"/>
              <a:t>第二节  关键信息基础设施的运行安全</a:t>
            </a:r>
          </a:p>
          <a:p>
            <a:pPr>
              <a:buNone/>
            </a:pPr>
            <a:r>
              <a:rPr lang="zh-CN" altLang="en-US" sz="2800" b="1" dirty="0" smtClean="0"/>
              <a:t>第四章  网络信息安全</a:t>
            </a:r>
          </a:p>
          <a:p>
            <a:pPr>
              <a:buNone/>
            </a:pPr>
            <a:r>
              <a:rPr lang="zh-CN" altLang="en-US" sz="2800" b="1" dirty="0" smtClean="0"/>
              <a:t>第五章  监测预警与应急处置</a:t>
            </a:r>
          </a:p>
          <a:p>
            <a:pPr>
              <a:buNone/>
            </a:pPr>
            <a:r>
              <a:rPr lang="zh-CN" altLang="en-US" sz="2800" b="1" dirty="0" smtClean="0"/>
              <a:t>第六章  法律责任</a:t>
            </a:r>
          </a:p>
          <a:p>
            <a:pPr>
              <a:buNone/>
            </a:pPr>
            <a:r>
              <a:rPr lang="zh-CN" altLang="en-US" sz="2800" b="1" dirty="0" smtClean="0"/>
              <a:t>第七章  附 则</a:t>
            </a:r>
          </a:p>
          <a:p>
            <a:pPr>
              <a:buNone/>
            </a:pP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52</a:t>
            </a:fld>
            <a:endParaRPr lang="zh-CN" altLang="en-US"/>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53</a:t>
            </a:fld>
            <a:endParaRPr lang="zh-CN" altLang="en-US"/>
          </a:p>
        </p:txBody>
      </p:sp>
      <p:pic>
        <p:nvPicPr>
          <p:cNvPr id="1026" name="Picture 2" descr="https://gss3.bdstatic.com/7Po3dSag_xI4khGkpoWK1HF6hhy/baike/c0%3Dbaike92%2C5%2C5%2C92%2C30/sign=cefde6545f4e9258b2398ebcfdebba3d/3812b31bb051f81941c60d7ad3b44aed2e73e71b.jpg"/>
          <p:cNvPicPr>
            <a:picLocks noChangeAspect="1" noChangeArrowheads="1"/>
          </p:cNvPicPr>
          <p:nvPr/>
        </p:nvPicPr>
        <p:blipFill>
          <a:blip r:embed="rId2"/>
          <a:srcRect/>
          <a:stretch>
            <a:fillRect/>
          </a:stretch>
        </p:blipFill>
        <p:spPr bwMode="auto">
          <a:xfrm>
            <a:off x="1928495" y="-71755"/>
            <a:ext cx="5354320" cy="8333740"/>
          </a:xfrm>
          <a:prstGeom prst="rect">
            <a:avLst/>
          </a:prstGeom>
          <a:noFill/>
        </p:spPr>
      </p:pic>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buNone/>
            </a:pPr>
            <a:r>
              <a:rPr lang="en-US" altLang="zh-CN" sz="2800" b="1" dirty="0" smtClean="0"/>
              <a:t>《</a:t>
            </a:r>
            <a:r>
              <a:rPr lang="zh-CN" altLang="en-US" sz="2800" b="1" dirty="0" smtClean="0"/>
              <a:t>网络安全法</a:t>
            </a:r>
            <a:r>
              <a:rPr lang="en-US" altLang="zh-CN" sz="2800" b="1" dirty="0" smtClean="0"/>
              <a:t>》</a:t>
            </a:r>
            <a:r>
              <a:rPr lang="zh-CN" altLang="en-US" sz="2800" b="1" dirty="0" smtClean="0"/>
              <a:t>是我国第一部全面规范网络空间安全管理方面问题的基础性法律，是我国网络空间法治建设的重要里程碑，是依法治网、化解网络风险的法律重器，是让互联网在法治轨道上健康运行的重要保障。</a:t>
            </a:r>
            <a:endParaRPr lang="zh-CN" altLang="en-US" sz="2800" b="1" dirty="0"/>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54</a:t>
            </a:fld>
            <a:endParaRPr lang="zh-CN" altLang="en-US"/>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26403" y="329883"/>
            <a:ext cx="7170737" cy="492125"/>
          </a:xfrm>
        </p:spPr>
        <p:txBody>
          <a:bodyPr/>
          <a:lstStyle/>
          <a:p>
            <a:r>
              <a:rPr lang="zh-CN" sz="3600" b="1"/>
              <a:t>总结</a:t>
            </a:r>
          </a:p>
        </p:txBody>
      </p:sp>
      <p:sp>
        <p:nvSpPr>
          <p:cNvPr id="36867" name="Rectangle 3"/>
          <p:cNvSpPr>
            <a:spLocks noGrp="1" noChangeArrowheads="1"/>
          </p:cNvSpPr>
          <p:nvPr>
            <p:ph type="body" idx="1"/>
          </p:nvPr>
        </p:nvSpPr>
        <p:spPr>
          <a:xfrm>
            <a:off x="579120" y="1202055"/>
            <a:ext cx="7823835" cy="5101590"/>
          </a:xfrm>
        </p:spPr>
        <p:txBody>
          <a:bodyPr/>
          <a:lstStyle/>
          <a:p>
            <a:pPr marL="0" indent="0">
              <a:lnSpc>
                <a:spcPct val="150000"/>
              </a:lnSpc>
              <a:buNone/>
            </a:pPr>
            <a:r>
              <a:rPr lang="zh-CN" altLang="en-US" sz="2800" b="1">
                <a:latin typeface="+mn-ea"/>
                <a:cs typeface="+mn-ea"/>
              </a:rPr>
              <a:t>人们常说，实现信息安全，“三分靠技术，七分靠管理”。信息安全管理是把分散的技术和人为因素通过规则和制度的形式统一协调整合为一体，是获得信息安全保障能力的重要手段，也是构建信息安全体系非常重要的一个环节。</a:t>
            </a:r>
          </a:p>
          <a:p>
            <a:pPr>
              <a:lnSpc>
                <a:spcPct val="80000"/>
              </a:lnSpc>
            </a:pPr>
            <a:endParaRPr lang="zh-CN" altLang="en-US" sz="2800" b="1">
              <a:latin typeface="+mn-ea"/>
              <a:cs typeface="+mn-ea"/>
            </a:endParaRPr>
          </a:p>
        </p:txBody>
      </p:sp>
    </p:spTree>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6</a:t>
            </a:fld>
            <a:endParaRPr lang="zh-CN" alt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7158" y="1000108"/>
            <a:ext cx="8356105" cy="4929222"/>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28596" y="571480"/>
            <a:ext cx="8229600" cy="5000625"/>
          </a:xfrm>
        </p:spPr>
        <p:txBody>
          <a:bodyPr/>
          <a:lstStyle/>
          <a:p>
            <a:r>
              <a:rPr lang="en-US" sz="2400" b="1" dirty="0">
                <a:latin typeface="仿宋_GB2312" pitchFamily="1" charset="-122"/>
                <a:ea typeface="仿宋_GB2312" pitchFamily="1" charset="-122"/>
              </a:rPr>
              <a:t>PDCA</a:t>
            </a:r>
            <a:r>
              <a:rPr lang="zh-CN" altLang="en-US" sz="2400" b="1" dirty="0">
                <a:latin typeface="仿宋_GB2312" pitchFamily="1" charset="-122"/>
                <a:ea typeface="仿宋_GB2312" pitchFamily="1" charset="-122"/>
              </a:rPr>
              <a:t>模型</a:t>
            </a:r>
          </a:p>
          <a:p>
            <a:endParaRPr lang="zh-CN" altLang="en-US" sz="2400" b="1" dirty="0">
              <a:latin typeface="仿宋_GB2312" pitchFamily="1" charset="-122"/>
              <a:ea typeface="仿宋_GB2312" pitchFamily="1" charset="-122"/>
            </a:endParaRPr>
          </a:p>
        </p:txBody>
      </p:sp>
      <p:graphicFrame>
        <p:nvGraphicFramePr>
          <p:cNvPr id="24580" name="Object 4"/>
          <p:cNvGraphicFramePr>
            <a:graphicFrameLocks noChangeAspect="1"/>
          </p:cNvGraphicFramePr>
          <p:nvPr/>
        </p:nvGraphicFramePr>
        <p:xfrm>
          <a:off x="785786" y="1428736"/>
          <a:ext cx="7749091" cy="4214842"/>
        </p:xfrm>
        <a:graphic>
          <a:graphicData uri="http://schemas.openxmlformats.org/presentationml/2006/ole">
            <p:oleObj spid="_x0000_s1025" r:id="rId3" imgW="3932652" imgH="2139290" progId="">
              <p:embed/>
            </p:oleObj>
          </a:graphicData>
        </a:graphic>
      </p:graphicFrame>
    </p:spTree>
  </p:cSld>
  <p:clrMapOvr>
    <a:masterClrMapping/>
  </p:clrMapOvr>
  <p:transition advClick="0">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0045" indent="-360045" algn="just">
              <a:lnSpc>
                <a:spcPct val="150000"/>
              </a:lnSpc>
              <a:spcBef>
                <a:spcPts val="600"/>
              </a:spcBef>
              <a:buClr>
                <a:srgbClr val="FF0000"/>
              </a:buClr>
              <a:buNone/>
            </a:pPr>
            <a:r>
              <a:rPr lang="en-US" altLang="zh-CN" sz="2800" b="1" dirty="0" smtClean="0">
                <a:solidFill>
                  <a:schemeClr val="accent4"/>
                </a:solidFill>
                <a:latin typeface="+mn-ea"/>
                <a:cs typeface="Times New Roman" panose="02020603050405020304" pitchFamily="18" charset="0"/>
              </a:rPr>
              <a:t>ISMS</a:t>
            </a:r>
            <a:r>
              <a:rPr lang="zh-CN" altLang="zh-CN" sz="2800" b="1" dirty="0" smtClean="0">
                <a:solidFill>
                  <a:schemeClr val="accent4"/>
                </a:solidFill>
                <a:latin typeface="+mn-ea"/>
                <a:cs typeface="Times New Roman" panose="02020603050405020304" pitchFamily="18" charset="0"/>
              </a:rPr>
              <a:t>应该体现</a:t>
            </a:r>
            <a:r>
              <a:rPr lang="zh-CN" altLang="zh-CN" sz="2800" b="1" dirty="0" smtClean="0">
                <a:solidFill>
                  <a:srgbClr val="FF0000"/>
                </a:solidFill>
                <a:effectLst>
                  <a:outerShdw blurRad="38100" dist="19050" dir="2700000" algn="tl" rotWithShape="0">
                    <a:schemeClr val="dk1">
                      <a:alpha val="40000"/>
                    </a:schemeClr>
                  </a:outerShdw>
                </a:effectLst>
                <a:latin typeface="+mn-ea"/>
                <a:cs typeface="Times New Roman" panose="02020603050405020304" pitchFamily="18" charset="0"/>
              </a:rPr>
              <a:t>预防控制</a:t>
            </a:r>
            <a:r>
              <a:rPr lang="zh-CN" altLang="zh-CN" sz="2800" b="1" dirty="0" smtClean="0">
                <a:solidFill>
                  <a:schemeClr val="accent4"/>
                </a:solidFill>
                <a:latin typeface="+mn-ea"/>
                <a:cs typeface="Times New Roman" panose="02020603050405020304" pitchFamily="18" charset="0"/>
              </a:rPr>
              <a:t>为主的思想，强调遵守国家有关信息安全的法律法规，强调全过程的动态调整，从而确保整个安全体系在有效管理控制下，不断改进完善以适应新的安全需求。</a:t>
            </a:r>
            <a:endParaRPr lang="en-US" altLang="zh-CN" sz="2800" b="1" dirty="0" smtClean="0">
              <a:solidFill>
                <a:schemeClr val="accent4"/>
              </a:solidFill>
              <a:latin typeface="+mn-ea"/>
              <a:cs typeface="Times New Roman" panose="02020603050405020304" pitchFamily="18" charset="0"/>
            </a:endParaRPr>
          </a:p>
          <a:p>
            <a:pPr marL="360045" indent="-360045" algn="just">
              <a:lnSpc>
                <a:spcPct val="150000"/>
              </a:lnSpc>
              <a:spcBef>
                <a:spcPts val="600"/>
              </a:spcBef>
              <a:buClr>
                <a:srgbClr val="FF0000"/>
              </a:buClr>
              <a:buNone/>
            </a:pPr>
            <a:r>
              <a:rPr lang="zh-CN" altLang="zh-CN" sz="2800" b="1" dirty="0" smtClean="0">
                <a:solidFill>
                  <a:schemeClr val="accent4"/>
                </a:solidFill>
                <a:latin typeface="+mn-ea"/>
                <a:cs typeface="Times New Roman" panose="02020603050405020304" pitchFamily="18" charset="0"/>
              </a:rPr>
              <a:t>在建立信息安全管理体系的各环节中，</a:t>
            </a:r>
            <a:r>
              <a:rPr lang="zh-CN" altLang="zh-CN" sz="2800" b="1" dirty="0" smtClean="0">
                <a:solidFill>
                  <a:schemeClr val="accent4"/>
                </a:solidFill>
                <a:effectLst>
                  <a:outerShdw blurRad="38100" dist="38100" dir="2700000" algn="tl">
                    <a:srgbClr val="000000">
                      <a:alpha val="43137"/>
                    </a:srgbClr>
                  </a:outerShdw>
                </a:effectLst>
                <a:latin typeface="+mn-ea"/>
                <a:cs typeface="Times New Roman" panose="02020603050405020304" pitchFamily="18" charset="0"/>
              </a:rPr>
              <a:t>安全需求的提出是</a:t>
            </a:r>
            <a:r>
              <a:rPr lang="en-US" altLang="zh-CN" sz="2800" b="1" dirty="0" smtClean="0">
                <a:solidFill>
                  <a:schemeClr val="accent4"/>
                </a:solidFill>
                <a:effectLst>
                  <a:outerShdw blurRad="38100" dist="38100" dir="2700000" algn="tl">
                    <a:srgbClr val="000000">
                      <a:alpha val="43137"/>
                    </a:srgbClr>
                  </a:outerShdw>
                </a:effectLst>
                <a:latin typeface="+mn-ea"/>
                <a:cs typeface="Times New Roman" panose="02020603050405020304" pitchFamily="18" charset="0"/>
              </a:rPr>
              <a:t>ISMS</a:t>
            </a:r>
            <a:r>
              <a:rPr lang="zh-CN" altLang="zh-CN" sz="2800" b="1" dirty="0" smtClean="0">
                <a:solidFill>
                  <a:schemeClr val="accent4"/>
                </a:solidFill>
                <a:effectLst>
                  <a:outerShdw blurRad="38100" dist="38100" dir="2700000" algn="tl">
                    <a:srgbClr val="000000">
                      <a:alpha val="43137"/>
                    </a:srgbClr>
                  </a:outerShdw>
                </a:effectLst>
                <a:latin typeface="+mn-ea"/>
                <a:cs typeface="Times New Roman" panose="02020603050405020304" pitchFamily="18" charset="0"/>
              </a:rPr>
              <a:t>的前提，运作实施、监视评审和维护改进是重要步骤，而可管理的信息安全是最终目标。</a:t>
            </a:r>
            <a:endParaRPr lang="en-US" altLang="zh-CN" sz="2800" b="1" dirty="0" smtClean="0">
              <a:solidFill>
                <a:schemeClr val="accent4"/>
              </a:solidFill>
              <a:effectLst>
                <a:outerShdw blurRad="38100" dist="38100" dir="2700000" algn="tl">
                  <a:srgbClr val="000000">
                    <a:alpha val="43137"/>
                  </a:srgbClr>
                </a:outerShdw>
              </a:effectLst>
              <a:latin typeface="+mn-ea"/>
              <a:cs typeface="Times New Roman" panose="02020603050405020304" pitchFamily="18" charset="0"/>
            </a:endParaRPr>
          </a:p>
          <a:p>
            <a:pPr>
              <a:lnSpc>
                <a:spcPct val="150000"/>
              </a:lnSpc>
              <a:buNone/>
            </a:pPr>
            <a:endParaRPr lang="en-US" altLang="zh-CN" sz="2800" b="1" dirty="0" smtClean="0">
              <a:solidFill>
                <a:schemeClr val="accent4"/>
              </a:solidFill>
              <a:effectLst>
                <a:outerShdw blurRad="38100" dist="38100" dir="2700000" algn="tl">
                  <a:srgbClr val="000000">
                    <a:alpha val="43137"/>
                  </a:srgbClr>
                </a:outerShdw>
              </a:effectLst>
              <a:latin typeface="+mn-ea"/>
              <a:cs typeface="Times New Roman" panose="02020603050405020304" pitchFamily="18" charset="0"/>
            </a:endParaRPr>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8</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60045" indent="-360045" algn="just">
              <a:lnSpc>
                <a:spcPct val="150000"/>
              </a:lnSpc>
              <a:spcBef>
                <a:spcPts val="600"/>
              </a:spcBef>
              <a:buClr>
                <a:srgbClr val="FF0000"/>
              </a:buClr>
              <a:buNone/>
            </a:pPr>
            <a:r>
              <a:rPr lang="zh-CN" altLang="zh-CN" sz="2800" b="1" dirty="0" smtClean="0">
                <a:latin typeface="Times New Roman" panose="02020603050405020304" pitchFamily="18" charset="0"/>
                <a:cs typeface="Times New Roman" panose="02020603050405020304" pitchFamily="18" charset="0"/>
              </a:rPr>
              <a:t>在各环节中，</a:t>
            </a:r>
            <a:r>
              <a:rPr lang="zh-CN" altLang="zh-CN" sz="2800" b="1" dirty="0" smtClean="0">
                <a:solidFill>
                  <a:srgbClr val="FF0000"/>
                </a:solidFill>
                <a:latin typeface="Times New Roman" panose="02020603050405020304" pitchFamily="18" charset="0"/>
                <a:cs typeface="Times New Roman" panose="02020603050405020304" pitchFamily="18" charset="0"/>
              </a:rPr>
              <a:t>风险评估管理、标准规范管理以及制度法规管理</a:t>
            </a:r>
            <a:r>
              <a:rPr lang="zh-CN" altLang="zh-CN" sz="2800" b="1" dirty="0" smtClean="0">
                <a:latin typeface="Times New Roman" panose="02020603050405020304" pitchFamily="18" charset="0"/>
                <a:cs typeface="Times New Roman" panose="02020603050405020304" pitchFamily="18" charset="0"/>
              </a:rPr>
              <a:t>这三项工作直接影响到整个信息安全管理体系是否能够有效实行，因此也具有非常重要的地位。</a:t>
            </a:r>
          </a:p>
        </p:txBody>
      </p:sp>
      <p:sp>
        <p:nvSpPr>
          <p:cNvPr id="4" name="日期占位符 3"/>
          <p:cNvSpPr>
            <a:spLocks noGrp="1"/>
          </p:cNvSpPr>
          <p:nvPr>
            <p:ph type="dt" sz="half" idx="10"/>
          </p:nvPr>
        </p:nvSpPr>
        <p:spPr/>
        <p:txBody>
          <a:bodyPr/>
          <a:lstStyle/>
          <a:p>
            <a:pPr>
              <a:defRPr/>
            </a:pPr>
            <a:fld id="{83DD8995-B9B6-495B-9005-A47FD0637DA3}" type="datetime1">
              <a:rPr lang="zh-CN" altLang="en-US" smtClean="0"/>
              <a:pPr>
                <a:defRPr/>
              </a:pPr>
              <a:t>2018/6/14</a:t>
            </a:fld>
            <a:endParaRPr lang="zh-CN" altLang="en-US" noProof="1"/>
          </a:p>
        </p:txBody>
      </p:sp>
      <p:sp>
        <p:nvSpPr>
          <p:cNvPr id="5" name="灯片编号占位符 4"/>
          <p:cNvSpPr>
            <a:spLocks noGrp="1"/>
          </p:cNvSpPr>
          <p:nvPr>
            <p:ph type="sldNum" sz="quarter" idx="12"/>
          </p:nvPr>
        </p:nvSpPr>
        <p:spPr/>
        <p:txBody>
          <a:bodyPr/>
          <a:lstStyle/>
          <a:p>
            <a:pPr>
              <a:defRPr/>
            </a:pPr>
            <a:fld id="{1A3931F6-59D2-4289-896A-0BFCB1FBF28C}" type="slidenum">
              <a:rPr lang="en-US" altLang="zh-CN" smtClean="0"/>
              <a:pPr>
                <a:defRPr/>
              </a:pPr>
              <a:t>9</a:t>
            </a:fld>
            <a:endParaRPr lang="zh-CN" alt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nical-drawing">
  <a:themeElements>
    <a:clrScheme name="technical-drawing 13">
      <a:dk1>
        <a:srgbClr val="000000"/>
      </a:dk1>
      <a:lt1>
        <a:srgbClr val="FFFFFF"/>
      </a:lt1>
      <a:dk2>
        <a:srgbClr val="000000"/>
      </a:dk2>
      <a:lt2>
        <a:srgbClr val="C6C6C6"/>
      </a:lt2>
      <a:accent1>
        <a:srgbClr val="C1F1FF"/>
      </a:accent1>
      <a:accent2>
        <a:srgbClr val="FFC1CE"/>
      </a:accent2>
      <a:accent3>
        <a:srgbClr val="FFFFFF"/>
      </a:accent3>
      <a:accent4>
        <a:srgbClr val="000000"/>
      </a:accent4>
      <a:accent5>
        <a:srgbClr val="DDF7FF"/>
      </a:accent5>
      <a:accent6>
        <a:srgbClr val="E7AFBA"/>
      </a:accent6>
      <a:hlink>
        <a:srgbClr val="CDFFC1"/>
      </a:hlink>
      <a:folHlink>
        <a:srgbClr val="FFE1C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technical-draw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chnical-draw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chnical-draw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chnical-draw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chnical-draw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chnical-draw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chnical-draw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chnical-draw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chnical-draw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chnical-draw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chnical-draw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chnical-draw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echnical-drawing 13">
        <a:dk1>
          <a:srgbClr val="000000"/>
        </a:dk1>
        <a:lt1>
          <a:srgbClr val="FFFFFF"/>
        </a:lt1>
        <a:dk2>
          <a:srgbClr val="000000"/>
        </a:dk2>
        <a:lt2>
          <a:srgbClr val="C6C6C6"/>
        </a:lt2>
        <a:accent1>
          <a:srgbClr val="C1F1FF"/>
        </a:accent1>
        <a:accent2>
          <a:srgbClr val="FFC1CE"/>
        </a:accent2>
        <a:accent3>
          <a:srgbClr val="FFFFFF"/>
        </a:accent3>
        <a:accent4>
          <a:srgbClr val="000000"/>
        </a:accent4>
        <a:accent5>
          <a:srgbClr val="DDF7FF"/>
        </a:accent5>
        <a:accent6>
          <a:srgbClr val="E7AFBA"/>
        </a:accent6>
        <a:hlink>
          <a:srgbClr val="CDFFC1"/>
        </a:hlink>
        <a:folHlink>
          <a:srgbClr val="FFE1C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technical-drawing</Template>
  <TotalTime>16</TotalTime>
  <Words>3135</Words>
  <Application>WPS 演示</Application>
  <PresentationFormat>全屏显示(4:3)</PresentationFormat>
  <Paragraphs>261</Paragraphs>
  <Slides>55</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55</vt:i4>
      </vt:variant>
    </vt:vector>
  </HeadingPairs>
  <TitlesOfParts>
    <vt:vector size="56" baseType="lpstr">
      <vt:lpstr>technical-drawing</vt:lpstr>
      <vt:lpstr>第10章  信息安全管理 </vt:lpstr>
      <vt:lpstr>信息化建设案例</vt:lpstr>
      <vt:lpstr>幻灯片 3</vt:lpstr>
      <vt:lpstr>国家政策要求</vt:lpstr>
      <vt:lpstr>10.1  概述</vt:lpstr>
      <vt:lpstr>幻灯片 6</vt:lpstr>
      <vt:lpstr>幻灯片 7</vt:lpstr>
      <vt:lpstr>幻灯片 8</vt:lpstr>
      <vt:lpstr>幻灯片 9</vt:lpstr>
      <vt:lpstr>幻灯片 10</vt:lpstr>
      <vt:lpstr>幻灯片 11</vt:lpstr>
      <vt:lpstr>幻灯片 12</vt:lpstr>
      <vt:lpstr>10.2  信息安全风险管理</vt:lpstr>
      <vt:lpstr>幻灯片 14</vt:lpstr>
      <vt:lpstr>幻灯片 15</vt:lpstr>
      <vt:lpstr>信息安全中存在的风险因素之间相互作用、相互影响。</vt:lpstr>
      <vt:lpstr>1、基线评估</vt:lpstr>
      <vt:lpstr>基线评估的优点及缺点</vt:lpstr>
      <vt:lpstr>2、详细评估</vt:lpstr>
      <vt:lpstr>详细评估的优点及缺点</vt:lpstr>
      <vt:lpstr>3、组合评估</vt:lpstr>
      <vt:lpstr>组合评估的优点及缺点</vt:lpstr>
      <vt:lpstr>风险评估</vt:lpstr>
      <vt:lpstr>10.2.2  风险控制</vt:lpstr>
      <vt:lpstr>幻灯片 25</vt:lpstr>
      <vt:lpstr>幻灯片 26</vt:lpstr>
      <vt:lpstr>幻灯片 27</vt:lpstr>
      <vt:lpstr>幻灯片 28</vt:lpstr>
      <vt:lpstr>幻灯片 29</vt:lpstr>
      <vt:lpstr>幻灯片 30</vt:lpstr>
      <vt:lpstr> 国际安全标准</vt:lpstr>
      <vt:lpstr> 国际安全标准</vt:lpstr>
      <vt:lpstr> 国际安全标准</vt:lpstr>
      <vt:lpstr> 国际安全标准</vt:lpstr>
      <vt:lpstr>国际安全标准</vt:lpstr>
      <vt:lpstr>国内安全标准</vt:lpstr>
      <vt:lpstr>国内安全标准</vt:lpstr>
      <vt:lpstr>10.3.2  信息安全管理体系标准</vt:lpstr>
      <vt:lpstr>幻灯片 39</vt:lpstr>
      <vt:lpstr>幻灯片 40</vt:lpstr>
      <vt:lpstr>幻灯片 41</vt:lpstr>
      <vt:lpstr>10.4  信息安全法律法规及道德规范</vt:lpstr>
      <vt:lpstr>幻灯片 43</vt:lpstr>
      <vt:lpstr>10.4.1  信息犯罪</vt:lpstr>
      <vt:lpstr>幻灯片 45</vt:lpstr>
      <vt:lpstr>幻灯片 46</vt:lpstr>
      <vt:lpstr>幻灯片 47</vt:lpstr>
      <vt:lpstr>10.4.2  网络信任体系</vt:lpstr>
      <vt:lpstr>幻灯片 49</vt:lpstr>
      <vt:lpstr>10.4.3  网络文化与舆情控制</vt:lpstr>
      <vt:lpstr>中华人民共和国网络安全法（ 2017年6月1日起施行）</vt:lpstr>
      <vt:lpstr>目录</vt:lpstr>
      <vt:lpstr>幻灯片 53</vt:lpstr>
      <vt:lpstr>幻灯片 54</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495</cp:revision>
  <dcterms:created xsi:type="dcterms:W3CDTF">2113-01-01T00:00:00Z</dcterms:created>
  <dcterms:modified xsi:type="dcterms:W3CDTF">2018-06-14T05:07:56Z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