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257" r:id="rId3"/>
    <p:sldId id="258" r:id="rId4"/>
    <p:sldId id="259" r:id="rId5"/>
    <p:sldId id="358" r:id="rId6"/>
    <p:sldId id="260" r:id="rId7"/>
    <p:sldId id="261" r:id="rId8"/>
    <p:sldId id="263" r:id="rId9"/>
    <p:sldId id="266" r:id="rId10"/>
    <p:sldId id="271" r:id="rId11"/>
    <p:sldId id="272" r:id="rId12"/>
    <p:sldId id="276" r:id="rId13"/>
    <p:sldId id="277" r:id="rId14"/>
    <p:sldId id="278" r:id="rId15"/>
    <p:sldId id="281" r:id="rId16"/>
    <p:sldId id="282" r:id="rId17"/>
    <p:sldId id="283" r:id="rId18"/>
    <p:sldId id="362" r:id="rId19"/>
    <p:sldId id="284" r:id="rId20"/>
    <p:sldId id="363" r:id="rId21"/>
    <p:sldId id="285" r:id="rId22"/>
    <p:sldId id="290" r:id="rId23"/>
    <p:sldId id="364" r:id="rId24"/>
    <p:sldId id="365" r:id="rId25"/>
    <p:sldId id="291" r:id="rId26"/>
    <p:sldId id="366" r:id="rId27"/>
    <p:sldId id="292" r:id="rId28"/>
    <p:sldId id="293" r:id="rId29"/>
    <p:sldId id="314" r:id="rId30"/>
    <p:sldId id="367" r:id="rId31"/>
    <p:sldId id="315" r:id="rId32"/>
    <p:sldId id="423" r:id="rId33"/>
    <p:sldId id="424" r:id="rId34"/>
    <p:sldId id="316" r:id="rId35"/>
    <p:sldId id="317" r:id="rId36"/>
    <p:sldId id="318" r:id="rId37"/>
    <p:sldId id="368" r:id="rId38"/>
    <p:sldId id="320" r:id="rId39"/>
    <p:sldId id="321" r:id="rId40"/>
    <p:sldId id="322" r:id="rId41"/>
    <p:sldId id="323" r:id="rId42"/>
    <p:sldId id="324" r:id="rId43"/>
    <p:sldId id="326" r:id="rId44"/>
    <p:sldId id="369" r:id="rId45"/>
    <p:sldId id="329" r:id="rId46"/>
    <p:sldId id="370" r:id="rId47"/>
    <p:sldId id="330" r:id="rId48"/>
    <p:sldId id="331" r:id="rId49"/>
    <p:sldId id="332" r:id="rId50"/>
    <p:sldId id="334" r:id="rId51"/>
    <p:sldId id="372" r:id="rId52"/>
    <p:sldId id="335" r:id="rId53"/>
    <p:sldId id="337" r:id="rId54"/>
    <p:sldId id="425" r:id="rId55"/>
    <p:sldId id="338" r:id="rId56"/>
    <p:sldId id="340" r:id="rId57"/>
    <p:sldId id="341" r:id="rId58"/>
    <p:sldId id="347" r:id="rId59"/>
    <p:sldId id="348" r:id="rId60"/>
    <p:sldId id="349" r:id="rId61"/>
    <p:sldId id="350" r:id="rId62"/>
    <p:sldId id="351" r:id="rId63"/>
    <p:sldId id="353" r:id="rId64"/>
    <p:sldId id="354" r:id="rId65"/>
    <p:sldId id="355" r:id="rId6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666" y="-114"/>
      </p:cViewPr>
      <p:guideLst>
        <p:guide orient="horz" pos="2243"/>
        <p:guide pos="2903"/>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50675F83-154D-40D7-AFDA-16C9B7747C11}" type="datetimeFigureOut">
              <a:rPr lang="zh-CN" altLang="en-US"/>
              <a:pPr>
                <a:defRPr/>
              </a:pPr>
              <a:t>2018/5/31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5401D9E7-BE3E-4565-941E-ED7F38D72DD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9C56B02-083B-4FD5-81ED-21692B42EFA6}" type="slidenum">
              <a:rPr lang="zh-CN" altLang="en-US">
                <a:latin typeface="Times New Roman" pitchFamily="18" charset="0"/>
              </a:rPr>
              <a:pPr fontAlgn="base">
                <a:spcBef>
                  <a:spcPct val="0"/>
                </a:spcBef>
                <a:spcAft>
                  <a:spcPct val="0"/>
                </a:spcAft>
              </a:pPr>
              <a:t>2</a:t>
            </a:fld>
            <a:endParaRPr lang="en-US" altLang="zh-CN">
              <a:latin typeface="Times New Roman" pitchFamily="18" charset="0"/>
            </a:endParaRPr>
          </a:p>
        </p:txBody>
      </p:sp>
      <p:sp>
        <p:nvSpPr>
          <p:cNvPr id="1638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38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幻灯片图像占位符 1"/>
          <p:cNvSpPr>
            <a:spLocks noGrp="1" noRot="1" noChangeAspect="1"/>
          </p:cNvSpPr>
          <p:nvPr>
            <p:ph type="sldImg" idx="2"/>
          </p:nvPr>
        </p:nvSpPr>
        <p:spPr bwMode="auto">
          <a:noFill/>
          <a:ln>
            <a:solidFill>
              <a:srgbClr val="000000"/>
            </a:solidFill>
            <a:miter lim="800000"/>
            <a:headEnd/>
            <a:tailEnd/>
          </a:ln>
        </p:spPr>
      </p:sp>
      <p:sp>
        <p:nvSpPr>
          <p:cNvPr id="64514" name="文本占位符 2"/>
          <p:cNvSpPr>
            <a:spLocks noGrp="1"/>
          </p:cNvSpPr>
          <p:nvPr>
            <p:ph type="body" idx="3"/>
          </p:nvPr>
        </p:nvSpPr>
        <p:spPr bwMode="auto">
          <a:noFill/>
        </p:spPr>
        <p:txBody>
          <a:bodyPr wrap="square" numCol="1" anchor="t" anchorCtr="0" compatLnSpc="1">
            <a:prstTxWarp prst="textNoShape">
              <a:avLst/>
            </a:prstTxWarp>
          </a:bodyPr>
          <a:lstStyle/>
          <a:p>
            <a:pPr>
              <a:spcBef>
                <a:spcPct val="0"/>
              </a:spcBef>
            </a:pPr>
            <a:endParaRPr lang="zh-CN" altLang="en-US" dirty="0" smtClean="0"/>
          </a:p>
          <a:p>
            <a:pPr>
              <a:spcBef>
                <a:spcPct val="0"/>
              </a:spcBef>
            </a:pPr>
            <a:endParaRPr lang="zh-CN"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4"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圆角矩形 12"/>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矩形 6"/>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矩形 9"/>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矩形 10"/>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zh-CN" altLang="en-US" smtClean="0"/>
              <a:t>单击此处编辑母版标题样式</a:t>
            </a:r>
            <a:endParaRPr lang="en-US"/>
          </a:p>
        </p:txBody>
      </p:sp>
      <p:sp>
        <p:nvSpPr>
          <p:cNvPr id="11" name="日期占位符 27"/>
          <p:cNvSpPr>
            <a:spLocks noGrp="1"/>
          </p:cNvSpPr>
          <p:nvPr>
            <p:ph type="dt" sz="half" idx="10"/>
          </p:nvPr>
        </p:nvSpPr>
        <p:spPr/>
        <p:txBody>
          <a:bodyPr/>
          <a:lstStyle>
            <a:lvl1pPr>
              <a:defRPr/>
            </a:lvl1pPr>
          </a:lstStyle>
          <a:p>
            <a:pPr>
              <a:defRPr/>
            </a:pPr>
            <a:fld id="{71818378-8A2E-4818-8C27-EA2FFCFC87F3}" type="datetimeFigureOut">
              <a:rPr lang="zh-CN" altLang="en-US"/>
              <a:pPr>
                <a:defRPr/>
              </a:pPr>
              <a:t>2018/5/31</a:t>
            </a:fld>
            <a:endParaRPr lang="zh-CN" altLang="en-US"/>
          </a:p>
        </p:txBody>
      </p:sp>
      <p:sp>
        <p:nvSpPr>
          <p:cNvPr id="12" name="页脚占位符 16"/>
          <p:cNvSpPr>
            <a:spLocks noGrp="1"/>
          </p:cNvSpPr>
          <p:nvPr>
            <p:ph type="ftr" sz="quarter" idx="11"/>
          </p:nvPr>
        </p:nvSpPr>
        <p:spPr/>
        <p:txBody>
          <a:bodyPr/>
          <a:lstStyle>
            <a:lvl1pPr>
              <a:defRPr/>
            </a:lvl1pPr>
          </a:lstStyle>
          <a:p>
            <a:pPr>
              <a:defRPr/>
            </a:pPr>
            <a:endParaRPr lang="zh-CN" altLang="en-US"/>
          </a:p>
        </p:txBody>
      </p:sp>
      <p:sp>
        <p:nvSpPr>
          <p:cNvPr id="13" name="灯片编号占位符 28"/>
          <p:cNvSpPr>
            <a:spLocks noGrp="1"/>
          </p:cNvSpPr>
          <p:nvPr>
            <p:ph type="sldNum" sz="quarter" idx="12"/>
          </p:nvPr>
        </p:nvSpPr>
        <p:spPr/>
        <p:txBody>
          <a:bodyPr/>
          <a:lstStyle>
            <a:lvl1pPr>
              <a:defRPr sz="1400" smtClean="0">
                <a:solidFill>
                  <a:srgbClr val="FFFFFF"/>
                </a:solidFill>
              </a:defRPr>
            </a:lvl1pPr>
          </a:lstStyle>
          <a:p>
            <a:pPr>
              <a:defRPr/>
            </a:pPr>
            <a:fld id="{8CFD0123-FF0F-4F26-854C-A038A913BC25}"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fld id="{98BA6475-455E-444D-BD16-BD147F7F07AD}" type="datetimeFigureOut">
              <a:rPr lang="zh-CN" altLang="en-US"/>
              <a:pPr>
                <a:defRPr/>
              </a:pPr>
              <a:t>2018/5/31</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C7C32FB8-B0C1-44E3-BF51-59C3129B6459}"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914400" y="274640"/>
            <a:ext cx="55626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fld id="{0FE1883A-A911-4822-85A9-3409FC8A6FAA}" type="datetimeFigureOut">
              <a:rPr lang="zh-CN" altLang="en-US"/>
              <a:pPr>
                <a:defRPr/>
              </a:pPr>
              <a:t>2018/5/31</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4D27818D-74D3-442A-9497-BD0DB55BCE2E}"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8" name="内容占位符 7"/>
          <p:cNvSpPr>
            <a:spLocks noGrp="1"/>
          </p:cNvSpPr>
          <p:nvPr>
            <p:ph sz="quarter" idx="1"/>
          </p:nvPr>
        </p:nvSpPr>
        <p:spPr>
          <a:xfrm>
            <a:off x="914400" y="1447800"/>
            <a:ext cx="77724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fld id="{2DABADF3-E6ED-4898-B123-FE239EF2849C}" type="datetimeFigureOut">
              <a:rPr lang="zh-CN" altLang="en-US"/>
              <a:pPr>
                <a:defRPr/>
              </a:pPr>
              <a:t>2018/5/31</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0DC911AE-4716-4F94-B1DF-73C8A2651006}"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4"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矩形 6"/>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矩形 7"/>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矩形 8"/>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722313" y="952500"/>
            <a:ext cx="7772400" cy="1362075"/>
          </a:xfrm>
        </p:spPr>
        <p:txBody>
          <a:bodyPr/>
          <a:lstStyle>
            <a:lvl1pPr algn="l">
              <a:buNone/>
              <a:defRPr sz="4000" b="0" cap="none"/>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9" name="日期占位符 3"/>
          <p:cNvSpPr>
            <a:spLocks noGrp="1"/>
          </p:cNvSpPr>
          <p:nvPr>
            <p:ph type="dt" sz="half" idx="10"/>
          </p:nvPr>
        </p:nvSpPr>
        <p:spPr/>
        <p:txBody>
          <a:bodyPr/>
          <a:lstStyle>
            <a:lvl1pPr>
              <a:defRPr/>
            </a:lvl1pPr>
          </a:lstStyle>
          <a:p>
            <a:pPr>
              <a:defRPr/>
            </a:pPr>
            <a:fld id="{E7EFC4D5-3338-4E95-89FD-88080D4528ED}" type="datetimeFigureOut">
              <a:rPr lang="zh-CN" altLang="en-US"/>
              <a:pPr>
                <a:defRPr/>
              </a:pPr>
              <a:t>2018/5/31</a:t>
            </a:fld>
            <a:endParaRPr lang="zh-CN" altLang="en-US"/>
          </a:p>
        </p:txBody>
      </p:sp>
      <p:sp>
        <p:nvSpPr>
          <p:cNvPr id="10" name="页脚占位符 4"/>
          <p:cNvSpPr>
            <a:spLocks noGrp="1"/>
          </p:cNvSpPr>
          <p:nvPr>
            <p:ph type="ftr" sz="quarter" idx="11"/>
          </p:nvPr>
        </p:nvSpPr>
        <p:spPr>
          <a:xfrm>
            <a:off x="800100" y="6172200"/>
            <a:ext cx="4000500" cy="457200"/>
          </a:xfrm>
        </p:spPr>
        <p:txBody>
          <a:bodyPr/>
          <a:lstStyle>
            <a:lvl1pPr>
              <a:defRPr/>
            </a:lvl1pPr>
          </a:lstStyle>
          <a:p>
            <a:pPr>
              <a:defRPr/>
            </a:pPr>
            <a:endParaRPr lang="zh-CN" altLang="en-US"/>
          </a:p>
        </p:txBody>
      </p:sp>
      <p:sp>
        <p:nvSpPr>
          <p:cNvPr id="11" name="灯片编号占位符 5"/>
          <p:cNvSpPr>
            <a:spLocks noGrp="1"/>
          </p:cNvSpPr>
          <p:nvPr>
            <p:ph type="sldNum" sz="quarter" idx="12"/>
          </p:nvPr>
        </p:nvSpPr>
        <p:spPr>
          <a:xfrm>
            <a:off x="146050" y="6208713"/>
            <a:ext cx="457200" cy="457200"/>
          </a:xfrm>
        </p:spPr>
        <p:txBody>
          <a:bodyPr/>
          <a:lstStyle>
            <a:lvl1pPr>
              <a:defRPr/>
            </a:lvl1pPr>
          </a:lstStyle>
          <a:p>
            <a:pPr>
              <a:defRPr/>
            </a:pPr>
            <a:fld id="{05606D0B-B796-4FE4-BF1A-3B4D42963C81}"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9" name="内容占位符 8"/>
          <p:cNvSpPr>
            <a:spLocks noGrp="1"/>
          </p:cNvSpPr>
          <p:nvPr>
            <p:ph sz="quarter" idx="1"/>
          </p:nvPr>
        </p:nvSpPr>
        <p:spPr>
          <a:xfrm>
            <a:off x="914400" y="1447800"/>
            <a:ext cx="374904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内容占位符 10"/>
          <p:cNvSpPr>
            <a:spLocks noGrp="1"/>
          </p:cNvSpPr>
          <p:nvPr>
            <p:ph sz="quarter" idx="2"/>
          </p:nvPr>
        </p:nvSpPr>
        <p:spPr>
          <a:xfrm>
            <a:off x="4933950" y="1447800"/>
            <a:ext cx="374904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13"/>
          <p:cNvSpPr>
            <a:spLocks noGrp="1"/>
          </p:cNvSpPr>
          <p:nvPr>
            <p:ph type="dt" sz="half" idx="10"/>
          </p:nvPr>
        </p:nvSpPr>
        <p:spPr/>
        <p:txBody>
          <a:bodyPr/>
          <a:lstStyle>
            <a:lvl1pPr>
              <a:defRPr/>
            </a:lvl1pPr>
          </a:lstStyle>
          <a:p>
            <a:pPr>
              <a:defRPr/>
            </a:pPr>
            <a:fld id="{B5E9989F-15DB-4989-86DB-CE08E963E1F6}" type="datetimeFigureOut">
              <a:rPr lang="zh-CN" altLang="en-US"/>
              <a:pPr>
                <a:defRPr/>
              </a:pPr>
              <a:t>2018/5/31</a:t>
            </a:fld>
            <a:endParaRPr lang="zh-CN" altLang="en-US"/>
          </a:p>
        </p:txBody>
      </p:sp>
      <p:sp>
        <p:nvSpPr>
          <p:cNvPr id="6" name="页脚占位符 2"/>
          <p:cNvSpPr>
            <a:spLocks noGrp="1"/>
          </p:cNvSpPr>
          <p:nvPr>
            <p:ph type="ftr" sz="quarter" idx="11"/>
          </p:nvPr>
        </p:nvSpPr>
        <p:spPr/>
        <p:txBody>
          <a:bodyPr/>
          <a:lstStyle>
            <a:lvl1pPr>
              <a:defRPr/>
            </a:lvl1pPr>
          </a:lstStyle>
          <a:p>
            <a:pPr>
              <a:defRPr/>
            </a:pPr>
            <a:endParaRPr lang="zh-CN" altLang="en-US"/>
          </a:p>
        </p:txBody>
      </p:sp>
      <p:sp>
        <p:nvSpPr>
          <p:cNvPr id="7" name="灯片编号占位符 22"/>
          <p:cNvSpPr>
            <a:spLocks noGrp="1"/>
          </p:cNvSpPr>
          <p:nvPr>
            <p:ph type="sldNum" sz="quarter" idx="12"/>
          </p:nvPr>
        </p:nvSpPr>
        <p:spPr/>
        <p:txBody>
          <a:bodyPr/>
          <a:lstStyle>
            <a:lvl1pPr>
              <a:defRPr/>
            </a:lvl1pPr>
          </a:lstStyle>
          <a:p>
            <a:pPr>
              <a:defRPr/>
            </a:pPr>
            <a:fld id="{00D9CD53-A8D5-414E-8981-578385BDE246}"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11" name="内容占位符 10"/>
          <p:cNvSpPr>
            <a:spLocks noGrp="1"/>
          </p:cNvSpPr>
          <p:nvPr>
            <p:ph sz="half" idx="2"/>
          </p:nvPr>
        </p:nvSpPr>
        <p:spPr>
          <a:xfrm>
            <a:off x="914400" y="2247900"/>
            <a:ext cx="37338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3" name="内容占位符 12"/>
          <p:cNvSpPr>
            <a:spLocks noGrp="1"/>
          </p:cNvSpPr>
          <p:nvPr>
            <p:ph sz="half" idx="4"/>
          </p:nvPr>
        </p:nvSpPr>
        <p:spPr>
          <a:xfrm>
            <a:off x="4953000" y="2247900"/>
            <a:ext cx="37338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13"/>
          <p:cNvSpPr>
            <a:spLocks noGrp="1"/>
          </p:cNvSpPr>
          <p:nvPr>
            <p:ph type="dt" sz="half" idx="10"/>
          </p:nvPr>
        </p:nvSpPr>
        <p:spPr/>
        <p:txBody>
          <a:bodyPr/>
          <a:lstStyle>
            <a:lvl1pPr>
              <a:defRPr/>
            </a:lvl1pPr>
          </a:lstStyle>
          <a:p>
            <a:pPr>
              <a:defRPr/>
            </a:pPr>
            <a:fld id="{6B6670B5-5A57-429E-BD96-972797C38863}" type="datetimeFigureOut">
              <a:rPr lang="zh-CN" altLang="en-US"/>
              <a:pPr>
                <a:defRPr/>
              </a:pPr>
              <a:t>2018/5/31</a:t>
            </a:fld>
            <a:endParaRPr lang="zh-CN" altLang="en-US"/>
          </a:p>
        </p:txBody>
      </p:sp>
      <p:sp>
        <p:nvSpPr>
          <p:cNvPr id="8" name="页脚占位符 2"/>
          <p:cNvSpPr>
            <a:spLocks noGrp="1"/>
          </p:cNvSpPr>
          <p:nvPr>
            <p:ph type="ftr" sz="quarter" idx="11"/>
          </p:nvPr>
        </p:nvSpPr>
        <p:spPr/>
        <p:txBody>
          <a:bodyPr/>
          <a:lstStyle>
            <a:lvl1pPr>
              <a:defRPr/>
            </a:lvl1pPr>
          </a:lstStyle>
          <a:p>
            <a:pPr>
              <a:defRPr/>
            </a:pPr>
            <a:endParaRPr lang="zh-CN" altLang="en-US"/>
          </a:p>
        </p:txBody>
      </p:sp>
      <p:sp>
        <p:nvSpPr>
          <p:cNvPr id="9" name="灯片编号占位符 22"/>
          <p:cNvSpPr>
            <a:spLocks noGrp="1"/>
          </p:cNvSpPr>
          <p:nvPr>
            <p:ph type="sldNum" sz="quarter" idx="12"/>
          </p:nvPr>
        </p:nvSpPr>
        <p:spPr/>
        <p:txBody>
          <a:bodyPr/>
          <a:lstStyle>
            <a:lvl1pPr>
              <a:defRPr/>
            </a:lvl1pPr>
          </a:lstStyle>
          <a:p>
            <a:pPr>
              <a:defRPr/>
            </a:pPr>
            <a:fld id="{CD4ACAEE-5326-4775-B708-D0AB730208C7}"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13"/>
          <p:cNvSpPr>
            <a:spLocks noGrp="1"/>
          </p:cNvSpPr>
          <p:nvPr>
            <p:ph type="dt" sz="half" idx="10"/>
          </p:nvPr>
        </p:nvSpPr>
        <p:spPr/>
        <p:txBody>
          <a:bodyPr/>
          <a:lstStyle>
            <a:lvl1pPr>
              <a:defRPr/>
            </a:lvl1pPr>
          </a:lstStyle>
          <a:p>
            <a:pPr>
              <a:defRPr/>
            </a:pPr>
            <a:fld id="{458E5F54-24AB-44A3-BED4-6D3BF73E535B}" type="datetimeFigureOut">
              <a:rPr lang="zh-CN" altLang="en-US"/>
              <a:pPr>
                <a:defRPr/>
              </a:pPr>
              <a:t>2018/5/31</a:t>
            </a:fld>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22"/>
          <p:cNvSpPr>
            <a:spLocks noGrp="1"/>
          </p:cNvSpPr>
          <p:nvPr>
            <p:ph type="sldNum" sz="quarter" idx="12"/>
          </p:nvPr>
        </p:nvSpPr>
        <p:spPr/>
        <p:txBody>
          <a:bodyPr/>
          <a:lstStyle>
            <a:lvl1pPr>
              <a:defRPr/>
            </a:lvl1pPr>
          </a:lstStyle>
          <a:p>
            <a:pPr>
              <a:defRPr/>
            </a:pPr>
            <a:fld id="{072A58DB-E043-4803-A109-60739CA19961}"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3"/>
          <p:cNvSpPr>
            <a:spLocks noGrp="1"/>
          </p:cNvSpPr>
          <p:nvPr>
            <p:ph type="dt" sz="half" idx="10"/>
          </p:nvPr>
        </p:nvSpPr>
        <p:spPr/>
        <p:txBody>
          <a:bodyPr/>
          <a:lstStyle>
            <a:lvl1pPr>
              <a:defRPr/>
            </a:lvl1pPr>
          </a:lstStyle>
          <a:p>
            <a:pPr>
              <a:defRPr/>
            </a:pPr>
            <a:fld id="{82B09154-E0F0-4FE5-9CF0-BCEC64B6E0CB}" type="datetimeFigureOut">
              <a:rPr lang="zh-CN" altLang="en-US"/>
              <a:pPr>
                <a:defRPr/>
              </a:pPr>
              <a:t>2018/5/31</a:t>
            </a:fld>
            <a:endParaRPr lang="zh-CN" altLang="en-US"/>
          </a:p>
        </p:txBody>
      </p:sp>
      <p:sp>
        <p:nvSpPr>
          <p:cNvPr id="3" name="页脚占位符 2"/>
          <p:cNvSpPr>
            <a:spLocks noGrp="1"/>
          </p:cNvSpPr>
          <p:nvPr>
            <p:ph type="ftr" sz="quarter" idx="11"/>
          </p:nvPr>
        </p:nvSpPr>
        <p:spPr/>
        <p:txBody>
          <a:bodyPr/>
          <a:lstStyle>
            <a:lvl1pPr>
              <a:defRPr/>
            </a:lvl1pPr>
          </a:lstStyle>
          <a:p>
            <a:pPr>
              <a:defRPr/>
            </a:pPr>
            <a:endParaRPr lang="zh-CN" altLang="en-US"/>
          </a:p>
        </p:txBody>
      </p:sp>
      <p:sp>
        <p:nvSpPr>
          <p:cNvPr id="4" name="灯片编号占位符 22"/>
          <p:cNvSpPr>
            <a:spLocks noGrp="1"/>
          </p:cNvSpPr>
          <p:nvPr>
            <p:ph type="sldNum" sz="quarter" idx="12"/>
          </p:nvPr>
        </p:nvSpPr>
        <p:spPr/>
        <p:txBody>
          <a:bodyPr/>
          <a:lstStyle>
            <a:lvl1pPr>
              <a:defRPr/>
            </a:lvl1pPr>
          </a:lstStyle>
          <a:p>
            <a:pPr>
              <a:defRPr/>
            </a:pPr>
            <a:fld id="{9EB1A71D-4019-4CEC-BC52-664F420A511C}"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圆角矩形 8"/>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914400" y="273050"/>
            <a:ext cx="7772400" cy="1143000"/>
          </a:xfrm>
        </p:spPr>
        <p:txBody>
          <a:bodyPr/>
          <a:lstStyle>
            <a:lvl1pPr algn="l">
              <a:buNone/>
              <a:defRPr sz="4000" b="0"/>
            </a:lvl1pPr>
          </a:lstStyle>
          <a:p>
            <a:r>
              <a:rPr lang="zh-CN" altLang="en-US" smtClean="0"/>
              <a:t>单击此处编辑母版标题样式</a:t>
            </a:r>
            <a:endParaRPr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11" name="内容占位符 10"/>
          <p:cNvSpPr>
            <a:spLocks noGrp="1"/>
          </p:cNvSpPr>
          <p:nvPr>
            <p:ph sz="quarter" idx="1"/>
          </p:nvPr>
        </p:nvSpPr>
        <p:spPr>
          <a:xfrm>
            <a:off x="2971800" y="1600200"/>
            <a:ext cx="5715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4"/>
          <p:cNvSpPr>
            <a:spLocks noGrp="1"/>
          </p:cNvSpPr>
          <p:nvPr>
            <p:ph type="dt" sz="half" idx="10"/>
          </p:nvPr>
        </p:nvSpPr>
        <p:spPr/>
        <p:txBody>
          <a:bodyPr/>
          <a:lstStyle>
            <a:lvl1pPr>
              <a:defRPr/>
            </a:lvl1pPr>
          </a:lstStyle>
          <a:p>
            <a:pPr>
              <a:defRPr/>
            </a:pPr>
            <a:fld id="{CAAE01CD-C5D0-4F59-A55B-869C3331F25E}" type="datetimeFigureOut">
              <a:rPr lang="zh-CN" altLang="en-US"/>
              <a:pPr>
                <a:defRPr/>
              </a:pPr>
              <a:t>2018/5/31</a:t>
            </a:fld>
            <a:endParaRPr lang="zh-CN" altLang="en-US"/>
          </a:p>
        </p:txBody>
      </p:sp>
      <p:sp>
        <p:nvSpPr>
          <p:cNvPr id="8" name="页脚占位符 5"/>
          <p:cNvSpPr>
            <a:spLocks noGrp="1"/>
          </p:cNvSpPr>
          <p:nvPr>
            <p:ph type="ftr" sz="quarter" idx="11"/>
          </p:nvPr>
        </p:nvSpPr>
        <p:spPr/>
        <p:txBody>
          <a:bodyPr/>
          <a:lstStyle>
            <a:lvl1pPr>
              <a:defRPr/>
            </a:lvl1pPr>
          </a:lstStyle>
          <a:p>
            <a:pPr>
              <a:defRPr/>
            </a:pPr>
            <a:endParaRPr lang="zh-CN" altLang="en-US"/>
          </a:p>
        </p:txBody>
      </p:sp>
      <p:sp>
        <p:nvSpPr>
          <p:cNvPr id="9" name="灯片编号占位符 6"/>
          <p:cNvSpPr>
            <a:spLocks noGrp="1"/>
          </p:cNvSpPr>
          <p:nvPr>
            <p:ph type="sldNum" sz="quarter" idx="12"/>
          </p:nvPr>
        </p:nvSpPr>
        <p:spPr/>
        <p:txBody>
          <a:bodyPr/>
          <a:lstStyle>
            <a:lvl1pPr>
              <a:defRPr/>
            </a:lvl1pPr>
          </a:lstStyle>
          <a:p>
            <a:pPr>
              <a:defRPr/>
            </a:pPr>
            <a:fld id="{C47FAAF9-97F8-45B3-B657-303A03E496F0}"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矩形 10"/>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矩形 11"/>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矩形 12"/>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lang="zh-CN" altLang="en-US" smtClean="0"/>
              <a:t>单击此处编辑母版标题样式</a:t>
            </a:r>
            <a:endParaRPr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zh-CN" altLang="en-US" smtClean="0"/>
              <a:t>单击此处编辑母版文本样式</a:t>
            </a:r>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8" name="日期占位符 4"/>
          <p:cNvSpPr>
            <a:spLocks noGrp="1"/>
          </p:cNvSpPr>
          <p:nvPr>
            <p:ph type="dt" sz="half" idx="10"/>
          </p:nvPr>
        </p:nvSpPr>
        <p:spPr/>
        <p:txBody>
          <a:bodyPr/>
          <a:lstStyle>
            <a:lvl1pPr>
              <a:defRPr/>
            </a:lvl1pPr>
          </a:lstStyle>
          <a:p>
            <a:pPr>
              <a:defRPr/>
            </a:pPr>
            <a:fld id="{6A214F85-B095-4516-8D1B-A97D227E79AB}" type="datetimeFigureOut">
              <a:rPr lang="zh-CN" altLang="en-US"/>
              <a:pPr>
                <a:defRPr/>
              </a:pPr>
              <a:t>2018/5/31</a:t>
            </a:fld>
            <a:endParaRPr lang="zh-CN" altLang="en-US"/>
          </a:p>
        </p:txBody>
      </p:sp>
      <p:sp>
        <p:nvSpPr>
          <p:cNvPr id="9" name="页脚占位符 5"/>
          <p:cNvSpPr>
            <a:spLocks noGrp="1"/>
          </p:cNvSpPr>
          <p:nvPr>
            <p:ph type="ftr" sz="quarter" idx="11"/>
          </p:nvPr>
        </p:nvSpPr>
        <p:spPr>
          <a:xfrm>
            <a:off x="914400" y="6172200"/>
            <a:ext cx="3886200" cy="457200"/>
          </a:xfrm>
        </p:spPr>
        <p:txBody>
          <a:bodyPr/>
          <a:lstStyle>
            <a:lvl1pPr>
              <a:defRPr/>
            </a:lvl1pPr>
          </a:lstStyle>
          <a:p>
            <a:pPr>
              <a:defRPr/>
            </a:pPr>
            <a:endParaRPr lang="zh-CN" altLang="en-US"/>
          </a:p>
        </p:txBody>
      </p:sp>
      <p:sp>
        <p:nvSpPr>
          <p:cNvPr id="10" name="灯片编号占位符 6"/>
          <p:cNvSpPr>
            <a:spLocks noGrp="1"/>
          </p:cNvSpPr>
          <p:nvPr>
            <p:ph type="sldNum" sz="quarter" idx="12"/>
          </p:nvPr>
        </p:nvSpPr>
        <p:spPr>
          <a:xfrm>
            <a:off x="146050" y="6208713"/>
            <a:ext cx="457200" cy="457200"/>
          </a:xfrm>
        </p:spPr>
        <p:txBody>
          <a:bodyPr/>
          <a:lstStyle>
            <a:lvl1pPr>
              <a:defRPr/>
            </a:lvl1pPr>
          </a:lstStyle>
          <a:p>
            <a:pPr>
              <a:defRPr/>
            </a:pPr>
            <a:fld id="{498C66F7-115B-4D1A-B1CF-951493D27EAB}"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8" name="圆角矩形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8" name="标题占位符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zh-CN" altLang="en-US" smtClean="0"/>
              <a:t>单击此处编辑母版标题样式</a:t>
            </a:r>
            <a:endParaRPr lang="en-US" smtClean="0"/>
          </a:p>
        </p:txBody>
      </p:sp>
      <p:sp>
        <p:nvSpPr>
          <p:cNvPr id="1029" name="文本占位符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smtClean="0">
                <a:solidFill>
                  <a:schemeClr val="tx2"/>
                </a:solidFill>
                <a:latin typeface="+mn-lt"/>
                <a:ea typeface="+mn-ea"/>
              </a:defRPr>
            </a:lvl1pPr>
          </a:lstStyle>
          <a:p>
            <a:pPr>
              <a:defRPr/>
            </a:pPr>
            <a:fld id="{719D3B6E-6B55-42C2-AFBE-9AE05D42612F}" type="datetimeFigureOut">
              <a:rPr lang="zh-CN" altLang="en-US"/>
              <a:pPr>
                <a:defRPr/>
              </a:pPr>
              <a:t>2018/5/31</a:t>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ea typeface="+mn-ea"/>
              </a:defRPr>
            </a:lvl1pPr>
          </a:lstStyle>
          <a:p>
            <a:pPr>
              <a:defRPr/>
            </a:pPr>
            <a:endParaRPr lang="zh-CN" altLang="en-US"/>
          </a:p>
        </p:txBody>
      </p:sp>
      <p:sp>
        <p:nvSpPr>
          <p:cNvPr id="23" name="灯片编号占位符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fontAlgn="auto" latinLnBrk="0" hangingPunct="1">
              <a:spcBef>
                <a:spcPts val="0"/>
              </a:spcBef>
              <a:spcAft>
                <a:spcPts val="0"/>
              </a:spcAft>
              <a:defRPr kumimoji="0" sz="1400" smtClean="0">
                <a:solidFill>
                  <a:srgbClr val="FFFFFF"/>
                </a:solidFill>
                <a:latin typeface="+mj-lt"/>
                <a:ea typeface="+mj-ea"/>
                <a:cs typeface="+mj-cs"/>
              </a:defRPr>
            </a:lvl1pPr>
          </a:lstStyle>
          <a:p>
            <a:pPr>
              <a:defRPr/>
            </a:pPr>
            <a:fld id="{490786D5-A629-4B58-85A1-AA47673F332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61" r:id="rId3"/>
    <p:sldLayoutId id="2147483658" r:id="rId4"/>
    <p:sldLayoutId id="2147483657" r:id="rId5"/>
    <p:sldLayoutId id="2147483656" r:id="rId6"/>
    <p:sldLayoutId id="2147483655" r:id="rId7"/>
    <p:sldLayoutId id="2147483662" r:id="rId8"/>
    <p:sldLayoutId id="2147483663" r:id="rId9"/>
    <p:sldLayoutId id="2147483654" r:id="rId10"/>
    <p:sldLayoutId id="2147483653" r:id="rId11"/>
  </p:sldLayoutIdLst>
  <p:txStyles>
    <p:title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a:ea typeface="幼圆" pitchFamily="49" charset="-122"/>
        </a:defRPr>
      </a:lvl2pPr>
      <a:lvl3pPr algn="l" rtl="0" fontAlgn="base">
        <a:spcBef>
          <a:spcPct val="0"/>
        </a:spcBef>
        <a:spcAft>
          <a:spcPct val="0"/>
        </a:spcAft>
        <a:defRPr sz="4000">
          <a:solidFill>
            <a:schemeClr val="tx2"/>
          </a:solidFill>
          <a:latin typeface="Franklin Gothic Book"/>
          <a:ea typeface="幼圆" pitchFamily="49" charset="-122"/>
        </a:defRPr>
      </a:lvl3pPr>
      <a:lvl4pPr algn="l" rtl="0" fontAlgn="base">
        <a:spcBef>
          <a:spcPct val="0"/>
        </a:spcBef>
        <a:spcAft>
          <a:spcPct val="0"/>
        </a:spcAft>
        <a:defRPr sz="4000">
          <a:solidFill>
            <a:schemeClr val="tx2"/>
          </a:solidFill>
          <a:latin typeface="Franklin Gothic Book"/>
          <a:ea typeface="幼圆" pitchFamily="49" charset="-122"/>
        </a:defRPr>
      </a:lvl4pPr>
      <a:lvl5pPr algn="l" rtl="0" fontAlgn="base">
        <a:spcBef>
          <a:spcPct val="0"/>
        </a:spcBef>
        <a:spcAft>
          <a:spcPct val="0"/>
        </a:spcAft>
        <a:defRPr sz="4000">
          <a:solidFill>
            <a:schemeClr val="tx2"/>
          </a:solidFill>
          <a:latin typeface="Franklin Gothic Book"/>
          <a:ea typeface="幼圆" pitchFamily="49" charset="-122"/>
        </a:defRPr>
      </a:lvl5pPr>
      <a:lvl6pPr marL="457200" algn="l" rtl="0" fontAlgn="base">
        <a:spcBef>
          <a:spcPct val="0"/>
        </a:spcBef>
        <a:spcAft>
          <a:spcPct val="0"/>
        </a:spcAft>
        <a:defRPr sz="4000">
          <a:solidFill>
            <a:schemeClr val="tx2"/>
          </a:solidFill>
          <a:latin typeface="Franklin Gothic Book"/>
          <a:ea typeface="幼圆" pitchFamily="49" charset="-122"/>
        </a:defRPr>
      </a:lvl6pPr>
      <a:lvl7pPr marL="914400" algn="l" rtl="0" fontAlgn="base">
        <a:spcBef>
          <a:spcPct val="0"/>
        </a:spcBef>
        <a:spcAft>
          <a:spcPct val="0"/>
        </a:spcAft>
        <a:defRPr sz="4000">
          <a:solidFill>
            <a:schemeClr val="tx2"/>
          </a:solidFill>
          <a:latin typeface="Franklin Gothic Book"/>
          <a:ea typeface="幼圆" pitchFamily="49" charset="-122"/>
        </a:defRPr>
      </a:lvl7pPr>
      <a:lvl8pPr marL="1371600" algn="l" rtl="0" fontAlgn="base">
        <a:spcBef>
          <a:spcPct val="0"/>
        </a:spcBef>
        <a:spcAft>
          <a:spcPct val="0"/>
        </a:spcAft>
        <a:defRPr sz="4000">
          <a:solidFill>
            <a:schemeClr val="tx2"/>
          </a:solidFill>
          <a:latin typeface="Franklin Gothic Book"/>
          <a:ea typeface="幼圆" pitchFamily="49" charset="-122"/>
        </a:defRPr>
      </a:lvl8pPr>
      <a:lvl9pPr marL="1828800" algn="l" rtl="0" fontAlgn="base">
        <a:spcBef>
          <a:spcPct val="0"/>
        </a:spcBef>
        <a:spcAft>
          <a:spcPct val="0"/>
        </a:spcAft>
        <a:defRPr sz="4000">
          <a:solidFill>
            <a:schemeClr val="tx2"/>
          </a:solidFill>
          <a:latin typeface="Franklin Gothic Book"/>
          <a:ea typeface="幼圆" pitchFamily="49" charset="-122"/>
        </a:defRPr>
      </a:lvl9pPr>
    </p:titleStyle>
    <p:bodyStyle>
      <a:lvl1pPr marL="273050" indent="-273050" algn="l" rtl="0" fontAlgn="base">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fontAlgn="base">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fontAlgn="base">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fontAlgn="base">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fontAlgn="base">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57200" y="1506538"/>
            <a:ext cx="8229600" cy="1470025"/>
          </a:xfrm>
        </p:spPr>
        <p:txBody>
          <a:bodyPr>
            <a:normAutofit/>
          </a:bodyPr>
          <a:lstStyle/>
          <a:p>
            <a:pPr fontAlgn="auto">
              <a:spcAft>
                <a:spcPts val="0"/>
              </a:spcAft>
              <a:defRPr/>
            </a:pPr>
            <a:r>
              <a:rPr lang="zh-CN" altLang="en-US" b="1" dirty="0" smtClean="0">
                <a:latin typeface="+mn-ea"/>
                <a:ea typeface="+mn-ea"/>
              </a:rPr>
              <a:t>第</a:t>
            </a:r>
            <a:r>
              <a:rPr altLang="zh-CN" b="1" dirty="0" smtClean="0">
                <a:latin typeface="+mn-ea"/>
                <a:ea typeface="+mn-ea"/>
              </a:rPr>
              <a:t>8</a:t>
            </a:r>
            <a:r>
              <a:rPr lang="zh-CN" altLang="en-US" b="1" dirty="0" smtClean="0">
                <a:latin typeface="+mn-ea"/>
                <a:ea typeface="+mn-ea"/>
              </a:rPr>
              <a:t>章  </a:t>
            </a:r>
            <a:r>
              <a:rPr lang="zh-CN" altLang="en-US" b="1" dirty="0" smtClean="0">
                <a:latin typeface="+mn-ea"/>
                <a:ea typeface="+mn-ea"/>
              </a:rPr>
              <a:t>信息系统安全 </a:t>
            </a:r>
            <a:endParaRPr lang="zh-CN" altLang="en-US" b="1" dirty="0">
              <a:latin typeface="+mn-ea"/>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日期占位符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fld id="{08D55648-EA80-4317-A34D-A0FC7A42B4EB}" type="datetime1">
              <a:rPr lang="zh-CN" altLang="en-US"/>
              <a:pPr fontAlgn="base">
                <a:spcBef>
                  <a:spcPct val="0"/>
                </a:spcBef>
                <a:spcAft>
                  <a:spcPct val="0"/>
                </a:spcAft>
              </a:pPr>
              <a:t>2018/5/31</a:t>
            </a:fld>
            <a:endParaRPr lang="zh-CN" altLang="en-US" noProof="1"/>
          </a:p>
        </p:txBody>
      </p:sp>
      <p:sp>
        <p:nvSpPr>
          <p:cNvPr id="5" name="灯片编号占位符 4"/>
          <p:cNvSpPr>
            <a:spLocks noGrp="1"/>
          </p:cNvSpPr>
          <p:nvPr>
            <p:ph type="sldNum" sz="quarter" idx="12"/>
          </p:nvPr>
        </p:nvSpPr>
        <p:spPr/>
        <p:txBody>
          <a:bodyPr/>
          <a:lstStyle/>
          <a:p>
            <a:pPr>
              <a:defRPr/>
            </a:pPr>
            <a:fld id="{F8CFE526-1B01-4FB5-BD29-111980D131B9}" type="slidenum">
              <a:rPr lang="en-US" altLang="zh-CN"/>
              <a:pPr>
                <a:defRPr/>
              </a:pPr>
              <a:t>10</a:t>
            </a:fld>
            <a:endParaRPr lang="zh-CN" altLang="en-US"/>
          </a:p>
        </p:txBody>
      </p:sp>
      <p:sp>
        <p:nvSpPr>
          <p:cNvPr id="7" name="矩形 6"/>
          <p:cNvSpPr/>
          <p:nvPr/>
        </p:nvSpPr>
        <p:spPr>
          <a:xfrm>
            <a:off x="571500" y="714375"/>
            <a:ext cx="7786688" cy="4832350"/>
          </a:xfrm>
          <a:prstGeom prst="rect">
            <a:avLst/>
          </a:prstGeom>
        </p:spPr>
        <p:txBody>
          <a:bodyPr>
            <a:spAutoFit/>
          </a:bodyPr>
          <a:lstStyle/>
          <a:p>
            <a:pPr marL="360045" indent="-360045" algn="just" fontAlgn="auto">
              <a:spcBef>
                <a:spcPts val="0"/>
              </a:spcBef>
              <a:spcAft>
                <a:spcPts val="0"/>
              </a:spcAft>
              <a:buClr>
                <a:srgbClr val="FF0000"/>
              </a:buClr>
              <a:defRPr/>
            </a:pPr>
            <a:r>
              <a:rPr lang="zh-CN" altLang="en-US" sz="2800" b="1" dirty="0">
                <a:latin typeface="+mn-ea"/>
                <a:ea typeface="+mn-ea"/>
                <a:cs typeface="Times New Roman" panose="02020603050405020304" pitchFamily="18" charset="0"/>
              </a:rPr>
              <a:t>自主访问控制模型</a:t>
            </a:r>
            <a:r>
              <a:rPr lang="en-US" altLang="zh-CN" sz="2800" b="1" dirty="0">
                <a:latin typeface="+mn-ea"/>
                <a:ea typeface="+mn-ea"/>
                <a:cs typeface="Times New Roman" panose="02020603050405020304" pitchFamily="18" charset="0"/>
              </a:rPr>
              <a:t>DAC</a:t>
            </a:r>
            <a:r>
              <a:rPr lang="zh-CN" altLang="zh-CN" sz="2800" b="1" dirty="0">
                <a:latin typeface="+mn-ea"/>
                <a:ea typeface="+mn-ea"/>
                <a:cs typeface="Times New Roman" panose="02020603050405020304" pitchFamily="18" charset="0"/>
              </a:rPr>
              <a:t>对用户提供了灵活的数据访问方式，授权主体（特权用户、特权用户组的成员以及对客体拥有</a:t>
            </a:r>
            <a:r>
              <a:rPr lang="en-US" altLang="zh-CN" sz="2800" b="1" dirty="0">
                <a:latin typeface="+mn-ea"/>
                <a:ea typeface="+mn-ea"/>
                <a:cs typeface="Times New Roman" panose="02020603050405020304" pitchFamily="18" charset="0"/>
              </a:rPr>
              <a:t>Own</a:t>
            </a:r>
            <a:r>
              <a:rPr lang="zh-CN" altLang="zh-CN" sz="2800" b="1" dirty="0">
                <a:latin typeface="+mn-ea"/>
                <a:ea typeface="+mn-ea"/>
                <a:cs typeface="Times New Roman" panose="02020603050405020304" pitchFamily="18" charset="0"/>
              </a:rPr>
              <a:t>权限的主体）均可以完成赋予和回收其他主体对客体资源的访问</a:t>
            </a:r>
            <a:r>
              <a:rPr lang="zh-CN" altLang="zh-CN" sz="2800" b="1" dirty="0" smtClean="0">
                <a:latin typeface="+mn-ea"/>
                <a:ea typeface="+mn-ea"/>
                <a:cs typeface="Times New Roman" panose="02020603050405020304" pitchFamily="18" charset="0"/>
              </a:rPr>
              <a:t>权限。</a:t>
            </a:r>
            <a:endParaRPr lang="en-US" altLang="zh-CN" sz="2800" b="1" dirty="0">
              <a:latin typeface="+mn-ea"/>
              <a:ea typeface="+mn-ea"/>
              <a:cs typeface="Times New Roman" panose="02020603050405020304" pitchFamily="18" charset="0"/>
            </a:endParaRPr>
          </a:p>
          <a:p>
            <a:pPr marL="360045" indent="-360045" algn="just" fontAlgn="auto">
              <a:spcBef>
                <a:spcPts val="0"/>
              </a:spcBef>
              <a:spcAft>
                <a:spcPts val="0"/>
              </a:spcAft>
              <a:buClr>
                <a:srgbClr val="FF0000"/>
              </a:buClr>
              <a:buFont typeface="Wingdings" panose="05000000000000000000" pitchFamily="2" charset="2"/>
              <a:buChar char="Ì"/>
              <a:defRPr/>
            </a:pPr>
            <a:endParaRPr lang="en-US" altLang="zh-CN" sz="2800" b="1" dirty="0">
              <a:latin typeface="+mn-ea"/>
              <a:ea typeface="+mn-ea"/>
              <a:cs typeface="Times New Roman" panose="02020603050405020304" pitchFamily="18" charset="0"/>
            </a:endParaRPr>
          </a:p>
          <a:p>
            <a:pPr marL="360045" indent="-360045" algn="just" fontAlgn="auto">
              <a:spcBef>
                <a:spcPts val="0"/>
              </a:spcBef>
              <a:spcAft>
                <a:spcPts val="0"/>
              </a:spcAft>
              <a:buClr>
                <a:srgbClr val="FF0000"/>
              </a:buClr>
              <a:defRPr/>
            </a:pPr>
            <a:r>
              <a:rPr lang="zh-CN" altLang="zh-CN" sz="2800" b="1" dirty="0">
                <a:latin typeface="+mn-ea"/>
                <a:ea typeface="+mn-ea"/>
                <a:cs typeface="Times New Roman" panose="02020603050405020304" pitchFamily="18" charset="0"/>
              </a:rPr>
              <a:t>但由于</a:t>
            </a:r>
            <a:r>
              <a:rPr lang="en-US" altLang="zh-CN" sz="2800" b="1" dirty="0">
                <a:latin typeface="+mn-ea"/>
                <a:ea typeface="+mn-ea"/>
                <a:cs typeface="Times New Roman" panose="02020603050405020304" pitchFamily="18" charset="0"/>
              </a:rPr>
              <a:t>DAC</a:t>
            </a:r>
            <a:r>
              <a:rPr lang="zh-CN" altLang="zh-CN" sz="2800" b="1" dirty="0">
                <a:latin typeface="+mn-ea"/>
                <a:ea typeface="+mn-ea"/>
                <a:cs typeface="Times New Roman" panose="02020603050405020304" pitchFamily="18" charset="0"/>
              </a:rPr>
              <a:t>允许用户任意传递权限，没有访问文件</a:t>
            </a:r>
            <a:r>
              <a:rPr lang="en-US" altLang="zh-CN" sz="2800" b="1" dirty="0">
                <a:latin typeface="+mn-ea"/>
                <a:ea typeface="+mn-ea"/>
                <a:cs typeface="Times New Roman" panose="02020603050405020304" pitchFamily="18" charset="0"/>
              </a:rPr>
              <a:t>file1</a:t>
            </a:r>
            <a:r>
              <a:rPr lang="zh-CN" altLang="zh-CN" sz="2800" b="1" dirty="0">
                <a:latin typeface="+mn-ea"/>
                <a:ea typeface="+mn-ea"/>
                <a:cs typeface="Times New Roman" panose="02020603050405020304" pitchFamily="18" charset="0"/>
              </a:rPr>
              <a:t>权限的用户</a:t>
            </a:r>
            <a:r>
              <a:rPr lang="en-US" altLang="zh-CN" sz="2800" b="1" dirty="0">
                <a:latin typeface="+mn-ea"/>
                <a:ea typeface="+mn-ea"/>
                <a:cs typeface="Times New Roman" panose="02020603050405020304" pitchFamily="18" charset="0"/>
              </a:rPr>
              <a:t>A</a:t>
            </a:r>
            <a:r>
              <a:rPr lang="zh-CN" altLang="zh-CN" sz="2800" b="1" dirty="0">
                <a:latin typeface="+mn-ea"/>
                <a:ea typeface="+mn-ea"/>
                <a:cs typeface="Times New Roman" panose="02020603050405020304" pitchFamily="18" charset="0"/>
              </a:rPr>
              <a:t>可能从有访问权限的用户</a:t>
            </a:r>
            <a:r>
              <a:rPr lang="en-US" altLang="zh-CN" sz="2800" b="1" dirty="0">
                <a:latin typeface="+mn-ea"/>
                <a:ea typeface="+mn-ea"/>
                <a:cs typeface="Times New Roman" panose="02020603050405020304" pitchFamily="18" charset="0"/>
              </a:rPr>
              <a:t>B</a:t>
            </a:r>
            <a:r>
              <a:rPr lang="zh-CN" altLang="zh-CN" sz="2800" b="1" dirty="0">
                <a:latin typeface="+mn-ea"/>
                <a:ea typeface="+mn-ea"/>
                <a:cs typeface="Times New Roman" panose="02020603050405020304" pitchFamily="18" charset="0"/>
              </a:rPr>
              <a:t>那里得到访问权限，因此，</a:t>
            </a:r>
            <a:r>
              <a:rPr lang="en-US" altLang="zh-CN" sz="2800" b="1" dirty="0">
                <a:latin typeface="+mn-ea"/>
                <a:ea typeface="+mn-ea"/>
                <a:cs typeface="Times New Roman" panose="02020603050405020304" pitchFamily="18" charset="0"/>
              </a:rPr>
              <a:t>DAC</a:t>
            </a:r>
            <a:r>
              <a:rPr lang="zh-CN" altLang="zh-CN" sz="2800" b="1" dirty="0">
                <a:latin typeface="+mn-ea"/>
                <a:ea typeface="+mn-ea"/>
                <a:cs typeface="Times New Roman" panose="02020603050405020304" pitchFamily="18" charset="0"/>
              </a:rPr>
              <a:t>模型提供的安全防护还是相对比较低的，不能为系统提供充分的数据保护。</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900" y="582613"/>
            <a:ext cx="8964613" cy="492125"/>
          </a:xfrm>
          <a:solidFill>
            <a:schemeClr val="bg1"/>
          </a:solidFill>
        </p:spPr>
        <p:txBody>
          <a:bodyPr>
            <a:normAutofit fontScale="90000"/>
          </a:bodyPr>
          <a:lstStyle/>
          <a:p>
            <a:pPr algn="ctr" fontAlgn="auto">
              <a:spcAft>
                <a:spcPts val="0"/>
              </a:spcAft>
              <a:defRPr/>
            </a:pPr>
            <a:r>
              <a:rPr lang="zh-CN" altLang="en-US" sz="3200" b="1" dirty="0" smtClean="0">
                <a:latin typeface="+mn-ea"/>
                <a:ea typeface="+mn-ea"/>
                <a:cs typeface="Times New Roman" panose="02020603050405020304" pitchFamily="18" charset="0"/>
              </a:rPr>
              <a:t>6</a:t>
            </a:r>
            <a:r>
              <a:rPr lang="en-US" altLang="zh-CN" sz="3200" b="1" dirty="0" smtClean="0">
                <a:latin typeface="+mn-ea"/>
                <a:ea typeface="+mn-ea"/>
                <a:cs typeface="Times New Roman" panose="02020603050405020304" pitchFamily="18" charset="0"/>
              </a:rPr>
              <a:t>.1.3 </a:t>
            </a:r>
            <a:r>
              <a:rPr lang="zh-CN" altLang="en-US" sz="3200" b="1" dirty="0" smtClean="0">
                <a:latin typeface="+mn-ea"/>
                <a:ea typeface="+mn-ea"/>
                <a:cs typeface="Times New Roman" panose="02020603050405020304" pitchFamily="18" charset="0"/>
              </a:rPr>
              <a:t>强制访问控制</a:t>
            </a:r>
            <a:endParaRPr lang="zh-CN" altLang="en-US" sz="3200" b="1" dirty="0">
              <a:latin typeface="+mn-ea"/>
              <a:ea typeface="+mn-ea"/>
              <a:cs typeface="Times New Roman" panose="02020603050405020304" pitchFamily="18" charset="0"/>
            </a:endParaRPr>
          </a:p>
        </p:txBody>
      </p:sp>
      <p:sp>
        <p:nvSpPr>
          <p:cNvPr id="19459" name="日期占位符 3"/>
          <p:cNvSpPr>
            <a:spLocks noGrp="1"/>
          </p:cNvSpPr>
          <p:nvPr>
            <p:ph type="dt" sz="quarter" idx="10"/>
          </p:nvPr>
        </p:nvSpPr>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fld id="{1D82AA47-0B61-4A4B-AB50-7985882E5420}" type="datetime1">
              <a:rPr lang="zh-CN" altLang="en-US" smtClean="0">
                <a:latin typeface="+mn-ea"/>
                <a:ea typeface="+mn-ea"/>
              </a:rPr>
              <a:pPr eaLnBrk="1" hangingPunct="1">
                <a:defRPr/>
              </a:pPr>
              <a:t>2018/5/31</a:t>
            </a:fld>
            <a:endParaRPr lang="zh-CN" altLang="en-US" noProof="1" smtClean="0">
              <a:latin typeface="+mn-ea"/>
              <a:ea typeface="+mn-ea"/>
            </a:endParaRPr>
          </a:p>
        </p:txBody>
      </p:sp>
      <p:sp>
        <p:nvSpPr>
          <p:cNvPr id="19460" name="灯片编号占位符 4"/>
          <p:cNvSpPr>
            <a:spLocks noGrp="1"/>
          </p:cNvSpPr>
          <p:nvPr>
            <p:ph type="sldNum" sz="quarter" idx="12"/>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fld id="{18249E9D-9446-4089-A56B-45E456F3A69F}" type="slidenum">
              <a:rPr altLang="zh-CN" smtClean="0">
                <a:latin typeface="+mn-ea"/>
                <a:ea typeface="+mn-ea"/>
              </a:rPr>
              <a:pPr eaLnBrk="1" hangingPunct="1">
                <a:defRPr/>
              </a:pPr>
              <a:t>11</a:t>
            </a:fld>
            <a:endParaRPr lang="zh-CN" altLang="en-US" smtClean="0">
              <a:latin typeface="+mn-ea"/>
              <a:ea typeface="+mn-ea"/>
            </a:endParaRPr>
          </a:p>
        </p:txBody>
      </p:sp>
      <p:sp>
        <p:nvSpPr>
          <p:cNvPr id="6" name="矩形 5"/>
          <p:cNvSpPr/>
          <p:nvPr/>
        </p:nvSpPr>
        <p:spPr>
          <a:xfrm>
            <a:off x="603250" y="1304925"/>
            <a:ext cx="7929563" cy="4492625"/>
          </a:xfrm>
          <a:prstGeom prst="rect">
            <a:avLst/>
          </a:prstGeom>
        </p:spPr>
        <p:txBody>
          <a:bodyPr>
            <a:spAutoFit/>
          </a:bodyPr>
          <a:lstStyle/>
          <a:p>
            <a:pPr marL="360045" indent="-360045" algn="just" fontAlgn="auto">
              <a:spcBef>
                <a:spcPts val="0"/>
              </a:spcBef>
              <a:spcAft>
                <a:spcPts val="0"/>
              </a:spcAft>
              <a:buClr>
                <a:srgbClr val="FF0000"/>
              </a:buClr>
              <a:buFont typeface="Wingdings" panose="05000000000000000000" pitchFamily="2" charset="2"/>
              <a:buChar char="Ì"/>
              <a:defRPr/>
            </a:pPr>
            <a:r>
              <a:rPr kumimoji="1" lang="zh-CN" altLang="zh-CN" sz="2600" b="1" dirty="0">
                <a:latin typeface="+mn-ea"/>
                <a:ea typeface="+mn-ea"/>
              </a:rPr>
              <a:t>另一种策略是根据主体被信任的程度和客体所含信息的机密性和敏感程度来决定主体对客体的访问权。</a:t>
            </a:r>
            <a:endParaRPr kumimoji="1" lang="en-US" altLang="zh-CN" sz="2600" b="1" dirty="0">
              <a:latin typeface="+mn-ea"/>
              <a:ea typeface="+mn-ea"/>
            </a:endParaRPr>
          </a:p>
          <a:p>
            <a:pPr marL="360045" indent="-360045" algn="just" fontAlgn="auto">
              <a:spcBef>
                <a:spcPts val="0"/>
              </a:spcBef>
              <a:spcAft>
                <a:spcPts val="0"/>
              </a:spcAft>
              <a:buClr>
                <a:srgbClr val="FF0000"/>
              </a:buClr>
              <a:buFont typeface="Wingdings" panose="05000000000000000000" pitchFamily="2" charset="2"/>
              <a:buChar char="Ì"/>
              <a:defRPr/>
            </a:pPr>
            <a:r>
              <a:rPr kumimoji="1" lang="zh-CN" altLang="zh-CN" sz="2600" b="1" dirty="0">
                <a:latin typeface="+mn-ea"/>
                <a:ea typeface="+mn-ea"/>
              </a:rPr>
              <a:t>用户和客体都被赋予一定的安全级别，用户不能改变自身和客体的安全级别，只有管理员才能确定用户的安全级别且当主体和客体的安全级别满足一定的规则时，才允许访问。这一策略称为</a:t>
            </a:r>
            <a:r>
              <a:rPr kumimoji="1" lang="zh-CN" altLang="zh-CN" sz="2600" b="1" dirty="0">
                <a:solidFill>
                  <a:srgbClr val="FF0000"/>
                </a:solidFill>
                <a:latin typeface="+mn-ea"/>
                <a:ea typeface="+mn-ea"/>
              </a:rPr>
              <a:t>强制访问控制</a:t>
            </a:r>
            <a:r>
              <a:rPr kumimoji="1" lang="zh-CN" altLang="zh-CN" sz="2600" b="1" dirty="0">
                <a:latin typeface="+mn-ea"/>
                <a:ea typeface="+mn-ea"/>
              </a:rPr>
              <a:t>。</a:t>
            </a:r>
            <a:endParaRPr kumimoji="1" lang="en-US" altLang="zh-CN" sz="2600" b="1" dirty="0">
              <a:latin typeface="+mn-ea"/>
              <a:ea typeface="+mn-ea"/>
            </a:endParaRPr>
          </a:p>
          <a:p>
            <a:pPr marL="360045" indent="-360045" algn="just" fontAlgn="auto">
              <a:spcBef>
                <a:spcPts val="0"/>
              </a:spcBef>
              <a:spcAft>
                <a:spcPts val="0"/>
              </a:spcAft>
              <a:buClr>
                <a:srgbClr val="0000FF"/>
              </a:buClr>
              <a:buFont typeface="Wingdings" panose="05000000000000000000" pitchFamily="2" charset="2"/>
              <a:buChar char="Ì"/>
              <a:defRPr/>
            </a:pPr>
            <a:endParaRPr kumimoji="1" lang="en-US" altLang="zh-CN" sz="2600" b="1" dirty="0">
              <a:latin typeface="+mn-ea"/>
              <a:ea typeface="+mn-ea"/>
            </a:endParaRPr>
          </a:p>
          <a:p>
            <a:pPr marL="360045" indent="-360045" algn="just" fontAlgn="auto">
              <a:spcBef>
                <a:spcPts val="0"/>
              </a:spcBef>
              <a:spcAft>
                <a:spcPts val="0"/>
              </a:spcAft>
              <a:buClr>
                <a:srgbClr val="0000FF"/>
              </a:buClr>
              <a:buFont typeface="Wingdings" panose="05000000000000000000" pitchFamily="2" charset="2"/>
              <a:buChar char="Ì"/>
              <a:defRPr/>
            </a:pPr>
            <a:r>
              <a:rPr kumimoji="1" lang="zh-CN" altLang="zh-CN" sz="2600" b="1" dirty="0">
                <a:latin typeface="+mn-ea"/>
                <a:ea typeface="+mn-ea"/>
              </a:rPr>
              <a:t>在强制访问控制模型中，一个主体对某客体的访问权只能有条件地转让给其他主体，而这些条件是非常严格的。</a:t>
            </a:r>
            <a:endParaRPr lang="zh-CN" altLang="zh-CN" sz="2600" b="1" dirty="0">
              <a:solidFill>
                <a:srgbClr val="FF0000"/>
              </a:solidFill>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4"/>
          <p:cNvSpPr>
            <a:spLocks noGrp="1"/>
          </p:cNvSpPr>
          <p:nvPr>
            <p:ph type="title"/>
          </p:nvPr>
        </p:nvSpPr>
        <p:spPr>
          <a:xfrm>
            <a:off x="146050" y="763588"/>
            <a:ext cx="8858250" cy="630237"/>
          </a:xfrm>
          <a:solidFill>
            <a:schemeClr val="bg1"/>
          </a:solidFill>
        </p:spPr>
        <p:txBody>
          <a:bodyPr anchor="ctr" anchorCtr="1">
            <a:spAutoFit/>
          </a:bodyPr>
          <a:lstStyle/>
          <a:p>
            <a:r>
              <a:rPr lang="en-US" altLang="zh-CN" sz="3200" b="1" smtClean="0">
                <a:solidFill>
                  <a:srgbClr val="000000"/>
                </a:solidFill>
                <a:latin typeface="Times New Roman" pitchFamily="18" charset="0"/>
                <a:ea typeface="宋体" charset="-122"/>
                <a:cs typeface="Times New Roman" pitchFamily="18" charset="0"/>
              </a:rPr>
              <a:t>6.1.4  </a:t>
            </a:r>
            <a:r>
              <a:rPr lang="zh-CN" altLang="zh-CN" sz="3200" b="1" smtClean="0">
                <a:solidFill>
                  <a:srgbClr val="000000"/>
                </a:solidFill>
                <a:latin typeface="Times New Roman" pitchFamily="18" charset="0"/>
                <a:ea typeface="宋体" charset="-122"/>
                <a:cs typeface="Times New Roman" pitchFamily="18" charset="0"/>
              </a:rPr>
              <a:t>基于角色的访问控制</a:t>
            </a:r>
            <a:endParaRPr lang="zh-CN" altLang="en-US" sz="3200" b="1" smtClean="0">
              <a:latin typeface="Times New Roman" pitchFamily="18" charset="0"/>
              <a:ea typeface="宋体" charset="-122"/>
              <a:cs typeface="Times New Roman" pitchFamily="18" charset="0"/>
            </a:endParaRPr>
          </a:p>
        </p:txBody>
      </p:sp>
      <p:sp>
        <p:nvSpPr>
          <p:cNvPr id="26626" name="日期占位符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fld id="{551751D1-2F85-47C7-AA18-F3751FE7BE87}" type="datetime1">
              <a:rPr lang="zh-CN" altLang="en-US">
                <a:solidFill>
                  <a:schemeClr val="tx1"/>
                </a:solidFill>
                <a:latin typeface="Arial" charset="0"/>
              </a:rPr>
              <a:pPr fontAlgn="base">
                <a:spcBef>
                  <a:spcPct val="0"/>
                </a:spcBef>
                <a:spcAft>
                  <a:spcPct val="0"/>
                </a:spcAft>
              </a:pPr>
              <a:t>2018/5/31</a:t>
            </a:fld>
            <a:endParaRPr lang="zh-CN" altLang="en-US" noProof="1">
              <a:solidFill>
                <a:schemeClr val="tx1"/>
              </a:solidFill>
              <a:latin typeface="Arial" charset="0"/>
            </a:endParaRPr>
          </a:p>
        </p:txBody>
      </p:sp>
      <p:sp>
        <p:nvSpPr>
          <p:cNvPr id="23556" name="灯片编号占位符 4"/>
          <p:cNvSpPr>
            <a:spLocks noGrp="1"/>
          </p:cNvSpPr>
          <p:nvPr>
            <p:ph type="sldNum" sz="quarter" idx="12"/>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fld id="{C84D485A-DE4E-40ED-B351-2D61664EAB47}" type="slidenum">
              <a:rPr altLang="zh-CN" b="0" smtClean="0"/>
              <a:pPr eaLnBrk="1" hangingPunct="1">
                <a:defRPr/>
              </a:pPr>
              <a:t>12</a:t>
            </a:fld>
            <a:endParaRPr lang="zh-CN" altLang="en-US" b="0" smtClean="0"/>
          </a:p>
        </p:txBody>
      </p:sp>
      <p:sp>
        <p:nvSpPr>
          <p:cNvPr id="26628" name="矩形 3"/>
          <p:cNvSpPr>
            <a:spLocks noChangeArrowheads="1"/>
          </p:cNvSpPr>
          <p:nvPr/>
        </p:nvSpPr>
        <p:spPr bwMode="auto">
          <a:xfrm>
            <a:off x="636588" y="1792288"/>
            <a:ext cx="7777162" cy="2676525"/>
          </a:xfrm>
          <a:prstGeom prst="rect">
            <a:avLst/>
          </a:prstGeom>
          <a:solidFill>
            <a:schemeClr val="bg1"/>
          </a:solidFill>
          <a:ln w="25400">
            <a:solidFill>
              <a:srgbClr val="0000FF"/>
            </a:solidFill>
            <a:miter lim="800000"/>
            <a:headEnd/>
            <a:tailEnd/>
          </a:ln>
        </p:spPr>
        <p:txBody>
          <a:bodyPr anchor="ctr">
            <a:spAutoFit/>
          </a:bodyPr>
          <a:lstStyle/>
          <a:p>
            <a:pPr algn="just" eaLnBrk="0" hangingPunct="0">
              <a:lnSpc>
                <a:spcPct val="200000"/>
              </a:lnSpc>
              <a:buClr>
                <a:srgbClr val="FF0000"/>
              </a:buClr>
              <a:buFont typeface="Wingdings" pitchFamily="2" charset="2"/>
              <a:buNone/>
            </a:pPr>
            <a:r>
              <a:rPr lang="zh-CN" altLang="zh-CN" sz="2800" b="1">
                <a:latin typeface="Times New Roman" pitchFamily="18" charset="0"/>
                <a:cs typeface="Times New Roman" pitchFamily="18" charset="0"/>
              </a:rPr>
              <a:t>将访问权限分配给一定的角色，用户根据自己的角色获得相应的访问许可权，这便是基于角色的访问控制策略。</a:t>
            </a:r>
            <a:endParaRPr lang="zh-CN" altLang="zh-CN" sz="2800" b="1">
              <a:solidFill>
                <a:srgbClr val="FF0000"/>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日期占位符 3"/>
          <p:cNvSpPr>
            <a:spLocks noGrp="1"/>
          </p:cNvSpPr>
          <p:nvPr>
            <p:ph type="dt" sz="quarter" idx="10"/>
          </p:nvPr>
        </p:nvSpPr>
        <p:spPr bwMode="auto">
          <a:xfrm>
            <a:off x="6172200" y="5848350"/>
            <a:ext cx="2476500" cy="476250"/>
          </a:xfrm>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fld id="{E03B4213-ED0A-4117-9C33-6178751B9D19}" type="datetime1">
              <a:rPr lang="zh-CN" altLang="en-US" sz="2400" b="1"/>
              <a:pPr fontAlgn="base">
                <a:spcBef>
                  <a:spcPct val="0"/>
                </a:spcBef>
                <a:spcAft>
                  <a:spcPct val="0"/>
                </a:spcAft>
              </a:pPr>
              <a:t>2018/5/31</a:t>
            </a:fld>
            <a:endParaRPr lang="zh-CN" altLang="en-US" sz="2400" b="1" noProof="1"/>
          </a:p>
        </p:txBody>
      </p:sp>
      <p:sp>
        <p:nvSpPr>
          <p:cNvPr id="5" name="灯片编号占位符 4"/>
          <p:cNvSpPr>
            <a:spLocks noGrp="1"/>
          </p:cNvSpPr>
          <p:nvPr>
            <p:ph type="sldNum" sz="quarter" idx="12"/>
          </p:nvPr>
        </p:nvSpPr>
        <p:spPr>
          <a:xfrm>
            <a:off x="146050" y="5867400"/>
            <a:ext cx="457200" cy="457200"/>
          </a:xfrm>
        </p:spPr>
        <p:txBody>
          <a:bodyPr/>
          <a:lstStyle/>
          <a:p>
            <a:pPr>
              <a:defRPr/>
            </a:pPr>
            <a:fld id="{A7FC7BDA-47A1-4F7B-BC1B-7CB5EF45CA64}" type="slidenum">
              <a:rPr lang="en-US" altLang="zh-CN" sz="2400" b="1"/>
              <a:pPr>
                <a:defRPr/>
              </a:pPr>
              <a:t>13</a:t>
            </a:fld>
            <a:endParaRPr lang="zh-CN" altLang="en-US" sz="2400" b="1"/>
          </a:p>
        </p:txBody>
      </p:sp>
      <p:pic>
        <p:nvPicPr>
          <p:cNvPr id="27651" name="Picture 2"/>
          <p:cNvPicPr>
            <a:picLocks noChangeAspect="1" noChangeArrowheads="1"/>
          </p:cNvPicPr>
          <p:nvPr/>
        </p:nvPicPr>
        <p:blipFill>
          <a:blip r:embed="rId2"/>
          <a:srcRect/>
          <a:stretch>
            <a:fillRect/>
          </a:stretch>
        </p:blipFill>
        <p:spPr bwMode="auto">
          <a:xfrm>
            <a:off x="571500" y="3784600"/>
            <a:ext cx="7848600" cy="1439863"/>
          </a:xfrm>
          <a:prstGeom prst="rect">
            <a:avLst/>
          </a:prstGeom>
          <a:noFill/>
          <a:ln w="25400">
            <a:solidFill>
              <a:srgbClr val="FF0000"/>
            </a:solidFill>
            <a:miter lim="800000"/>
            <a:headEnd/>
            <a:tailEnd/>
          </a:ln>
        </p:spPr>
      </p:pic>
      <p:sp>
        <p:nvSpPr>
          <p:cNvPr id="6" name="矩形 5"/>
          <p:cNvSpPr/>
          <p:nvPr/>
        </p:nvSpPr>
        <p:spPr>
          <a:xfrm>
            <a:off x="571500" y="1625600"/>
            <a:ext cx="7848600" cy="1568450"/>
          </a:xfrm>
          <a:prstGeom prst="rect">
            <a:avLst/>
          </a:prstGeom>
          <a:solidFill>
            <a:schemeClr val="bg1"/>
          </a:solidFill>
          <a:ln w="25400" cmpd="sng">
            <a:solidFill>
              <a:srgbClr val="0000FF"/>
            </a:solidFill>
          </a:ln>
          <a:effectLst/>
          <a:extLst>
            <a:ext uri="{AF507438-7753-43E0-B8FC-AC1667EBCBE1}"/>
          </a:extLst>
        </p:spPr>
        <p:txBody>
          <a:bodyPr anchor="ctr">
            <a:spAutoFit/>
          </a:bodyPr>
          <a:lstStyle/>
          <a:p>
            <a:pPr marL="360045" indent="-360045" algn="just" eaLnBrk="0" fontAlgn="auto" hangingPunct="0">
              <a:spcBef>
                <a:spcPts val="0"/>
              </a:spcBef>
              <a:spcAft>
                <a:spcPts val="0"/>
              </a:spcAft>
              <a:buClr>
                <a:srgbClr val="FF0000"/>
              </a:buClr>
              <a:buFont typeface="Wingdings" panose="05000000000000000000" pitchFamily="2" charset="2"/>
              <a:buChar char="Ì"/>
              <a:defRPr/>
            </a:pPr>
            <a:r>
              <a:rPr lang="en-US" altLang="zh-CN" sz="2400" b="1" dirty="0">
                <a:latin typeface="+mn-ea"/>
                <a:ea typeface="+mn-ea"/>
                <a:cs typeface="Times New Roman" panose="02020603050405020304" pitchFamily="18" charset="0"/>
              </a:rPr>
              <a:t>Role</a:t>
            </a:r>
            <a:r>
              <a:rPr lang="zh-CN" altLang="zh-CN" sz="2400" b="1" dirty="0">
                <a:latin typeface="+mn-ea"/>
                <a:ea typeface="+mn-ea"/>
                <a:cs typeface="Times New Roman" panose="02020603050405020304" pitchFamily="18" charset="0"/>
              </a:rPr>
              <a:t>作为一个用户与权限的代理层，所有的授权应该给予</a:t>
            </a:r>
            <a:r>
              <a:rPr lang="en-US" altLang="zh-CN" sz="2400" b="1" dirty="0">
                <a:latin typeface="+mn-ea"/>
                <a:ea typeface="+mn-ea"/>
                <a:cs typeface="Times New Roman" panose="02020603050405020304" pitchFamily="18" charset="0"/>
              </a:rPr>
              <a:t>Role</a:t>
            </a:r>
            <a:r>
              <a:rPr lang="zh-CN" altLang="zh-CN" sz="2400" b="1" dirty="0">
                <a:latin typeface="+mn-ea"/>
                <a:ea typeface="+mn-ea"/>
                <a:cs typeface="Times New Roman" panose="02020603050405020304" pitchFamily="18" charset="0"/>
              </a:rPr>
              <a:t>而不是直接给</a:t>
            </a:r>
            <a:r>
              <a:rPr lang="en-US" altLang="zh-CN" sz="2400" b="1" dirty="0">
                <a:latin typeface="+mn-ea"/>
                <a:ea typeface="+mn-ea"/>
                <a:cs typeface="Times New Roman" panose="02020603050405020304" pitchFamily="18" charset="0"/>
              </a:rPr>
              <a:t>User</a:t>
            </a:r>
            <a:r>
              <a:rPr lang="zh-CN" altLang="zh-CN" sz="2400" b="1" dirty="0">
                <a:latin typeface="+mn-ea"/>
                <a:ea typeface="+mn-ea"/>
                <a:cs typeface="Times New Roman" panose="02020603050405020304" pitchFamily="18" charset="0"/>
              </a:rPr>
              <a:t>或</a:t>
            </a:r>
            <a:r>
              <a:rPr lang="en-US" altLang="zh-CN" sz="2400" b="1" dirty="0">
                <a:latin typeface="+mn-ea"/>
                <a:ea typeface="+mn-ea"/>
                <a:cs typeface="Times New Roman" panose="02020603050405020304" pitchFamily="18" charset="0"/>
              </a:rPr>
              <a:t>Group</a:t>
            </a:r>
            <a:r>
              <a:rPr lang="zh-CN" altLang="zh-CN" sz="2400" b="1" dirty="0">
                <a:latin typeface="+mn-ea"/>
                <a:ea typeface="+mn-ea"/>
                <a:cs typeface="Times New Roman" panose="02020603050405020304" pitchFamily="18" charset="0"/>
              </a:rPr>
              <a:t>。</a:t>
            </a:r>
            <a:r>
              <a:rPr lang="en-US" altLang="zh-CN" sz="2400" b="1" dirty="0">
                <a:latin typeface="+mn-ea"/>
                <a:ea typeface="+mn-ea"/>
                <a:cs typeface="Times New Roman" panose="02020603050405020304" pitchFamily="18" charset="0"/>
              </a:rPr>
              <a:t>RBAC</a:t>
            </a:r>
            <a:r>
              <a:rPr lang="zh-CN" altLang="zh-CN" sz="2400" b="1" dirty="0">
                <a:latin typeface="+mn-ea"/>
                <a:ea typeface="+mn-ea"/>
                <a:cs typeface="Times New Roman" panose="02020603050405020304" pitchFamily="18" charset="0"/>
              </a:rPr>
              <a:t>模型的基本思想是将访问权限分配给一定的角色，用户通过饰演不同的角色获得角色所拥有的访问许可权。</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日期占位符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fld id="{BBA26E92-52D1-4173-A9AF-4DA296143C80}" type="datetime1">
              <a:rPr lang="zh-CN" altLang="en-US">
                <a:solidFill>
                  <a:schemeClr val="tx1"/>
                </a:solidFill>
                <a:latin typeface="Arial" charset="0"/>
              </a:rPr>
              <a:pPr fontAlgn="base">
                <a:spcBef>
                  <a:spcPct val="0"/>
                </a:spcBef>
                <a:spcAft>
                  <a:spcPct val="0"/>
                </a:spcAft>
              </a:pPr>
              <a:t>2018/5/31</a:t>
            </a:fld>
            <a:endParaRPr lang="zh-CN" altLang="en-US" noProof="1">
              <a:solidFill>
                <a:schemeClr val="tx1"/>
              </a:solidFill>
              <a:latin typeface="Arial" charset="0"/>
            </a:endParaRPr>
          </a:p>
        </p:txBody>
      </p:sp>
      <p:sp>
        <p:nvSpPr>
          <p:cNvPr id="24580" name="灯片编号占位符 4"/>
          <p:cNvSpPr>
            <a:spLocks noGrp="1"/>
          </p:cNvSpPr>
          <p:nvPr>
            <p:ph type="sldNum" sz="quarter" idx="12"/>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fld id="{A187B5DA-ECCF-48AC-A8EA-7B9DC6DEFCE1}" type="slidenum">
              <a:rPr altLang="zh-CN" b="0" smtClean="0"/>
              <a:pPr eaLnBrk="1" hangingPunct="1">
                <a:defRPr/>
              </a:pPr>
              <a:t>14</a:t>
            </a:fld>
            <a:endParaRPr lang="zh-CN" altLang="en-US" b="0" smtClean="0"/>
          </a:p>
        </p:txBody>
      </p:sp>
      <p:sp>
        <p:nvSpPr>
          <p:cNvPr id="5" name="矩形 4"/>
          <p:cNvSpPr/>
          <p:nvPr/>
        </p:nvSpPr>
        <p:spPr>
          <a:xfrm>
            <a:off x="214313" y="214313"/>
            <a:ext cx="8643937" cy="6002337"/>
          </a:xfrm>
          <a:prstGeom prst="rect">
            <a:avLst/>
          </a:prstGeom>
        </p:spPr>
        <p:txBody>
          <a:bodyPr>
            <a:spAutoFit/>
          </a:bodyPr>
          <a:lstStyle/>
          <a:p>
            <a:pPr marL="360045" indent="-360045" algn="just" fontAlgn="auto">
              <a:spcBef>
                <a:spcPts val="0"/>
              </a:spcBef>
              <a:spcAft>
                <a:spcPts val="0"/>
              </a:spcAft>
              <a:buClr>
                <a:srgbClr val="FF0000"/>
              </a:buClr>
              <a:buFont typeface="Wingdings" panose="05000000000000000000" pitchFamily="2" charset="2"/>
              <a:buChar char="Ì"/>
              <a:defRPr/>
            </a:pPr>
            <a:r>
              <a:rPr lang="zh-CN" altLang="zh-CN" sz="3200" b="1" dirty="0">
                <a:latin typeface="+mn-ea"/>
                <a:ea typeface="+mn-ea"/>
                <a:cs typeface="Times New Roman" panose="02020603050405020304" pitchFamily="18" charset="0"/>
              </a:rPr>
              <a:t>在基于角色的访问控制模型中，只有系统管理员才能定义和分配角色，用户不能自主地将对客体的访问权转让给别的用户。比较而言</a:t>
            </a:r>
            <a:r>
              <a:rPr lang="en-US" altLang="zh-CN" sz="3200" b="1" dirty="0">
                <a:latin typeface="+mn-ea"/>
                <a:ea typeface="+mn-ea"/>
                <a:cs typeface="Times New Roman" panose="02020603050405020304" pitchFamily="18" charset="0"/>
              </a:rPr>
              <a:t>:</a:t>
            </a:r>
          </a:p>
          <a:p>
            <a:pPr marL="360045" indent="-360045" algn="just" fontAlgn="auto">
              <a:spcBef>
                <a:spcPts val="0"/>
              </a:spcBef>
              <a:spcAft>
                <a:spcPts val="0"/>
              </a:spcAft>
              <a:buClr>
                <a:srgbClr val="FF0000"/>
              </a:buClr>
              <a:buFont typeface="Wingdings" panose="05000000000000000000" pitchFamily="2" charset="2"/>
              <a:buChar char="Ì"/>
              <a:defRPr/>
            </a:pPr>
            <a:r>
              <a:rPr lang="zh-CN" altLang="zh-CN" sz="3200" b="1" dirty="0">
                <a:latin typeface="+mn-ea"/>
                <a:ea typeface="+mn-ea"/>
                <a:cs typeface="Times New Roman" panose="02020603050405020304" pitchFamily="18" charset="0"/>
              </a:rPr>
              <a:t>自主访问控制配置的力度小、配置的工作量大、效率低</a:t>
            </a:r>
            <a:r>
              <a:rPr lang="en-US" altLang="zh-CN" sz="3200" b="1" dirty="0">
                <a:latin typeface="+mn-ea"/>
                <a:ea typeface="+mn-ea"/>
                <a:cs typeface="Times New Roman" panose="02020603050405020304" pitchFamily="18" charset="0"/>
              </a:rPr>
              <a:t>;</a:t>
            </a:r>
          </a:p>
          <a:p>
            <a:pPr marL="360045" indent="-360045" algn="just" fontAlgn="auto">
              <a:spcBef>
                <a:spcPts val="0"/>
              </a:spcBef>
              <a:spcAft>
                <a:spcPts val="0"/>
              </a:spcAft>
              <a:buClr>
                <a:srgbClr val="FF0000"/>
              </a:buClr>
              <a:buFont typeface="Wingdings" panose="05000000000000000000" pitchFamily="2" charset="2"/>
              <a:buChar char="Ì"/>
              <a:defRPr/>
            </a:pPr>
            <a:r>
              <a:rPr lang="zh-CN" altLang="zh-CN" sz="3200" b="1" dirty="0">
                <a:latin typeface="+mn-ea"/>
                <a:ea typeface="+mn-ea"/>
                <a:cs typeface="Times New Roman" panose="02020603050405020304" pitchFamily="18" charset="0"/>
              </a:rPr>
              <a:t>强制访问控制配置的力度大、缺乏灵活性</a:t>
            </a:r>
            <a:r>
              <a:rPr lang="en-US" altLang="zh-CN" sz="3200" b="1" dirty="0">
                <a:latin typeface="+mn-ea"/>
                <a:ea typeface="+mn-ea"/>
                <a:cs typeface="Times New Roman" panose="02020603050405020304" pitchFamily="18" charset="0"/>
              </a:rPr>
              <a:t>;</a:t>
            </a:r>
          </a:p>
          <a:p>
            <a:pPr marL="360045" indent="-360045" algn="just" fontAlgn="auto">
              <a:spcBef>
                <a:spcPts val="0"/>
              </a:spcBef>
              <a:spcAft>
                <a:spcPts val="0"/>
              </a:spcAft>
              <a:buClr>
                <a:srgbClr val="FF0000"/>
              </a:buClr>
              <a:buFont typeface="Wingdings" panose="05000000000000000000" pitchFamily="2" charset="2"/>
              <a:buChar char="Ì"/>
              <a:defRPr/>
            </a:pPr>
            <a:r>
              <a:rPr lang="zh-CN" altLang="zh-CN" sz="3200" b="1" dirty="0">
                <a:latin typeface="+mn-ea"/>
                <a:ea typeface="+mn-ea"/>
                <a:cs typeface="Times New Roman" panose="02020603050405020304" pitchFamily="18" charset="0"/>
              </a:rPr>
              <a:t>基于角色的访问控制策略是与现代的商业环境相结合的产物，具有灵活、方便和安全的特点，是实施面向企业安全策略的一种有效的访问控制方式，目前常用于大型数据库系统的权限管理。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日期占位符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fld id="{0A163321-19B2-47FE-9B6A-9ACE4CD2DB0B}" type="datetime1">
              <a:rPr lang="zh-CN" altLang="en-US">
                <a:solidFill>
                  <a:schemeClr val="tx1"/>
                </a:solidFill>
                <a:latin typeface="Arial" charset="0"/>
              </a:rPr>
              <a:pPr fontAlgn="base">
                <a:spcBef>
                  <a:spcPct val="0"/>
                </a:spcBef>
                <a:spcAft>
                  <a:spcPct val="0"/>
                </a:spcAft>
              </a:pPr>
              <a:t>2018/5/31</a:t>
            </a:fld>
            <a:endParaRPr lang="zh-CN" altLang="en-US" noProof="1">
              <a:solidFill>
                <a:schemeClr val="tx1"/>
              </a:solidFill>
              <a:latin typeface="Arial" charset="0"/>
            </a:endParaRPr>
          </a:p>
        </p:txBody>
      </p:sp>
      <p:sp>
        <p:nvSpPr>
          <p:cNvPr id="31747" name="灯片编号占位符 5"/>
          <p:cNvSpPr>
            <a:spLocks noGrp="1"/>
          </p:cNvSpPr>
          <p:nvPr>
            <p:ph type="sldNum" sz="quarter" idx="12"/>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fld id="{51F07793-A35B-4528-9C92-42D0DE517FEE}" type="slidenum">
              <a:rPr altLang="zh-CN" b="0" smtClean="0"/>
              <a:pPr eaLnBrk="1" hangingPunct="1">
                <a:defRPr/>
              </a:pPr>
              <a:t>15</a:t>
            </a:fld>
            <a:endParaRPr lang="zh-CN" altLang="en-US" b="0" smtClean="0"/>
          </a:p>
        </p:txBody>
      </p:sp>
      <p:sp>
        <p:nvSpPr>
          <p:cNvPr id="16389" name="Rectangle 4"/>
          <p:cNvSpPr>
            <a:spLocks noGrp="1" noChangeArrowheads="1"/>
          </p:cNvSpPr>
          <p:nvPr>
            <p:ph sz="quarter" idx="1"/>
          </p:nvPr>
        </p:nvSpPr>
        <p:spPr>
          <a:xfrm>
            <a:off x="571500" y="954088"/>
            <a:ext cx="8215313" cy="5630862"/>
          </a:xfrm>
          <a:solidFill>
            <a:schemeClr val="bg1"/>
          </a:solidFill>
          <a:ln w="25400">
            <a:solidFill>
              <a:srgbClr val="0000FF"/>
            </a:solidFill>
          </a:ln>
          <a:extLst>
            <a:ext uri="{AF507438-7753-43E0-B8FC-AC1667EBCBE1}"/>
          </a:extLst>
        </p:spPr>
        <p:txBody>
          <a:bodyPr anchor="ctr">
            <a:spAutoFit/>
          </a:bodyPr>
          <a:lstStyle/>
          <a:p>
            <a:pPr marL="360045" indent="-360045" algn="just" fontAlgn="auto">
              <a:spcBef>
                <a:spcPts val="0"/>
              </a:spcBef>
              <a:spcAft>
                <a:spcPts val="0"/>
              </a:spcAft>
              <a:buClr>
                <a:srgbClr val="FF0000"/>
              </a:buClr>
              <a:buFont typeface="Wingdings" panose="05000000000000000000" pitchFamily="2" charset="2"/>
              <a:buChar char="Ì"/>
              <a:defRPr/>
            </a:pPr>
            <a:r>
              <a:rPr lang="zh-CN" altLang="zh-CN" sz="2400" b="1" dirty="0" smtClean="0">
                <a:latin typeface="+mn-ea"/>
                <a:cs typeface="Times New Roman" panose="02020603050405020304" pitchFamily="18" charset="0"/>
              </a:rPr>
              <a:t>基于</a:t>
            </a:r>
            <a:r>
              <a:rPr lang="zh-CN" altLang="zh-CN" sz="2400" b="1" dirty="0">
                <a:latin typeface="+mn-ea"/>
                <a:cs typeface="Times New Roman" panose="02020603050405020304" pitchFamily="18" charset="0"/>
              </a:rPr>
              <a:t>角色的访问控制具有如下优势：</a:t>
            </a:r>
          </a:p>
          <a:p>
            <a:pPr marL="360045" indent="-360045" algn="just" fontAlgn="auto">
              <a:spcBef>
                <a:spcPts val="0"/>
              </a:spcBef>
              <a:spcAft>
                <a:spcPts val="0"/>
              </a:spcAft>
              <a:buClr>
                <a:srgbClr val="0000FF"/>
              </a:buClr>
              <a:buFont typeface="Wingdings" panose="05000000000000000000" pitchFamily="2" charset="2"/>
              <a:buChar char="Ì"/>
              <a:defRPr/>
            </a:pPr>
            <a:r>
              <a:rPr lang="en-US" altLang="zh-CN" sz="2400" b="1" dirty="0">
                <a:latin typeface="+mn-ea"/>
                <a:cs typeface="Times New Roman" panose="02020603050405020304" pitchFamily="18" charset="0"/>
              </a:rPr>
              <a:t>①</a:t>
            </a:r>
            <a:r>
              <a:rPr lang="zh-CN" altLang="zh-CN" sz="2400" b="1" dirty="0">
                <a:latin typeface="+mn-ea"/>
                <a:cs typeface="Times New Roman" panose="02020603050405020304" pitchFamily="18" charset="0"/>
              </a:rPr>
              <a:t>便于授权管理。例如，系统管理员需要修改系统设置等内容时，必须有几个不同角色的用户到场方能操作</a:t>
            </a:r>
            <a:r>
              <a:rPr lang="zh-CN" altLang="zh-CN" sz="2400" b="1" dirty="0" smtClean="0">
                <a:latin typeface="+mn-ea"/>
                <a:cs typeface="Times New Roman" panose="02020603050405020304" pitchFamily="18" charset="0"/>
              </a:rPr>
              <a:t>，保证</a:t>
            </a:r>
            <a:r>
              <a:rPr lang="zh-CN" altLang="zh-CN" sz="2400" b="1" dirty="0">
                <a:latin typeface="+mn-ea"/>
                <a:cs typeface="Times New Roman" panose="02020603050405020304" pitchFamily="18" charset="0"/>
              </a:rPr>
              <a:t>了安全性</a:t>
            </a:r>
            <a:r>
              <a:rPr lang="zh-CN" altLang="zh-CN" sz="2400" b="1" dirty="0" smtClean="0">
                <a:latin typeface="+mn-ea"/>
                <a:cs typeface="Times New Roman" panose="02020603050405020304" pitchFamily="18" charset="0"/>
              </a:rPr>
              <a:t>。</a:t>
            </a:r>
            <a:endParaRPr lang="en-US" altLang="zh-CN" sz="2400" b="1" dirty="0" smtClean="0">
              <a:latin typeface="+mn-ea"/>
              <a:cs typeface="Times New Roman" panose="02020603050405020304" pitchFamily="18" charset="0"/>
            </a:endParaRPr>
          </a:p>
          <a:p>
            <a:pPr marL="360045" indent="-360045" algn="just" fontAlgn="auto">
              <a:spcBef>
                <a:spcPts val="0"/>
              </a:spcBef>
              <a:spcAft>
                <a:spcPts val="0"/>
              </a:spcAft>
              <a:buClr>
                <a:srgbClr val="0000FF"/>
              </a:buClr>
              <a:buFont typeface="Wingdings" panose="05000000000000000000" pitchFamily="2" charset="2"/>
              <a:buChar char="Ì"/>
              <a:defRPr/>
            </a:pPr>
            <a:r>
              <a:rPr lang="en-US" altLang="zh-CN" sz="2400" b="1" dirty="0">
                <a:latin typeface="+mn-ea"/>
                <a:cs typeface="Times New Roman" panose="02020603050405020304" pitchFamily="18" charset="0"/>
              </a:rPr>
              <a:t>②</a:t>
            </a:r>
            <a:r>
              <a:rPr lang="zh-CN" altLang="zh-CN" sz="2400" b="1" dirty="0">
                <a:latin typeface="+mn-ea"/>
                <a:cs typeface="Times New Roman" panose="02020603050405020304" pitchFamily="18" charset="0"/>
              </a:rPr>
              <a:t>便于根据工作需要分级。例如，企业财务部门与非财务部门的员工对企业财务的访问权就可由财务人员这个角色来区分</a:t>
            </a:r>
            <a:r>
              <a:rPr lang="zh-CN" altLang="zh-CN" sz="2400" b="1" dirty="0" smtClean="0">
                <a:latin typeface="+mn-ea"/>
                <a:cs typeface="Times New Roman" panose="02020603050405020304" pitchFamily="18" charset="0"/>
              </a:rPr>
              <a:t>。</a:t>
            </a:r>
            <a:endParaRPr lang="en-US" altLang="zh-CN" sz="2400" b="1" dirty="0" smtClean="0">
              <a:latin typeface="+mn-ea"/>
              <a:cs typeface="Times New Roman" panose="02020603050405020304" pitchFamily="18" charset="0"/>
            </a:endParaRPr>
          </a:p>
          <a:p>
            <a:pPr marL="360045" indent="-360045" algn="just" fontAlgn="auto">
              <a:spcBef>
                <a:spcPts val="0"/>
              </a:spcBef>
              <a:spcAft>
                <a:spcPts val="0"/>
              </a:spcAft>
              <a:buClr>
                <a:srgbClr val="0000FF"/>
              </a:buClr>
              <a:buFont typeface="Wingdings" panose="05000000000000000000" pitchFamily="2" charset="2"/>
              <a:buChar char="Ì"/>
              <a:defRPr/>
            </a:pPr>
            <a:r>
              <a:rPr lang="en-US" altLang="zh-CN" sz="2400" b="1" dirty="0">
                <a:latin typeface="+mn-ea"/>
                <a:cs typeface="Times New Roman" panose="02020603050405020304" pitchFamily="18" charset="0"/>
              </a:rPr>
              <a:t>③</a:t>
            </a:r>
            <a:r>
              <a:rPr lang="zh-CN" altLang="zh-CN" sz="2400" b="1" dirty="0">
                <a:latin typeface="+mn-ea"/>
                <a:cs typeface="Times New Roman" panose="02020603050405020304" pitchFamily="18" charset="0"/>
              </a:rPr>
              <a:t>便于赋予最小特权。例如，即使用户被赋予高级身份时也未必一定要使用，以便减少损失，只有必要时方能拥有特权</a:t>
            </a:r>
            <a:r>
              <a:rPr lang="zh-CN" altLang="zh-CN" sz="2400" b="1" dirty="0" smtClean="0">
                <a:latin typeface="+mn-ea"/>
                <a:cs typeface="Times New Roman" panose="02020603050405020304" pitchFamily="18" charset="0"/>
              </a:rPr>
              <a:t>。</a:t>
            </a:r>
            <a:endParaRPr lang="en-US" altLang="zh-CN" sz="2400" b="1" dirty="0" smtClean="0">
              <a:latin typeface="+mn-ea"/>
              <a:cs typeface="Times New Roman" panose="02020603050405020304" pitchFamily="18" charset="0"/>
            </a:endParaRPr>
          </a:p>
          <a:p>
            <a:pPr marL="360045" indent="-360045" algn="just" fontAlgn="auto">
              <a:spcBef>
                <a:spcPts val="0"/>
              </a:spcBef>
              <a:spcAft>
                <a:spcPts val="0"/>
              </a:spcAft>
              <a:buClr>
                <a:srgbClr val="0000FF"/>
              </a:buClr>
              <a:buFont typeface="Wingdings" panose="05000000000000000000" pitchFamily="2" charset="2"/>
              <a:buChar char="Ì"/>
              <a:defRPr/>
            </a:pPr>
            <a:r>
              <a:rPr lang="en-US" altLang="zh-CN" sz="2400" b="1" dirty="0">
                <a:latin typeface="+mn-ea"/>
                <a:cs typeface="Times New Roman" panose="02020603050405020304" pitchFamily="18" charset="0"/>
              </a:rPr>
              <a:t>④</a:t>
            </a:r>
            <a:r>
              <a:rPr lang="zh-CN" altLang="zh-CN" sz="2400" b="1" dirty="0">
                <a:latin typeface="+mn-ea"/>
                <a:cs typeface="Times New Roman" panose="02020603050405020304" pitchFamily="18" charset="0"/>
              </a:rPr>
              <a:t>便于任务分担，不同的角色完成不同的任务。在基于角色的访问控制中，一个个人用户可能是不只一个组或角色的成员，有时又可能有所限制</a:t>
            </a:r>
            <a:r>
              <a:rPr lang="zh-CN" altLang="zh-CN" sz="2400" b="1" dirty="0" smtClean="0">
                <a:latin typeface="+mn-ea"/>
                <a:cs typeface="Times New Roman" panose="02020603050405020304" pitchFamily="18" charset="0"/>
              </a:rPr>
              <a:t>。</a:t>
            </a:r>
            <a:endParaRPr lang="en-US" altLang="zh-CN" sz="2400" b="1" dirty="0" smtClean="0">
              <a:latin typeface="+mn-ea"/>
              <a:cs typeface="Times New Roman" panose="02020603050405020304" pitchFamily="18" charset="0"/>
            </a:endParaRPr>
          </a:p>
          <a:p>
            <a:pPr marL="360045" indent="-360045" algn="just" fontAlgn="auto">
              <a:spcBef>
                <a:spcPts val="0"/>
              </a:spcBef>
              <a:spcAft>
                <a:spcPts val="0"/>
              </a:spcAft>
              <a:buClr>
                <a:srgbClr val="0000FF"/>
              </a:buClr>
              <a:buFont typeface="Wingdings" panose="05000000000000000000" pitchFamily="2" charset="2"/>
              <a:buChar char="Ì"/>
              <a:defRPr/>
            </a:pPr>
            <a:r>
              <a:rPr lang="en-US" altLang="zh-CN" sz="2400" b="1" dirty="0">
                <a:latin typeface="+mn-ea"/>
                <a:cs typeface="Times New Roman" panose="02020603050405020304" pitchFamily="18" charset="0"/>
              </a:rPr>
              <a:t>⑤</a:t>
            </a:r>
            <a:r>
              <a:rPr lang="zh-CN" altLang="zh-CN" sz="2400" b="1" dirty="0">
                <a:latin typeface="+mn-ea"/>
                <a:cs typeface="Times New Roman" panose="02020603050405020304" pitchFamily="18" charset="0"/>
              </a:rPr>
              <a:t>便于文件分级管理。文件本身也可分为不同的角色，如信件、账单等，由不同角色的用户拥有。</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9">
                                            <p:txEl>
                                              <p:pRg st="1" end="1"/>
                                            </p:txEl>
                                          </p:spTgt>
                                        </p:tgtEl>
                                        <p:attrNameLst>
                                          <p:attrName>style.visibility</p:attrName>
                                        </p:attrNameLst>
                                      </p:cBhvr>
                                      <p:to>
                                        <p:strVal val="visible"/>
                                      </p:to>
                                    </p:set>
                                    <p:anim calcmode="lin" valueType="num">
                                      <p:cBhvr additive="base">
                                        <p:cTn id="7" dur="500" fill="hold"/>
                                        <p:tgtEl>
                                          <p:spTgt spid="1638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389">
                                            <p:txEl>
                                              <p:pRg st="2" end="2"/>
                                            </p:txEl>
                                          </p:spTgt>
                                        </p:tgtEl>
                                        <p:attrNameLst>
                                          <p:attrName>style.visibility</p:attrName>
                                        </p:attrNameLst>
                                      </p:cBhvr>
                                      <p:to>
                                        <p:strVal val="visible"/>
                                      </p:to>
                                    </p:set>
                                    <p:anim calcmode="lin" valueType="num">
                                      <p:cBhvr additive="base">
                                        <p:cTn id="13" dur="500" fill="hold"/>
                                        <p:tgtEl>
                                          <p:spTgt spid="1638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389">
                                            <p:txEl>
                                              <p:pRg st="3" end="3"/>
                                            </p:txEl>
                                          </p:spTgt>
                                        </p:tgtEl>
                                        <p:attrNameLst>
                                          <p:attrName>style.visibility</p:attrName>
                                        </p:attrNameLst>
                                      </p:cBhvr>
                                      <p:to>
                                        <p:strVal val="visible"/>
                                      </p:to>
                                    </p:set>
                                    <p:anim calcmode="lin" valueType="num">
                                      <p:cBhvr additive="base">
                                        <p:cTn id="19" dur="500" fill="hold"/>
                                        <p:tgtEl>
                                          <p:spTgt spid="1638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389">
                                            <p:txEl>
                                              <p:pRg st="4" end="4"/>
                                            </p:txEl>
                                          </p:spTgt>
                                        </p:tgtEl>
                                        <p:attrNameLst>
                                          <p:attrName>style.visibility</p:attrName>
                                        </p:attrNameLst>
                                      </p:cBhvr>
                                      <p:to>
                                        <p:strVal val="visible"/>
                                      </p:to>
                                    </p:set>
                                    <p:anim calcmode="lin" valueType="num">
                                      <p:cBhvr additive="base">
                                        <p:cTn id="25" dur="500" fill="hold"/>
                                        <p:tgtEl>
                                          <p:spTgt spid="1638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389">
                                            <p:txEl>
                                              <p:pRg st="5" end="5"/>
                                            </p:txEl>
                                          </p:spTgt>
                                        </p:tgtEl>
                                        <p:attrNameLst>
                                          <p:attrName>style.visibility</p:attrName>
                                        </p:attrNameLst>
                                      </p:cBhvr>
                                      <p:to>
                                        <p:strVal val="visible"/>
                                      </p:to>
                                    </p:set>
                                    <p:anim calcmode="lin" valueType="num">
                                      <p:cBhvr additive="base">
                                        <p:cTn id="31" dur="500" fill="hold"/>
                                        <p:tgtEl>
                                          <p:spTgt spid="1638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38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日期占位符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fld id="{CF7E41D0-5ADB-4AC2-986F-1B3457831720}" type="datetime1">
              <a:rPr lang="zh-CN" altLang="en-US">
                <a:solidFill>
                  <a:schemeClr val="tx1"/>
                </a:solidFill>
                <a:latin typeface="Arial" charset="0"/>
              </a:rPr>
              <a:pPr fontAlgn="base">
                <a:spcBef>
                  <a:spcPct val="0"/>
                </a:spcBef>
                <a:spcAft>
                  <a:spcPct val="0"/>
                </a:spcAft>
              </a:pPr>
              <a:t>2018/5/31</a:t>
            </a:fld>
            <a:endParaRPr lang="zh-CN" altLang="en-US" noProof="1">
              <a:solidFill>
                <a:schemeClr val="tx1"/>
              </a:solidFill>
              <a:latin typeface="Arial" charset="0"/>
            </a:endParaRPr>
          </a:p>
        </p:txBody>
      </p:sp>
      <p:sp>
        <p:nvSpPr>
          <p:cNvPr id="32773" name="灯片编号占位符 4"/>
          <p:cNvSpPr>
            <a:spLocks noGrp="1"/>
          </p:cNvSpPr>
          <p:nvPr>
            <p:ph type="sldNum" sz="quarter" idx="12"/>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fld id="{B6E90606-67FF-4326-8E77-5DB6B3F356B0}" type="slidenum">
              <a:rPr altLang="zh-CN" b="0" smtClean="0"/>
              <a:pPr eaLnBrk="1" hangingPunct="1">
                <a:defRPr/>
              </a:pPr>
              <a:t>16</a:t>
            </a:fld>
            <a:endParaRPr lang="zh-CN" altLang="en-US" b="0" smtClean="0"/>
          </a:p>
        </p:txBody>
      </p:sp>
      <p:sp>
        <p:nvSpPr>
          <p:cNvPr id="17411" name="内容占位符 2"/>
          <p:cNvSpPr>
            <a:spLocks noGrp="1"/>
          </p:cNvSpPr>
          <p:nvPr>
            <p:ph sz="quarter" idx="1"/>
          </p:nvPr>
        </p:nvSpPr>
        <p:spPr>
          <a:xfrm>
            <a:off x="900113" y="571500"/>
            <a:ext cx="7886700" cy="6002338"/>
          </a:xfrm>
          <a:solidFill>
            <a:schemeClr val="bg1"/>
          </a:solidFill>
          <a:ln w="25400">
            <a:solidFill>
              <a:srgbClr val="0000FF"/>
            </a:solidFill>
          </a:ln>
        </p:spPr>
        <p:txBody>
          <a:bodyPr anchor="ctr">
            <a:spAutoFit/>
          </a:bodyPr>
          <a:lstStyle/>
          <a:p>
            <a:pPr marL="358775" indent="-358775" algn="just">
              <a:spcBef>
                <a:spcPct val="0"/>
              </a:spcBef>
              <a:buClr>
                <a:srgbClr val="FF0000"/>
              </a:buClr>
              <a:buFont typeface="Wingdings" pitchFamily="2" charset="2"/>
              <a:buChar char="Ì"/>
            </a:pPr>
            <a:r>
              <a:rPr lang="zh-CN" altLang="zh-CN" sz="2400" b="1" smtClean="0">
                <a:latin typeface="Times New Roman" pitchFamily="18" charset="0"/>
                <a:cs typeface="Times New Roman" pitchFamily="18" charset="0"/>
              </a:rPr>
              <a:t>在各种访问控制系统中，访问控制策略的制定实施都是围绕主体、客体和操作权限三者之间的关系展开。有三个基本原则是制定访问控制策略时必须遵守的。</a:t>
            </a:r>
            <a:endParaRPr lang="en-US" altLang="zh-CN" sz="2400" b="1" smtClean="0">
              <a:latin typeface="Times New Roman" pitchFamily="18" charset="0"/>
              <a:cs typeface="Times New Roman" pitchFamily="18" charset="0"/>
            </a:endParaRPr>
          </a:p>
          <a:p>
            <a:pPr marL="358775" indent="-358775" algn="just">
              <a:spcBef>
                <a:spcPct val="0"/>
              </a:spcBef>
              <a:buClr>
                <a:srgbClr val="FF0000"/>
              </a:buClr>
              <a:buFont typeface="Wingdings" pitchFamily="2" charset="2"/>
              <a:buChar char="Ì"/>
            </a:pPr>
            <a:endParaRPr lang="zh-CN" altLang="zh-CN" sz="2400" b="1" smtClean="0">
              <a:latin typeface="Times New Roman" pitchFamily="18" charset="0"/>
              <a:cs typeface="Times New Roman" pitchFamily="18" charset="0"/>
            </a:endParaRPr>
          </a:p>
          <a:p>
            <a:pPr marL="358775" indent="-358775" algn="just">
              <a:spcBef>
                <a:spcPct val="0"/>
              </a:spcBef>
              <a:buClr>
                <a:srgbClr val="0000FF"/>
              </a:buClr>
              <a:buFont typeface="Wingdings" pitchFamily="2" charset="2"/>
              <a:buChar char="Ì"/>
            </a:pPr>
            <a:r>
              <a:rPr lang="en-US" altLang="zh-CN" sz="2400" b="1" smtClean="0">
                <a:latin typeface="Times New Roman" pitchFamily="18" charset="0"/>
                <a:cs typeface="Times New Roman" pitchFamily="18" charset="0"/>
              </a:rPr>
              <a:t>①</a:t>
            </a:r>
            <a:r>
              <a:rPr lang="zh-CN" altLang="zh-CN" sz="2400" b="1" smtClean="0">
                <a:solidFill>
                  <a:srgbClr val="FF0000"/>
                </a:solidFill>
                <a:latin typeface="Times New Roman" pitchFamily="18" charset="0"/>
                <a:cs typeface="Times New Roman" pitchFamily="18" charset="0"/>
              </a:rPr>
              <a:t>最小特权原则</a:t>
            </a:r>
            <a:r>
              <a:rPr lang="zh-CN" altLang="zh-CN" sz="2400" b="1" smtClean="0">
                <a:latin typeface="Times New Roman" pitchFamily="18" charset="0"/>
                <a:cs typeface="Times New Roman" pitchFamily="18" charset="0"/>
              </a:rPr>
              <a:t>是指主体执行操作时，按照主体所需权利的最小化原则分配给主体权力。最小特权原则的优点是最大限度地限制了主体实施授权行为，可以避免来自突发事件和错误操作带来的危险。</a:t>
            </a:r>
            <a:endParaRPr lang="en-US" altLang="zh-CN" sz="2400" b="1" smtClean="0">
              <a:latin typeface="Times New Roman" pitchFamily="18" charset="0"/>
              <a:cs typeface="Times New Roman" pitchFamily="18" charset="0"/>
            </a:endParaRPr>
          </a:p>
          <a:p>
            <a:pPr marL="358775" indent="-358775" algn="just">
              <a:spcBef>
                <a:spcPct val="0"/>
              </a:spcBef>
              <a:buClr>
                <a:srgbClr val="0000FF"/>
              </a:buClr>
              <a:buFont typeface="Wingdings" pitchFamily="2" charset="2"/>
              <a:buChar char="Ì"/>
            </a:pPr>
            <a:endParaRPr lang="zh-CN" altLang="zh-CN" sz="2400" b="1" smtClean="0">
              <a:latin typeface="Times New Roman" pitchFamily="18" charset="0"/>
              <a:cs typeface="Times New Roman" pitchFamily="18" charset="0"/>
            </a:endParaRPr>
          </a:p>
          <a:p>
            <a:pPr marL="358775" indent="-358775" algn="just">
              <a:spcBef>
                <a:spcPct val="0"/>
              </a:spcBef>
              <a:buClr>
                <a:srgbClr val="0000FF"/>
              </a:buClr>
              <a:buFont typeface="Wingdings" pitchFamily="2" charset="2"/>
              <a:buChar char="Ì"/>
            </a:pPr>
            <a:r>
              <a:rPr lang="en-US" altLang="zh-CN" sz="2400" b="1" smtClean="0">
                <a:latin typeface="Times New Roman" pitchFamily="18" charset="0"/>
                <a:cs typeface="Times New Roman" pitchFamily="18" charset="0"/>
              </a:rPr>
              <a:t>②</a:t>
            </a:r>
            <a:r>
              <a:rPr lang="zh-CN" altLang="zh-CN" sz="2400" b="1" smtClean="0">
                <a:solidFill>
                  <a:srgbClr val="FF0000"/>
                </a:solidFill>
                <a:latin typeface="Times New Roman" pitchFamily="18" charset="0"/>
                <a:cs typeface="Times New Roman" pitchFamily="18" charset="0"/>
              </a:rPr>
              <a:t>最小泄漏原则</a:t>
            </a:r>
            <a:r>
              <a:rPr lang="zh-CN" altLang="zh-CN" sz="2400" b="1" smtClean="0">
                <a:latin typeface="Times New Roman" pitchFamily="18" charset="0"/>
                <a:cs typeface="Times New Roman" pitchFamily="18" charset="0"/>
              </a:rPr>
              <a:t>是指主体执行任务时，按照主体所需要知道信息的最小化原则分配给主体访问权限。</a:t>
            </a:r>
            <a:endParaRPr lang="en-US" altLang="zh-CN" sz="2400" b="1" smtClean="0">
              <a:latin typeface="Times New Roman" pitchFamily="18" charset="0"/>
              <a:cs typeface="Times New Roman" pitchFamily="18" charset="0"/>
            </a:endParaRPr>
          </a:p>
          <a:p>
            <a:pPr marL="358775" indent="-358775" algn="just">
              <a:spcBef>
                <a:spcPct val="0"/>
              </a:spcBef>
              <a:buClr>
                <a:srgbClr val="0000FF"/>
              </a:buClr>
              <a:buFont typeface="Wingdings" pitchFamily="2" charset="2"/>
              <a:buChar char="Ì"/>
            </a:pPr>
            <a:endParaRPr lang="zh-CN" altLang="zh-CN" sz="2400" b="1" smtClean="0">
              <a:latin typeface="Times New Roman" pitchFamily="18" charset="0"/>
              <a:cs typeface="Times New Roman" pitchFamily="18" charset="0"/>
            </a:endParaRPr>
          </a:p>
          <a:p>
            <a:pPr marL="358775" indent="-358775" algn="just">
              <a:spcBef>
                <a:spcPct val="0"/>
              </a:spcBef>
              <a:buClr>
                <a:srgbClr val="0000FF"/>
              </a:buClr>
              <a:buFont typeface="Wingdings" pitchFamily="2" charset="2"/>
              <a:buChar char="Ì"/>
            </a:pPr>
            <a:r>
              <a:rPr lang="en-US" altLang="zh-CN" sz="2400" b="1" smtClean="0">
                <a:latin typeface="Times New Roman" pitchFamily="18" charset="0"/>
                <a:cs typeface="Times New Roman" pitchFamily="18" charset="0"/>
              </a:rPr>
              <a:t>③</a:t>
            </a:r>
            <a:r>
              <a:rPr lang="zh-CN" altLang="zh-CN" sz="2400" b="1" smtClean="0">
                <a:solidFill>
                  <a:srgbClr val="FF0000"/>
                </a:solidFill>
                <a:latin typeface="Times New Roman" pitchFamily="18" charset="0"/>
                <a:cs typeface="Times New Roman" pitchFamily="18" charset="0"/>
              </a:rPr>
              <a:t>多级安全策略</a:t>
            </a:r>
            <a:r>
              <a:rPr lang="zh-CN" altLang="zh-CN" sz="2400" b="1" smtClean="0">
                <a:latin typeface="Times New Roman" pitchFamily="18" charset="0"/>
                <a:cs typeface="Times New Roman" pitchFamily="18" charset="0"/>
              </a:rPr>
              <a:t>是指主体和客体间的数据流方向必须受到安全等级的约束。多级安全策略的优点是避免敏感信息的扩散。对于具有安全级别的信息资源，只有安全级别比它高的主体才能够对其访问。</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anim calcmode="lin" valueType="num">
                                      <p:cBhvr additive="base">
                                        <p:cTn id="7"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411">
                                            <p:txEl>
                                              <p:pRg st="4" end="4"/>
                                            </p:txEl>
                                          </p:spTgt>
                                        </p:tgtEl>
                                        <p:attrNameLst>
                                          <p:attrName>style.visibility</p:attrName>
                                        </p:attrNameLst>
                                      </p:cBhvr>
                                      <p:to>
                                        <p:strVal val="visible"/>
                                      </p:to>
                                    </p:set>
                                    <p:anim calcmode="lin" valueType="num">
                                      <p:cBhvr additive="base">
                                        <p:cTn id="13"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411">
                                            <p:txEl>
                                              <p:pRg st="6" end="6"/>
                                            </p:txEl>
                                          </p:spTgt>
                                        </p:tgtEl>
                                        <p:attrNameLst>
                                          <p:attrName>style.visibility</p:attrName>
                                        </p:attrNameLst>
                                      </p:cBhvr>
                                      <p:to>
                                        <p:strVal val="visible"/>
                                      </p:to>
                                    </p:set>
                                    <p:anim calcmode="lin" valueType="num">
                                      <p:cBhvr additive="base">
                                        <p:cTn id="19" dur="500" fill="hold"/>
                                        <p:tgtEl>
                                          <p:spTgt spid="17411">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a:xfrm>
            <a:off x="-144463" y="631825"/>
            <a:ext cx="8964613" cy="754063"/>
          </a:xfrm>
          <a:solidFill>
            <a:schemeClr val="bg1"/>
          </a:solidFill>
        </p:spPr>
        <p:txBody>
          <a:bodyPr anchor="ctr" anchorCtr="1">
            <a:spAutoFit/>
          </a:bodyPr>
          <a:lstStyle/>
          <a:p>
            <a:r>
              <a:rPr lang="zh-CN" altLang="en-US" b="1" smtClean="0"/>
              <a:t>6</a:t>
            </a:r>
            <a:r>
              <a:rPr lang="en-US" altLang="zh-CN" b="1" smtClean="0"/>
              <a:t>.2  </a:t>
            </a:r>
            <a:r>
              <a:rPr lang="zh-CN" altLang="en-US" b="1" smtClean="0"/>
              <a:t>操作系统安全</a:t>
            </a:r>
          </a:p>
        </p:txBody>
      </p:sp>
      <p:sp>
        <p:nvSpPr>
          <p:cNvPr id="31746" name="日期占位符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fld id="{A6178DAA-07A9-420B-BDBD-2589EBC46765}" type="datetime1">
              <a:rPr lang="zh-CN" altLang="en-US">
                <a:solidFill>
                  <a:schemeClr val="tx1"/>
                </a:solidFill>
                <a:latin typeface="Arial" charset="0"/>
              </a:rPr>
              <a:pPr fontAlgn="base">
                <a:spcBef>
                  <a:spcPct val="0"/>
                </a:spcBef>
                <a:spcAft>
                  <a:spcPct val="0"/>
                </a:spcAft>
              </a:pPr>
              <a:t>2018/5/31</a:t>
            </a:fld>
            <a:endParaRPr lang="zh-CN" altLang="en-US" noProof="1">
              <a:solidFill>
                <a:schemeClr val="tx1"/>
              </a:solidFill>
              <a:latin typeface="Arial" charset="0"/>
            </a:endParaRPr>
          </a:p>
        </p:txBody>
      </p:sp>
      <p:sp>
        <p:nvSpPr>
          <p:cNvPr id="33795" name="灯片编号占位符 5"/>
          <p:cNvSpPr>
            <a:spLocks noGrp="1"/>
          </p:cNvSpPr>
          <p:nvPr>
            <p:ph type="sldNum" sz="quarter" idx="12"/>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fld id="{4481CF98-1258-43D4-96AA-ECFB18D58917}" type="slidenum">
              <a:rPr altLang="zh-CN" b="0" smtClean="0"/>
              <a:pPr eaLnBrk="1" hangingPunct="1">
                <a:defRPr/>
              </a:pPr>
              <a:t>17</a:t>
            </a:fld>
            <a:endParaRPr lang="zh-CN" altLang="en-US" b="0" smtClean="0"/>
          </a:p>
        </p:txBody>
      </p:sp>
      <p:sp>
        <p:nvSpPr>
          <p:cNvPr id="31748" name="文本框 2"/>
          <p:cNvSpPr txBox="1">
            <a:spLocks noChangeArrowheads="1"/>
          </p:cNvSpPr>
          <p:nvPr/>
        </p:nvSpPr>
        <p:spPr bwMode="auto">
          <a:xfrm>
            <a:off x="774700" y="1660525"/>
            <a:ext cx="7291388" cy="3998913"/>
          </a:xfrm>
          <a:prstGeom prst="rect">
            <a:avLst/>
          </a:prstGeom>
          <a:noFill/>
          <a:ln w="9525">
            <a:noFill/>
            <a:miter lim="800000"/>
            <a:headEnd/>
            <a:tailEnd/>
          </a:ln>
        </p:spPr>
        <p:txBody>
          <a:bodyPr>
            <a:spAutoFit/>
          </a:bodyPr>
          <a:lstStyle/>
          <a:p>
            <a:r>
              <a:rPr lang="en-US" altLang="zh-CN" sz="3000" b="1">
                <a:latin typeface="Perpetua"/>
                <a:sym typeface="+mn-ea"/>
              </a:rPr>
              <a:t>6.2.1  </a:t>
            </a:r>
            <a:r>
              <a:rPr lang="zh-CN" altLang="zh-CN" sz="3000" b="1">
                <a:latin typeface="Perpetua"/>
                <a:sym typeface="+mn-ea"/>
              </a:rPr>
              <a:t>操作系统安全机制</a:t>
            </a:r>
          </a:p>
          <a:p>
            <a:endParaRPr lang="zh-CN" altLang="zh-CN" sz="2800" b="1">
              <a:latin typeface="Perpetua"/>
            </a:endParaRPr>
          </a:p>
          <a:p>
            <a:pPr>
              <a:buClr>
                <a:srgbClr val="0000FF"/>
              </a:buClr>
            </a:pPr>
            <a:r>
              <a:rPr lang="zh-CN" altLang="zh-CN" sz="2800" b="1">
                <a:latin typeface="Perpetua"/>
                <a:sym typeface="+mn-ea"/>
              </a:rPr>
              <a:t>操作系统不安全的主要原因是操作系统结构体制的缺陷。对操作系统构成的威胁主要有计算机病毒、特洛伊木马、隐秘通道和天窗等。</a:t>
            </a:r>
            <a:endParaRPr lang="en-US" altLang="zh-CN" sz="2800" b="1">
              <a:latin typeface="Perpetua"/>
            </a:endParaRPr>
          </a:p>
          <a:p>
            <a:pPr>
              <a:buClr>
                <a:srgbClr val="0000FF"/>
              </a:buClr>
            </a:pPr>
            <a:r>
              <a:rPr lang="zh-CN" altLang="zh-CN" sz="2800" b="1">
                <a:latin typeface="Perpetua"/>
                <a:sym typeface="+mn-ea"/>
              </a:rPr>
              <a:t>操作系统安全机制包括身份认证、访问控制、权限管理、内存保护、文件保护、安全审计等。</a:t>
            </a:r>
            <a:endParaRPr lang="zh-CN" altLang="en-US" sz="2800">
              <a:latin typeface="Perpetua"/>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p:txBody>
          <a:bodyPr/>
          <a:lstStyle/>
          <a:p>
            <a:r>
              <a:rPr lang="zh-CN" altLang="zh-CN" b="1" smtClean="0"/>
              <a:t>身份认证机制</a:t>
            </a:r>
            <a:endParaRPr lang="zh-CN" altLang="en-US" smtClean="0"/>
          </a:p>
        </p:txBody>
      </p:sp>
      <p:sp>
        <p:nvSpPr>
          <p:cNvPr id="32770" name="内容占位符 2"/>
          <p:cNvSpPr>
            <a:spLocks noGrp="1"/>
          </p:cNvSpPr>
          <p:nvPr>
            <p:ph sz="quarter" idx="1"/>
          </p:nvPr>
        </p:nvSpPr>
        <p:spPr>
          <a:xfrm>
            <a:off x="914400" y="1643063"/>
            <a:ext cx="7772400" cy="4572000"/>
          </a:xfrm>
        </p:spPr>
        <p:txBody>
          <a:bodyPr/>
          <a:lstStyle/>
          <a:p>
            <a:pPr>
              <a:buClr>
                <a:srgbClr val="0000FF"/>
              </a:buClr>
            </a:pPr>
            <a:r>
              <a:rPr lang="zh-CN" altLang="zh-CN" sz="2800" b="1" smtClean="0"/>
              <a:t>身份认证是证明某人或某个对象身份的过程，是保证系统安全的重要措施。身份认证需要用一个标识来表示用户的身份。</a:t>
            </a:r>
            <a:endParaRPr lang="en-US" altLang="zh-CN" sz="2800" b="1" smtClean="0"/>
          </a:p>
          <a:p>
            <a:pPr>
              <a:buClr>
                <a:srgbClr val="0000FF"/>
              </a:buClr>
            </a:pPr>
            <a:r>
              <a:rPr lang="zh-CN" altLang="zh-CN" sz="2800" b="1" smtClean="0"/>
              <a:t>将用户标识和用户联系的过程称为认证。操作系统的许多保护措施大都基于认证系统的合法用户，身份认证是操作系统中相当重要的一个方面，也是用户获取权限的关键。</a:t>
            </a:r>
          </a:p>
          <a:p>
            <a:endParaRPr lang="zh-CN" alt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日期占位符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fld id="{C4178862-532F-40A8-8841-E613D3EAABB5}" type="datetime1">
              <a:rPr lang="zh-CN" altLang="en-US" b="1"/>
              <a:pPr fontAlgn="base">
                <a:spcBef>
                  <a:spcPct val="0"/>
                </a:spcBef>
                <a:spcAft>
                  <a:spcPct val="0"/>
                </a:spcAft>
              </a:pPr>
              <a:t>2018/5/31</a:t>
            </a:fld>
            <a:endParaRPr lang="zh-CN" altLang="en-US" b="1" noProof="1"/>
          </a:p>
        </p:txBody>
      </p:sp>
      <p:sp>
        <p:nvSpPr>
          <p:cNvPr id="5" name="灯片编号占位符 4"/>
          <p:cNvSpPr>
            <a:spLocks noGrp="1"/>
          </p:cNvSpPr>
          <p:nvPr>
            <p:ph type="sldNum" sz="quarter" idx="12"/>
          </p:nvPr>
        </p:nvSpPr>
        <p:spPr/>
        <p:txBody>
          <a:bodyPr/>
          <a:lstStyle/>
          <a:p>
            <a:pPr>
              <a:defRPr/>
            </a:pPr>
            <a:fld id="{790661B6-E8AA-4AAC-828B-B828E0AEF142}" type="slidenum">
              <a:rPr lang="en-US" altLang="zh-CN" b="1"/>
              <a:pPr>
                <a:defRPr/>
              </a:pPr>
              <a:t>19</a:t>
            </a:fld>
            <a:endParaRPr lang="zh-CN" altLang="en-US" b="1" dirty="0"/>
          </a:p>
        </p:txBody>
      </p:sp>
      <p:sp>
        <p:nvSpPr>
          <p:cNvPr id="6" name="Rectangle 4"/>
          <p:cNvSpPr txBox="1">
            <a:spLocks noChangeArrowheads="1"/>
          </p:cNvSpPr>
          <p:nvPr/>
        </p:nvSpPr>
        <p:spPr bwMode="auto">
          <a:xfrm>
            <a:off x="357188" y="727075"/>
            <a:ext cx="8429625" cy="4648200"/>
          </a:xfrm>
          <a:prstGeom prst="rect">
            <a:avLst/>
          </a:prstGeom>
          <a:solidFill>
            <a:schemeClr val="bg1"/>
          </a:solidFill>
          <a:ln w="25400">
            <a:solidFill>
              <a:srgbClr val="002060"/>
            </a:solidFill>
            <a:miter lim="800000"/>
            <a:headEnd/>
            <a:tailEnd/>
          </a:ln>
        </p:spPr>
        <p:txBody>
          <a:bodyPr anchor="ctr">
            <a:spAutoFit/>
          </a:bodyPr>
          <a:lstStyle/>
          <a:p>
            <a:pPr marL="358775" indent="-358775" algn="just" eaLnBrk="0" hangingPunct="0">
              <a:buClr>
                <a:srgbClr val="FF0000"/>
              </a:buClr>
              <a:buFont typeface="Wingdings" pitchFamily="2" charset="2"/>
              <a:buNone/>
            </a:pPr>
            <a:r>
              <a:rPr lang="zh-CN" altLang="zh-CN" sz="3200" b="1" dirty="0">
                <a:latin typeface="宋体" charset="-122"/>
                <a:cs typeface="Times New Roman" pitchFamily="18" charset="0"/>
              </a:rPr>
              <a:t>访问控制机制</a:t>
            </a:r>
            <a:endParaRPr lang="en-US" altLang="zh-CN" sz="3200" b="1" dirty="0">
              <a:latin typeface="宋体" charset="-122"/>
              <a:cs typeface="Times New Roman" pitchFamily="18" charset="0"/>
            </a:endParaRPr>
          </a:p>
          <a:p>
            <a:pPr marL="358775" indent="-358775" algn="just" eaLnBrk="0" hangingPunct="0">
              <a:buClr>
                <a:srgbClr val="FF0000"/>
              </a:buClr>
              <a:buFont typeface="Wingdings" pitchFamily="2" charset="2"/>
              <a:buChar char="Ì"/>
            </a:pPr>
            <a:endParaRPr lang="zh-CN" altLang="zh-CN" sz="2400" b="1" dirty="0">
              <a:latin typeface="宋体" charset="-122"/>
              <a:cs typeface="Times New Roman" pitchFamily="18" charset="0"/>
            </a:endParaRPr>
          </a:p>
          <a:p>
            <a:pPr marL="358775" indent="-358775" algn="just" eaLnBrk="0" hangingPunct="0">
              <a:buClr>
                <a:srgbClr val="0000FF"/>
              </a:buClr>
              <a:buFont typeface="Wingdings" pitchFamily="2" charset="2"/>
              <a:buChar char="Ì"/>
            </a:pPr>
            <a:r>
              <a:rPr lang="zh-CN" altLang="zh-CN" sz="2400" b="1" dirty="0">
                <a:latin typeface="宋体" charset="-122"/>
                <a:cs typeface="Times New Roman" pitchFamily="18" charset="0"/>
              </a:rPr>
              <a:t>访问控制技术是计算机安全领域一项传统的技术，其基本任务就是防止非法用户进入系统及合法用户对系统资源的非法使用。</a:t>
            </a:r>
            <a:endParaRPr lang="en-US" altLang="zh-CN" sz="2400" b="1" dirty="0">
              <a:latin typeface="宋体" charset="-122"/>
              <a:cs typeface="Times New Roman" pitchFamily="18" charset="0"/>
            </a:endParaRPr>
          </a:p>
          <a:p>
            <a:pPr marL="358775" indent="-358775" algn="just" eaLnBrk="0" hangingPunct="0">
              <a:buClr>
                <a:srgbClr val="0000FF"/>
              </a:buClr>
              <a:buFont typeface="Wingdings" pitchFamily="2" charset="2"/>
              <a:buChar char="Ì"/>
            </a:pPr>
            <a:r>
              <a:rPr lang="zh-CN" altLang="zh-CN" sz="2400" b="1" dirty="0">
                <a:solidFill>
                  <a:srgbClr val="002060"/>
                </a:solidFill>
                <a:latin typeface="宋体" charset="-122"/>
                <a:cs typeface="Times New Roman" pitchFamily="18" charset="0"/>
              </a:rPr>
              <a:t>自主访问控制</a:t>
            </a:r>
            <a:r>
              <a:rPr lang="zh-CN" altLang="zh-CN" sz="2400" b="1" dirty="0">
                <a:latin typeface="宋体" charset="-122"/>
                <a:cs typeface="Times New Roman" pitchFamily="18" charset="0"/>
              </a:rPr>
              <a:t>根据用户的身份及允许访问权限决定其访问操作。</a:t>
            </a:r>
            <a:endParaRPr lang="en-US" altLang="zh-CN" sz="2400" b="1" dirty="0">
              <a:latin typeface="宋体" charset="-122"/>
              <a:cs typeface="Times New Roman" pitchFamily="18" charset="0"/>
            </a:endParaRPr>
          </a:p>
          <a:p>
            <a:pPr marL="358775" indent="-358775" algn="just" eaLnBrk="0" hangingPunct="0">
              <a:buClr>
                <a:srgbClr val="0000FF"/>
              </a:buClr>
              <a:buFont typeface="Wingdings" pitchFamily="2" charset="2"/>
              <a:buChar char="Ì"/>
            </a:pPr>
            <a:r>
              <a:rPr lang="zh-CN" altLang="zh-CN" sz="2400" b="1" dirty="0">
                <a:solidFill>
                  <a:srgbClr val="002060"/>
                </a:solidFill>
                <a:latin typeface="宋体" charset="-122"/>
                <a:cs typeface="Times New Roman" pitchFamily="18" charset="0"/>
              </a:rPr>
              <a:t>强制访问控制</a:t>
            </a:r>
            <a:r>
              <a:rPr lang="zh-CN" altLang="zh-CN" sz="2400" b="1" dirty="0">
                <a:latin typeface="宋体" charset="-122"/>
                <a:cs typeface="Times New Roman" pitchFamily="18" charset="0"/>
              </a:rPr>
              <a:t>是用户与文件都有一个固定的安全属性，系统用该安全属性来决定一个用户是否可以访问某个文件。</a:t>
            </a:r>
            <a:endParaRPr lang="en-US" altLang="zh-CN" sz="2400" b="1" dirty="0">
              <a:latin typeface="宋体" charset="-122"/>
              <a:cs typeface="Times New Roman" pitchFamily="18" charset="0"/>
            </a:endParaRPr>
          </a:p>
          <a:p>
            <a:pPr marL="358775" indent="-358775" algn="just" eaLnBrk="0" hangingPunct="0">
              <a:buClr>
                <a:srgbClr val="0000FF"/>
              </a:buClr>
              <a:buFont typeface="Wingdings" pitchFamily="2" charset="2"/>
              <a:buChar char="Ì"/>
            </a:pPr>
            <a:r>
              <a:rPr lang="zh-CN" altLang="zh-CN" sz="2400" b="1" dirty="0">
                <a:solidFill>
                  <a:srgbClr val="002060"/>
                </a:solidFill>
                <a:latin typeface="宋体" charset="-122"/>
                <a:cs typeface="Times New Roman" pitchFamily="18" charset="0"/>
              </a:rPr>
              <a:t>基于角色的访问控制</a:t>
            </a:r>
            <a:r>
              <a:rPr lang="zh-CN" altLang="zh-CN" sz="2400" b="1" dirty="0">
                <a:latin typeface="宋体" charset="-122"/>
                <a:cs typeface="Times New Roman" pitchFamily="18" charset="0"/>
              </a:rPr>
              <a:t>解决了具有大量用户、数据客体和访问权限的系统中授权管理问题。</a:t>
            </a:r>
            <a:endParaRPr lang="en-US" altLang="zh-CN" sz="2400" b="1" dirty="0">
              <a:latin typeface="宋体" charset="-122"/>
              <a:cs typeface="Times New Roman" pitchFamily="18" charset="0"/>
            </a:endParaRPr>
          </a:p>
          <a:p>
            <a:pPr marL="358775" indent="-358775" algn="just" eaLnBrk="0" hangingPunct="0">
              <a:buClr>
                <a:srgbClr val="FF0000"/>
              </a:buClr>
              <a:buFont typeface="Wingdings" pitchFamily="2" charset="2"/>
              <a:buChar char="Ì"/>
            </a:pPr>
            <a:endParaRPr lang="zh-CN" altLang="zh-CN" sz="2400" b="1" dirty="0">
              <a:latin typeface="宋体" charset="-122"/>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 calcmode="lin" valueType="num">
                                      <p:cBhvr additive="base">
                                        <p:cTn id="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 calcmode="lin" valueType="num">
                                      <p:cBhvr additive="base">
                                        <p:cTn id="1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 calcmode="lin" valueType="num">
                                      <p:cBhvr additive="base">
                                        <p:cTn id="19"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日期占位符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fld id="{97DBB975-B738-493E-9BA3-B4D49F99779F}" type="datetime1">
              <a:rPr lang="zh-CN" altLang="en-US">
                <a:solidFill>
                  <a:schemeClr val="tx1"/>
                </a:solidFill>
                <a:latin typeface="Arial" charset="0"/>
              </a:rPr>
              <a:pPr fontAlgn="base">
                <a:spcBef>
                  <a:spcPct val="0"/>
                </a:spcBef>
                <a:spcAft>
                  <a:spcPct val="0"/>
                </a:spcAft>
              </a:pPr>
              <a:t>2018/5/31</a:t>
            </a:fld>
            <a:endParaRPr lang="zh-CN" altLang="en-US" noProof="1">
              <a:solidFill>
                <a:schemeClr val="tx1"/>
              </a:solidFill>
              <a:latin typeface="Arial" charset="0"/>
            </a:endParaRPr>
          </a:p>
        </p:txBody>
      </p:sp>
      <p:sp>
        <p:nvSpPr>
          <p:cNvPr id="13315" name="灯片编号占位符 5"/>
          <p:cNvSpPr>
            <a:spLocks noGrp="1"/>
          </p:cNvSpPr>
          <p:nvPr>
            <p:ph type="sldNum" sz="quarter" idx="12"/>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fld id="{0291559B-843E-48F2-9D6E-5CCF6494223B}" type="slidenum">
              <a:rPr altLang="zh-CN" b="0" smtClean="0"/>
              <a:pPr eaLnBrk="1" hangingPunct="1">
                <a:defRPr/>
              </a:pPr>
              <a:t>2</a:t>
            </a:fld>
            <a:endParaRPr lang="zh-CN" altLang="en-US" b="0" smtClean="0"/>
          </a:p>
        </p:txBody>
      </p:sp>
      <p:sp>
        <p:nvSpPr>
          <p:cNvPr id="6" name="内容占位符 5"/>
          <p:cNvSpPr>
            <a:spLocks noGrp="1"/>
          </p:cNvSpPr>
          <p:nvPr>
            <p:ph sz="quarter" idx="1"/>
          </p:nvPr>
        </p:nvSpPr>
        <p:spPr>
          <a:xfrm>
            <a:off x="785813" y="714375"/>
            <a:ext cx="7772400" cy="4572000"/>
          </a:xfrm>
        </p:spPr>
        <p:txBody>
          <a:bodyPr>
            <a:normAutofit lnSpcReduction="10000"/>
          </a:bodyPr>
          <a:lstStyle/>
          <a:p>
            <a:pPr marL="360045" indent="-360045" algn="just" fontAlgn="auto">
              <a:lnSpc>
                <a:spcPct val="150000"/>
              </a:lnSpc>
              <a:spcBef>
                <a:spcPts val="580"/>
              </a:spcBef>
              <a:spcAft>
                <a:spcPts val="0"/>
              </a:spcAft>
              <a:buClr>
                <a:srgbClr val="FF0000"/>
              </a:buClr>
              <a:buFont typeface="Wingdings 2"/>
              <a:buNone/>
              <a:defRPr/>
            </a:pPr>
            <a:r>
              <a:rPr lang="zh-CN" altLang="en-US" sz="2800" b="1" dirty="0" smtClean="0">
                <a:latin typeface="+mn-ea"/>
              </a:rPr>
              <a:t>主要内容</a:t>
            </a:r>
            <a:endParaRPr lang="en-US" altLang="zh-CN" sz="2800" b="1" dirty="0" smtClean="0">
              <a:latin typeface="+mn-ea"/>
            </a:endParaRPr>
          </a:p>
          <a:p>
            <a:pPr marL="360045" indent="-360045" algn="just" fontAlgn="auto">
              <a:lnSpc>
                <a:spcPct val="150000"/>
              </a:lnSpc>
              <a:spcBef>
                <a:spcPts val="580"/>
              </a:spcBef>
              <a:spcAft>
                <a:spcPts val="0"/>
              </a:spcAft>
              <a:buClr>
                <a:srgbClr val="FF0000"/>
              </a:buClr>
              <a:buFont typeface="Wingdings 2"/>
              <a:buNone/>
              <a:defRPr/>
            </a:pPr>
            <a:endParaRPr lang="zh-CN" altLang="en-US" sz="1100" b="1" dirty="0" smtClean="0">
              <a:latin typeface="+mn-ea"/>
            </a:endParaRPr>
          </a:p>
          <a:p>
            <a:pPr marL="822960" lvl="2" algn="just" fontAlgn="auto">
              <a:spcBef>
                <a:spcPts val="0"/>
              </a:spcBef>
              <a:spcAft>
                <a:spcPts val="0"/>
              </a:spcAft>
              <a:buClr>
                <a:srgbClr val="0000FF"/>
              </a:buClr>
              <a:buFont typeface="Wingdings 2"/>
              <a:buNone/>
              <a:defRPr/>
            </a:pPr>
            <a:r>
              <a:rPr lang="en-US" altLang="zh-CN" sz="2800" b="1" dirty="0" smtClean="0">
                <a:latin typeface="+mn-ea"/>
              </a:rPr>
              <a:t>6.1  </a:t>
            </a:r>
            <a:r>
              <a:rPr lang="zh-CN" altLang="en-US" sz="2800" b="1" dirty="0" smtClean="0">
                <a:latin typeface="+mn-ea"/>
              </a:rPr>
              <a:t>访问控制</a:t>
            </a:r>
            <a:endParaRPr lang="en-US" altLang="zh-CN" sz="2800" b="1" dirty="0" smtClean="0">
              <a:latin typeface="+mn-ea"/>
            </a:endParaRPr>
          </a:p>
          <a:p>
            <a:pPr marL="822960" lvl="2" algn="just" fontAlgn="auto">
              <a:spcBef>
                <a:spcPts val="0"/>
              </a:spcBef>
              <a:spcAft>
                <a:spcPts val="0"/>
              </a:spcAft>
              <a:buClr>
                <a:srgbClr val="0000FF"/>
              </a:buClr>
              <a:buFont typeface="Wingdings" panose="05000000000000000000" pitchFamily="2" charset="2"/>
              <a:buChar char="Ì"/>
              <a:defRPr/>
            </a:pPr>
            <a:endParaRPr lang="zh-CN" altLang="en-US" sz="2800" b="1" dirty="0" smtClean="0">
              <a:latin typeface="+mn-ea"/>
            </a:endParaRPr>
          </a:p>
          <a:p>
            <a:pPr marL="822960" lvl="2" algn="just" fontAlgn="auto">
              <a:spcBef>
                <a:spcPts val="0"/>
              </a:spcBef>
              <a:spcAft>
                <a:spcPts val="0"/>
              </a:spcAft>
              <a:buClr>
                <a:srgbClr val="0000FF"/>
              </a:buClr>
              <a:buFont typeface="Wingdings 2"/>
              <a:buNone/>
              <a:defRPr/>
            </a:pPr>
            <a:r>
              <a:rPr lang="en-US" altLang="zh-CN" sz="2800" b="1" dirty="0" smtClean="0">
                <a:latin typeface="+mn-ea"/>
              </a:rPr>
              <a:t>6.2  </a:t>
            </a:r>
            <a:r>
              <a:rPr lang="zh-CN" altLang="en-US" sz="2800" b="1" dirty="0" smtClean="0">
                <a:latin typeface="+mn-ea"/>
              </a:rPr>
              <a:t>操作系统安全</a:t>
            </a:r>
            <a:endParaRPr lang="en-US" altLang="zh-CN" sz="2800" b="1" dirty="0" smtClean="0">
              <a:latin typeface="+mn-ea"/>
            </a:endParaRPr>
          </a:p>
          <a:p>
            <a:pPr marL="822960" lvl="2" algn="just" fontAlgn="auto">
              <a:spcBef>
                <a:spcPts val="0"/>
              </a:spcBef>
              <a:spcAft>
                <a:spcPts val="0"/>
              </a:spcAft>
              <a:buClr>
                <a:srgbClr val="0000FF"/>
              </a:buClr>
              <a:buFont typeface="Wingdings" panose="05000000000000000000" pitchFamily="2" charset="2"/>
              <a:buChar char="Ì"/>
              <a:defRPr/>
            </a:pPr>
            <a:endParaRPr lang="zh-CN" altLang="en-US" sz="2800" b="1" dirty="0" smtClean="0">
              <a:latin typeface="+mn-ea"/>
            </a:endParaRPr>
          </a:p>
          <a:p>
            <a:pPr marL="822960" lvl="2" algn="just" fontAlgn="auto">
              <a:spcBef>
                <a:spcPts val="0"/>
              </a:spcBef>
              <a:spcAft>
                <a:spcPts val="0"/>
              </a:spcAft>
              <a:buClr>
                <a:srgbClr val="0000FF"/>
              </a:buClr>
              <a:buFont typeface="Wingdings 2"/>
              <a:buNone/>
              <a:defRPr/>
            </a:pPr>
            <a:r>
              <a:rPr lang="en-US" altLang="zh-CN" sz="2800" b="1" dirty="0" smtClean="0">
                <a:latin typeface="+mn-ea"/>
              </a:rPr>
              <a:t>6.3  </a:t>
            </a:r>
            <a:r>
              <a:rPr lang="zh-CN" altLang="en-US" sz="2800" b="1" dirty="0" smtClean="0">
                <a:latin typeface="+mn-ea"/>
              </a:rPr>
              <a:t>数据库安全</a:t>
            </a:r>
            <a:endParaRPr lang="en-US" altLang="zh-CN" sz="2800" b="1" dirty="0" smtClean="0">
              <a:latin typeface="+mn-ea"/>
            </a:endParaRPr>
          </a:p>
          <a:p>
            <a:pPr marL="822960" lvl="2" algn="just" fontAlgn="auto">
              <a:spcBef>
                <a:spcPts val="0"/>
              </a:spcBef>
              <a:spcAft>
                <a:spcPts val="0"/>
              </a:spcAft>
              <a:buClr>
                <a:srgbClr val="0000FF"/>
              </a:buClr>
              <a:buFont typeface="Wingdings" panose="05000000000000000000" pitchFamily="2" charset="2"/>
              <a:buChar char="Ì"/>
              <a:defRPr/>
            </a:pPr>
            <a:endParaRPr lang="zh-CN" altLang="en-US" sz="2800" b="1" dirty="0" smtClean="0">
              <a:latin typeface="+mn-ea"/>
            </a:endParaRPr>
          </a:p>
          <a:p>
            <a:pPr marL="822960" lvl="2" algn="just" fontAlgn="auto">
              <a:spcBef>
                <a:spcPts val="0"/>
              </a:spcBef>
              <a:spcAft>
                <a:spcPts val="0"/>
              </a:spcAft>
              <a:buClr>
                <a:srgbClr val="0000FF"/>
              </a:buClr>
              <a:buFont typeface="Wingdings 2"/>
              <a:buNone/>
              <a:defRPr/>
            </a:pPr>
            <a:r>
              <a:rPr lang="en-US" altLang="zh-CN" sz="2800" b="1" dirty="0" smtClean="0">
                <a:latin typeface="+mn-ea"/>
              </a:rPr>
              <a:t>6.4  </a:t>
            </a:r>
            <a:r>
              <a:rPr lang="zh-CN" altLang="en-US" sz="2800" b="1" dirty="0" smtClean="0">
                <a:latin typeface="+mn-ea"/>
              </a:rPr>
              <a:t>软件系统安全</a:t>
            </a:r>
            <a:endParaRPr lang="en-US" altLang="zh-CN" sz="2800" b="1" dirty="0" smtClean="0">
              <a:latin typeface="+mn-ea"/>
            </a:endParaRPr>
          </a:p>
          <a:p>
            <a:pPr marL="822960" lvl="2" algn="just" fontAlgn="auto">
              <a:spcBef>
                <a:spcPts val="0"/>
              </a:spcBef>
              <a:spcAft>
                <a:spcPts val="0"/>
              </a:spcAft>
              <a:buClr>
                <a:srgbClr val="0000FF"/>
              </a:buClr>
              <a:buFont typeface="Wingdings" panose="05000000000000000000" pitchFamily="2" charset="2"/>
              <a:buChar char="Ì"/>
              <a:defRPr/>
            </a:pPr>
            <a:endParaRPr lang="en-US" altLang="zh-CN" sz="2800" b="1" dirty="0" smtClean="0">
              <a:latin typeface="+mn-ea"/>
            </a:endParaRPr>
          </a:p>
          <a:p>
            <a:pPr marL="822960" lvl="2" algn="just" fontAlgn="auto">
              <a:spcBef>
                <a:spcPts val="0"/>
              </a:spcBef>
              <a:spcAft>
                <a:spcPts val="0"/>
              </a:spcAft>
              <a:buClr>
                <a:srgbClr val="0000FF"/>
              </a:buClr>
              <a:buFont typeface="Wingdings 2"/>
              <a:buNone/>
              <a:defRPr/>
            </a:pPr>
            <a:r>
              <a:rPr lang="en-US" altLang="zh-CN" sz="2800" b="1" dirty="0" smtClean="0">
                <a:latin typeface="+mn-ea"/>
              </a:rPr>
              <a:t>6.5  </a:t>
            </a:r>
            <a:r>
              <a:rPr lang="zh-CN" altLang="en-US" sz="2800" b="1" dirty="0" smtClean="0">
                <a:latin typeface="+mn-ea"/>
              </a:rPr>
              <a:t>信息系统安全</a:t>
            </a:r>
          </a:p>
          <a:p>
            <a:pPr marL="274320" indent="-274320" fontAlgn="auto">
              <a:spcBef>
                <a:spcPts val="580"/>
              </a:spcBef>
              <a:spcAft>
                <a:spcPts val="0"/>
              </a:spcAft>
              <a:buFont typeface="Wingdings 2"/>
              <a:buChar char=""/>
              <a:defRPr/>
            </a:pPr>
            <a:endParaRPr lang="zh-CN" altLang="en-US" sz="2800" b="1" dirty="0">
              <a:latin typeface="+mn-ea"/>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p:txBody>
          <a:bodyPr/>
          <a:lstStyle/>
          <a:p>
            <a:r>
              <a:rPr lang="zh-CN" altLang="zh-CN" b="1" smtClean="0"/>
              <a:t>最小特权管理机制</a:t>
            </a:r>
            <a:endParaRPr lang="zh-CN" altLang="en-US" smtClean="0"/>
          </a:p>
        </p:txBody>
      </p:sp>
      <p:sp>
        <p:nvSpPr>
          <p:cNvPr id="3" name="内容占位符 2"/>
          <p:cNvSpPr>
            <a:spLocks noGrp="1"/>
          </p:cNvSpPr>
          <p:nvPr>
            <p:ph sz="quarter" idx="1"/>
          </p:nvPr>
        </p:nvSpPr>
        <p:spPr>
          <a:xfrm>
            <a:off x="627063" y="1017588"/>
            <a:ext cx="7772400" cy="4572000"/>
          </a:xfrm>
        </p:spPr>
        <p:txBody>
          <a:bodyPr>
            <a:normAutofit lnSpcReduction="10000"/>
          </a:bodyPr>
          <a:lstStyle/>
          <a:p>
            <a:pPr marL="274320" indent="-274320" fontAlgn="auto">
              <a:spcBef>
                <a:spcPts val="580"/>
              </a:spcBef>
              <a:spcAft>
                <a:spcPts val="0"/>
              </a:spcAft>
              <a:buClr>
                <a:srgbClr val="0000FF"/>
              </a:buClr>
              <a:buFont typeface="Wingdings 2"/>
              <a:buChar char=""/>
              <a:defRPr/>
            </a:pPr>
            <a:endParaRPr lang="en-US" altLang="zh-CN" sz="2800" b="1" dirty="0" smtClean="0"/>
          </a:p>
          <a:p>
            <a:pPr marL="274320" indent="-274320" fontAlgn="auto">
              <a:spcBef>
                <a:spcPts val="580"/>
              </a:spcBef>
              <a:spcAft>
                <a:spcPts val="0"/>
              </a:spcAft>
              <a:buClr>
                <a:srgbClr val="0000FF"/>
              </a:buClr>
              <a:buFont typeface="Wingdings 2"/>
              <a:buChar char=""/>
              <a:defRPr/>
            </a:pPr>
            <a:r>
              <a:rPr lang="zh-CN" altLang="zh-CN" sz="2800" b="1" dirty="0" smtClean="0"/>
              <a:t>最小特权是指在完成某种操作时赋予每个主体</a:t>
            </a:r>
            <a:r>
              <a:rPr lang="en-US" altLang="zh-CN" sz="2800" b="1" dirty="0" smtClean="0"/>
              <a:t>(</a:t>
            </a:r>
            <a:r>
              <a:rPr lang="zh-CN" altLang="zh-CN" sz="2800" b="1" dirty="0" smtClean="0"/>
              <a:t>用户或进程</a:t>
            </a:r>
            <a:r>
              <a:rPr lang="en-US" altLang="zh-CN" sz="2800" b="1" dirty="0" smtClean="0"/>
              <a:t>)</a:t>
            </a:r>
            <a:r>
              <a:rPr lang="zh-CN" altLang="zh-CN" sz="2800" b="1" dirty="0" smtClean="0"/>
              <a:t>必不可少的特权。</a:t>
            </a:r>
          </a:p>
          <a:p>
            <a:pPr marL="274320" indent="-274320" fontAlgn="auto">
              <a:spcBef>
                <a:spcPts val="580"/>
              </a:spcBef>
              <a:spcAft>
                <a:spcPts val="0"/>
              </a:spcAft>
              <a:buClr>
                <a:srgbClr val="0000FF"/>
              </a:buClr>
              <a:buFont typeface="Wingdings 2"/>
              <a:buChar char=""/>
              <a:defRPr/>
            </a:pPr>
            <a:r>
              <a:rPr lang="zh-CN" altLang="zh-CN" sz="2800" b="1" dirty="0" smtClean="0">
                <a:solidFill>
                  <a:srgbClr val="0070C0"/>
                </a:solidFill>
              </a:rPr>
              <a:t>一方面</a:t>
            </a:r>
            <a:r>
              <a:rPr lang="zh-CN" altLang="zh-CN" sz="2800" b="1" dirty="0" smtClean="0"/>
              <a:t>给予主体必不可少的特权，保证了所有的主体能在所赋予的特权之下完成所需要完成的任务或操作；</a:t>
            </a:r>
          </a:p>
          <a:p>
            <a:pPr marL="274320" indent="-274320" fontAlgn="auto">
              <a:spcBef>
                <a:spcPts val="580"/>
              </a:spcBef>
              <a:spcAft>
                <a:spcPts val="0"/>
              </a:spcAft>
              <a:buClr>
                <a:srgbClr val="0000FF"/>
              </a:buClr>
              <a:buFont typeface="Wingdings 2"/>
              <a:buChar char=""/>
              <a:defRPr/>
            </a:pPr>
            <a:r>
              <a:rPr lang="zh-CN" altLang="zh-CN" sz="2800" b="1" dirty="0" smtClean="0">
                <a:solidFill>
                  <a:srgbClr val="0070C0"/>
                </a:solidFill>
              </a:rPr>
              <a:t>另一方面，</a:t>
            </a:r>
            <a:r>
              <a:rPr lang="zh-CN" altLang="zh-CN" sz="2800" b="1" dirty="0" smtClean="0"/>
              <a:t>它只给予主体必不可少的特权，从而限制了每个主体所能进行的操作，确保由于可能的事故、错误、网络部件的篡改等原因造成的损失最小。</a:t>
            </a:r>
          </a:p>
          <a:p>
            <a:pPr marL="274320" indent="-274320" fontAlgn="auto">
              <a:spcBef>
                <a:spcPts val="580"/>
              </a:spcBef>
              <a:spcAft>
                <a:spcPts val="0"/>
              </a:spcAft>
              <a:buFont typeface="Wingdings 2"/>
              <a:buChar cha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日期占位符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fld id="{782045AC-8F00-4736-9BDF-B4AE2F4F2FA7}" type="datetime1">
              <a:rPr lang="zh-CN" altLang="en-US"/>
              <a:pPr fontAlgn="base">
                <a:spcBef>
                  <a:spcPct val="0"/>
                </a:spcBef>
                <a:spcAft>
                  <a:spcPct val="0"/>
                </a:spcAft>
              </a:pPr>
              <a:t>2018/5/31</a:t>
            </a:fld>
            <a:endParaRPr lang="zh-CN" altLang="en-US" noProof="1"/>
          </a:p>
        </p:txBody>
      </p:sp>
      <p:sp>
        <p:nvSpPr>
          <p:cNvPr id="5" name="灯片编号占位符 4"/>
          <p:cNvSpPr>
            <a:spLocks noGrp="1"/>
          </p:cNvSpPr>
          <p:nvPr>
            <p:ph type="sldNum" sz="quarter" idx="12"/>
          </p:nvPr>
        </p:nvSpPr>
        <p:spPr/>
        <p:txBody>
          <a:bodyPr/>
          <a:lstStyle/>
          <a:p>
            <a:pPr>
              <a:defRPr/>
            </a:pPr>
            <a:fld id="{C332FF50-3CC4-4511-B066-C4110CDBC914}" type="slidenum">
              <a:rPr lang="en-US" altLang="zh-CN"/>
              <a:pPr>
                <a:defRPr/>
              </a:pPr>
              <a:t>21</a:t>
            </a:fld>
            <a:endParaRPr lang="zh-CN" altLang="en-US"/>
          </a:p>
        </p:txBody>
      </p:sp>
      <p:sp>
        <p:nvSpPr>
          <p:cNvPr id="6" name="矩形 5"/>
          <p:cNvSpPr/>
          <p:nvPr/>
        </p:nvSpPr>
        <p:spPr>
          <a:xfrm>
            <a:off x="357188" y="269875"/>
            <a:ext cx="8358187" cy="4954588"/>
          </a:xfrm>
          <a:prstGeom prst="rect">
            <a:avLst/>
          </a:prstGeom>
          <a:solidFill>
            <a:schemeClr val="bg1"/>
          </a:solidFill>
          <a:ln w="25400" cmpd="sng">
            <a:solidFill>
              <a:srgbClr val="0000FF"/>
            </a:solidFill>
          </a:ln>
          <a:effectLst/>
          <a:extLst>
            <a:ext uri="{AF507438-7753-43E0-B8FC-AC1667EBCBE1}"/>
          </a:extLst>
        </p:spPr>
        <p:txBody>
          <a:bodyPr anchor="ctr">
            <a:spAutoFit/>
          </a:bodyPr>
          <a:lstStyle/>
          <a:p>
            <a:pPr eaLnBrk="0" fontAlgn="auto" hangingPunct="0">
              <a:spcBef>
                <a:spcPts val="0"/>
              </a:spcBef>
              <a:spcAft>
                <a:spcPts val="0"/>
              </a:spcAft>
              <a:buClr>
                <a:srgbClr val="FF0000"/>
              </a:buClr>
              <a:buFont typeface="Wingdings" panose="05000000000000000000" pitchFamily="2" charset="2"/>
              <a:buNone/>
              <a:defRPr/>
            </a:pPr>
            <a:endParaRPr lang="zh-CN" altLang="zh-CN" sz="3200" b="1" dirty="0">
              <a:solidFill>
                <a:srgbClr val="FF0000"/>
              </a:solidFill>
              <a:latin typeface="Times New Roman" panose="02020603050405020304" pitchFamily="18" charset="0"/>
              <a:ea typeface="+mn-ea"/>
              <a:cs typeface="Times New Roman" panose="02020603050405020304" pitchFamily="18" charset="0"/>
            </a:endParaRPr>
          </a:p>
          <a:p>
            <a:pPr eaLnBrk="0" fontAlgn="auto" hangingPunct="0">
              <a:spcBef>
                <a:spcPts val="0"/>
              </a:spcBef>
              <a:spcAft>
                <a:spcPts val="0"/>
              </a:spcAft>
              <a:buClr>
                <a:srgbClr val="FF0000"/>
              </a:buClr>
              <a:buFont typeface="Wingdings" panose="05000000000000000000" pitchFamily="2" charset="2"/>
              <a:buNone/>
              <a:defRPr/>
            </a:pPr>
            <a:r>
              <a:rPr lang="zh-CN" altLang="zh-CN" sz="3200" b="1" dirty="0">
                <a:latin typeface="Times New Roman" panose="02020603050405020304" pitchFamily="18" charset="0"/>
                <a:ea typeface="+mn-ea"/>
                <a:cs typeface="Times New Roman" panose="02020603050405020304" pitchFamily="18" charset="0"/>
              </a:rPr>
              <a:t>安全审计机制</a:t>
            </a:r>
            <a:endParaRPr lang="zh-CN" altLang="zh-CN" sz="2800" b="1" dirty="0">
              <a:latin typeface="Times New Roman" panose="02020603050405020304" pitchFamily="18" charset="0"/>
              <a:ea typeface="+mn-ea"/>
              <a:cs typeface="Times New Roman" panose="02020603050405020304" pitchFamily="18" charset="0"/>
            </a:endParaRPr>
          </a:p>
          <a:p>
            <a:pPr algn="just" eaLnBrk="0" fontAlgn="auto" hangingPunct="0">
              <a:spcBef>
                <a:spcPts val="0"/>
              </a:spcBef>
              <a:spcAft>
                <a:spcPts val="0"/>
              </a:spcAft>
              <a:buClr>
                <a:srgbClr val="FF0000"/>
              </a:buClr>
              <a:buFont typeface="Wingdings" panose="05000000000000000000" pitchFamily="2" charset="2"/>
              <a:buNone/>
              <a:defRPr/>
            </a:pPr>
            <a:endParaRPr lang="zh-CN" altLang="zh-CN" sz="2800" b="1" dirty="0">
              <a:latin typeface="Times New Roman" panose="02020603050405020304" pitchFamily="18" charset="0"/>
              <a:ea typeface="+mn-ea"/>
              <a:cs typeface="Times New Roman" panose="02020603050405020304" pitchFamily="18" charset="0"/>
            </a:endParaRPr>
          </a:p>
          <a:p>
            <a:pPr marL="360045" indent="-360045" algn="just" eaLnBrk="0" fontAlgn="auto" hangingPunct="0">
              <a:spcBef>
                <a:spcPts val="0"/>
              </a:spcBef>
              <a:spcAft>
                <a:spcPts val="0"/>
              </a:spcAft>
              <a:buClr>
                <a:srgbClr val="0000FF"/>
              </a:buClr>
              <a:buFont typeface="Wingdings" panose="05000000000000000000" pitchFamily="2" charset="2"/>
              <a:buChar char="Ì"/>
              <a:defRPr/>
            </a:pPr>
            <a:r>
              <a:rPr lang="zh-CN" altLang="zh-CN" sz="2800" b="1" dirty="0">
                <a:latin typeface="Times New Roman" panose="02020603050405020304" pitchFamily="18" charset="0"/>
                <a:ea typeface="+mn-ea"/>
                <a:cs typeface="Times New Roman" panose="02020603050405020304" pitchFamily="18" charset="0"/>
              </a:rPr>
              <a:t>审计为系统进行事故原因的查询、定位、事故发生前的预测、报警以及事故发生之后的实时处理提供详细、可靠的依据和支持，以便有违反系统安全规则的事件发生后能够有效地追查事件发生的地点和过程。</a:t>
            </a:r>
          </a:p>
          <a:p>
            <a:pPr marL="360045" indent="-360045" algn="just" eaLnBrk="0" fontAlgn="auto" hangingPunct="0">
              <a:spcBef>
                <a:spcPts val="0"/>
              </a:spcBef>
              <a:spcAft>
                <a:spcPts val="0"/>
              </a:spcAft>
              <a:buClr>
                <a:srgbClr val="0000FF"/>
              </a:buClr>
              <a:buFont typeface="Wingdings" panose="05000000000000000000" pitchFamily="2" charset="2"/>
              <a:buChar char="Ì"/>
              <a:defRPr/>
            </a:pPr>
            <a:r>
              <a:rPr lang="zh-CN" altLang="zh-CN" sz="2800" b="1" dirty="0">
                <a:latin typeface="Times New Roman" panose="02020603050405020304" pitchFamily="18" charset="0"/>
                <a:ea typeface="+mn-ea"/>
                <a:cs typeface="Times New Roman" panose="02020603050405020304" pitchFamily="18" charset="0"/>
              </a:rPr>
              <a:t>操作系统必须能够生成、维护及保护审计过程，防止其被非法修改、访问和毁坏，特别是要保护审计数据，严格限制未经授权的用户访问。</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 calcmode="lin" valueType="num">
                                      <p:cBhvr additive="base">
                                        <p:cTn id="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 calcmode="lin" valueType="num">
                                      <p:cBhvr additive="base">
                                        <p:cTn id="1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79388" y="500063"/>
            <a:ext cx="8964612" cy="647700"/>
          </a:xfrm>
          <a:solidFill>
            <a:schemeClr val="bg1"/>
          </a:solidFill>
        </p:spPr>
        <p:txBody>
          <a:bodyPr>
            <a:normAutofit fontScale="90000"/>
          </a:bodyPr>
          <a:lstStyle/>
          <a:p>
            <a:pPr algn="ctr">
              <a:spcAft>
                <a:spcPts val="0"/>
              </a:spcAft>
              <a:defRPr/>
            </a:pPr>
            <a:r>
              <a:rPr lang="en-US" altLang="zh-CN" b="1" dirty="0" smtClean="0">
                <a:solidFill>
                  <a:srgbClr val="000000"/>
                </a:solidFill>
                <a:latin typeface="Times New Roman" panose="02020603050405020304" pitchFamily="18" charset="0"/>
                <a:ea typeface="+mn-ea"/>
                <a:cs typeface="Times New Roman" panose="02020603050405020304" pitchFamily="18" charset="0"/>
              </a:rPr>
              <a:t>6.2.2  </a:t>
            </a:r>
            <a:r>
              <a:rPr lang="zh-CN" altLang="zh-CN" b="1" dirty="0" smtClean="0">
                <a:solidFill>
                  <a:srgbClr val="000000"/>
                </a:solidFill>
                <a:latin typeface="Times New Roman" panose="02020603050405020304" pitchFamily="18" charset="0"/>
                <a:ea typeface="+mn-ea"/>
                <a:cs typeface="Times New Roman" panose="02020603050405020304" pitchFamily="18" charset="0"/>
              </a:rPr>
              <a:t>操作系统攻击技术</a:t>
            </a:r>
            <a:endParaRPr lang="zh-CN" altLang="en-US" b="1" dirty="0">
              <a:latin typeface="Times New Roman" panose="02020603050405020304" pitchFamily="18" charset="0"/>
              <a:ea typeface="+mn-ea"/>
              <a:cs typeface="Times New Roman" panose="02020603050405020304" pitchFamily="18" charset="0"/>
            </a:endParaRPr>
          </a:p>
        </p:txBody>
      </p:sp>
      <p:sp>
        <p:nvSpPr>
          <p:cNvPr id="36866" name="日期占位符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fld id="{EAF25B65-967B-4463-9013-657CA120C1EA}" type="datetime1">
              <a:rPr lang="zh-CN" altLang="en-US"/>
              <a:pPr fontAlgn="base">
                <a:spcBef>
                  <a:spcPct val="0"/>
                </a:spcBef>
                <a:spcAft>
                  <a:spcPct val="0"/>
                </a:spcAft>
              </a:pPr>
              <a:t>2018/5/31</a:t>
            </a:fld>
            <a:endParaRPr lang="zh-CN" altLang="en-US" noProof="1"/>
          </a:p>
        </p:txBody>
      </p:sp>
      <p:sp>
        <p:nvSpPr>
          <p:cNvPr id="5" name="灯片编号占位符 4"/>
          <p:cNvSpPr>
            <a:spLocks noGrp="1"/>
          </p:cNvSpPr>
          <p:nvPr>
            <p:ph type="sldNum" sz="quarter" idx="12"/>
          </p:nvPr>
        </p:nvSpPr>
        <p:spPr/>
        <p:txBody>
          <a:bodyPr/>
          <a:lstStyle/>
          <a:p>
            <a:pPr>
              <a:defRPr/>
            </a:pPr>
            <a:fld id="{88E7E35E-C48B-484F-A47B-3CC8A4825637}" type="slidenum">
              <a:rPr lang="en-US" altLang="zh-CN"/>
              <a:pPr>
                <a:defRPr/>
              </a:pPr>
              <a:t>22</a:t>
            </a:fld>
            <a:endParaRPr lang="zh-CN" altLang="en-US"/>
          </a:p>
        </p:txBody>
      </p:sp>
      <p:sp>
        <p:nvSpPr>
          <p:cNvPr id="2" name="矩形 1"/>
          <p:cNvSpPr>
            <a:spLocks noChangeArrowheads="1"/>
          </p:cNvSpPr>
          <p:nvPr/>
        </p:nvSpPr>
        <p:spPr bwMode="auto">
          <a:xfrm>
            <a:off x="428625" y="1573213"/>
            <a:ext cx="8429625" cy="3968750"/>
          </a:xfrm>
          <a:prstGeom prst="rect">
            <a:avLst/>
          </a:prstGeom>
          <a:solidFill>
            <a:schemeClr val="bg1"/>
          </a:solidFill>
          <a:ln w="25400">
            <a:solidFill>
              <a:srgbClr val="0000FF"/>
            </a:solidFill>
            <a:miter lim="800000"/>
            <a:headEnd/>
            <a:tailEnd/>
          </a:ln>
        </p:spPr>
        <p:txBody>
          <a:bodyPr anchor="ctr">
            <a:spAutoFit/>
          </a:bodyPr>
          <a:lstStyle/>
          <a:p>
            <a:pPr marL="358775" indent="-358775" algn="just" eaLnBrk="0" hangingPunct="0">
              <a:buClr>
                <a:srgbClr val="FF0000"/>
              </a:buClr>
              <a:buFont typeface="Wingdings" pitchFamily="2" charset="2"/>
              <a:buChar char="Ì"/>
            </a:pPr>
            <a:r>
              <a:rPr lang="zh-CN" altLang="zh-CN" sz="2800" b="1">
                <a:latin typeface="Times New Roman" pitchFamily="18" charset="0"/>
                <a:cs typeface="Times New Roman" pitchFamily="18" charset="0"/>
              </a:rPr>
              <a:t>针对认证的攻击</a:t>
            </a:r>
          </a:p>
          <a:p>
            <a:pPr marL="358775" indent="-358775" algn="just" eaLnBrk="0" hangingPunct="0">
              <a:buClr>
                <a:srgbClr val="0000FF"/>
              </a:buClr>
              <a:buFont typeface="Wingdings" pitchFamily="2" charset="2"/>
              <a:buChar char="Ì"/>
            </a:pPr>
            <a:r>
              <a:rPr lang="zh-CN" altLang="zh-CN" sz="2800" b="1">
                <a:latin typeface="Times New Roman" pitchFamily="18" charset="0"/>
                <a:cs typeface="Times New Roman" pitchFamily="18" charset="0"/>
              </a:rPr>
              <a:t>操作系统通过认证手段鉴别并控制计算机用户对系统的登录和访问，但由于操作系统提供了多种认证登录手段，利用系统在认证机制方面的缺陷或者不健全之处，可以实施对操作系统的攻击。</a:t>
            </a:r>
            <a:endParaRPr lang="en-US" altLang="zh-CN" sz="2800" b="1">
              <a:latin typeface="Times New Roman" pitchFamily="18" charset="0"/>
              <a:cs typeface="Times New Roman" pitchFamily="18" charset="0"/>
            </a:endParaRPr>
          </a:p>
          <a:p>
            <a:pPr marL="358775" indent="-358775" algn="just" eaLnBrk="0" hangingPunct="0">
              <a:buClr>
                <a:srgbClr val="0000FF"/>
              </a:buClr>
              <a:buFont typeface="Wingdings" pitchFamily="2" charset="2"/>
              <a:buChar char="Ì"/>
            </a:pPr>
            <a:r>
              <a:rPr lang="zh-CN" altLang="zh-CN" sz="2800" b="1">
                <a:latin typeface="Times New Roman" pitchFamily="18" charset="0"/>
                <a:cs typeface="Times New Roman" pitchFamily="18" charset="0"/>
              </a:rPr>
              <a:t>包括：利用字典攻击或者暴力破解等手段，获取操作系统的账号口令；利用远程终端服务，开启远程桌面控制等。</a:t>
            </a:r>
            <a:endParaRPr lang="en-US" altLang="zh-CN" sz="2800" b="1">
              <a:latin typeface="Times New Roman" pitchFamily="18" charset="0"/>
              <a:cs typeface="Times New Roman" pitchFamily="18" charset="0"/>
            </a:endParaRPr>
          </a:p>
          <a:p>
            <a:pPr marL="358775" indent="-358775" algn="just" eaLnBrk="0" hangingPunct="0">
              <a:buClr>
                <a:srgbClr val="FF0000"/>
              </a:buClr>
              <a:buFont typeface="Wingdings" pitchFamily="2" charset="2"/>
              <a:buChar char="Ì"/>
            </a:pPr>
            <a:endParaRPr lang="zh-CN" altLang="zh-CN" sz="2800" b="1">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p:nvPr>
        </p:nvSpPr>
        <p:spPr/>
        <p:txBody>
          <a:bodyPr/>
          <a:lstStyle/>
          <a:p>
            <a:endParaRPr lang="zh-CN" altLang="en-US" smtClean="0"/>
          </a:p>
        </p:txBody>
      </p:sp>
      <p:sp>
        <p:nvSpPr>
          <p:cNvPr id="3" name="内容占位符 2"/>
          <p:cNvSpPr>
            <a:spLocks noGrp="1"/>
          </p:cNvSpPr>
          <p:nvPr>
            <p:ph sz="quarter" idx="1"/>
          </p:nvPr>
        </p:nvSpPr>
        <p:spPr/>
        <p:txBody>
          <a:bodyPr>
            <a:normAutofit/>
          </a:bodyPr>
          <a:lstStyle/>
          <a:p>
            <a:pPr marL="360045" indent="-360045" algn="just" eaLnBrk="0" fontAlgn="auto" hangingPunct="0">
              <a:spcBef>
                <a:spcPts val="0"/>
              </a:spcBef>
              <a:spcAft>
                <a:spcPts val="0"/>
              </a:spcAft>
              <a:buClr>
                <a:srgbClr val="FF0000"/>
              </a:buClr>
              <a:buFont typeface="Wingdings" panose="05000000000000000000" pitchFamily="2" charset="2"/>
              <a:buChar char="Ì"/>
              <a:defRPr/>
            </a:pPr>
            <a:r>
              <a:rPr lang="zh-CN" altLang="zh-CN" sz="3200" b="1" dirty="0" smtClean="0">
                <a:latin typeface="Times New Roman" panose="02020603050405020304" pitchFamily="18" charset="0"/>
                <a:cs typeface="Times New Roman" panose="02020603050405020304" pitchFamily="18" charset="0"/>
              </a:rPr>
              <a:t>直接攻击</a:t>
            </a:r>
            <a:endParaRPr lang="zh-CN" altLang="zh-CN" b="1" dirty="0" smtClean="0">
              <a:latin typeface="Times New Roman" panose="02020603050405020304" pitchFamily="18" charset="0"/>
              <a:cs typeface="Times New Roman" panose="02020603050405020304" pitchFamily="18" charset="0"/>
            </a:endParaRPr>
          </a:p>
          <a:p>
            <a:pPr marL="360045" indent="-360045" algn="just" eaLnBrk="0" fontAlgn="auto" hangingPunct="0">
              <a:spcBef>
                <a:spcPts val="0"/>
              </a:spcBef>
              <a:spcAft>
                <a:spcPts val="0"/>
              </a:spcAft>
              <a:buClr>
                <a:srgbClr val="0000FF"/>
              </a:buClr>
              <a:buFont typeface="Wingdings" panose="05000000000000000000" pitchFamily="2" charset="2"/>
              <a:buChar char="Ì"/>
              <a:defRPr/>
            </a:pPr>
            <a:r>
              <a:rPr lang="zh-CN" altLang="zh-CN" b="1" dirty="0" smtClean="0">
                <a:latin typeface="Times New Roman" panose="02020603050405020304" pitchFamily="18" charset="0"/>
                <a:cs typeface="Times New Roman" panose="02020603050405020304" pitchFamily="18" charset="0"/>
              </a:rPr>
              <a:t>直接攻击是攻击者在对方防护很严密的情况下，通常采用的一种攻击方法。</a:t>
            </a:r>
          </a:p>
          <a:p>
            <a:pPr marL="360045" indent="-360045" algn="just" eaLnBrk="0" fontAlgn="auto" hangingPunct="0">
              <a:spcBef>
                <a:spcPts val="0"/>
              </a:spcBef>
              <a:spcAft>
                <a:spcPts val="0"/>
              </a:spcAft>
              <a:buClr>
                <a:srgbClr val="0000FF"/>
              </a:buClr>
              <a:buFont typeface="Wingdings" panose="05000000000000000000" pitchFamily="2" charset="2"/>
              <a:buChar char="Ì"/>
              <a:defRPr/>
            </a:pPr>
            <a:r>
              <a:rPr lang="zh-CN" altLang="zh-CN" b="1" dirty="0" smtClean="0">
                <a:latin typeface="Times New Roman" panose="02020603050405020304" pitchFamily="18" charset="0"/>
                <a:cs typeface="Times New Roman" panose="02020603050405020304" pitchFamily="18" charset="0"/>
              </a:rPr>
              <a:t>例如当操作系统的补丁及时打上，并配备防火墙、防病毒、网络监控等基本防护手段时，通过上面的攻击手段就难以奏效。此时，攻击者采用电子邮件，以及</a:t>
            </a:r>
            <a:r>
              <a:rPr lang="en-US" altLang="zh-CN" b="1" dirty="0" smtClean="0">
                <a:latin typeface="Times New Roman" panose="02020603050405020304" pitchFamily="18" charset="0"/>
                <a:cs typeface="Times New Roman" panose="02020603050405020304" pitchFamily="18" charset="0"/>
              </a:rPr>
              <a:t>QQ</a:t>
            </a:r>
            <a:r>
              <a:rPr lang="zh-CN" altLang="zh-CN"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MSN</a:t>
            </a:r>
            <a:r>
              <a:rPr lang="zh-CN" altLang="zh-CN" b="1" dirty="0" smtClean="0">
                <a:latin typeface="Times New Roman" panose="02020603050405020304" pitchFamily="18" charset="0"/>
                <a:cs typeface="Times New Roman" panose="02020603050405020304" pitchFamily="18" charset="0"/>
              </a:rPr>
              <a:t>等即时消息软件，发送带有恶意代码的信息，通过诱骗对方点击，安装恶意代码。这种攻击手段，可直接穿过防火墙等防范手段对系统进行攻击。</a:t>
            </a:r>
          </a:p>
          <a:p>
            <a:pPr marL="274320" indent="-274320" fontAlgn="auto">
              <a:spcBef>
                <a:spcPts val="580"/>
              </a:spcBef>
              <a:spcAft>
                <a:spcPts val="0"/>
              </a:spcAft>
              <a:buFont typeface="Wingdings 2"/>
              <a:buChar cha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p:txBody>
          <a:bodyPr/>
          <a:lstStyle/>
          <a:p>
            <a:endParaRPr lang="zh-CN" altLang="en-US" smtClean="0"/>
          </a:p>
        </p:txBody>
      </p:sp>
      <p:sp>
        <p:nvSpPr>
          <p:cNvPr id="3" name="内容占位符 2"/>
          <p:cNvSpPr>
            <a:spLocks noGrp="1"/>
          </p:cNvSpPr>
          <p:nvPr>
            <p:ph sz="quarter" idx="1"/>
          </p:nvPr>
        </p:nvSpPr>
        <p:spPr>
          <a:xfrm>
            <a:off x="914400" y="1428736"/>
            <a:ext cx="7772400" cy="4572000"/>
          </a:xfrm>
        </p:spPr>
        <p:txBody>
          <a:bodyPr>
            <a:normAutofit/>
          </a:bodyPr>
          <a:lstStyle/>
          <a:p>
            <a:pPr marL="360045" indent="-360045" algn="just" eaLnBrk="0" fontAlgn="auto" hangingPunct="0">
              <a:spcBef>
                <a:spcPts val="0"/>
              </a:spcBef>
              <a:spcAft>
                <a:spcPts val="0"/>
              </a:spcAft>
              <a:buClr>
                <a:srgbClr val="FF0000"/>
              </a:buClr>
              <a:buFont typeface="Wingdings" panose="05000000000000000000" pitchFamily="2" charset="2"/>
              <a:buChar char="Ì"/>
              <a:defRPr/>
            </a:pPr>
            <a:r>
              <a:rPr lang="zh-CN" altLang="zh-CN" sz="3200" b="1" dirty="0" smtClean="0">
                <a:latin typeface="Times New Roman" panose="02020603050405020304" pitchFamily="18" charset="0"/>
                <a:cs typeface="Times New Roman" panose="02020603050405020304" pitchFamily="18" charset="0"/>
              </a:rPr>
              <a:t>基于漏洞的攻击</a:t>
            </a:r>
            <a:endParaRPr lang="zh-CN" altLang="zh-CN" sz="2800" b="1" dirty="0" smtClean="0">
              <a:latin typeface="Times New Roman" panose="02020603050405020304" pitchFamily="18" charset="0"/>
              <a:cs typeface="Times New Roman" panose="02020603050405020304" pitchFamily="18" charset="0"/>
            </a:endParaRPr>
          </a:p>
          <a:p>
            <a:pPr marL="360045" indent="-360045" algn="just" eaLnBrk="0" fontAlgn="auto" hangingPunct="0">
              <a:spcBef>
                <a:spcPts val="0"/>
              </a:spcBef>
              <a:spcAft>
                <a:spcPts val="0"/>
              </a:spcAft>
              <a:buClr>
                <a:srgbClr val="0000FF"/>
              </a:buClr>
              <a:buFont typeface="Wingdings" panose="05000000000000000000" pitchFamily="2" charset="2"/>
              <a:buChar char="Ì"/>
              <a:defRPr/>
            </a:pPr>
            <a:r>
              <a:rPr lang="zh-CN" altLang="zh-CN" sz="2800" b="1" dirty="0" smtClean="0">
                <a:latin typeface="Times New Roman" panose="02020603050405020304" pitchFamily="18" charset="0"/>
                <a:cs typeface="Times New Roman" panose="02020603050405020304" pitchFamily="18" charset="0"/>
              </a:rPr>
              <a:t>系统漏洞是攻击者对操作系统进行攻击时经常利用的手段。在系统存在漏洞的情况下，通过攻击脚本，可以使攻击者远程获得对操作系统的控制。</a:t>
            </a:r>
            <a:r>
              <a:rPr lang="en-US" altLang="zh-CN" sz="2800" b="1" dirty="0" smtClean="0">
                <a:latin typeface="Times New Roman" panose="02020603050405020304" pitchFamily="18" charset="0"/>
                <a:cs typeface="Times New Roman" panose="02020603050405020304" pitchFamily="18" charset="0"/>
              </a:rPr>
              <a:t>Windows</a:t>
            </a:r>
            <a:r>
              <a:rPr lang="zh-CN" altLang="zh-CN" sz="2800" b="1" dirty="0" smtClean="0">
                <a:latin typeface="Times New Roman" panose="02020603050405020304" pitchFamily="18" charset="0"/>
                <a:cs typeface="Times New Roman" panose="02020603050405020304" pitchFamily="18" charset="0"/>
              </a:rPr>
              <a:t>操作系统的漏洞由微软公司每月定期以安全公告的形式对外公布，如：远程溢出漏洞等。</a:t>
            </a:r>
            <a:endParaRPr lang="en-US" altLang="zh-CN" sz="2800" b="1" dirty="0" smtClean="0">
              <a:latin typeface="Times New Roman" panose="02020603050405020304" pitchFamily="18" charset="0"/>
              <a:cs typeface="Times New Roman" panose="02020603050405020304" pitchFamily="18" charset="0"/>
            </a:endParaRPr>
          </a:p>
          <a:p>
            <a:pPr marL="360045" indent="-360045" algn="just" eaLnBrk="0" fontAlgn="auto" hangingPunct="0">
              <a:spcBef>
                <a:spcPts val="0"/>
              </a:spcBef>
              <a:spcAft>
                <a:spcPts val="0"/>
              </a:spcAft>
              <a:buClr>
                <a:srgbClr val="FF0000"/>
              </a:buClr>
              <a:buFont typeface="Wingdings" panose="05000000000000000000" pitchFamily="2" charset="2"/>
              <a:buChar char="Ì"/>
              <a:defRPr/>
            </a:pPr>
            <a:endParaRPr lang="zh-CN" altLang="zh-CN" sz="2800" b="1" dirty="0" smtClean="0">
              <a:latin typeface="Times New Roman" panose="02020603050405020304" pitchFamily="18" charset="0"/>
              <a:cs typeface="Times New Roman" panose="02020603050405020304" pitchFamily="18" charset="0"/>
            </a:endParaRPr>
          </a:p>
          <a:p>
            <a:pPr marL="274320" indent="-274320" fontAlgn="auto">
              <a:spcBef>
                <a:spcPts val="580"/>
              </a:spcBef>
              <a:spcAft>
                <a:spcPts val="0"/>
              </a:spcAft>
              <a:buFont typeface="Wingdings 2"/>
              <a:buChar char=""/>
              <a:defRPr/>
            </a:pP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p:txBody>
          <a:bodyPr/>
          <a:lstStyle/>
          <a:p>
            <a:endParaRPr lang="zh-CN" altLang="en-US" smtClean="0">
              <a:ea typeface="宋体" charset="-122"/>
            </a:endParaRPr>
          </a:p>
        </p:txBody>
      </p:sp>
      <p:sp>
        <p:nvSpPr>
          <p:cNvPr id="39938" name="日期占位符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fld id="{0CE534D6-4601-432A-84E7-E3187DC609FC}" type="datetime1">
              <a:rPr lang="zh-CN" altLang="en-US">
                <a:solidFill>
                  <a:schemeClr val="tx1"/>
                </a:solidFill>
                <a:latin typeface="Arial" charset="0"/>
              </a:rPr>
              <a:pPr fontAlgn="base">
                <a:spcBef>
                  <a:spcPct val="0"/>
                </a:spcBef>
                <a:spcAft>
                  <a:spcPct val="0"/>
                </a:spcAft>
              </a:pPr>
              <a:t>2018/5/31</a:t>
            </a:fld>
            <a:endParaRPr lang="zh-CN" altLang="en-US" noProof="1">
              <a:solidFill>
                <a:schemeClr val="tx1"/>
              </a:solidFill>
              <a:latin typeface="Arial" charset="0"/>
            </a:endParaRPr>
          </a:p>
        </p:txBody>
      </p:sp>
      <p:sp>
        <p:nvSpPr>
          <p:cNvPr id="34820" name="灯片编号占位符 4"/>
          <p:cNvSpPr>
            <a:spLocks noGrp="1"/>
          </p:cNvSpPr>
          <p:nvPr>
            <p:ph type="sldNum" sz="quarter" idx="12"/>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fld id="{EC192F43-DB51-4365-A399-CA24E3FD5111}" type="slidenum">
              <a:rPr altLang="zh-CN" b="0" smtClean="0"/>
              <a:pPr eaLnBrk="1" hangingPunct="1">
                <a:defRPr/>
              </a:pPr>
              <a:t>25</a:t>
            </a:fld>
            <a:endParaRPr lang="zh-CN" altLang="en-US" b="0" smtClean="0"/>
          </a:p>
        </p:txBody>
      </p:sp>
      <p:sp>
        <p:nvSpPr>
          <p:cNvPr id="3" name="矩形 2"/>
          <p:cNvSpPr>
            <a:spLocks noChangeArrowheads="1"/>
          </p:cNvSpPr>
          <p:nvPr/>
        </p:nvSpPr>
        <p:spPr bwMode="auto">
          <a:xfrm>
            <a:off x="500063" y="827088"/>
            <a:ext cx="8358187" cy="4460875"/>
          </a:xfrm>
          <a:prstGeom prst="rect">
            <a:avLst/>
          </a:prstGeom>
          <a:solidFill>
            <a:schemeClr val="bg1"/>
          </a:solidFill>
          <a:ln w="25400">
            <a:solidFill>
              <a:srgbClr val="0000FF"/>
            </a:solidFill>
            <a:miter lim="800000"/>
            <a:headEnd/>
            <a:tailEnd/>
          </a:ln>
        </p:spPr>
        <p:txBody>
          <a:bodyPr anchor="ctr">
            <a:spAutoFit/>
          </a:bodyPr>
          <a:lstStyle/>
          <a:p>
            <a:pPr marL="358775" indent="-358775" algn="just" eaLnBrk="0" hangingPunct="0">
              <a:buClr>
                <a:srgbClr val="FF0000"/>
              </a:buClr>
              <a:buFont typeface="Wingdings" pitchFamily="2" charset="2"/>
              <a:buChar char="Ì"/>
            </a:pPr>
            <a:r>
              <a:rPr lang="zh-CN" altLang="zh-CN" sz="3200" b="1">
                <a:latin typeface="Times New Roman" pitchFamily="18" charset="0"/>
                <a:cs typeface="Times New Roman" pitchFamily="18" charset="0"/>
              </a:rPr>
              <a:t>被动攻击</a:t>
            </a:r>
            <a:endParaRPr lang="zh-CN" altLang="zh-CN" sz="2800" b="1">
              <a:latin typeface="Times New Roman" pitchFamily="18" charset="0"/>
              <a:cs typeface="Times New Roman" pitchFamily="18" charset="0"/>
            </a:endParaRPr>
          </a:p>
          <a:p>
            <a:pPr marL="358775" indent="-358775" algn="just" eaLnBrk="0" hangingPunct="0">
              <a:buClr>
                <a:srgbClr val="0000FF"/>
              </a:buClr>
              <a:buFont typeface="Wingdings" pitchFamily="2" charset="2"/>
              <a:buChar char="Ì"/>
            </a:pPr>
            <a:r>
              <a:rPr lang="zh-CN" altLang="zh-CN" sz="2800" b="1">
                <a:latin typeface="Times New Roman" pitchFamily="18" charset="0"/>
                <a:cs typeface="Times New Roman" pitchFamily="18" charset="0"/>
              </a:rPr>
              <a:t>被动攻击是在没有明确的攻击目标，并且对方防范措施比较严密情况下的一种攻击手段。</a:t>
            </a:r>
          </a:p>
          <a:p>
            <a:pPr marL="358775" indent="-358775" algn="just" eaLnBrk="0" hangingPunct="0">
              <a:buClr>
                <a:srgbClr val="0000FF"/>
              </a:buClr>
              <a:buFont typeface="Wingdings" pitchFamily="2" charset="2"/>
              <a:buChar char="Ì"/>
            </a:pPr>
            <a:r>
              <a:rPr lang="zh-CN" altLang="zh-CN" sz="2800" b="1">
                <a:latin typeface="Times New Roman" pitchFamily="18" charset="0"/>
                <a:cs typeface="Times New Roman" pitchFamily="18" charset="0"/>
              </a:rPr>
              <a:t>主要是通过建立或者攻陷一个对外提供服务的应用服务器，篡改网页内容，设置恶意代码，诱骗普通用户点击的情况下，对普通用户进行的攻击。由于普通用户不知网页被篡改后含有恶意代码，自己点击后被动的安装上恶意软件，从而被实施了对系统的有效渗透。</a:t>
            </a:r>
            <a:endParaRPr lang="en-US" altLang="zh-CN" sz="2800" b="1">
              <a:latin typeface="Times New Roman" pitchFamily="18" charset="0"/>
              <a:cs typeface="Times New Roman" pitchFamily="18" charset="0"/>
            </a:endParaRPr>
          </a:p>
          <a:p>
            <a:pPr marL="358775" indent="-358775" algn="just" eaLnBrk="0" hangingPunct="0">
              <a:buClr>
                <a:srgbClr val="FF0000"/>
              </a:buClr>
              <a:buFont typeface="Wingdings" pitchFamily="2" charset="2"/>
              <a:buChar char="Ì"/>
            </a:pPr>
            <a:endParaRPr lang="zh-CN" altLang="zh-CN" sz="2800" b="1">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698500" y="928670"/>
            <a:ext cx="7772400" cy="4572000"/>
          </a:xfrm>
        </p:spPr>
        <p:txBody>
          <a:bodyPr>
            <a:normAutofit/>
          </a:bodyPr>
          <a:lstStyle/>
          <a:p>
            <a:pPr marL="360045" indent="-360045" algn="just" eaLnBrk="0" fontAlgn="auto" hangingPunct="0">
              <a:spcBef>
                <a:spcPts val="0"/>
              </a:spcBef>
              <a:spcAft>
                <a:spcPts val="0"/>
              </a:spcAft>
              <a:buClr>
                <a:srgbClr val="FF0000"/>
              </a:buClr>
              <a:buFont typeface="Wingdings" panose="05000000000000000000" pitchFamily="2" charset="2"/>
              <a:buChar char="Ì"/>
              <a:defRPr/>
            </a:pPr>
            <a:r>
              <a:rPr lang="zh-CN" altLang="zh-CN" sz="3200" b="1" dirty="0" smtClean="0">
                <a:latin typeface="Times New Roman" panose="02020603050405020304" pitchFamily="18" charset="0"/>
                <a:cs typeface="Times New Roman" panose="02020603050405020304" pitchFamily="18" charset="0"/>
              </a:rPr>
              <a:t>攻击成功后恶意软件的驻留</a:t>
            </a:r>
            <a:endParaRPr lang="zh-CN" altLang="zh-CN" sz="2800" b="1" dirty="0" smtClean="0">
              <a:latin typeface="Times New Roman" panose="02020603050405020304" pitchFamily="18" charset="0"/>
              <a:cs typeface="Times New Roman" panose="02020603050405020304" pitchFamily="18" charset="0"/>
            </a:endParaRPr>
          </a:p>
          <a:p>
            <a:pPr marL="0" indent="0" algn="just" eaLnBrk="0" fontAlgn="auto" hangingPunct="0">
              <a:spcBef>
                <a:spcPts val="0"/>
              </a:spcBef>
              <a:spcAft>
                <a:spcPts val="0"/>
              </a:spcAft>
              <a:buClr>
                <a:srgbClr val="0000FF"/>
              </a:buClr>
              <a:buFont typeface="Wingdings" panose="05000000000000000000" pitchFamily="2" charset="2"/>
              <a:buNone/>
              <a:defRPr/>
            </a:pPr>
            <a:r>
              <a:rPr lang="zh-CN" altLang="zh-CN" sz="2800" b="1" dirty="0" smtClean="0">
                <a:latin typeface="Times New Roman" panose="02020603050405020304" pitchFamily="18" charset="0"/>
                <a:cs typeface="Times New Roman" panose="02020603050405020304" pitchFamily="18" charset="0"/>
              </a:rPr>
              <a:t>后果：</a:t>
            </a:r>
            <a:r>
              <a:rPr lang="zh-CN" altLang="zh-CN" sz="2800" b="1" dirty="0" smtClean="0">
                <a:solidFill>
                  <a:srgbClr val="0070C0"/>
                </a:solidFill>
                <a:latin typeface="Times New Roman" panose="02020603050405020304" pitchFamily="18" charset="0"/>
                <a:cs typeface="Times New Roman" panose="02020603050405020304" pitchFamily="18" charset="0"/>
              </a:rPr>
              <a:t>攻击</a:t>
            </a:r>
            <a:r>
              <a:rPr lang="zh-CN" altLang="zh-CN" sz="2800" b="1" dirty="0" smtClean="0">
                <a:latin typeface="Times New Roman" panose="02020603050405020304" pitchFamily="18" charset="0"/>
                <a:cs typeface="Times New Roman" panose="02020603050405020304" pitchFamily="18" charset="0"/>
              </a:rPr>
              <a:t>一旦成功后，恶意软件的一个主要功能是对操作系统的远程控制，并通过信息回传、开启远程连接、进行远程操作等手段造成目标计算机的信息泄漏。</a:t>
            </a:r>
          </a:p>
          <a:p>
            <a:pPr marL="360045" indent="-360045" algn="just" eaLnBrk="0" fontAlgn="auto" hangingPunct="0">
              <a:spcBef>
                <a:spcPts val="0"/>
              </a:spcBef>
              <a:spcAft>
                <a:spcPts val="0"/>
              </a:spcAft>
              <a:buClr>
                <a:srgbClr val="0000FF"/>
              </a:buClr>
              <a:buFont typeface="Wingdings" panose="05000000000000000000" pitchFamily="2" charset="2"/>
              <a:buChar char="Ì"/>
              <a:defRPr/>
            </a:pPr>
            <a:r>
              <a:rPr lang="zh-CN" altLang="zh-CN" sz="2800" b="1" dirty="0" smtClean="0">
                <a:latin typeface="Times New Roman" panose="02020603050405020304" pitchFamily="18" charset="0"/>
                <a:cs typeface="Times New Roman" panose="02020603050405020304" pitchFamily="18" charset="0"/>
              </a:rPr>
              <a:t>恶意软件一旦</a:t>
            </a:r>
            <a:r>
              <a:rPr lang="zh-CN" altLang="zh-CN" sz="2800" b="1" dirty="0" smtClean="0">
                <a:solidFill>
                  <a:srgbClr val="0070C0"/>
                </a:solidFill>
                <a:latin typeface="Times New Roman" panose="02020603050405020304" pitchFamily="18" charset="0"/>
                <a:cs typeface="Times New Roman" panose="02020603050405020304" pitchFamily="18" charset="0"/>
              </a:rPr>
              <a:t>入侵</a:t>
            </a:r>
            <a:r>
              <a:rPr lang="zh-CN" altLang="zh-CN" sz="2800" b="1" dirty="0" smtClean="0">
                <a:latin typeface="Times New Roman" panose="02020603050405020304" pitchFamily="18" charset="0"/>
                <a:cs typeface="Times New Roman" panose="02020603050405020304" pitchFamily="18" charset="0"/>
              </a:rPr>
              <a:t>成功，将采用多种手段在目标计算机进行驻留，例如通过写入注册表实现开机自动启动</a:t>
            </a:r>
            <a:r>
              <a:rPr lang="zh-CN" altLang="zh-CN" sz="2800" b="1" dirty="0" smtClean="0">
                <a:latin typeface="Times New Roman" panose="02020603050405020304" pitchFamily="18" charset="0"/>
                <a:cs typeface="Times New Roman" panose="02020603050405020304" pitchFamily="18" charset="0"/>
              </a:rPr>
              <a:t>，端口</a:t>
            </a:r>
            <a:r>
              <a:rPr lang="zh-CN" altLang="zh-CN" sz="2800" b="1" dirty="0" smtClean="0">
                <a:latin typeface="Times New Roman" panose="02020603050405020304" pitchFamily="18" charset="0"/>
                <a:cs typeface="Times New Roman" panose="02020603050405020304" pitchFamily="18" charset="0"/>
              </a:rPr>
              <a:t>、文件隐藏等，目的就是实现自己在操作系统中不被发现，以更长久的对目标计算机进行控制。</a:t>
            </a:r>
          </a:p>
          <a:p>
            <a:pPr marL="274320" indent="-274320" fontAlgn="auto">
              <a:spcBef>
                <a:spcPts val="580"/>
              </a:spcBef>
              <a:spcAft>
                <a:spcPts val="0"/>
              </a:spcAft>
              <a:buFont typeface="Wingdings 2"/>
              <a:buChar cha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2"/>
          <p:cNvSpPr>
            <a:spLocks noGrp="1"/>
          </p:cNvSpPr>
          <p:nvPr>
            <p:ph type="title"/>
          </p:nvPr>
        </p:nvSpPr>
        <p:spPr>
          <a:xfrm>
            <a:off x="-7938" y="525463"/>
            <a:ext cx="8966201" cy="585787"/>
          </a:xfrm>
          <a:solidFill>
            <a:schemeClr val="bg1"/>
          </a:solidFill>
        </p:spPr>
        <p:txBody>
          <a:bodyPr/>
          <a:lstStyle/>
          <a:p>
            <a:pPr algn="ctr" eaLnBrk="0" hangingPunct="0"/>
            <a:r>
              <a:rPr lang="en-US" altLang="zh-CN" sz="2800" b="1" smtClean="0"/>
              <a:t>6.2.3  Windows</a:t>
            </a:r>
            <a:r>
              <a:rPr lang="zh-CN" altLang="zh-CN" sz="2800" b="1" smtClean="0"/>
              <a:t>系统安全体系结构</a:t>
            </a:r>
            <a:endParaRPr lang="zh-CN" altLang="en-US" b="1" smtClean="0"/>
          </a:p>
        </p:txBody>
      </p:sp>
      <p:sp>
        <p:nvSpPr>
          <p:cNvPr id="41986" name="日期占位符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fld id="{92295843-E634-4E40-ABB6-451D4C7DCF7A}" type="datetime1">
              <a:rPr lang="zh-CN" altLang="en-US" b="1">
                <a:solidFill>
                  <a:schemeClr val="tx1"/>
                </a:solidFill>
                <a:latin typeface="Arial" charset="0"/>
              </a:rPr>
              <a:pPr fontAlgn="base">
                <a:spcBef>
                  <a:spcPct val="0"/>
                </a:spcBef>
                <a:spcAft>
                  <a:spcPct val="0"/>
                </a:spcAft>
              </a:pPr>
              <a:t>2018/5/31</a:t>
            </a:fld>
            <a:endParaRPr lang="zh-CN" altLang="en-US" b="1" noProof="1">
              <a:solidFill>
                <a:schemeClr val="tx1"/>
              </a:solidFill>
              <a:latin typeface="Arial" charset="0"/>
            </a:endParaRPr>
          </a:p>
        </p:txBody>
      </p:sp>
      <p:sp>
        <p:nvSpPr>
          <p:cNvPr id="35843" name="灯片编号占位符 5"/>
          <p:cNvSpPr>
            <a:spLocks noGrp="1"/>
          </p:cNvSpPr>
          <p:nvPr>
            <p:ph type="sldNum" sz="quarter" idx="12"/>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fld id="{8E1BA495-3F32-45B1-80FA-9B7F589B6927}" type="slidenum">
              <a:rPr altLang="zh-CN" smtClean="0"/>
              <a:pPr eaLnBrk="1" hangingPunct="1">
                <a:defRPr/>
              </a:pPr>
              <a:t>27</a:t>
            </a:fld>
            <a:endParaRPr lang="zh-CN" altLang="en-US" smtClean="0"/>
          </a:p>
        </p:txBody>
      </p:sp>
      <p:sp>
        <p:nvSpPr>
          <p:cNvPr id="2" name="矩形 1"/>
          <p:cNvSpPr>
            <a:spLocks noChangeArrowheads="1"/>
          </p:cNvSpPr>
          <p:nvPr/>
        </p:nvSpPr>
        <p:spPr bwMode="auto">
          <a:xfrm>
            <a:off x="539750" y="1211263"/>
            <a:ext cx="8064500" cy="4892675"/>
          </a:xfrm>
          <a:prstGeom prst="rect">
            <a:avLst/>
          </a:prstGeom>
          <a:solidFill>
            <a:schemeClr val="bg1"/>
          </a:solidFill>
          <a:ln w="25400">
            <a:solidFill>
              <a:srgbClr val="0000FF"/>
            </a:solidFill>
            <a:miter lim="800000"/>
            <a:headEnd/>
            <a:tailEnd/>
          </a:ln>
        </p:spPr>
        <p:txBody>
          <a:bodyPr anchor="ctr">
            <a:spAutoFit/>
          </a:bodyPr>
          <a:lstStyle/>
          <a:p>
            <a:pPr marL="358775" indent="-358775" algn="just" eaLnBrk="0" hangingPunct="0">
              <a:buClr>
                <a:srgbClr val="FF0000"/>
              </a:buClr>
              <a:buFont typeface="Wingdings" pitchFamily="2" charset="2"/>
              <a:buChar char="Ì"/>
            </a:pPr>
            <a:r>
              <a:rPr lang="en-US" altLang="zh-CN" sz="2400" b="1" dirty="0">
                <a:latin typeface="Times New Roman" pitchFamily="18" charset="0"/>
                <a:cs typeface="Times New Roman" pitchFamily="18" charset="0"/>
              </a:rPr>
              <a:t>Windows</a:t>
            </a:r>
            <a:r>
              <a:rPr lang="zh-CN" altLang="zh-CN" sz="2400" b="1" dirty="0">
                <a:latin typeface="Times New Roman" pitchFamily="18" charset="0"/>
                <a:cs typeface="Times New Roman" pitchFamily="18" charset="0"/>
              </a:rPr>
              <a:t>系统采用的是层次性的安全架构，整个安全架构的核心是安全策略，完善的安全策略决定了系统的安全性。</a:t>
            </a:r>
            <a:r>
              <a:rPr lang="en-US" altLang="zh-CN" sz="2400" b="1" dirty="0">
                <a:latin typeface="Times New Roman" pitchFamily="18" charset="0"/>
                <a:cs typeface="Times New Roman" pitchFamily="18" charset="0"/>
              </a:rPr>
              <a:t>Windows</a:t>
            </a:r>
            <a:r>
              <a:rPr lang="zh-CN" altLang="zh-CN" sz="2400" b="1" dirty="0">
                <a:latin typeface="Times New Roman" pitchFamily="18" charset="0"/>
                <a:cs typeface="Times New Roman" pitchFamily="18" charset="0"/>
              </a:rPr>
              <a:t>系统的安全策略明确了系统各个安全组件如何协调工作，</a:t>
            </a:r>
            <a:r>
              <a:rPr lang="en-US" altLang="zh-CN" sz="2400" b="1" dirty="0">
                <a:latin typeface="Times New Roman" pitchFamily="18" charset="0"/>
                <a:cs typeface="Times New Roman" pitchFamily="18" charset="0"/>
              </a:rPr>
              <a:t>Windows</a:t>
            </a:r>
            <a:r>
              <a:rPr lang="zh-CN" altLang="zh-CN" sz="2400" b="1" dirty="0">
                <a:latin typeface="Times New Roman" pitchFamily="18" charset="0"/>
                <a:cs typeface="Times New Roman" pitchFamily="18" charset="0"/>
              </a:rPr>
              <a:t>系统安全开始于</a:t>
            </a:r>
            <a:r>
              <a:rPr lang="zh-CN" altLang="zh-CN" sz="2400" b="1" dirty="0">
                <a:solidFill>
                  <a:srgbClr val="0070C0"/>
                </a:solidFill>
                <a:latin typeface="Times New Roman" pitchFamily="18" charset="0"/>
                <a:cs typeface="Times New Roman" pitchFamily="18" charset="0"/>
              </a:rPr>
              <a:t>用户认证</a:t>
            </a:r>
            <a:r>
              <a:rPr lang="zh-CN" altLang="zh-CN" sz="2400" b="1" dirty="0">
                <a:latin typeface="Times New Roman" pitchFamily="18" charset="0"/>
                <a:cs typeface="Times New Roman" pitchFamily="18" charset="0"/>
              </a:rPr>
              <a:t>，是其它安全机制能够有效实施的基础，处于安全框架的最外层。常见的认证机制，登录口令和令牌。</a:t>
            </a:r>
          </a:p>
          <a:p>
            <a:pPr marL="358775" indent="-358775" algn="just" eaLnBrk="0" hangingPunct="0">
              <a:buClr>
                <a:srgbClr val="FF0000"/>
              </a:buClr>
              <a:buFont typeface="Wingdings" pitchFamily="2" charset="2"/>
              <a:buChar char="Ì"/>
            </a:pPr>
            <a:r>
              <a:rPr lang="zh-CN" altLang="zh-CN" sz="2400" b="1" dirty="0">
                <a:solidFill>
                  <a:srgbClr val="0070C0"/>
                </a:solidFill>
                <a:latin typeface="Times New Roman" pitchFamily="18" charset="0"/>
                <a:cs typeface="Times New Roman" pitchFamily="18" charset="0"/>
              </a:rPr>
              <a:t>加密和访问控制</a:t>
            </a:r>
            <a:r>
              <a:rPr lang="zh-CN" altLang="zh-CN" sz="2400" b="1" dirty="0">
                <a:latin typeface="Times New Roman" pitchFamily="18" charset="0"/>
                <a:cs typeface="Times New Roman" pitchFamily="18" charset="0"/>
              </a:rPr>
              <a:t>处于用户认证之后，是保证系统安全的主要手段，</a:t>
            </a:r>
            <a:r>
              <a:rPr lang="zh-CN" altLang="zh-CN" sz="2400" b="1" dirty="0">
                <a:solidFill>
                  <a:srgbClr val="0070C0"/>
                </a:solidFill>
                <a:latin typeface="Times New Roman" pitchFamily="18" charset="0"/>
                <a:cs typeface="Times New Roman" pitchFamily="18" charset="0"/>
              </a:rPr>
              <a:t>加密</a:t>
            </a:r>
            <a:r>
              <a:rPr lang="zh-CN" altLang="zh-CN" sz="2400" b="1" dirty="0">
                <a:latin typeface="Times New Roman" pitchFamily="18" charset="0"/>
                <a:cs typeface="Times New Roman" pitchFamily="18" charset="0"/>
              </a:rPr>
              <a:t>保证了系统与用户之间的通信及数据存储的机密性；</a:t>
            </a:r>
            <a:r>
              <a:rPr lang="zh-CN" altLang="zh-CN" sz="2400" b="1" dirty="0">
                <a:solidFill>
                  <a:srgbClr val="0070C0"/>
                </a:solidFill>
                <a:latin typeface="Times New Roman" pitchFamily="18" charset="0"/>
                <a:cs typeface="Times New Roman" pitchFamily="18" charset="0"/>
              </a:rPr>
              <a:t>访问控制</a:t>
            </a:r>
            <a:r>
              <a:rPr lang="zh-CN" altLang="zh-CN" sz="2400" b="1" dirty="0">
                <a:latin typeface="Times New Roman" pitchFamily="18" charset="0"/>
                <a:cs typeface="Times New Roman" pitchFamily="18" charset="0"/>
              </a:rPr>
              <a:t>则维护了用户访问的授权原则。审计和管理处于系统的内核层，负责系统的安全配置和事故处理，</a:t>
            </a:r>
            <a:r>
              <a:rPr lang="zh-CN" altLang="zh-CN" sz="2400" b="1" dirty="0">
                <a:solidFill>
                  <a:srgbClr val="0070C0"/>
                </a:solidFill>
                <a:latin typeface="Times New Roman" pitchFamily="18" charset="0"/>
                <a:cs typeface="Times New Roman" pitchFamily="18" charset="0"/>
              </a:rPr>
              <a:t>审计</a:t>
            </a:r>
            <a:r>
              <a:rPr lang="zh-CN" altLang="zh-CN" sz="2400" b="1" dirty="0">
                <a:latin typeface="Times New Roman" pitchFamily="18" charset="0"/>
                <a:cs typeface="Times New Roman" pitchFamily="18" charset="0"/>
              </a:rPr>
              <a:t>可以发现系统是否曾经遭受过攻击或者正在遭受攻击，并进行追查；</a:t>
            </a:r>
            <a:r>
              <a:rPr lang="zh-CN" altLang="zh-CN" sz="2400" b="1" dirty="0">
                <a:solidFill>
                  <a:srgbClr val="0070C0"/>
                </a:solidFill>
                <a:latin typeface="Times New Roman" pitchFamily="18" charset="0"/>
                <a:cs typeface="Times New Roman" pitchFamily="18" charset="0"/>
              </a:rPr>
              <a:t>管理</a:t>
            </a:r>
            <a:r>
              <a:rPr lang="zh-CN" altLang="zh-CN" sz="2400" b="1" dirty="0">
                <a:latin typeface="Times New Roman" pitchFamily="18" charset="0"/>
                <a:cs typeface="Times New Roman" pitchFamily="18" charset="0"/>
              </a:rPr>
              <a:t>则是为用户有效控制系统提供功能接口。</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日期占位符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fld id="{1DC4085D-89CB-467D-ADDA-C704C8FF1FD1}" type="datetime1">
              <a:rPr lang="zh-CN" altLang="en-US"/>
              <a:pPr fontAlgn="base">
                <a:spcBef>
                  <a:spcPct val="0"/>
                </a:spcBef>
                <a:spcAft>
                  <a:spcPct val="0"/>
                </a:spcAft>
              </a:pPr>
              <a:t>2018/5/31</a:t>
            </a:fld>
            <a:endParaRPr lang="zh-CN" altLang="en-US" noProof="1"/>
          </a:p>
        </p:txBody>
      </p:sp>
      <p:sp>
        <p:nvSpPr>
          <p:cNvPr id="5" name="灯片编号占位符 4"/>
          <p:cNvSpPr>
            <a:spLocks noGrp="1"/>
          </p:cNvSpPr>
          <p:nvPr>
            <p:ph type="sldNum" sz="quarter" idx="12"/>
          </p:nvPr>
        </p:nvSpPr>
        <p:spPr/>
        <p:txBody>
          <a:bodyPr/>
          <a:lstStyle/>
          <a:p>
            <a:pPr>
              <a:defRPr/>
            </a:pPr>
            <a:fld id="{79C195D5-33C4-4705-8183-41C30864381C}" type="slidenum">
              <a:rPr lang="en-US" altLang="zh-CN"/>
              <a:pPr>
                <a:defRPr/>
              </a:pPr>
              <a:t>28</a:t>
            </a:fld>
            <a:endParaRPr lang="zh-CN" altLang="en-US"/>
          </a:p>
        </p:txBody>
      </p:sp>
      <p:pic>
        <p:nvPicPr>
          <p:cNvPr id="43011" name="Picture 2"/>
          <p:cNvPicPr>
            <a:picLocks noChangeAspect="1" noChangeArrowheads="1"/>
          </p:cNvPicPr>
          <p:nvPr/>
        </p:nvPicPr>
        <p:blipFill>
          <a:blip r:embed="rId2"/>
          <a:srcRect/>
          <a:stretch>
            <a:fillRect/>
          </a:stretch>
        </p:blipFill>
        <p:spPr bwMode="auto">
          <a:xfrm>
            <a:off x="571500" y="714375"/>
            <a:ext cx="8161338" cy="4357688"/>
          </a:xfrm>
          <a:prstGeom prst="rect">
            <a:avLst/>
          </a:prstGeom>
          <a:noFill/>
          <a:ln w="25400">
            <a:solidFill>
              <a:srgbClr val="FF0000"/>
            </a:solidFill>
            <a:miter lim="800000"/>
            <a:headEnd/>
            <a:tailEnd/>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a:xfrm>
            <a:off x="0" y="285750"/>
            <a:ext cx="8964613" cy="692150"/>
          </a:xfrm>
          <a:solidFill>
            <a:schemeClr val="bg1"/>
          </a:solidFill>
        </p:spPr>
        <p:txBody>
          <a:bodyPr anchor="ctr" anchorCtr="1">
            <a:spAutoFit/>
          </a:bodyPr>
          <a:lstStyle/>
          <a:p>
            <a:pPr fontAlgn="auto">
              <a:spcAft>
                <a:spcPts val="0"/>
              </a:spcAft>
              <a:defRPr/>
            </a:pPr>
            <a:r>
              <a:rPr lang="en-US" altLang="zh-CN" sz="3600" b="1" dirty="0" smtClean="0">
                <a:latin typeface="Times New Roman" panose="02020603050405020304" pitchFamily="18" charset="0"/>
                <a:ea typeface="+mn-ea"/>
                <a:cs typeface="Times New Roman" panose="02020603050405020304" pitchFamily="18" charset="0"/>
              </a:rPr>
              <a:t>6.3  </a:t>
            </a:r>
            <a:r>
              <a:rPr lang="zh-CN" altLang="en-US" sz="3600" b="1" dirty="0" smtClean="0">
                <a:latin typeface="Times New Roman" panose="02020603050405020304" pitchFamily="18" charset="0"/>
                <a:ea typeface="+mn-ea"/>
                <a:cs typeface="Times New Roman" panose="02020603050405020304" pitchFamily="18" charset="0"/>
              </a:rPr>
              <a:t>数据库安全</a:t>
            </a:r>
          </a:p>
        </p:txBody>
      </p:sp>
      <p:sp>
        <p:nvSpPr>
          <p:cNvPr id="44034" name="日期占位符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fld id="{A33A7FCF-F4AB-470E-A366-5FF121DDB03F}" type="datetime1">
              <a:rPr lang="zh-CN" altLang="en-US" b="1">
                <a:solidFill>
                  <a:schemeClr val="tx1"/>
                </a:solidFill>
                <a:latin typeface="Arial" charset="0"/>
              </a:rPr>
              <a:pPr fontAlgn="base">
                <a:spcBef>
                  <a:spcPct val="0"/>
                </a:spcBef>
                <a:spcAft>
                  <a:spcPct val="0"/>
                </a:spcAft>
              </a:pPr>
              <a:t>2018/5/31</a:t>
            </a:fld>
            <a:endParaRPr lang="zh-CN" altLang="en-US" b="1" noProof="1">
              <a:solidFill>
                <a:schemeClr val="tx1"/>
              </a:solidFill>
              <a:latin typeface="Arial" charset="0"/>
            </a:endParaRPr>
          </a:p>
        </p:txBody>
      </p:sp>
      <p:sp>
        <p:nvSpPr>
          <p:cNvPr id="59396" name="灯片编号占位符 4"/>
          <p:cNvSpPr>
            <a:spLocks noGrp="1"/>
          </p:cNvSpPr>
          <p:nvPr>
            <p:ph type="sldNum" sz="quarter" idx="12"/>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fld id="{80FE5204-C4BE-4203-8CB2-41BAC444A4D6}" type="slidenum">
              <a:rPr altLang="zh-CN" smtClean="0"/>
              <a:pPr eaLnBrk="1" hangingPunct="1">
                <a:defRPr/>
              </a:pPr>
              <a:t>29</a:t>
            </a:fld>
            <a:endParaRPr lang="zh-CN" altLang="en-US" smtClean="0"/>
          </a:p>
        </p:txBody>
      </p:sp>
      <p:sp>
        <p:nvSpPr>
          <p:cNvPr id="2" name="矩形 1"/>
          <p:cNvSpPr/>
          <p:nvPr/>
        </p:nvSpPr>
        <p:spPr>
          <a:xfrm>
            <a:off x="539750" y="1028700"/>
            <a:ext cx="8064500" cy="3970338"/>
          </a:xfrm>
          <a:prstGeom prst="rect">
            <a:avLst/>
          </a:prstGeom>
          <a:solidFill>
            <a:schemeClr val="bg1"/>
          </a:solidFill>
          <a:ln w="25400" cmpd="sng">
            <a:solidFill>
              <a:srgbClr val="0000FF"/>
            </a:solidFill>
          </a:ln>
        </p:spPr>
        <p:txBody>
          <a:bodyPr anchor="ctr">
            <a:spAutoFit/>
          </a:bodyPr>
          <a:lstStyle/>
          <a:p>
            <a:pPr algn="just" fontAlgn="auto">
              <a:spcBef>
                <a:spcPts val="0"/>
              </a:spcBef>
              <a:spcAft>
                <a:spcPts val="0"/>
              </a:spcAft>
              <a:buClr>
                <a:srgbClr val="FF0000"/>
              </a:buClr>
              <a:buFont typeface="Wingdings" panose="05000000000000000000" pitchFamily="2" charset="2"/>
              <a:buNone/>
              <a:defRPr/>
            </a:pPr>
            <a:r>
              <a:rPr lang="en-US" altLang="zh-CN" sz="2800" b="1" dirty="0">
                <a:latin typeface="Times New Roman" panose="02020603050405020304" pitchFamily="18" charset="0"/>
                <a:ea typeface="+mn-ea"/>
                <a:cs typeface="Times New Roman" panose="02020603050405020304" pitchFamily="18" charset="0"/>
              </a:rPr>
              <a:t>6.3.1  </a:t>
            </a:r>
            <a:r>
              <a:rPr lang="zh-CN" altLang="zh-CN" sz="2800" b="1" dirty="0">
                <a:latin typeface="Times New Roman" panose="02020603050405020304" pitchFamily="18" charset="0"/>
                <a:ea typeface="+mn-ea"/>
                <a:cs typeface="Times New Roman" panose="02020603050405020304" pitchFamily="18" charset="0"/>
              </a:rPr>
              <a:t>数据库安全技术</a:t>
            </a:r>
          </a:p>
          <a:p>
            <a:pPr marL="360045" indent="-360045" algn="just" fontAlgn="auto">
              <a:spcBef>
                <a:spcPts val="0"/>
              </a:spcBef>
              <a:spcAft>
                <a:spcPts val="0"/>
              </a:spcAft>
              <a:buClr>
                <a:srgbClr val="FF0000"/>
              </a:buClr>
              <a:buFont typeface="Wingdings" panose="05000000000000000000" pitchFamily="2" charset="2"/>
              <a:buChar char="Ì"/>
              <a:defRPr/>
            </a:pPr>
            <a:endParaRPr lang="zh-CN" altLang="zh-CN" sz="2800" b="1" dirty="0">
              <a:latin typeface="Times New Roman" panose="02020603050405020304" pitchFamily="18" charset="0"/>
              <a:ea typeface="+mn-ea"/>
              <a:cs typeface="Times New Roman" panose="02020603050405020304" pitchFamily="18" charset="0"/>
            </a:endParaRPr>
          </a:p>
          <a:p>
            <a:pPr algn="just" fontAlgn="auto">
              <a:spcBef>
                <a:spcPts val="0"/>
              </a:spcBef>
              <a:spcAft>
                <a:spcPts val="0"/>
              </a:spcAft>
              <a:buClr>
                <a:srgbClr val="FF0000"/>
              </a:buClr>
              <a:buFont typeface="Wingdings" panose="05000000000000000000" pitchFamily="2" charset="2"/>
              <a:buNone/>
              <a:defRPr/>
            </a:pPr>
            <a:r>
              <a:rPr lang="zh-CN" altLang="zh-CN" sz="2800" b="1" dirty="0">
                <a:latin typeface="Times New Roman" panose="02020603050405020304" pitchFamily="18" charset="0"/>
                <a:ea typeface="+mn-ea"/>
                <a:cs typeface="Times New Roman" panose="02020603050405020304" pitchFamily="18" charset="0"/>
              </a:rPr>
              <a:t>数据库的完整性</a:t>
            </a:r>
            <a:r>
              <a:rPr lang="zh-CN" altLang="en-US" sz="2800" b="1" dirty="0">
                <a:latin typeface="Times New Roman" panose="02020603050405020304" pitchFamily="18" charset="0"/>
                <a:ea typeface="+mn-ea"/>
                <a:cs typeface="Times New Roman" panose="02020603050405020304" pitchFamily="18" charset="0"/>
              </a:rPr>
              <a:t>，</a:t>
            </a:r>
            <a:r>
              <a:rPr lang="zh-CN" altLang="zh-CN" sz="2800" b="1" dirty="0">
                <a:latin typeface="Times New Roman" panose="02020603050405020304" pitchFamily="18" charset="0"/>
                <a:ea typeface="+mn-ea"/>
                <a:cs typeface="Times New Roman" panose="02020603050405020304" pitchFamily="18" charset="0"/>
              </a:rPr>
              <a:t>数据库的完整性包括：</a:t>
            </a:r>
          </a:p>
          <a:p>
            <a:pPr algn="just" fontAlgn="auto">
              <a:spcBef>
                <a:spcPts val="0"/>
              </a:spcBef>
              <a:spcAft>
                <a:spcPts val="0"/>
              </a:spcAft>
              <a:buClr>
                <a:srgbClr val="0000FF"/>
              </a:buClr>
              <a:buFont typeface="Wingdings" panose="05000000000000000000" pitchFamily="2" charset="2"/>
              <a:buNone/>
              <a:defRPr/>
            </a:pPr>
            <a:r>
              <a:rPr lang="zh-CN" altLang="zh-CN" sz="2800" b="1" dirty="0">
                <a:latin typeface="Times New Roman" panose="02020603050405020304" pitchFamily="18" charset="0"/>
                <a:ea typeface="+mn-ea"/>
                <a:cs typeface="Times New Roman" panose="02020603050405020304" pitchFamily="18" charset="0"/>
              </a:rPr>
              <a:t>①实体完整性，指表和它模仿的实体一致。</a:t>
            </a:r>
          </a:p>
          <a:p>
            <a:pPr algn="just" fontAlgn="auto">
              <a:spcBef>
                <a:spcPts val="0"/>
              </a:spcBef>
              <a:spcAft>
                <a:spcPts val="0"/>
              </a:spcAft>
              <a:buClr>
                <a:srgbClr val="0000FF"/>
              </a:buClr>
              <a:buFont typeface="Wingdings" panose="05000000000000000000" pitchFamily="2" charset="2"/>
              <a:buNone/>
              <a:defRPr/>
            </a:pPr>
            <a:r>
              <a:rPr lang="zh-CN" altLang="zh-CN" sz="2800" b="1" dirty="0">
                <a:latin typeface="Times New Roman" panose="02020603050405020304" pitchFamily="18" charset="0"/>
                <a:ea typeface="+mn-ea"/>
                <a:cs typeface="Times New Roman" panose="02020603050405020304" pitchFamily="18" charset="0"/>
              </a:rPr>
              <a:t>②域完整性，某一数据项的值是合理的。</a:t>
            </a:r>
          </a:p>
          <a:p>
            <a:pPr algn="just" fontAlgn="auto">
              <a:spcBef>
                <a:spcPts val="0"/>
              </a:spcBef>
              <a:spcAft>
                <a:spcPts val="0"/>
              </a:spcAft>
              <a:buClr>
                <a:srgbClr val="0000FF"/>
              </a:buClr>
              <a:buFont typeface="Wingdings" panose="05000000000000000000" pitchFamily="2" charset="2"/>
              <a:buNone/>
              <a:defRPr/>
            </a:pPr>
            <a:r>
              <a:rPr lang="zh-CN" altLang="zh-CN" sz="2800" b="1" dirty="0">
                <a:latin typeface="Times New Roman" panose="02020603050405020304" pitchFamily="18" charset="0"/>
                <a:ea typeface="+mn-ea"/>
                <a:cs typeface="Times New Roman" panose="02020603050405020304" pitchFamily="18" charset="0"/>
              </a:rPr>
              <a:t>③参照完整性，在一个数据库的多个表中保持一致性。</a:t>
            </a:r>
          </a:p>
          <a:p>
            <a:pPr algn="just" fontAlgn="auto">
              <a:spcBef>
                <a:spcPts val="0"/>
              </a:spcBef>
              <a:spcAft>
                <a:spcPts val="0"/>
              </a:spcAft>
              <a:buClr>
                <a:srgbClr val="0000FF"/>
              </a:buClr>
              <a:buFont typeface="Wingdings" panose="05000000000000000000" pitchFamily="2" charset="2"/>
              <a:buNone/>
              <a:defRPr/>
            </a:pPr>
            <a:r>
              <a:rPr lang="zh-CN" altLang="zh-CN" sz="2800" b="1" dirty="0">
                <a:latin typeface="Times New Roman" panose="02020603050405020304" pitchFamily="18" charset="0"/>
                <a:ea typeface="+mn-ea"/>
                <a:cs typeface="Times New Roman" panose="02020603050405020304" pitchFamily="18" charset="0"/>
              </a:rPr>
              <a:t>④用户定义完整性，由用户自定义。</a:t>
            </a:r>
          </a:p>
          <a:p>
            <a:pPr algn="just" fontAlgn="auto">
              <a:spcBef>
                <a:spcPts val="0"/>
              </a:spcBef>
              <a:spcAft>
                <a:spcPts val="0"/>
              </a:spcAft>
              <a:buClr>
                <a:srgbClr val="0000FF"/>
              </a:buClr>
              <a:buFont typeface="Wingdings" panose="05000000000000000000" pitchFamily="2" charset="2"/>
              <a:buNone/>
              <a:defRPr/>
            </a:pPr>
            <a:endParaRPr lang="zh-CN" altLang="zh-CN" sz="2800" b="1" dirty="0">
              <a:latin typeface="Times New Roman" panose="02020603050405020304" pitchFamily="18" charset="0"/>
              <a:ea typeface="+mn-ea"/>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0" y="571500"/>
            <a:ext cx="8929688" cy="754063"/>
          </a:xfrm>
        </p:spPr>
        <p:txBody>
          <a:bodyPr anchorCtr="1">
            <a:spAutoFit/>
          </a:bodyPr>
          <a:lstStyle/>
          <a:p>
            <a:pPr fontAlgn="auto">
              <a:spcAft>
                <a:spcPts val="0"/>
              </a:spcAft>
              <a:defRPr/>
            </a:pPr>
            <a:r>
              <a:rPr lang="en-US" altLang="zh-CN" b="1" dirty="0" smtClean="0">
                <a:solidFill>
                  <a:schemeClr val="tx1"/>
                </a:solidFill>
                <a:latin typeface="+mn-ea"/>
                <a:ea typeface="+mn-ea"/>
                <a:cs typeface="Times New Roman" panose="02020603050405020304" pitchFamily="18" charset="0"/>
              </a:rPr>
              <a:t>6.1  </a:t>
            </a:r>
            <a:r>
              <a:rPr lang="zh-CN" altLang="en-US" b="1" dirty="0" smtClean="0">
                <a:solidFill>
                  <a:schemeClr val="tx1"/>
                </a:solidFill>
                <a:latin typeface="+mn-ea"/>
                <a:ea typeface="+mn-ea"/>
                <a:cs typeface="Times New Roman" panose="02020603050405020304" pitchFamily="18" charset="0"/>
              </a:rPr>
              <a:t>访问控制</a:t>
            </a:r>
          </a:p>
        </p:txBody>
      </p:sp>
      <p:sp>
        <p:nvSpPr>
          <p:cNvPr id="14338" name="日期占位符 3"/>
          <p:cNvSpPr>
            <a:spLocks noGrp="1"/>
          </p:cNvSpPr>
          <p:nvPr>
            <p:ph type="dt" sz="quarter" idx="10"/>
          </p:nvPr>
        </p:nvSpPr>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fld id="{CD3C4EF4-A912-48C8-AA3F-59FAAADCB9EA}" type="datetime1">
              <a:rPr lang="zh-CN" altLang="en-US" smtClean="0">
                <a:latin typeface="+mn-ea"/>
                <a:ea typeface="+mn-ea"/>
              </a:rPr>
              <a:pPr eaLnBrk="1" hangingPunct="1">
                <a:defRPr/>
              </a:pPr>
              <a:t>2018/5/31</a:t>
            </a:fld>
            <a:endParaRPr lang="zh-CN" altLang="en-US" noProof="1" smtClean="0">
              <a:latin typeface="+mn-ea"/>
              <a:ea typeface="+mn-ea"/>
            </a:endParaRPr>
          </a:p>
        </p:txBody>
      </p:sp>
      <p:sp>
        <p:nvSpPr>
          <p:cNvPr id="14339" name="灯片编号占位符 5"/>
          <p:cNvSpPr>
            <a:spLocks noGrp="1"/>
          </p:cNvSpPr>
          <p:nvPr>
            <p:ph type="sldNum" sz="quarter" idx="12"/>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fld id="{B37E8027-5A45-4608-8F56-51EB3F3FA949}" type="slidenum">
              <a:rPr altLang="zh-CN" smtClean="0">
                <a:latin typeface="+mn-ea"/>
                <a:ea typeface="+mn-ea"/>
              </a:rPr>
              <a:pPr eaLnBrk="1" hangingPunct="1">
                <a:defRPr/>
              </a:pPr>
              <a:t>3</a:t>
            </a:fld>
            <a:endParaRPr lang="zh-CN" altLang="en-US" smtClean="0">
              <a:latin typeface="+mn-ea"/>
              <a:ea typeface="+mn-ea"/>
            </a:endParaRPr>
          </a:p>
        </p:txBody>
      </p:sp>
      <p:sp>
        <p:nvSpPr>
          <p:cNvPr id="6" name="矩形 5"/>
          <p:cNvSpPr/>
          <p:nvPr/>
        </p:nvSpPr>
        <p:spPr>
          <a:xfrm>
            <a:off x="857250" y="1857375"/>
            <a:ext cx="6357938" cy="3108325"/>
          </a:xfrm>
          <a:prstGeom prst="rect">
            <a:avLst/>
          </a:prstGeom>
        </p:spPr>
        <p:txBody>
          <a:bodyPr>
            <a:spAutoFit/>
          </a:bodyPr>
          <a:lstStyle/>
          <a:p>
            <a:pPr lvl="2" algn="just" fontAlgn="auto">
              <a:spcBef>
                <a:spcPts val="0"/>
              </a:spcBef>
              <a:spcAft>
                <a:spcPts val="0"/>
              </a:spcAft>
              <a:buClr>
                <a:srgbClr val="0000FF"/>
              </a:buClr>
              <a:defRPr/>
            </a:pPr>
            <a:r>
              <a:rPr lang="en-US" altLang="zh-CN" sz="2800" b="1" dirty="0">
                <a:latin typeface="+mn-ea"/>
                <a:ea typeface="+mn-ea"/>
                <a:cs typeface="Times New Roman" panose="02020603050405020304" pitchFamily="18" charset="0"/>
              </a:rPr>
              <a:t>6.1.1  </a:t>
            </a:r>
            <a:r>
              <a:rPr lang="zh-CN" altLang="en-US" sz="2800" b="1" dirty="0">
                <a:latin typeface="+mn-ea"/>
                <a:ea typeface="+mn-ea"/>
                <a:cs typeface="Times New Roman" panose="02020603050405020304" pitchFamily="18" charset="0"/>
              </a:rPr>
              <a:t>访问控制基本概念</a:t>
            </a:r>
            <a:endParaRPr lang="en-US" altLang="zh-CN" sz="2800" b="1" dirty="0">
              <a:latin typeface="+mn-ea"/>
              <a:ea typeface="+mn-ea"/>
              <a:cs typeface="Times New Roman" panose="02020603050405020304" pitchFamily="18" charset="0"/>
            </a:endParaRPr>
          </a:p>
          <a:p>
            <a:pPr lvl="2" algn="just" fontAlgn="auto">
              <a:spcBef>
                <a:spcPts val="0"/>
              </a:spcBef>
              <a:spcAft>
                <a:spcPts val="0"/>
              </a:spcAft>
              <a:buClr>
                <a:srgbClr val="0000FF"/>
              </a:buClr>
              <a:buFont typeface="Wingdings" panose="05000000000000000000" pitchFamily="2" charset="2"/>
              <a:buChar char="Ì"/>
              <a:defRPr/>
            </a:pPr>
            <a:endParaRPr lang="zh-CN" altLang="en-US" sz="2800" b="1" dirty="0">
              <a:latin typeface="+mn-ea"/>
              <a:ea typeface="+mn-ea"/>
              <a:cs typeface="Times New Roman" panose="02020603050405020304" pitchFamily="18" charset="0"/>
            </a:endParaRPr>
          </a:p>
          <a:p>
            <a:pPr lvl="2" algn="just" fontAlgn="auto">
              <a:spcBef>
                <a:spcPts val="0"/>
              </a:spcBef>
              <a:spcAft>
                <a:spcPts val="0"/>
              </a:spcAft>
              <a:buClr>
                <a:srgbClr val="0000FF"/>
              </a:buClr>
              <a:defRPr/>
            </a:pPr>
            <a:r>
              <a:rPr lang="en-US" altLang="zh-CN" sz="2800" b="1" dirty="0">
                <a:latin typeface="+mn-ea"/>
                <a:ea typeface="+mn-ea"/>
                <a:cs typeface="Times New Roman" panose="02020603050405020304" pitchFamily="18" charset="0"/>
              </a:rPr>
              <a:t>6.1.2  </a:t>
            </a:r>
            <a:r>
              <a:rPr lang="zh-CN" altLang="en-US" sz="2800" b="1" dirty="0">
                <a:latin typeface="+mn-ea"/>
                <a:ea typeface="+mn-ea"/>
                <a:cs typeface="Times New Roman" panose="02020603050405020304" pitchFamily="18" charset="0"/>
              </a:rPr>
              <a:t>自主访问控制</a:t>
            </a:r>
            <a:endParaRPr lang="en-US" altLang="zh-CN" sz="2800" b="1" dirty="0">
              <a:latin typeface="+mn-ea"/>
              <a:ea typeface="+mn-ea"/>
              <a:cs typeface="Times New Roman" panose="02020603050405020304" pitchFamily="18" charset="0"/>
            </a:endParaRPr>
          </a:p>
          <a:p>
            <a:pPr lvl="2" algn="just" fontAlgn="auto">
              <a:spcBef>
                <a:spcPts val="0"/>
              </a:spcBef>
              <a:spcAft>
                <a:spcPts val="0"/>
              </a:spcAft>
              <a:buClr>
                <a:srgbClr val="0000FF"/>
              </a:buClr>
              <a:buFont typeface="Wingdings" panose="05000000000000000000" pitchFamily="2" charset="2"/>
              <a:buChar char="Ì"/>
              <a:defRPr/>
            </a:pPr>
            <a:endParaRPr lang="zh-CN" altLang="en-US" sz="2800" b="1" dirty="0">
              <a:latin typeface="+mn-ea"/>
              <a:ea typeface="+mn-ea"/>
              <a:cs typeface="Times New Roman" panose="02020603050405020304" pitchFamily="18" charset="0"/>
            </a:endParaRPr>
          </a:p>
          <a:p>
            <a:pPr lvl="2" algn="just" fontAlgn="auto">
              <a:spcBef>
                <a:spcPts val="0"/>
              </a:spcBef>
              <a:spcAft>
                <a:spcPts val="0"/>
              </a:spcAft>
              <a:buClr>
                <a:srgbClr val="0000FF"/>
              </a:buClr>
              <a:defRPr/>
            </a:pPr>
            <a:r>
              <a:rPr lang="en-US" altLang="zh-CN" sz="2800" b="1" dirty="0">
                <a:latin typeface="+mn-ea"/>
                <a:ea typeface="+mn-ea"/>
                <a:cs typeface="Times New Roman" panose="02020603050405020304" pitchFamily="18" charset="0"/>
              </a:rPr>
              <a:t>6.1.3  </a:t>
            </a:r>
            <a:r>
              <a:rPr lang="zh-CN" altLang="en-US" sz="2800" b="1" dirty="0">
                <a:latin typeface="+mn-ea"/>
                <a:ea typeface="+mn-ea"/>
                <a:cs typeface="Times New Roman" panose="02020603050405020304" pitchFamily="18" charset="0"/>
              </a:rPr>
              <a:t>强制访问控制</a:t>
            </a:r>
            <a:endParaRPr lang="en-US" altLang="zh-CN" sz="2800" b="1" dirty="0">
              <a:latin typeface="+mn-ea"/>
              <a:ea typeface="+mn-ea"/>
              <a:cs typeface="Times New Roman" panose="02020603050405020304" pitchFamily="18" charset="0"/>
            </a:endParaRPr>
          </a:p>
          <a:p>
            <a:pPr lvl="2" algn="just" fontAlgn="auto">
              <a:spcBef>
                <a:spcPts val="0"/>
              </a:spcBef>
              <a:spcAft>
                <a:spcPts val="0"/>
              </a:spcAft>
              <a:buClr>
                <a:srgbClr val="0000FF"/>
              </a:buClr>
              <a:buFont typeface="Wingdings" panose="05000000000000000000" pitchFamily="2" charset="2"/>
              <a:buChar char="Ì"/>
              <a:defRPr/>
            </a:pPr>
            <a:endParaRPr lang="zh-CN" altLang="en-US" sz="2800" b="1" dirty="0">
              <a:latin typeface="+mn-ea"/>
              <a:ea typeface="+mn-ea"/>
              <a:cs typeface="Times New Roman" panose="02020603050405020304" pitchFamily="18" charset="0"/>
            </a:endParaRPr>
          </a:p>
          <a:p>
            <a:pPr lvl="2" algn="just" fontAlgn="auto">
              <a:spcBef>
                <a:spcPts val="0"/>
              </a:spcBef>
              <a:spcAft>
                <a:spcPts val="0"/>
              </a:spcAft>
              <a:buClr>
                <a:srgbClr val="0000FF"/>
              </a:buClr>
              <a:defRPr/>
            </a:pPr>
            <a:r>
              <a:rPr lang="en-US" altLang="zh-CN" sz="2800" b="1" dirty="0">
                <a:latin typeface="+mn-ea"/>
                <a:ea typeface="+mn-ea"/>
                <a:cs typeface="Times New Roman" panose="02020603050405020304" pitchFamily="18" charset="0"/>
              </a:rPr>
              <a:t>6.1.4  </a:t>
            </a:r>
            <a:r>
              <a:rPr lang="zh-CN" altLang="en-US" sz="2800" b="1" dirty="0">
                <a:latin typeface="+mn-ea"/>
                <a:ea typeface="+mn-ea"/>
                <a:cs typeface="Times New Roman" panose="02020603050405020304" pitchFamily="18" charset="0"/>
              </a:rPr>
              <a:t>基于角色的访问控制</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p:txBody>
          <a:bodyPr/>
          <a:lstStyle/>
          <a:p>
            <a:endParaRPr lang="zh-CN" altLang="en-US" smtClean="0"/>
          </a:p>
        </p:txBody>
      </p:sp>
      <p:sp>
        <p:nvSpPr>
          <p:cNvPr id="3" name="内容占位符 2"/>
          <p:cNvSpPr>
            <a:spLocks noGrp="1"/>
          </p:cNvSpPr>
          <p:nvPr>
            <p:ph sz="quarter" idx="1"/>
          </p:nvPr>
        </p:nvSpPr>
        <p:spPr>
          <a:xfrm>
            <a:off x="555625" y="1447800"/>
            <a:ext cx="7772400" cy="4572000"/>
          </a:xfrm>
        </p:spPr>
        <p:txBody>
          <a:bodyPr>
            <a:normAutofit/>
          </a:bodyPr>
          <a:lstStyle/>
          <a:p>
            <a:pPr marL="360045" indent="-360045" algn="just" fontAlgn="auto">
              <a:spcBef>
                <a:spcPts val="0"/>
              </a:spcBef>
              <a:spcAft>
                <a:spcPts val="0"/>
              </a:spcAft>
              <a:buClr>
                <a:srgbClr val="0000FF"/>
              </a:buClr>
              <a:buFont typeface="Wingdings" panose="05000000000000000000" pitchFamily="2" charset="2"/>
              <a:buChar char="Ì"/>
              <a:defRPr/>
            </a:pPr>
            <a:r>
              <a:rPr lang="zh-CN" altLang="zh-CN" sz="2800" b="1" dirty="0" smtClean="0">
                <a:latin typeface="Times New Roman" panose="02020603050405020304" pitchFamily="18" charset="0"/>
                <a:cs typeface="Times New Roman" panose="02020603050405020304" pitchFamily="18" charset="0"/>
              </a:rPr>
              <a:t>数据库的完整性可通过数据库完整性约束机制来实现。这种约束是一系列预先定义好的数据完整性规划和业务规则，这些数据规则存放于数据库中，防止用户输入错误的数据，以保证所有数据库中的数据是合法的、完整的。</a:t>
            </a:r>
          </a:p>
          <a:p>
            <a:pPr marL="360045" indent="-360045" algn="just" fontAlgn="auto">
              <a:spcBef>
                <a:spcPts val="0"/>
              </a:spcBef>
              <a:spcAft>
                <a:spcPts val="0"/>
              </a:spcAft>
              <a:buClr>
                <a:srgbClr val="0000FF"/>
              </a:buClr>
              <a:buFont typeface="Wingdings" panose="05000000000000000000" pitchFamily="2" charset="2"/>
              <a:buChar char="Ì"/>
              <a:defRPr/>
            </a:pPr>
            <a:r>
              <a:rPr lang="zh-CN" altLang="zh-CN" sz="2800" b="1" dirty="0" smtClean="0">
                <a:latin typeface="Times New Roman" panose="02020603050405020304" pitchFamily="18" charset="0"/>
                <a:cs typeface="Times New Roman" panose="02020603050405020304" pitchFamily="18" charset="0"/>
              </a:rPr>
              <a:t>数据库完整性约束包括非空约束、默认值约束、唯一性约束、主键约束、外部键约束和规则约束。</a:t>
            </a:r>
            <a:endParaRPr lang="en-US" altLang="zh-CN" sz="2800" b="1" dirty="0" smtClean="0">
              <a:latin typeface="Times New Roman" panose="02020603050405020304" pitchFamily="18" charset="0"/>
              <a:cs typeface="Times New Roman" panose="02020603050405020304" pitchFamily="18" charset="0"/>
            </a:endParaRPr>
          </a:p>
          <a:p>
            <a:pPr marL="360045" indent="-360045" algn="just" fontAlgn="auto">
              <a:spcBef>
                <a:spcPts val="0"/>
              </a:spcBef>
              <a:spcAft>
                <a:spcPts val="0"/>
              </a:spcAft>
              <a:buClr>
                <a:srgbClr val="0000FF"/>
              </a:buClr>
              <a:buFont typeface="Wingdings" panose="05000000000000000000" pitchFamily="2" charset="2"/>
              <a:buChar char="Ì"/>
              <a:defRPr/>
            </a:pPr>
            <a:endParaRPr lang="en-US" altLang="zh-CN" sz="2800" b="1" dirty="0" smtClean="0">
              <a:latin typeface="Times New Roman" panose="02020603050405020304" pitchFamily="18" charset="0"/>
              <a:cs typeface="Times New Roman" panose="02020603050405020304" pitchFamily="18" charset="0"/>
            </a:endParaRPr>
          </a:p>
          <a:p>
            <a:pPr marL="274320" indent="-274320" fontAlgn="auto">
              <a:spcBef>
                <a:spcPts val="580"/>
              </a:spcBef>
              <a:spcAft>
                <a:spcPts val="0"/>
              </a:spcAft>
              <a:buFont typeface="Wingdings 2"/>
              <a:buChar cha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日期占位符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fld id="{640C0FA8-13FF-4F24-8A50-B5F9C8ECC119}" type="datetime1">
              <a:rPr lang="zh-CN" altLang="en-US"/>
              <a:pPr fontAlgn="base">
                <a:spcBef>
                  <a:spcPct val="0"/>
                </a:spcBef>
                <a:spcAft>
                  <a:spcPct val="0"/>
                </a:spcAft>
              </a:pPr>
              <a:t>2018/5/31</a:t>
            </a:fld>
            <a:endParaRPr lang="zh-CN" altLang="en-US" noProof="1"/>
          </a:p>
        </p:txBody>
      </p:sp>
      <p:sp>
        <p:nvSpPr>
          <p:cNvPr id="5" name="灯片编号占位符 4"/>
          <p:cNvSpPr>
            <a:spLocks noGrp="1"/>
          </p:cNvSpPr>
          <p:nvPr>
            <p:ph type="sldNum" sz="quarter" idx="12"/>
          </p:nvPr>
        </p:nvSpPr>
        <p:spPr/>
        <p:txBody>
          <a:bodyPr/>
          <a:lstStyle/>
          <a:p>
            <a:pPr>
              <a:defRPr/>
            </a:pPr>
            <a:fld id="{540287CD-50ED-44F5-901A-8FEBB5618435}" type="slidenum">
              <a:rPr lang="en-US" altLang="zh-CN"/>
              <a:pPr>
                <a:defRPr/>
              </a:pPr>
              <a:t>31</a:t>
            </a:fld>
            <a:endParaRPr lang="zh-CN" altLang="en-US"/>
          </a:p>
        </p:txBody>
      </p:sp>
      <p:sp>
        <p:nvSpPr>
          <p:cNvPr id="46083" name="矩形 2"/>
          <p:cNvSpPr>
            <a:spLocks noChangeArrowheads="1"/>
          </p:cNvSpPr>
          <p:nvPr/>
        </p:nvSpPr>
        <p:spPr bwMode="auto">
          <a:xfrm>
            <a:off x="755650" y="1944688"/>
            <a:ext cx="7704138" cy="3108325"/>
          </a:xfrm>
          <a:prstGeom prst="rect">
            <a:avLst/>
          </a:prstGeom>
          <a:solidFill>
            <a:schemeClr val="bg1"/>
          </a:solidFill>
          <a:ln w="25400">
            <a:solidFill>
              <a:srgbClr val="0000FF"/>
            </a:solidFill>
            <a:miter lim="800000"/>
            <a:headEnd/>
            <a:tailEnd/>
          </a:ln>
        </p:spPr>
        <p:txBody>
          <a:bodyPr anchor="ctr">
            <a:spAutoFit/>
          </a:bodyPr>
          <a:lstStyle/>
          <a:p>
            <a:pPr marL="358775" indent="-358775" algn="just">
              <a:buClr>
                <a:srgbClr val="0000FF"/>
              </a:buClr>
              <a:buFont typeface="Wingdings" pitchFamily="2" charset="2"/>
              <a:buChar char="Ì"/>
            </a:pPr>
            <a:r>
              <a:rPr lang="zh-CN" altLang="zh-CN" sz="2800" b="1">
                <a:latin typeface="Times New Roman" pitchFamily="18" charset="0"/>
                <a:cs typeface="Times New Roman" pitchFamily="18" charset="0"/>
              </a:rPr>
              <a:t>在多网络用户的客户</a:t>
            </a:r>
            <a:r>
              <a:rPr lang="en-US" altLang="zh-CN" sz="2800" b="1">
                <a:latin typeface="Times New Roman" pitchFamily="18" charset="0"/>
                <a:cs typeface="Times New Roman" pitchFamily="18" charset="0"/>
              </a:rPr>
              <a:t>/</a:t>
            </a:r>
            <a:r>
              <a:rPr lang="zh-CN" altLang="zh-CN" sz="2800" b="1">
                <a:latin typeface="Times New Roman" pitchFamily="18" charset="0"/>
                <a:cs typeface="Times New Roman" pitchFamily="18" charset="0"/>
              </a:rPr>
              <a:t>服务器体系下，需要对</a:t>
            </a:r>
            <a:r>
              <a:rPr lang="zh-CN" altLang="en-US" sz="2800" b="1">
                <a:latin typeface="Times New Roman" pitchFamily="18" charset="0"/>
                <a:cs typeface="Times New Roman" pitchFamily="18" charset="0"/>
              </a:rPr>
              <a:t>多表</a:t>
            </a:r>
            <a:r>
              <a:rPr lang="zh-CN" altLang="zh-CN" sz="2800" b="1">
                <a:latin typeface="Times New Roman" pitchFamily="18" charset="0"/>
                <a:cs typeface="Times New Roman" pitchFamily="18" charset="0"/>
              </a:rPr>
              <a:t>进行插入、删除、更新等操作时，使用存储过程可以有效防止多客户同时操作数据库时带来的死锁和破坏数据完整一致性问题。</a:t>
            </a:r>
            <a:endParaRPr lang="en-US" altLang="zh-CN" sz="2800" b="1">
              <a:latin typeface="Times New Roman" pitchFamily="18" charset="0"/>
              <a:cs typeface="Times New Roman" pitchFamily="18" charset="0"/>
            </a:endParaRPr>
          </a:p>
          <a:p>
            <a:pPr marL="358775" indent="-358775" algn="just">
              <a:buClr>
                <a:srgbClr val="0000FF"/>
              </a:buClr>
              <a:buFont typeface="Wingdings" pitchFamily="2" charset="2"/>
              <a:buChar char="Ì"/>
            </a:pPr>
            <a:r>
              <a:rPr lang="zh-CN" altLang="zh-CN" sz="2800" b="1">
                <a:latin typeface="Times New Roman" pitchFamily="18" charset="0"/>
                <a:cs typeface="Times New Roman" pitchFamily="18" charset="0"/>
              </a:rPr>
              <a:t>此外，通过封锁机制可以避免多个事务并发执行存取同一数据时出现的数据不一致问题。</a:t>
            </a:r>
            <a:endParaRPr lang="en-US" altLang="zh-CN" sz="2800" b="1">
              <a:latin typeface="Times New Roman" pitchFamily="18" charset="0"/>
              <a:cs typeface="Times New Roman" pitchFamily="18" charset="0"/>
            </a:endParaRPr>
          </a:p>
          <a:p>
            <a:pPr marL="358775" indent="-358775" algn="just">
              <a:buClr>
                <a:srgbClr val="FF0000"/>
              </a:buClr>
              <a:buFont typeface="Wingdings" pitchFamily="2" charset="2"/>
              <a:buChar char="Ì"/>
            </a:pPr>
            <a:endParaRPr lang="en-US" altLang="zh-CN" sz="2800" b="1">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p:nvPr>
        </p:nvSpPr>
        <p:spPr/>
        <p:txBody>
          <a:bodyPr/>
          <a:lstStyle/>
          <a:p>
            <a:endParaRPr lang="zh-CN" altLang="en-US" smtClean="0"/>
          </a:p>
        </p:txBody>
      </p:sp>
      <p:sp>
        <p:nvSpPr>
          <p:cNvPr id="3" name="内容占位符 2"/>
          <p:cNvSpPr>
            <a:spLocks noGrp="1"/>
          </p:cNvSpPr>
          <p:nvPr>
            <p:ph sz="quarter" idx="1"/>
          </p:nvPr>
        </p:nvSpPr>
        <p:spPr/>
        <p:txBody>
          <a:bodyPr/>
          <a:lstStyle/>
          <a:p>
            <a:pPr marL="358775" indent="-358775" algn="just">
              <a:spcBef>
                <a:spcPct val="0"/>
              </a:spcBef>
              <a:buClr>
                <a:srgbClr val="FF0000"/>
              </a:buClr>
              <a:buFont typeface="Wingdings" pitchFamily="2" charset="2"/>
              <a:buChar char="Ì"/>
            </a:pPr>
            <a:r>
              <a:rPr lang="zh-CN" altLang="zh-CN" b="1" dirty="0" smtClean="0">
                <a:latin typeface="Times New Roman" pitchFamily="18" charset="0"/>
                <a:cs typeface="Times New Roman" pitchFamily="18" charset="0"/>
                <a:sym typeface="+mn-ea"/>
              </a:rPr>
              <a:t>存取控制机制</a:t>
            </a:r>
            <a:endParaRPr lang="zh-CN" altLang="zh-CN" b="1" dirty="0" smtClean="0">
              <a:latin typeface="Times New Roman" pitchFamily="18" charset="0"/>
              <a:cs typeface="Times New Roman" pitchFamily="18" charset="0"/>
            </a:endParaRPr>
          </a:p>
          <a:p>
            <a:pPr marL="358775" indent="-358775" algn="just">
              <a:spcBef>
                <a:spcPct val="0"/>
              </a:spcBef>
              <a:buClr>
                <a:srgbClr val="0000FF"/>
              </a:buClr>
              <a:buFont typeface="Wingdings" pitchFamily="2" charset="2"/>
              <a:buChar char="Ì"/>
            </a:pPr>
            <a:r>
              <a:rPr lang="zh-CN" altLang="zh-CN" b="1" dirty="0" smtClean="0">
                <a:latin typeface="Times New Roman" pitchFamily="18" charset="0"/>
                <a:cs typeface="Times New Roman" pitchFamily="18" charset="0"/>
                <a:sym typeface="+mn-ea"/>
              </a:rPr>
              <a:t>访问控制是数据库系统的基本安全需求之一，为了使用访问控制来保证数据库的安全，必须使用相应的安全策略和安全机制保证其实施。数据库常用的存取控制机制是</a:t>
            </a:r>
            <a:r>
              <a:rPr lang="zh-CN" altLang="zh-CN" b="1" dirty="0" smtClean="0">
                <a:solidFill>
                  <a:srgbClr val="0070C0"/>
                </a:solidFill>
                <a:latin typeface="Times New Roman" pitchFamily="18" charset="0"/>
                <a:cs typeface="Times New Roman" pitchFamily="18" charset="0"/>
                <a:sym typeface="+mn-ea"/>
              </a:rPr>
              <a:t>基于角色的存取控制模型</a:t>
            </a:r>
            <a:r>
              <a:rPr lang="zh-CN" altLang="zh-CN" b="1" dirty="0" smtClean="0">
                <a:latin typeface="Times New Roman" pitchFamily="18" charset="0"/>
                <a:cs typeface="Times New Roman" pitchFamily="18" charset="0"/>
                <a:sym typeface="+mn-ea"/>
              </a:rPr>
              <a:t>。</a:t>
            </a:r>
            <a:endParaRPr lang="zh-CN" altLang="zh-CN" b="1" dirty="0" smtClean="0">
              <a:latin typeface="Times New Roman" pitchFamily="18" charset="0"/>
              <a:cs typeface="Times New Roman" pitchFamily="18" charset="0"/>
            </a:endParaRPr>
          </a:p>
          <a:p>
            <a:pPr marL="358775" indent="-358775" algn="just">
              <a:spcBef>
                <a:spcPct val="0"/>
              </a:spcBef>
              <a:buClr>
                <a:srgbClr val="0000FF"/>
              </a:buClr>
              <a:buFont typeface="Wingdings" pitchFamily="2" charset="2"/>
              <a:buChar char="Ì"/>
            </a:pPr>
            <a:r>
              <a:rPr lang="zh-CN" altLang="zh-CN" b="1" dirty="0" smtClean="0">
                <a:latin typeface="Times New Roman" pitchFamily="18" charset="0"/>
                <a:cs typeface="Times New Roman" pitchFamily="18" charset="0"/>
                <a:sym typeface="+mn-ea"/>
              </a:rPr>
              <a:t>基于角色的存取控制模型的特征是根据安全策略划分出不同的角色，对每个角色分配不同的操作许可，同时为用户指派不同的角色，用户通过角色间接地对数据进行存取。</a:t>
            </a:r>
            <a:endParaRPr lang="en-US" altLang="zh-CN" b="1" dirty="0" smtClean="0">
              <a:latin typeface="Times New Roman" pitchFamily="18" charset="0"/>
              <a:cs typeface="Times New Roman" pitchFamily="18" charset="0"/>
            </a:endParaRPr>
          </a:p>
          <a:p>
            <a:pPr marL="358775" indent="-358775" algn="just">
              <a:spcBef>
                <a:spcPct val="0"/>
              </a:spcBef>
              <a:buClr>
                <a:srgbClr val="0000FF"/>
              </a:buClr>
              <a:buFont typeface="Wingdings" pitchFamily="2" charset="2"/>
              <a:buChar char="Ì"/>
            </a:pP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p:cNvSpPr>
          <p:nvPr>
            <p:ph type="title"/>
          </p:nvPr>
        </p:nvSpPr>
        <p:spPr/>
        <p:txBody>
          <a:bodyPr/>
          <a:lstStyle/>
          <a:p>
            <a:endParaRPr lang="zh-CN" altLang="en-US" smtClean="0"/>
          </a:p>
        </p:txBody>
      </p:sp>
      <p:sp>
        <p:nvSpPr>
          <p:cNvPr id="3" name="内容占位符 2"/>
          <p:cNvSpPr>
            <a:spLocks noGrp="1"/>
          </p:cNvSpPr>
          <p:nvPr>
            <p:ph sz="quarter" idx="1"/>
          </p:nvPr>
        </p:nvSpPr>
        <p:spPr/>
        <p:txBody>
          <a:bodyPr/>
          <a:lstStyle/>
          <a:p>
            <a:pPr marL="358775" indent="-358775" algn="just">
              <a:spcBef>
                <a:spcPct val="0"/>
              </a:spcBef>
              <a:buClr>
                <a:srgbClr val="0000FF"/>
              </a:buClr>
              <a:buFont typeface="Wingdings" pitchFamily="2" charset="2"/>
              <a:buChar char="Ì"/>
            </a:pPr>
            <a:r>
              <a:rPr lang="zh-CN" altLang="zh-CN" sz="2800" b="1" smtClean="0">
                <a:latin typeface="Times New Roman" pitchFamily="18" charset="0"/>
                <a:cs typeface="Times New Roman" pitchFamily="18" charset="0"/>
                <a:sym typeface="+mn-ea"/>
              </a:rPr>
              <a:t>角色由数据库管理员管理分配，用户和客体无直接关系，他只有通过角色才可以拥有角色锁拥有的权限，从而存取客体。</a:t>
            </a:r>
            <a:endParaRPr lang="en-US" altLang="zh-CN" sz="2800" b="1" smtClean="0">
              <a:latin typeface="Times New Roman" pitchFamily="18" charset="0"/>
              <a:cs typeface="Times New Roman" pitchFamily="18" charset="0"/>
            </a:endParaRPr>
          </a:p>
          <a:p>
            <a:pPr marL="358775" indent="-358775" algn="just">
              <a:spcBef>
                <a:spcPct val="0"/>
              </a:spcBef>
              <a:buClr>
                <a:srgbClr val="0000FF"/>
              </a:buClr>
              <a:buFont typeface="Wingdings" pitchFamily="2" charset="2"/>
              <a:buChar char="Ì"/>
            </a:pPr>
            <a:r>
              <a:rPr lang="zh-CN" altLang="zh-CN" sz="2800" b="1" smtClean="0">
                <a:latin typeface="Times New Roman" pitchFamily="18" charset="0"/>
                <a:cs typeface="Times New Roman" pitchFamily="18" charset="0"/>
                <a:sym typeface="+mn-ea"/>
              </a:rPr>
              <a:t>用户不能自主地将存取权限授予其他用户。基于角色的存取控制机制可以为用户提供强大而灵活的安全机制，可以让管理员在接近部门组织的自然形式来进行用户权限划分。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p:cNvSpPr>
          <p:nvPr>
            <p:ph type="title"/>
          </p:nvPr>
        </p:nvSpPr>
        <p:spPr/>
        <p:txBody>
          <a:bodyPr/>
          <a:lstStyle/>
          <a:p>
            <a:endParaRPr lang="zh-CN" altLang="en-US" smtClean="0"/>
          </a:p>
        </p:txBody>
      </p:sp>
      <p:sp>
        <p:nvSpPr>
          <p:cNvPr id="49154" name="日期占位符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fld id="{66A6954D-523C-41BB-85C7-F66E8666B937}" type="datetime1">
              <a:rPr lang="zh-CN" altLang="en-US"/>
              <a:pPr fontAlgn="base">
                <a:spcBef>
                  <a:spcPct val="0"/>
                </a:spcBef>
                <a:spcAft>
                  <a:spcPct val="0"/>
                </a:spcAft>
              </a:pPr>
              <a:t>2018/5/31</a:t>
            </a:fld>
            <a:endParaRPr lang="zh-CN" altLang="en-US" noProof="1"/>
          </a:p>
        </p:txBody>
      </p:sp>
      <p:sp>
        <p:nvSpPr>
          <p:cNvPr id="5" name="灯片编号占位符 4"/>
          <p:cNvSpPr>
            <a:spLocks noGrp="1"/>
          </p:cNvSpPr>
          <p:nvPr>
            <p:ph type="sldNum" sz="quarter" idx="12"/>
          </p:nvPr>
        </p:nvSpPr>
        <p:spPr/>
        <p:txBody>
          <a:bodyPr/>
          <a:lstStyle/>
          <a:p>
            <a:pPr>
              <a:defRPr/>
            </a:pPr>
            <a:fld id="{509FF11C-1AFC-49EB-B062-BE4A30637F8F}" type="slidenum">
              <a:rPr lang="en-US" altLang="zh-CN"/>
              <a:pPr>
                <a:defRPr/>
              </a:pPr>
              <a:t>34</a:t>
            </a:fld>
            <a:endParaRPr lang="zh-CN" altLang="en-US"/>
          </a:p>
        </p:txBody>
      </p:sp>
      <p:sp>
        <p:nvSpPr>
          <p:cNvPr id="3" name="矩形 2"/>
          <p:cNvSpPr>
            <a:spLocks noChangeArrowheads="1"/>
          </p:cNvSpPr>
          <p:nvPr/>
        </p:nvSpPr>
        <p:spPr bwMode="auto">
          <a:xfrm>
            <a:off x="681038" y="436563"/>
            <a:ext cx="7850187" cy="3662541"/>
          </a:xfrm>
          <a:prstGeom prst="rect">
            <a:avLst/>
          </a:prstGeom>
          <a:solidFill>
            <a:schemeClr val="bg1"/>
          </a:solidFill>
          <a:ln w="25400">
            <a:solidFill>
              <a:srgbClr val="0000FF"/>
            </a:solidFill>
            <a:miter lim="800000"/>
            <a:headEnd/>
            <a:tailEnd/>
          </a:ln>
        </p:spPr>
        <p:txBody>
          <a:bodyPr anchor="ctr">
            <a:spAutoFit/>
          </a:bodyPr>
          <a:lstStyle/>
          <a:p>
            <a:pPr marL="358775" indent="-358775" algn="just">
              <a:buClr>
                <a:srgbClr val="FF0000"/>
              </a:buClr>
              <a:buFont typeface="Wingdings" pitchFamily="2" charset="2"/>
              <a:buChar char="Ì"/>
            </a:pPr>
            <a:r>
              <a:rPr lang="zh-CN" altLang="zh-CN" sz="2800" b="1" dirty="0">
                <a:latin typeface="Times New Roman" pitchFamily="18" charset="0"/>
                <a:cs typeface="Times New Roman" pitchFamily="18" charset="0"/>
              </a:rPr>
              <a:t>视图机制</a:t>
            </a:r>
            <a:endParaRPr lang="zh-CN" altLang="zh-CN" sz="2000" b="1" dirty="0">
              <a:latin typeface="Times New Roman" pitchFamily="18" charset="0"/>
              <a:cs typeface="Times New Roman" pitchFamily="18" charset="0"/>
            </a:endParaRPr>
          </a:p>
          <a:p>
            <a:pPr marL="358775" indent="-358775" algn="just">
              <a:buClr>
                <a:srgbClr val="0000FF"/>
              </a:buClr>
              <a:buFont typeface="Wingdings" pitchFamily="2" charset="2"/>
              <a:buChar char="Ì"/>
            </a:pPr>
            <a:r>
              <a:rPr lang="zh-CN" altLang="zh-CN" sz="2400" b="1" dirty="0">
                <a:latin typeface="Times New Roman" pitchFamily="18" charset="0"/>
                <a:cs typeface="Times New Roman" pitchFamily="18" charset="0"/>
              </a:rPr>
              <a:t>通过限制可由用户使用的数据，可以将视图作为安全机制。用户可以访问某些数据，进行查询和修改，但是表或数据库的其余部分是不可见的，也不能进行访问。</a:t>
            </a:r>
            <a:endParaRPr lang="en-US" altLang="zh-CN" sz="2400" b="1" dirty="0">
              <a:latin typeface="Times New Roman" pitchFamily="18" charset="0"/>
              <a:cs typeface="Times New Roman" pitchFamily="18" charset="0"/>
            </a:endParaRPr>
          </a:p>
          <a:p>
            <a:pPr marL="358775" indent="-358775" algn="just">
              <a:buClr>
                <a:srgbClr val="0000FF"/>
              </a:buClr>
              <a:buFont typeface="Wingdings" pitchFamily="2" charset="2"/>
              <a:buChar char="Ì"/>
            </a:pPr>
            <a:r>
              <a:rPr lang="zh-CN" altLang="zh-CN" sz="2400" b="1" dirty="0">
                <a:latin typeface="Times New Roman" pitchFamily="18" charset="0"/>
                <a:cs typeface="Times New Roman" pitchFamily="18" charset="0"/>
              </a:rPr>
              <a:t>无论在基础表（</a:t>
            </a:r>
            <a:r>
              <a:rPr lang="en-US" altLang="zh-CN" sz="2400" b="1" dirty="0">
                <a:latin typeface="Times New Roman" pitchFamily="18" charset="0"/>
                <a:cs typeface="Times New Roman" pitchFamily="18" charset="0"/>
              </a:rPr>
              <a:t>1</a:t>
            </a:r>
            <a:r>
              <a:rPr lang="zh-CN" altLang="zh-CN" sz="2400" b="1" dirty="0">
                <a:latin typeface="Times New Roman" pitchFamily="18" charset="0"/>
                <a:cs typeface="Times New Roman" pitchFamily="18" charset="0"/>
              </a:rPr>
              <a:t>个或多个）上的权限集合有多大，都必须授予、拒绝或废除访问视图中数据子集的权限。</a:t>
            </a:r>
            <a:endParaRPr lang="en-US" altLang="zh-CN" sz="2400" b="1" dirty="0">
              <a:latin typeface="Times New Roman" pitchFamily="18" charset="0"/>
              <a:cs typeface="Times New Roman" pitchFamily="18" charset="0"/>
            </a:endParaRPr>
          </a:p>
          <a:p>
            <a:pPr marL="358775" indent="-358775" algn="just">
              <a:buClr>
                <a:srgbClr val="0000FF"/>
              </a:buClr>
            </a:pPr>
            <a:endParaRPr lang="en-US" altLang="zh-CN" sz="2000" b="1" dirty="0">
              <a:latin typeface="Times New Roman" pitchFamily="18" charset="0"/>
              <a:cs typeface="Times New Roman" pitchFamily="18" charset="0"/>
            </a:endParaRPr>
          </a:p>
          <a:p>
            <a:pPr marL="358775" indent="-358775" algn="just">
              <a:buClr>
                <a:srgbClr val="0000FF"/>
              </a:buClr>
              <a:buFont typeface="Wingdings" pitchFamily="2" charset="2"/>
              <a:buChar char="Ì"/>
            </a:pPr>
            <a:r>
              <a:rPr lang="zh-CN" altLang="zh-CN" sz="2000" b="1" dirty="0">
                <a:latin typeface="Times New Roman" pitchFamily="18" charset="0"/>
                <a:cs typeface="Times New Roman" pitchFamily="18" charset="0"/>
              </a:rPr>
              <a:t>通过定义不同的视图及有选择地授予视图上的权限可以将用户、组或角色限制在不同的数据子集内。</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p:cNvSpPr>
          <p:nvPr>
            <p:ph type="title"/>
          </p:nvPr>
        </p:nvSpPr>
        <p:spPr/>
        <p:txBody>
          <a:bodyPr/>
          <a:lstStyle/>
          <a:p>
            <a:endParaRPr lang="zh-CN" altLang="en-US" smtClean="0"/>
          </a:p>
        </p:txBody>
      </p:sp>
      <p:sp>
        <p:nvSpPr>
          <p:cNvPr id="50178" name="日期占位符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fld id="{6FA5EE77-71F0-405E-AC79-A39CAFAFDECA}" type="datetime1">
              <a:rPr lang="zh-CN" altLang="en-US"/>
              <a:pPr fontAlgn="base">
                <a:spcBef>
                  <a:spcPct val="0"/>
                </a:spcBef>
                <a:spcAft>
                  <a:spcPct val="0"/>
                </a:spcAft>
              </a:pPr>
              <a:t>2018/5/31</a:t>
            </a:fld>
            <a:endParaRPr lang="zh-CN" altLang="en-US" noProof="1"/>
          </a:p>
        </p:txBody>
      </p:sp>
      <p:sp>
        <p:nvSpPr>
          <p:cNvPr id="5" name="灯片编号占位符 4"/>
          <p:cNvSpPr>
            <a:spLocks noGrp="1"/>
          </p:cNvSpPr>
          <p:nvPr>
            <p:ph type="sldNum" sz="quarter" idx="12"/>
          </p:nvPr>
        </p:nvSpPr>
        <p:spPr/>
        <p:txBody>
          <a:bodyPr/>
          <a:lstStyle/>
          <a:p>
            <a:pPr>
              <a:defRPr/>
            </a:pPr>
            <a:fld id="{1D4F69D6-6756-4E49-83FE-98546659C246}" type="slidenum">
              <a:rPr lang="en-US" altLang="zh-CN"/>
              <a:pPr>
                <a:defRPr/>
              </a:pPr>
              <a:t>35</a:t>
            </a:fld>
            <a:endParaRPr lang="zh-CN" altLang="en-US"/>
          </a:p>
        </p:txBody>
      </p:sp>
      <p:sp>
        <p:nvSpPr>
          <p:cNvPr id="7" name="矩形 6"/>
          <p:cNvSpPr>
            <a:spLocks noChangeArrowheads="1"/>
          </p:cNvSpPr>
          <p:nvPr/>
        </p:nvSpPr>
        <p:spPr bwMode="auto">
          <a:xfrm>
            <a:off x="687388" y="1287463"/>
            <a:ext cx="7848600" cy="4154487"/>
          </a:xfrm>
          <a:prstGeom prst="rect">
            <a:avLst/>
          </a:prstGeom>
          <a:solidFill>
            <a:schemeClr val="bg1"/>
          </a:solidFill>
          <a:ln w="25400">
            <a:solidFill>
              <a:srgbClr val="0000FF"/>
            </a:solidFill>
            <a:miter lim="800000"/>
            <a:headEnd/>
            <a:tailEnd/>
          </a:ln>
        </p:spPr>
        <p:txBody>
          <a:bodyPr anchor="ctr">
            <a:spAutoFit/>
          </a:bodyPr>
          <a:lstStyle/>
          <a:p>
            <a:pPr marL="358775" indent="-358775" algn="just">
              <a:buClr>
                <a:srgbClr val="FF0000"/>
              </a:buClr>
              <a:buFont typeface="Wingdings" pitchFamily="2" charset="2"/>
              <a:buChar char="Ì"/>
            </a:pPr>
            <a:r>
              <a:rPr lang="zh-CN" altLang="zh-CN" sz="2400" b="1" dirty="0">
                <a:latin typeface="Times New Roman" pitchFamily="18" charset="0"/>
                <a:cs typeface="Times New Roman" pitchFamily="18" charset="0"/>
              </a:rPr>
              <a:t>数据库加密</a:t>
            </a:r>
          </a:p>
          <a:p>
            <a:pPr marL="358775" indent="-358775" algn="just">
              <a:buClr>
                <a:srgbClr val="0000FF"/>
              </a:buClr>
              <a:buFont typeface="Wingdings" pitchFamily="2" charset="2"/>
              <a:buChar char="Ì"/>
            </a:pPr>
            <a:r>
              <a:rPr lang="zh-CN" altLang="zh-CN" sz="2400" b="1" dirty="0">
                <a:latin typeface="Times New Roman" pitchFamily="18" charset="0"/>
                <a:cs typeface="Times New Roman" pitchFamily="18" charset="0"/>
              </a:rPr>
              <a:t>一般而言，数据库系统提供的基本安全技术能够满足普通的数据库应用，但对于一些重要部门或敏感领域的应用，仅靠上述这些措施难以保证数据的安全性，某些用户仍可能非法获取用户名和口令越权使用数据库，甚至直接打开数据库文件窃取或篡改信息。</a:t>
            </a:r>
            <a:endParaRPr lang="en-US" altLang="zh-CN" sz="2400" b="1" dirty="0">
              <a:latin typeface="Times New Roman" pitchFamily="18" charset="0"/>
              <a:cs typeface="Times New Roman" pitchFamily="18" charset="0"/>
            </a:endParaRPr>
          </a:p>
          <a:p>
            <a:pPr marL="358775" indent="-358775" algn="just">
              <a:buClr>
                <a:srgbClr val="0000FF"/>
              </a:buClr>
              <a:buFont typeface="Wingdings" pitchFamily="2" charset="2"/>
              <a:buChar char="Ì"/>
            </a:pPr>
            <a:endParaRPr lang="en-US" altLang="zh-CN" sz="2400" b="1" dirty="0">
              <a:latin typeface="Times New Roman" pitchFamily="18" charset="0"/>
              <a:cs typeface="Times New Roman" pitchFamily="18" charset="0"/>
            </a:endParaRPr>
          </a:p>
          <a:p>
            <a:pPr marL="358775" indent="-358775" algn="just">
              <a:buClr>
                <a:srgbClr val="0000FF"/>
              </a:buClr>
              <a:buFont typeface="Wingdings" pitchFamily="2" charset="2"/>
              <a:buChar char="Ì"/>
            </a:pPr>
            <a:r>
              <a:rPr lang="zh-CN" altLang="zh-CN" sz="2400" b="1" dirty="0">
                <a:latin typeface="Times New Roman" pitchFamily="18" charset="0"/>
                <a:cs typeface="Times New Roman" pitchFamily="18" charset="0"/>
              </a:rPr>
              <a:t>因此，有必要对数据中存储的重要数据进行加密处理，以实现数据存储的安全保护。</a:t>
            </a:r>
            <a:endParaRPr lang="zh-CN" altLang="zh-CN" sz="2400" b="1" dirty="0">
              <a:solidFill>
                <a:srgbClr val="FF0000"/>
              </a:solidFill>
              <a:latin typeface="Times New Roman" pitchFamily="18" charset="0"/>
              <a:cs typeface="Times New Roman" pitchFamily="18" charset="0"/>
            </a:endParaRPr>
          </a:p>
          <a:p>
            <a:pPr marL="358775" indent="-358775" algn="just">
              <a:buClr>
                <a:srgbClr val="0000FF"/>
              </a:buClr>
              <a:buFont typeface="Wingdings" pitchFamily="2" charset="2"/>
              <a:buChar char="Ì"/>
            </a:pPr>
            <a:endParaRPr lang="en-US" altLang="zh-CN" sz="2400" b="1" dirty="0">
              <a:solidFill>
                <a:srgbClr val="FF0000"/>
              </a:solidFill>
              <a:latin typeface="Times New Roman" pitchFamily="18" charset="0"/>
              <a:cs typeface="Times New Roman" pitchFamily="18" charset="0"/>
            </a:endParaRPr>
          </a:p>
          <a:p>
            <a:pPr marL="358775" indent="-358775" algn="just">
              <a:buClr>
                <a:srgbClr val="0000FF"/>
              </a:buClr>
              <a:buFont typeface="Wingdings" pitchFamily="2" charset="2"/>
              <a:buChar char="Ì"/>
            </a:pPr>
            <a:endParaRPr lang="zh-CN" altLang="zh-CN" sz="2400" b="1" dirty="0">
              <a:solidFill>
                <a:srgbClr val="FF0000"/>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 calcmode="lin" valueType="num">
                                      <p:cBhvr additive="base">
                                        <p:cTn id="1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a:xfrm>
            <a:off x="71438" y="211138"/>
            <a:ext cx="8964612" cy="696912"/>
          </a:xfrm>
        </p:spPr>
        <p:txBody>
          <a:bodyPr>
            <a:normAutofit/>
          </a:bodyPr>
          <a:lstStyle/>
          <a:p>
            <a:pPr algn="ctr" fontAlgn="auto">
              <a:spcAft>
                <a:spcPts val="0"/>
              </a:spcAft>
              <a:defRPr/>
            </a:pPr>
            <a:r>
              <a:rPr lang="en-US" altLang="zh-CN" sz="3600" b="1" dirty="0">
                <a:latin typeface="Times New Roman" panose="02020603050405020304" pitchFamily="18" charset="0"/>
                <a:ea typeface="+mn-ea"/>
                <a:cs typeface="Times New Roman" panose="02020603050405020304" pitchFamily="18" charset="0"/>
              </a:rPr>
              <a:t>6.3.2  </a:t>
            </a:r>
            <a:r>
              <a:rPr lang="zh-CN" altLang="zh-CN" sz="3600" b="1" dirty="0">
                <a:latin typeface="Times New Roman" panose="02020603050405020304" pitchFamily="18" charset="0"/>
                <a:ea typeface="+mn-ea"/>
                <a:cs typeface="Times New Roman" panose="02020603050405020304" pitchFamily="18" charset="0"/>
              </a:rPr>
              <a:t>数据库攻击技术</a:t>
            </a:r>
          </a:p>
        </p:txBody>
      </p:sp>
      <p:sp>
        <p:nvSpPr>
          <p:cNvPr id="51202" name="日期占位符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fld id="{68D6DED3-9A06-41B9-9E75-489D903B4073}" type="datetime1">
              <a:rPr lang="zh-CN" altLang="en-US" b="1">
                <a:solidFill>
                  <a:schemeClr val="tx1"/>
                </a:solidFill>
                <a:latin typeface="Arial" charset="0"/>
              </a:rPr>
              <a:pPr fontAlgn="base">
                <a:spcBef>
                  <a:spcPct val="0"/>
                </a:spcBef>
                <a:spcAft>
                  <a:spcPct val="0"/>
                </a:spcAft>
              </a:pPr>
              <a:t>2018/5/31</a:t>
            </a:fld>
            <a:endParaRPr lang="zh-CN" altLang="en-US" b="1" noProof="1">
              <a:solidFill>
                <a:schemeClr val="tx1"/>
              </a:solidFill>
              <a:latin typeface="Arial" charset="0"/>
            </a:endParaRPr>
          </a:p>
        </p:txBody>
      </p:sp>
      <p:sp>
        <p:nvSpPr>
          <p:cNvPr id="60420" name="灯片编号占位符 4"/>
          <p:cNvSpPr>
            <a:spLocks noGrp="1"/>
          </p:cNvSpPr>
          <p:nvPr>
            <p:ph type="sldNum" sz="quarter" idx="12"/>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fld id="{02E385A9-A0A1-4FFC-81BD-F041EC36CBFD}" type="slidenum">
              <a:rPr altLang="zh-CN" smtClean="0"/>
              <a:pPr eaLnBrk="1" hangingPunct="1">
                <a:defRPr/>
              </a:pPr>
              <a:t>36</a:t>
            </a:fld>
            <a:endParaRPr lang="zh-CN" altLang="en-US" smtClean="0"/>
          </a:p>
        </p:txBody>
      </p:sp>
      <p:sp>
        <p:nvSpPr>
          <p:cNvPr id="2" name="矩形 1"/>
          <p:cNvSpPr>
            <a:spLocks noChangeArrowheads="1"/>
          </p:cNvSpPr>
          <p:nvPr/>
        </p:nvSpPr>
        <p:spPr bwMode="auto">
          <a:xfrm>
            <a:off x="746125" y="1285860"/>
            <a:ext cx="7634288" cy="4522787"/>
          </a:xfrm>
          <a:prstGeom prst="rect">
            <a:avLst/>
          </a:prstGeom>
          <a:solidFill>
            <a:schemeClr val="bg1"/>
          </a:solidFill>
          <a:ln w="25400">
            <a:solidFill>
              <a:srgbClr val="0000FF"/>
            </a:solidFill>
            <a:miter lim="800000"/>
            <a:headEnd/>
            <a:tailEnd/>
          </a:ln>
        </p:spPr>
        <p:txBody>
          <a:bodyPr anchor="ctr">
            <a:spAutoFit/>
          </a:bodyPr>
          <a:lstStyle/>
          <a:p>
            <a:pPr marL="358775" indent="-358775" algn="just">
              <a:buClr>
                <a:srgbClr val="FF0000"/>
              </a:buClr>
              <a:buFont typeface="Wingdings" pitchFamily="2" charset="2"/>
              <a:buChar char="Ì"/>
            </a:pPr>
            <a:r>
              <a:rPr lang="zh-CN" altLang="zh-CN" sz="3200" b="1">
                <a:latin typeface="Times New Roman" pitchFamily="18" charset="0"/>
                <a:cs typeface="Times New Roman" pitchFamily="18" charset="0"/>
              </a:rPr>
              <a:t>弱口令攻击</a:t>
            </a:r>
          </a:p>
          <a:p>
            <a:pPr marL="358775" indent="-358775" algn="just">
              <a:buClr>
                <a:srgbClr val="0000FF"/>
              </a:buClr>
              <a:buFont typeface="Wingdings" pitchFamily="2" charset="2"/>
              <a:buChar char="Ì"/>
            </a:pPr>
            <a:r>
              <a:rPr lang="zh-CN" altLang="zh-CN" sz="3200" b="1">
                <a:latin typeface="Times New Roman" pitchFamily="18" charset="0"/>
                <a:cs typeface="Times New Roman" pitchFamily="18" charset="0"/>
              </a:rPr>
              <a:t>获取目标数据库服务器的管理员口令有多种方法和工具，例如针对</a:t>
            </a:r>
            <a:r>
              <a:rPr lang="en-US" altLang="zh-CN" sz="3200" b="1">
                <a:latin typeface="Times New Roman" pitchFamily="18" charset="0"/>
                <a:cs typeface="Times New Roman" pitchFamily="18" charset="0"/>
              </a:rPr>
              <a:t>SQL</a:t>
            </a:r>
            <a:r>
              <a:rPr lang="zh-CN" altLang="zh-CN" sz="3200" b="1">
                <a:latin typeface="Times New Roman" pitchFamily="18" charset="0"/>
                <a:cs typeface="Times New Roman" pitchFamily="18" charset="0"/>
              </a:rPr>
              <a:t>服务器的字典口令攻击</a:t>
            </a:r>
            <a:r>
              <a:rPr lang="zh-CN" altLang="en-US" sz="3200" b="1">
                <a:latin typeface="Times New Roman" pitchFamily="18" charset="0"/>
                <a:cs typeface="Times New Roman" pitchFamily="18" charset="0"/>
              </a:rPr>
              <a:t>、</a:t>
            </a:r>
            <a:r>
              <a:rPr lang="zh-CN" altLang="zh-CN" sz="3200" b="1">
                <a:latin typeface="Times New Roman" pitchFamily="18" charset="0"/>
                <a:cs typeface="Times New Roman" pitchFamily="18" charset="0"/>
              </a:rPr>
              <a:t>嗅探口令攻击等工具。</a:t>
            </a:r>
            <a:endParaRPr lang="en-US" altLang="zh-CN" sz="3200" b="1">
              <a:solidFill>
                <a:srgbClr val="FF0000"/>
              </a:solidFill>
              <a:latin typeface="Times New Roman" pitchFamily="18" charset="0"/>
              <a:cs typeface="Times New Roman" pitchFamily="18" charset="0"/>
            </a:endParaRPr>
          </a:p>
          <a:p>
            <a:pPr marL="358775" indent="-358775" algn="just">
              <a:buClr>
                <a:srgbClr val="0000FF"/>
              </a:buClr>
              <a:buFont typeface="Wingdings" pitchFamily="2" charset="2"/>
              <a:buChar char="Ì"/>
            </a:pPr>
            <a:endParaRPr lang="en-US" altLang="zh-CN" sz="3200" b="1">
              <a:latin typeface="Times New Roman" pitchFamily="18" charset="0"/>
              <a:cs typeface="Times New Roman" pitchFamily="18" charset="0"/>
            </a:endParaRPr>
          </a:p>
          <a:p>
            <a:pPr marL="358775" indent="-358775" algn="just">
              <a:buClr>
                <a:srgbClr val="0000FF"/>
              </a:buClr>
              <a:buFont typeface="Wingdings" pitchFamily="2" charset="2"/>
              <a:buChar char="Ì"/>
            </a:pPr>
            <a:r>
              <a:rPr lang="zh-CN" altLang="zh-CN" sz="3200" b="1">
                <a:latin typeface="Times New Roman" pitchFamily="18" charset="0"/>
                <a:cs typeface="Times New Roman" pitchFamily="18" charset="0"/>
              </a:rPr>
              <a:t>获取了</a:t>
            </a:r>
            <a:r>
              <a:rPr lang="en-US" altLang="zh-CN" sz="3200" b="1">
                <a:latin typeface="Times New Roman" pitchFamily="18" charset="0"/>
                <a:cs typeface="Times New Roman" pitchFamily="18" charset="0"/>
              </a:rPr>
              <a:t>SQL</a:t>
            </a:r>
            <a:r>
              <a:rPr lang="zh-CN" altLang="zh-CN" sz="3200" b="1">
                <a:latin typeface="Times New Roman" pitchFamily="18" charset="0"/>
                <a:cs typeface="Times New Roman" pitchFamily="18" charset="0"/>
              </a:rPr>
              <a:t>数据库服务器的口令后，即可利用</a:t>
            </a:r>
            <a:r>
              <a:rPr lang="en-US" altLang="zh-CN" sz="3200" b="1">
                <a:latin typeface="Times New Roman" pitchFamily="18" charset="0"/>
                <a:cs typeface="Times New Roman" pitchFamily="18" charset="0"/>
              </a:rPr>
              <a:t>SQL</a:t>
            </a:r>
            <a:r>
              <a:rPr lang="zh-CN" altLang="zh-CN" sz="3200" b="1">
                <a:latin typeface="Times New Roman" pitchFamily="18" charset="0"/>
                <a:cs typeface="Times New Roman" pitchFamily="18" charset="0"/>
              </a:rPr>
              <a:t>语言远程连接并进入</a:t>
            </a:r>
            <a:r>
              <a:rPr lang="en-US" altLang="zh-CN" sz="3200" b="1">
                <a:latin typeface="Times New Roman" pitchFamily="18" charset="0"/>
                <a:cs typeface="Times New Roman" pitchFamily="18" charset="0"/>
              </a:rPr>
              <a:t>SQL</a:t>
            </a:r>
            <a:r>
              <a:rPr lang="zh-CN" altLang="zh-CN" sz="3200" b="1">
                <a:latin typeface="Times New Roman" pitchFamily="18" charset="0"/>
                <a:cs typeface="Times New Roman" pitchFamily="18" charset="0"/>
              </a:rPr>
              <a:t>数据库内获得敏感信息。</a:t>
            </a:r>
            <a:endParaRPr lang="en-US" altLang="zh-CN" sz="3200" b="1">
              <a:latin typeface="Times New Roman" pitchFamily="18" charset="0"/>
              <a:cs typeface="Times New Roman" pitchFamily="18" charset="0"/>
            </a:endParaRPr>
          </a:p>
          <a:p>
            <a:pPr marL="358775" indent="-358775" algn="just">
              <a:buClr>
                <a:srgbClr val="0000FF"/>
              </a:buClr>
              <a:buFont typeface="Wingdings" pitchFamily="2" charset="2"/>
              <a:buChar char="Ì"/>
            </a:pPr>
            <a:endParaRPr lang="zh-CN" altLang="zh-CN" sz="3200" b="1">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p:cNvSpPr>
            <a:spLocks noGrp="1"/>
          </p:cNvSpPr>
          <p:nvPr>
            <p:ph type="title"/>
          </p:nvPr>
        </p:nvSpPr>
        <p:spPr/>
        <p:txBody>
          <a:bodyPr/>
          <a:lstStyle/>
          <a:p>
            <a:endParaRPr lang="zh-CN" altLang="en-US" smtClean="0"/>
          </a:p>
        </p:txBody>
      </p:sp>
      <p:sp>
        <p:nvSpPr>
          <p:cNvPr id="3" name="内容占位符 2"/>
          <p:cNvSpPr>
            <a:spLocks noGrp="1"/>
          </p:cNvSpPr>
          <p:nvPr>
            <p:ph sz="quarter" idx="1"/>
          </p:nvPr>
        </p:nvSpPr>
        <p:spPr/>
        <p:txBody>
          <a:bodyPr>
            <a:normAutofit/>
          </a:bodyPr>
          <a:lstStyle/>
          <a:p>
            <a:pPr marL="0" indent="0" algn="just" fontAlgn="auto">
              <a:spcBef>
                <a:spcPts val="0"/>
              </a:spcBef>
              <a:spcAft>
                <a:spcPts val="0"/>
              </a:spcAft>
              <a:buClr>
                <a:srgbClr val="FF0000"/>
              </a:buClr>
              <a:buFont typeface="Wingdings" panose="05000000000000000000" pitchFamily="2" charset="2"/>
              <a:buNone/>
              <a:defRPr/>
            </a:pPr>
            <a:r>
              <a:rPr lang="en-US" altLang="zh-CN" sz="2800" b="1" dirty="0" smtClean="0">
                <a:latin typeface="Times New Roman" panose="02020603050405020304" pitchFamily="18" charset="0"/>
                <a:cs typeface="Times New Roman" panose="02020603050405020304" pitchFamily="18" charset="0"/>
              </a:rPr>
              <a:t>SQL</a:t>
            </a:r>
            <a:r>
              <a:rPr lang="zh-CN" altLang="zh-CN" sz="2800" b="1" dirty="0" smtClean="0">
                <a:latin typeface="Times New Roman" panose="02020603050405020304" pitchFamily="18" charset="0"/>
                <a:cs typeface="Times New Roman" panose="02020603050405020304" pitchFamily="18" charset="0"/>
              </a:rPr>
              <a:t>注入攻击</a:t>
            </a:r>
          </a:p>
          <a:p>
            <a:pPr marL="0" indent="0" algn="just" fontAlgn="auto">
              <a:spcBef>
                <a:spcPts val="0"/>
              </a:spcBef>
              <a:spcAft>
                <a:spcPts val="0"/>
              </a:spcAft>
              <a:buClr>
                <a:srgbClr val="FF0000"/>
              </a:buClr>
              <a:buFont typeface="Wingdings" panose="05000000000000000000" pitchFamily="2" charset="2"/>
              <a:buNone/>
              <a:defRPr/>
            </a:pPr>
            <a:endParaRPr lang="en-US" altLang="zh-CN" sz="2800" b="1" dirty="0" smtClean="0">
              <a:solidFill>
                <a:srgbClr val="FF0000"/>
              </a:solidFill>
              <a:latin typeface="Times New Roman" panose="02020603050405020304" pitchFamily="18" charset="0"/>
              <a:cs typeface="Times New Roman" panose="02020603050405020304" pitchFamily="18" charset="0"/>
            </a:endParaRPr>
          </a:p>
          <a:p>
            <a:pPr marL="360045" indent="-360045" algn="just" fontAlgn="auto">
              <a:spcBef>
                <a:spcPts val="0"/>
              </a:spcBef>
              <a:spcAft>
                <a:spcPts val="0"/>
              </a:spcAft>
              <a:buClr>
                <a:srgbClr val="0000FF"/>
              </a:buClr>
              <a:buFont typeface="Wingdings" panose="05000000000000000000" pitchFamily="2" charset="2"/>
              <a:buChar char="Ì"/>
              <a:defRPr/>
            </a:pPr>
            <a:r>
              <a:rPr lang="zh-CN" altLang="zh-CN" sz="2800" b="1" dirty="0" smtClean="0">
                <a:latin typeface="Times New Roman" panose="02020603050405020304" pitchFamily="18" charset="0"/>
                <a:cs typeface="Times New Roman" panose="02020603050405020304" pitchFamily="18" charset="0"/>
              </a:rPr>
              <a:t>首先是由攻击者通过向</a:t>
            </a:r>
            <a:r>
              <a:rPr lang="en-US" altLang="zh-CN" sz="2800" b="1" dirty="0" smtClean="0">
                <a:latin typeface="Times New Roman" panose="02020603050405020304" pitchFamily="18" charset="0"/>
                <a:cs typeface="Times New Roman" panose="02020603050405020304" pitchFamily="18" charset="0"/>
              </a:rPr>
              <a:t>Web</a:t>
            </a:r>
            <a:r>
              <a:rPr lang="zh-CN" altLang="zh-CN" sz="2800" b="1" dirty="0" smtClean="0">
                <a:latin typeface="Times New Roman" panose="02020603050405020304" pitchFamily="18" charset="0"/>
                <a:cs typeface="Times New Roman" panose="02020603050405020304" pitchFamily="18" charset="0"/>
              </a:rPr>
              <a:t>服务器提交特殊参数，向后台数据库注入精心构造的</a:t>
            </a:r>
            <a:r>
              <a:rPr lang="en-US" altLang="zh-CN" sz="2800" b="1" dirty="0" smtClean="0">
                <a:latin typeface="Times New Roman" panose="02020603050405020304" pitchFamily="18" charset="0"/>
                <a:cs typeface="Times New Roman" panose="02020603050405020304" pitchFamily="18" charset="0"/>
              </a:rPr>
              <a:t>SQL</a:t>
            </a:r>
            <a:r>
              <a:rPr lang="zh-CN" altLang="zh-CN" sz="2800" b="1" dirty="0" smtClean="0">
                <a:latin typeface="Times New Roman" panose="02020603050405020304" pitchFamily="18" charset="0"/>
                <a:cs typeface="Times New Roman" panose="02020603050405020304" pitchFamily="18" charset="0"/>
              </a:rPr>
              <a:t>语句，达到获取数据库里的表的内容或者挂网页木马，进一步利用网页木马再挂上木马。</a:t>
            </a:r>
            <a:endParaRPr lang="en-US" altLang="zh-CN" sz="2800" b="1" dirty="0" smtClean="0">
              <a:latin typeface="Times New Roman" panose="02020603050405020304" pitchFamily="18" charset="0"/>
              <a:cs typeface="Times New Roman" panose="02020603050405020304" pitchFamily="18" charset="0"/>
            </a:endParaRPr>
          </a:p>
          <a:p>
            <a:pPr marL="360045" indent="-360045" algn="just" fontAlgn="auto">
              <a:spcBef>
                <a:spcPts val="0"/>
              </a:spcBef>
              <a:spcAft>
                <a:spcPts val="0"/>
              </a:spcAft>
              <a:buClr>
                <a:srgbClr val="0000FF"/>
              </a:buClr>
              <a:buFont typeface="Wingdings" panose="05000000000000000000" pitchFamily="2" charset="2"/>
              <a:buChar char="Ì"/>
              <a:defRPr/>
            </a:pPr>
            <a:endParaRPr lang="en-US" altLang="zh-CN" sz="2800" b="1" dirty="0" smtClean="0">
              <a:latin typeface="Times New Roman" panose="02020603050405020304" pitchFamily="18" charset="0"/>
              <a:cs typeface="Times New Roman" panose="02020603050405020304" pitchFamily="18" charset="0"/>
            </a:endParaRPr>
          </a:p>
          <a:p>
            <a:pPr marL="360045" indent="-360045" algn="just" fontAlgn="auto">
              <a:spcBef>
                <a:spcPts val="0"/>
              </a:spcBef>
              <a:spcAft>
                <a:spcPts val="0"/>
              </a:spcAft>
              <a:buClr>
                <a:srgbClr val="0000FF"/>
              </a:buClr>
              <a:buFont typeface="Wingdings" panose="05000000000000000000" pitchFamily="2" charset="2"/>
              <a:buChar char="Ì"/>
              <a:defRPr/>
            </a:pPr>
            <a:r>
              <a:rPr lang="zh-CN" altLang="zh-CN" sz="2800" b="1" dirty="0" smtClean="0">
                <a:latin typeface="Times New Roman" panose="02020603050405020304" pitchFamily="18" charset="0"/>
                <a:cs typeface="Times New Roman" panose="02020603050405020304" pitchFamily="18" charset="0"/>
              </a:rPr>
              <a:t>攻击者通过提交特殊参数和精心构造的</a:t>
            </a:r>
            <a:r>
              <a:rPr lang="en-US" altLang="zh-CN" sz="2800" b="1" dirty="0" smtClean="0">
                <a:latin typeface="Times New Roman" panose="02020603050405020304" pitchFamily="18" charset="0"/>
                <a:cs typeface="Times New Roman" panose="02020603050405020304" pitchFamily="18" charset="0"/>
              </a:rPr>
              <a:t>SQL</a:t>
            </a:r>
            <a:r>
              <a:rPr lang="zh-CN" altLang="zh-CN" sz="2800" b="1" dirty="0" smtClean="0">
                <a:latin typeface="Times New Roman" panose="02020603050405020304" pitchFamily="18" charset="0"/>
                <a:cs typeface="Times New Roman" panose="02020603050405020304" pitchFamily="18" charset="0"/>
              </a:rPr>
              <a:t>语句后，根据返回的页面判断执行结果、获取敏感信息。</a:t>
            </a:r>
            <a:endParaRPr lang="en-US" altLang="zh-CN" sz="2800" b="1" dirty="0" smtClean="0">
              <a:latin typeface="Times New Roman" panose="02020603050405020304" pitchFamily="18" charset="0"/>
              <a:cs typeface="Times New Roman" panose="02020603050405020304" pitchFamily="18" charset="0"/>
            </a:endParaRPr>
          </a:p>
          <a:p>
            <a:pPr marL="274320" indent="-274320" fontAlgn="auto">
              <a:spcBef>
                <a:spcPts val="580"/>
              </a:spcBef>
              <a:spcAft>
                <a:spcPts val="0"/>
              </a:spcAft>
              <a:buFont typeface="Wingdings 2"/>
              <a:buChar cha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日期占位符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fld id="{03446C60-8392-4F55-BB77-95D32DDE7676}" type="datetime1">
              <a:rPr lang="zh-CN" altLang="en-US">
                <a:solidFill>
                  <a:schemeClr val="tx1"/>
                </a:solidFill>
                <a:latin typeface="Arial" charset="0"/>
              </a:rPr>
              <a:pPr fontAlgn="base">
                <a:spcBef>
                  <a:spcPct val="0"/>
                </a:spcBef>
                <a:spcAft>
                  <a:spcPct val="0"/>
                </a:spcAft>
              </a:pPr>
              <a:t>2018/5/31</a:t>
            </a:fld>
            <a:endParaRPr lang="zh-CN" altLang="en-US" noProof="1">
              <a:solidFill>
                <a:schemeClr val="tx1"/>
              </a:solidFill>
              <a:latin typeface="Arial" charset="0"/>
            </a:endParaRPr>
          </a:p>
        </p:txBody>
      </p:sp>
      <p:sp>
        <p:nvSpPr>
          <p:cNvPr id="62468" name="灯片编号占位符 4"/>
          <p:cNvSpPr>
            <a:spLocks noGrp="1"/>
          </p:cNvSpPr>
          <p:nvPr>
            <p:ph type="sldNum" sz="quarter" idx="12"/>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fld id="{712C16D4-67D3-494B-B8DB-DCC1F7C68914}" type="slidenum">
              <a:rPr altLang="zh-CN" b="0" smtClean="0"/>
              <a:pPr eaLnBrk="1" hangingPunct="1">
                <a:defRPr/>
              </a:pPr>
              <a:t>38</a:t>
            </a:fld>
            <a:endParaRPr lang="zh-CN" altLang="en-US" b="0" smtClean="0"/>
          </a:p>
        </p:txBody>
      </p:sp>
      <p:sp>
        <p:nvSpPr>
          <p:cNvPr id="2" name="矩形 1"/>
          <p:cNvSpPr/>
          <p:nvPr/>
        </p:nvSpPr>
        <p:spPr>
          <a:xfrm>
            <a:off x="500063" y="933450"/>
            <a:ext cx="8001000" cy="5262563"/>
          </a:xfrm>
          <a:prstGeom prst="rect">
            <a:avLst/>
          </a:prstGeom>
          <a:solidFill>
            <a:schemeClr val="bg1"/>
          </a:solidFill>
          <a:ln w="25400" cmpd="sng">
            <a:solidFill>
              <a:srgbClr val="0000FF"/>
            </a:solidFill>
          </a:ln>
        </p:spPr>
        <p:txBody>
          <a:bodyPr anchor="ctr">
            <a:spAutoFit/>
          </a:bodyPr>
          <a:lstStyle/>
          <a:p>
            <a:pPr algn="just" fontAlgn="auto">
              <a:spcBef>
                <a:spcPts val="0"/>
              </a:spcBef>
              <a:spcAft>
                <a:spcPts val="0"/>
              </a:spcAft>
              <a:buClr>
                <a:srgbClr val="FF0000"/>
              </a:buClr>
              <a:buFont typeface="Wingdings" panose="05000000000000000000" pitchFamily="2" charset="2"/>
              <a:buNone/>
              <a:defRPr/>
            </a:pPr>
            <a:r>
              <a:rPr lang="zh-CN" altLang="zh-CN" sz="2800" b="1" dirty="0">
                <a:latin typeface="Times New Roman" panose="02020603050405020304" pitchFamily="18" charset="0"/>
                <a:ea typeface="+mn-ea"/>
                <a:cs typeface="Times New Roman" panose="02020603050405020304" pitchFamily="18" charset="0"/>
              </a:rPr>
              <a:t>利用数据库漏洞进行攻击</a:t>
            </a:r>
          </a:p>
          <a:p>
            <a:pPr marL="360045" indent="-360045" algn="just" fontAlgn="auto">
              <a:spcBef>
                <a:spcPts val="0"/>
              </a:spcBef>
              <a:spcAft>
                <a:spcPts val="0"/>
              </a:spcAft>
              <a:buClr>
                <a:srgbClr val="0000FF"/>
              </a:buClr>
              <a:buFont typeface="Wingdings" panose="05000000000000000000" pitchFamily="2" charset="2"/>
              <a:buChar char="Ì"/>
              <a:defRPr/>
            </a:pPr>
            <a:r>
              <a:rPr lang="zh-CN" altLang="zh-CN" sz="2800" b="1" dirty="0">
                <a:latin typeface="Times New Roman" panose="02020603050405020304" pitchFamily="18" charset="0"/>
                <a:ea typeface="+mn-ea"/>
                <a:cs typeface="Times New Roman" panose="02020603050405020304" pitchFamily="18" charset="0"/>
              </a:rPr>
              <a:t>利用数据库本身的漏洞实施攻击，获取对数据库的控制权和对数据的访问权，或者利用漏洞实施权限的提升。不同版本数据库的漏洞不一样。</a:t>
            </a:r>
            <a:endParaRPr lang="en-US" altLang="zh-CN" sz="2800" b="1" dirty="0">
              <a:latin typeface="Times New Roman" panose="02020603050405020304" pitchFamily="18" charset="0"/>
              <a:ea typeface="+mn-ea"/>
              <a:cs typeface="Times New Roman" panose="02020603050405020304" pitchFamily="18" charset="0"/>
            </a:endParaRPr>
          </a:p>
          <a:p>
            <a:pPr marL="360045" indent="-360045" algn="just" fontAlgn="auto">
              <a:spcBef>
                <a:spcPts val="0"/>
              </a:spcBef>
              <a:spcAft>
                <a:spcPts val="0"/>
              </a:spcAft>
              <a:buClr>
                <a:srgbClr val="0000FF"/>
              </a:buClr>
              <a:buFont typeface="Wingdings" panose="05000000000000000000" pitchFamily="2" charset="2"/>
              <a:buChar char="Ì"/>
              <a:defRPr/>
            </a:pPr>
            <a:r>
              <a:rPr lang="zh-CN" altLang="zh-CN" sz="2800" b="1" dirty="0">
                <a:latin typeface="Times New Roman" panose="02020603050405020304" pitchFamily="18" charset="0"/>
                <a:ea typeface="+mn-ea"/>
                <a:cs typeface="Times New Roman" panose="02020603050405020304" pitchFamily="18" charset="0"/>
              </a:rPr>
              <a:t>例如：</a:t>
            </a:r>
            <a:r>
              <a:rPr lang="en-US" altLang="zh-CN" sz="2800" b="1" dirty="0">
                <a:latin typeface="Times New Roman" panose="02020603050405020304" pitchFamily="18" charset="0"/>
                <a:ea typeface="+mn-ea"/>
                <a:cs typeface="Times New Roman" panose="02020603050405020304" pitchFamily="18" charset="0"/>
              </a:rPr>
              <a:t>Oracle </a:t>
            </a:r>
            <a:r>
              <a:rPr lang="zh-CN" altLang="zh-CN" sz="2800" b="1" dirty="0" smtClean="0">
                <a:latin typeface="Times New Roman" panose="02020603050405020304" pitchFamily="18" charset="0"/>
                <a:ea typeface="+mn-ea"/>
                <a:cs typeface="Times New Roman" panose="02020603050405020304" pitchFamily="18" charset="0"/>
              </a:rPr>
              <a:t>存在</a:t>
            </a:r>
            <a:r>
              <a:rPr lang="zh-CN" altLang="zh-CN" sz="2800" b="1" dirty="0">
                <a:latin typeface="Times New Roman" panose="02020603050405020304" pitchFamily="18" charset="0"/>
                <a:ea typeface="+mn-ea"/>
                <a:cs typeface="Times New Roman" panose="02020603050405020304" pitchFamily="18" charset="0"/>
              </a:rPr>
              <a:t>认证过程的缓冲区溢出漏洞，攻击者通过提供一个非常长的用户名，会使认证出现溢出，允许攻击者获得数据库的控制，这使得没有正确的用户名和密码也可获得对数据库的控制。</a:t>
            </a:r>
            <a:endParaRPr lang="en-US" altLang="zh-CN" sz="2800" b="1" dirty="0">
              <a:latin typeface="Times New Roman" panose="02020603050405020304" pitchFamily="18" charset="0"/>
              <a:ea typeface="+mn-ea"/>
              <a:cs typeface="Times New Roman" panose="02020603050405020304" pitchFamily="18" charset="0"/>
            </a:endParaRPr>
          </a:p>
          <a:p>
            <a:pPr marL="360045" indent="-360045" algn="just" fontAlgn="auto">
              <a:spcBef>
                <a:spcPts val="0"/>
              </a:spcBef>
              <a:spcAft>
                <a:spcPts val="0"/>
              </a:spcAft>
              <a:buClr>
                <a:srgbClr val="0000FF"/>
              </a:buClr>
              <a:buFont typeface="Wingdings" panose="05000000000000000000" pitchFamily="2" charset="2"/>
              <a:buChar char="Ì"/>
              <a:defRPr/>
            </a:pPr>
            <a:endParaRPr lang="en-US" altLang="zh-CN" sz="2800" b="1" dirty="0">
              <a:latin typeface="Times New Roman" panose="02020603050405020304" pitchFamily="18" charset="0"/>
              <a:ea typeface="+mn-ea"/>
              <a:cs typeface="Times New Roman" panose="02020603050405020304" pitchFamily="18" charset="0"/>
            </a:endParaRPr>
          </a:p>
          <a:p>
            <a:pPr marL="360045" indent="-360045" algn="just" fontAlgn="auto">
              <a:spcBef>
                <a:spcPts val="0"/>
              </a:spcBef>
              <a:spcAft>
                <a:spcPts val="0"/>
              </a:spcAft>
              <a:buClr>
                <a:srgbClr val="0000FF"/>
              </a:buClr>
              <a:buFont typeface="Wingdings" panose="05000000000000000000" pitchFamily="2" charset="2"/>
              <a:buChar char="Ì"/>
              <a:defRPr/>
            </a:pPr>
            <a:endParaRPr lang="zh-CN" altLang="zh-CN" sz="2800" b="1" dirty="0">
              <a:solidFill>
                <a:srgbClr val="FF0000"/>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8" y="142875"/>
            <a:ext cx="8964612" cy="696913"/>
          </a:xfrm>
        </p:spPr>
        <p:txBody>
          <a:bodyPr>
            <a:normAutofit/>
          </a:bodyPr>
          <a:lstStyle/>
          <a:p>
            <a:pPr algn="ctr" fontAlgn="auto">
              <a:spcAft>
                <a:spcPts val="0"/>
              </a:spcAft>
              <a:defRPr/>
            </a:pPr>
            <a:r>
              <a:rPr lang="en-US" altLang="zh-CN" sz="3600" b="1" dirty="0">
                <a:latin typeface="Times New Roman" panose="02020603050405020304" pitchFamily="18" charset="0"/>
                <a:ea typeface="+mn-ea"/>
                <a:cs typeface="Times New Roman" panose="02020603050405020304" pitchFamily="18" charset="0"/>
              </a:rPr>
              <a:t>6.3.3  </a:t>
            </a:r>
            <a:r>
              <a:rPr lang="zh-CN" altLang="zh-CN" sz="3600" b="1" dirty="0">
                <a:latin typeface="Times New Roman" panose="02020603050405020304" pitchFamily="18" charset="0"/>
                <a:ea typeface="+mn-ea"/>
                <a:cs typeface="Times New Roman" panose="02020603050405020304" pitchFamily="18" charset="0"/>
              </a:rPr>
              <a:t>数据库的安全防范</a:t>
            </a:r>
          </a:p>
        </p:txBody>
      </p:sp>
      <p:sp>
        <p:nvSpPr>
          <p:cNvPr id="54274" name="日期占位符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fld id="{7CD938BF-C86D-4648-BC84-F98DEEF438B7}" type="datetime1">
              <a:rPr lang="zh-CN" altLang="en-US" b="1"/>
              <a:pPr fontAlgn="base">
                <a:spcBef>
                  <a:spcPct val="0"/>
                </a:spcBef>
                <a:spcAft>
                  <a:spcPct val="0"/>
                </a:spcAft>
              </a:pPr>
              <a:t>2018/5/31</a:t>
            </a:fld>
            <a:endParaRPr lang="zh-CN" altLang="en-US" b="1" noProof="1"/>
          </a:p>
        </p:txBody>
      </p:sp>
      <p:sp>
        <p:nvSpPr>
          <p:cNvPr id="5" name="灯片编号占位符 4"/>
          <p:cNvSpPr>
            <a:spLocks noGrp="1"/>
          </p:cNvSpPr>
          <p:nvPr>
            <p:ph type="sldNum" sz="quarter" idx="12"/>
          </p:nvPr>
        </p:nvSpPr>
        <p:spPr/>
        <p:txBody>
          <a:bodyPr/>
          <a:lstStyle/>
          <a:p>
            <a:pPr>
              <a:defRPr/>
            </a:pPr>
            <a:fld id="{8F23AC87-5FA6-4DC2-B315-9105910F1A66}" type="slidenum">
              <a:rPr lang="en-US" altLang="zh-CN" b="1"/>
              <a:pPr>
                <a:defRPr/>
              </a:pPr>
              <a:t>39</a:t>
            </a:fld>
            <a:endParaRPr lang="zh-CN" altLang="en-US" b="1"/>
          </a:p>
        </p:txBody>
      </p:sp>
      <p:sp>
        <p:nvSpPr>
          <p:cNvPr id="3" name="矩形 2"/>
          <p:cNvSpPr/>
          <p:nvPr/>
        </p:nvSpPr>
        <p:spPr>
          <a:xfrm>
            <a:off x="500063" y="1371600"/>
            <a:ext cx="8143875" cy="2554545"/>
          </a:xfrm>
          <a:prstGeom prst="rect">
            <a:avLst/>
          </a:prstGeom>
          <a:solidFill>
            <a:schemeClr val="bg1"/>
          </a:solidFill>
          <a:ln w="25400" cmpd="sng">
            <a:solidFill>
              <a:srgbClr val="0000FF"/>
            </a:solidFill>
          </a:ln>
        </p:spPr>
        <p:txBody>
          <a:bodyPr anchor="ctr">
            <a:spAutoFit/>
          </a:bodyPr>
          <a:lstStyle/>
          <a:p>
            <a:pPr algn="just" fontAlgn="auto">
              <a:spcBef>
                <a:spcPts val="0"/>
              </a:spcBef>
              <a:spcAft>
                <a:spcPts val="0"/>
              </a:spcAft>
              <a:buClr>
                <a:srgbClr val="FF0000"/>
              </a:buClr>
              <a:buFont typeface="Wingdings" panose="05000000000000000000" pitchFamily="2" charset="2"/>
              <a:buNone/>
              <a:defRPr/>
            </a:pPr>
            <a:r>
              <a:rPr lang="zh-CN" altLang="zh-CN" sz="2800" b="1" dirty="0">
                <a:latin typeface="Times New Roman" panose="02020603050405020304" pitchFamily="18" charset="0"/>
                <a:ea typeface="+mn-ea"/>
                <a:cs typeface="Times New Roman" panose="02020603050405020304" pitchFamily="18" charset="0"/>
              </a:rPr>
              <a:t>编写安全的</a:t>
            </a:r>
            <a:r>
              <a:rPr lang="en-US" altLang="zh-CN" sz="2800" b="1" dirty="0">
                <a:latin typeface="Times New Roman" panose="02020603050405020304" pitchFamily="18" charset="0"/>
                <a:ea typeface="+mn-ea"/>
                <a:cs typeface="Times New Roman" panose="02020603050405020304" pitchFamily="18" charset="0"/>
              </a:rPr>
              <a:t>Web</a:t>
            </a:r>
            <a:r>
              <a:rPr lang="zh-CN" altLang="zh-CN" sz="2800" b="1" dirty="0">
                <a:latin typeface="Times New Roman" panose="02020603050405020304" pitchFamily="18" charset="0"/>
                <a:ea typeface="+mn-ea"/>
                <a:cs typeface="Times New Roman" panose="02020603050405020304" pitchFamily="18" charset="0"/>
              </a:rPr>
              <a:t>页面</a:t>
            </a:r>
          </a:p>
          <a:p>
            <a:pPr marL="360045" indent="-360045" algn="just" fontAlgn="auto">
              <a:spcBef>
                <a:spcPts val="0"/>
              </a:spcBef>
              <a:spcAft>
                <a:spcPts val="0"/>
              </a:spcAft>
              <a:buClr>
                <a:srgbClr val="0000FF"/>
              </a:buClr>
              <a:buFont typeface="Wingdings" panose="05000000000000000000" pitchFamily="2" charset="2"/>
              <a:buChar char="Ì"/>
              <a:defRPr/>
            </a:pPr>
            <a:r>
              <a:rPr lang="en-US" altLang="zh-CN" sz="2800" b="1" dirty="0">
                <a:latin typeface="Times New Roman" panose="02020603050405020304" pitchFamily="18" charset="0"/>
                <a:ea typeface="+mn-ea"/>
                <a:cs typeface="Times New Roman" panose="02020603050405020304" pitchFamily="18" charset="0"/>
              </a:rPr>
              <a:t>SQL</a:t>
            </a:r>
            <a:r>
              <a:rPr lang="zh-CN" altLang="zh-CN" sz="2800" b="1" dirty="0">
                <a:latin typeface="Times New Roman" panose="02020603050405020304" pitchFamily="18" charset="0"/>
                <a:ea typeface="+mn-ea"/>
                <a:cs typeface="Times New Roman" panose="02020603050405020304" pitchFamily="18" charset="0"/>
              </a:rPr>
              <a:t>注入漏洞是因为</a:t>
            </a:r>
            <a:r>
              <a:rPr lang="en-US" altLang="zh-CN" sz="2800" b="1" dirty="0">
                <a:latin typeface="Times New Roman" panose="02020603050405020304" pitchFamily="18" charset="0"/>
                <a:ea typeface="+mn-ea"/>
                <a:cs typeface="Times New Roman" panose="02020603050405020304" pitchFamily="18" charset="0"/>
              </a:rPr>
              <a:t>Web</a:t>
            </a:r>
            <a:r>
              <a:rPr lang="zh-CN" altLang="zh-CN" sz="2800" b="1" dirty="0">
                <a:latin typeface="Times New Roman" panose="02020603050405020304" pitchFamily="18" charset="0"/>
                <a:ea typeface="+mn-ea"/>
                <a:cs typeface="Times New Roman" panose="02020603050405020304" pitchFamily="18" charset="0"/>
              </a:rPr>
              <a:t>程序员所编写的</a:t>
            </a:r>
            <a:r>
              <a:rPr lang="en-US" altLang="zh-CN" sz="2800" b="1" dirty="0">
                <a:latin typeface="Times New Roman" panose="02020603050405020304" pitchFamily="18" charset="0"/>
                <a:ea typeface="+mn-ea"/>
                <a:cs typeface="Times New Roman" panose="02020603050405020304" pitchFamily="18" charset="0"/>
              </a:rPr>
              <a:t>Web</a:t>
            </a:r>
            <a:r>
              <a:rPr lang="zh-CN" altLang="zh-CN" sz="2800" b="1" dirty="0">
                <a:latin typeface="Times New Roman" panose="02020603050405020304" pitchFamily="18" charset="0"/>
                <a:ea typeface="+mn-ea"/>
                <a:cs typeface="Times New Roman" panose="02020603050405020304" pitchFamily="18" charset="0"/>
              </a:rPr>
              <a:t>应用程序没有严格地过滤从客户端提交至服务器的参数而引起的。所以，要防范</a:t>
            </a:r>
            <a:r>
              <a:rPr lang="en-US" altLang="zh-CN" sz="2800" b="1" dirty="0">
                <a:latin typeface="Times New Roman" panose="02020603050405020304" pitchFamily="18" charset="0"/>
                <a:ea typeface="+mn-ea"/>
                <a:cs typeface="Times New Roman" panose="02020603050405020304" pitchFamily="18" charset="0"/>
              </a:rPr>
              <a:t>SQL</a:t>
            </a:r>
            <a:r>
              <a:rPr lang="zh-CN" altLang="zh-CN" sz="2800" b="1" dirty="0">
                <a:latin typeface="Times New Roman" panose="02020603050405020304" pitchFamily="18" charset="0"/>
                <a:ea typeface="+mn-ea"/>
                <a:cs typeface="Times New Roman" panose="02020603050405020304" pitchFamily="18" charset="0"/>
              </a:rPr>
              <a:t>注入攻击，首先要从编写安全的</a:t>
            </a:r>
            <a:r>
              <a:rPr lang="en-US" altLang="zh-CN" sz="2800" b="1" dirty="0">
                <a:latin typeface="Times New Roman" panose="02020603050405020304" pitchFamily="18" charset="0"/>
                <a:ea typeface="+mn-ea"/>
                <a:cs typeface="Times New Roman" panose="02020603050405020304" pitchFamily="18" charset="0"/>
              </a:rPr>
              <a:t>Web</a:t>
            </a:r>
            <a:r>
              <a:rPr lang="zh-CN" altLang="zh-CN" sz="2800" b="1" dirty="0">
                <a:latin typeface="Times New Roman" panose="02020603050405020304" pitchFamily="18" charset="0"/>
                <a:ea typeface="+mn-ea"/>
                <a:cs typeface="Times New Roman" panose="02020603050405020304" pitchFamily="18" charset="0"/>
              </a:rPr>
              <a:t>应用程序开始做起。</a:t>
            </a:r>
            <a:endParaRPr lang="en-US" altLang="zh-CN" sz="2800" b="1" dirty="0">
              <a:latin typeface="Times New Roman" panose="02020603050405020304" pitchFamily="18" charset="0"/>
              <a:ea typeface="+mn-ea"/>
              <a:cs typeface="Times New Roman" panose="02020603050405020304" pitchFamily="18" charset="0"/>
            </a:endParaRPr>
          </a:p>
          <a:p>
            <a:pPr marL="360045" indent="-360045" algn="just" fontAlgn="auto">
              <a:spcBef>
                <a:spcPts val="0"/>
              </a:spcBef>
              <a:spcAft>
                <a:spcPts val="0"/>
              </a:spcAft>
              <a:buClr>
                <a:srgbClr val="0000FF"/>
              </a:buClr>
              <a:buFont typeface="Wingdings" panose="05000000000000000000" pitchFamily="2" charset="2"/>
              <a:buChar char="Ì"/>
              <a:defRPr/>
            </a:pPr>
            <a:endParaRPr lang="en-US" altLang="zh-CN" sz="2000" b="1" dirty="0">
              <a:solidFill>
                <a:srgbClr val="FF0000"/>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900" y="271463"/>
            <a:ext cx="8966200" cy="754062"/>
          </a:xfrm>
        </p:spPr>
        <p:txBody>
          <a:bodyPr anchor="ctr" anchorCtr="1">
            <a:spAutoFit/>
          </a:bodyPr>
          <a:lstStyle/>
          <a:p>
            <a:pPr algn="ctr" fontAlgn="auto">
              <a:spcAft>
                <a:spcPts val="0"/>
              </a:spcAft>
              <a:defRPr/>
            </a:pPr>
            <a:r>
              <a:rPr lang="en-US" altLang="zh-CN" b="1" dirty="0" smtClean="0">
                <a:latin typeface="+mn-ea"/>
                <a:ea typeface="+mn-ea"/>
                <a:cs typeface="Times New Roman" panose="02020603050405020304" pitchFamily="18" charset="0"/>
              </a:rPr>
              <a:t>6.1.1  </a:t>
            </a:r>
            <a:r>
              <a:rPr lang="zh-CN" altLang="en-US" b="1" dirty="0" smtClean="0">
                <a:latin typeface="+mn-ea"/>
                <a:ea typeface="+mn-ea"/>
                <a:cs typeface="Times New Roman" panose="02020603050405020304" pitchFamily="18" charset="0"/>
              </a:rPr>
              <a:t>访问控制基本概念</a:t>
            </a:r>
            <a:endParaRPr lang="zh-CN" altLang="en-US" b="1" dirty="0">
              <a:latin typeface="+mn-ea"/>
              <a:ea typeface="+mn-ea"/>
              <a:cs typeface="Times New Roman" panose="02020603050405020304" pitchFamily="18" charset="0"/>
            </a:endParaRPr>
          </a:p>
        </p:txBody>
      </p:sp>
      <p:sp>
        <p:nvSpPr>
          <p:cNvPr id="4" name="日期占位符 3"/>
          <p:cNvSpPr>
            <a:spLocks noGrp="1"/>
          </p:cNvSpPr>
          <p:nvPr>
            <p:ph type="dt" sz="quarter" idx="10"/>
          </p:nvPr>
        </p:nvSpPr>
        <p:spPr/>
        <p:txBody>
          <a:bodyPr/>
          <a:lstStyle/>
          <a:p>
            <a:pPr>
              <a:defRPr/>
            </a:pPr>
            <a:fld id="{83DD8995-B9B6-495B-9005-A47FD0637DA3}" type="datetime1">
              <a:rPr lang="zh-CN" altLang="en-US" b="1">
                <a:latin typeface="+mn-ea"/>
              </a:rPr>
              <a:pPr>
                <a:defRPr/>
              </a:pPr>
              <a:t>2018/5/31</a:t>
            </a:fld>
            <a:endParaRPr lang="zh-CN" altLang="en-US" b="1" noProof="1">
              <a:latin typeface="+mn-ea"/>
            </a:endParaRPr>
          </a:p>
        </p:txBody>
      </p:sp>
      <p:sp>
        <p:nvSpPr>
          <p:cNvPr id="5" name="灯片编号占位符 4"/>
          <p:cNvSpPr>
            <a:spLocks noGrp="1"/>
          </p:cNvSpPr>
          <p:nvPr>
            <p:ph type="sldNum" sz="quarter" idx="12"/>
          </p:nvPr>
        </p:nvSpPr>
        <p:spPr/>
        <p:txBody>
          <a:bodyPr/>
          <a:lstStyle/>
          <a:p>
            <a:pPr>
              <a:defRPr/>
            </a:pPr>
            <a:fld id="{0E74E78A-D12C-4D3F-A31F-8053D1F47742}" type="slidenum">
              <a:rPr lang="en-US" altLang="zh-CN" b="1">
                <a:latin typeface="+mn-ea"/>
                <a:ea typeface="+mn-ea"/>
              </a:rPr>
              <a:pPr>
                <a:defRPr/>
              </a:pPr>
              <a:t>4</a:t>
            </a:fld>
            <a:endParaRPr lang="zh-CN" altLang="en-US" b="1">
              <a:latin typeface="+mn-ea"/>
              <a:ea typeface="+mn-ea"/>
            </a:endParaRPr>
          </a:p>
        </p:txBody>
      </p:sp>
      <p:sp>
        <p:nvSpPr>
          <p:cNvPr id="7" name="矩形 6"/>
          <p:cNvSpPr/>
          <p:nvPr/>
        </p:nvSpPr>
        <p:spPr>
          <a:xfrm>
            <a:off x="642938" y="1143000"/>
            <a:ext cx="8072437" cy="3322638"/>
          </a:xfrm>
          <a:prstGeom prst="rect">
            <a:avLst/>
          </a:prstGeom>
        </p:spPr>
        <p:txBody>
          <a:bodyPr>
            <a:spAutoFit/>
          </a:bodyPr>
          <a:lstStyle/>
          <a:p>
            <a:pPr marL="360045" indent="-360045" algn="just" fontAlgn="auto">
              <a:lnSpc>
                <a:spcPct val="150000"/>
              </a:lnSpc>
              <a:spcBef>
                <a:spcPts val="0"/>
              </a:spcBef>
              <a:spcAft>
                <a:spcPts val="0"/>
              </a:spcAft>
              <a:buClr>
                <a:srgbClr val="0000FF"/>
              </a:buClr>
              <a:buFont typeface="Wingdings" panose="05000000000000000000" pitchFamily="2" charset="2"/>
              <a:buChar char="Ø"/>
              <a:defRPr/>
            </a:pPr>
            <a:r>
              <a:rPr lang="zh-CN" altLang="zh-CN" sz="2800" b="1" dirty="0">
                <a:latin typeface="+mn-ea"/>
                <a:ea typeface="+mn-ea"/>
                <a:cs typeface="Times New Roman" panose="02020603050405020304" pitchFamily="18" charset="0"/>
              </a:rPr>
              <a:t>身份认证技术解决了识别</a:t>
            </a:r>
            <a:r>
              <a:rPr lang="en-US" altLang="zh-CN" sz="2800" b="1" dirty="0">
                <a:latin typeface="+mn-ea"/>
                <a:ea typeface="+mn-ea"/>
                <a:cs typeface="Times New Roman" panose="02020603050405020304" pitchFamily="18" charset="0"/>
              </a:rPr>
              <a:t>“</a:t>
            </a:r>
            <a:r>
              <a:rPr lang="zh-CN" altLang="zh-CN" sz="2800" b="1" dirty="0">
                <a:latin typeface="+mn-ea"/>
                <a:ea typeface="+mn-ea"/>
                <a:cs typeface="Times New Roman" panose="02020603050405020304" pitchFamily="18" charset="0"/>
              </a:rPr>
              <a:t>用户是谁</a:t>
            </a:r>
            <a:r>
              <a:rPr lang="en-US" altLang="zh-CN" sz="2800" b="1" dirty="0">
                <a:latin typeface="+mn-ea"/>
                <a:ea typeface="+mn-ea"/>
                <a:cs typeface="Times New Roman" panose="02020603050405020304" pitchFamily="18" charset="0"/>
              </a:rPr>
              <a:t>”</a:t>
            </a:r>
            <a:r>
              <a:rPr lang="zh-CN" altLang="zh-CN" sz="2800" b="1" dirty="0">
                <a:latin typeface="+mn-ea"/>
                <a:ea typeface="+mn-ea"/>
                <a:cs typeface="Times New Roman" panose="02020603050405020304" pitchFamily="18" charset="0"/>
              </a:rPr>
              <a:t>的问题，那么认证通过的用户是不是可以无条件地使用所有资源呢？答案是否定的。访问控制（</a:t>
            </a:r>
            <a:r>
              <a:rPr lang="en-US" altLang="zh-CN" sz="2800" b="1" dirty="0">
                <a:latin typeface="+mn-ea"/>
                <a:ea typeface="+mn-ea"/>
                <a:cs typeface="Times New Roman" panose="02020603050405020304" pitchFamily="18" charset="0"/>
              </a:rPr>
              <a:t>Access Control</a:t>
            </a:r>
            <a:r>
              <a:rPr lang="zh-CN" altLang="zh-CN" sz="2800" b="1" dirty="0">
                <a:latin typeface="+mn-ea"/>
                <a:ea typeface="+mn-ea"/>
                <a:cs typeface="Times New Roman" panose="02020603050405020304" pitchFamily="18" charset="0"/>
              </a:rPr>
              <a:t>）技术就是用来管理用户对系统资源的访问。</a:t>
            </a:r>
            <a:endParaRPr kumimoji="1" lang="en-US" altLang="zh-CN" sz="2800" b="1" dirty="0">
              <a:solidFill>
                <a:srgbClr val="FF0000"/>
              </a:solidFill>
              <a:latin typeface="+mn-ea"/>
              <a:ea typeface="+mn-ea"/>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日期占位符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fld id="{83B72DE5-59A3-4DA9-8FF1-4AA58486E73B}" type="datetime1">
              <a:rPr lang="zh-CN" altLang="en-US"/>
              <a:pPr fontAlgn="base">
                <a:spcBef>
                  <a:spcPct val="0"/>
                </a:spcBef>
                <a:spcAft>
                  <a:spcPct val="0"/>
                </a:spcAft>
              </a:pPr>
              <a:t>2018/5/31</a:t>
            </a:fld>
            <a:endParaRPr lang="zh-CN" altLang="en-US" noProof="1"/>
          </a:p>
        </p:txBody>
      </p:sp>
      <p:sp>
        <p:nvSpPr>
          <p:cNvPr id="5" name="灯片编号占位符 4"/>
          <p:cNvSpPr>
            <a:spLocks noGrp="1"/>
          </p:cNvSpPr>
          <p:nvPr>
            <p:ph type="sldNum" sz="quarter" idx="12"/>
          </p:nvPr>
        </p:nvSpPr>
        <p:spPr/>
        <p:txBody>
          <a:bodyPr/>
          <a:lstStyle/>
          <a:p>
            <a:pPr>
              <a:defRPr/>
            </a:pPr>
            <a:fld id="{62A8F889-50C3-4466-B281-60A273AC467E}" type="slidenum">
              <a:rPr lang="en-US" altLang="zh-CN"/>
              <a:pPr>
                <a:defRPr/>
              </a:pPr>
              <a:t>40</a:t>
            </a:fld>
            <a:endParaRPr lang="zh-CN" altLang="en-US"/>
          </a:p>
        </p:txBody>
      </p:sp>
      <p:sp>
        <p:nvSpPr>
          <p:cNvPr id="3" name="矩形 2"/>
          <p:cNvSpPr/>
          <p:nvPr/>
        </p:nvSpPr>
        <p:spPr>
          <a:xfrm>
            <a:off x="603250" y="1176338"/>
            <a:ext cx="7704138" cy="3968750"/>
          </a:xfrm>
          <a:prstGeom prst="rect">
            <a:avLst/>
          </a:prstGeom>
          <a:solidFill>
            <a:schemeClr val="bg1"/>
          </a:solidFill>
          <a:ln w="25400" cmpd="sng">
            <a:solidFill>
              <a:srgbClr val="0000FF"/>
            </a:solidFill>
          </a:ln>
        </p:spPr>
        <p:txBody>
          <a:bodyPr anchor="ctr">
            <a:spAutoFit/>
          </a:bodyPr>
          <a:lstStyle/>
          <a:p>
            <a:pPr algn="just" fontAlgn="auto">
              <a:spcBef>
                <a:spcPts val="0"/>
              </a:spcBef>
              <a:spcAft>
                <a:spcPts val="0"/>
              </a:spcAft>
              <a:buClr>
                <a:srgbClr val="FF0000"/>
              </a:buClr>
              <a:buFont typeface="Wingdings" panose="05000000000000000000" pitchFamily="2" charset="2"/>
              <a:buNone/>
              <a:defRPr/>
            </a:pPr>
            <a:r>
              <a:rPr lang="zh-CN" altLang="zh-CN" sz="2800" b="1" dirty="0">
                <a:latin typeface="Times New Roman" panose="02020603050405020304" pitchFamily="18" charset="0"/>
                <a:ea typeface="+mn-ea"/>
                <a:cs typeface="Times New Roman" panose="02020603050405020304" pitchFamily="18" charset="0"/>
              </a:rPr>
              <a:t>设置安全的数据库服务器</a:t>
            </a:r>
          </a:p>
          <a:p>
            <a:pPr marL="360045" indent="-360045" algn="just" fontAlgn="auto">
              <a:spcBef>
                <a:spcPts val="0"/>
              </a:spcBef>
              <a:spcAft>
                <a:spcPts val="0"/>
              </a:spcAft>
              <a:buClr>
                <a:srgbClr val="FF0000"/>
              </a:buClr>
              <a:buFont typeface="Wingdings" panose="05000000000000000000" pitchFamily="2" charset="2"/>
              <a:buChar char="Ì"/>
              <a:defRPr/>
            </a:pPr>
            <a:r>
              <a:rPr lang="zh-CN" altLang="zh-CN" sz="2800" b="1" dirty="0">
                <a:latin typeface="Times New Roman" panose="02020603050405020304" pitchFamily="18" charset="0"/>
                <a:ea typeface="+mn-ea"/>
                <a:cs typeface="Times New Roman" panose="02020603050405020304" pitchFamily="18" charset="0"/>
              </a:rPr>
              <a:t>①</a:t>
            </a:r>
            <a:r>
              <a:rPr lang="en-US" altLang="zh-CN" sz="2800" b="1" dirty="0">
                <a:latin typeface="Times New Roman" panose="02020603050405020304" pitchFamily="18" charset="0"/>
                <a:ea typeface="+mn-ea"/>
                <a:cs typeface="Times New Roman" panose="02020603050405020304" pitchFamily="18" charset="0"/>
              </a:rPr>
              <a:t>SQL Server</a:t>
            </a:r>
            <a:endParaRPr lang="zh-CN" altLang="zh-CN" sz="2800" b="1" dirty="0">
              <a:latin typeface="Times New Roman" panose="02020603050405020304" pitchFamily="18" charset="0"/>
              <a:ea typeface="+mn-ea"/>
              <a:cs typeface="Times New Roman" panose="02020603050405020304" pitchFamily="18" charset="0"/>
            </a:endParaRPr>
          </a:p>
          <a:p>
            <a:pPr marL="360045" indent="-360045" algn="just" fontAlgn="auto">
              <a:spcBef>
                <a:spcPts val="0"/>
              </a:spcBef>
              <a:spcAft>
                <a:spcPts val="0"/>
              </a:spcAft>
              <a:buClr>
                <a:srgbClr val="FF0000"/>
              </a:buClr>
              <a:buFont typeface="Wingdings" panose="05000000000000000000" pitchFamily="2" charset="2"/>
              <a:buChar char="Ì"/>
              <a:defRPr/>
            </a:pPr>
            <a:r>
              <a:rPr lang="en-US" altLang="zh-CN" sz="2800" b="1" dirty="0">
                <a:latin typeface="Times New Roman" panose="02020603050405020304" pitchFamily="18" charset="0"/>
                <a:ea typeface="+mn-ea"/>
                <a:cs typeface="Times New Roman" panose="02020603050405020304" pitchFamily="18" charset="0"/>
              </a:rPr>
              <a:t>SQL Server</a:t>
            </a:r>
            <a:r>
              <a:rPr lang="zh-CN" altLang="zh-CN" sz="2800" b="1" dirty="0">
                <a:latin typeface="Times New Roman" panose="02020603050405020304" pitchFamily="18" charset="0"/>
                <a:ea typeface="+mn-ea"/>
                <a:cs typeface="Times New Roman" panose="02020603050405020304" pitchFamily="18" charset="0"/>
              </a:rPr>
              <a:t>的安全性设置要通过安装、设置和维护三个阶段进行综合考虑。在安装阶段，将数据库默认自动或者手动安装使用</a:t>
            </a:r>
            <a:r>
              <a:rPr lang="en-US" altLang="zh-CN" sz="2800" b="1" dirty="0">
                <a:latin typeface="Times New Roman" panose="02020603050405020304" pitchFamily="18" charset="0"/>
                <a:ea typeface="+mn-ea"/>
                <a:cs typeface="Times New Roman" panose="02020603050405020304" pitchFamily="18" charset="0"/>
              </a:rPr>
              <a:t>Windows</a:t>
            </a:r>
            <a:r>
              <a:rPr lang="zh-CN" altLang="zh-CN" sz="2800" b="1" dirty="0">
                <a:latin typeface="Times New Roman" panose="02020603050405020304" pitchFamily="18" charset="0"/>
                <a:ea typeface="+mn-ea"/>
                <a:cs typeface="Times New Roman" panose="02020603050405020304" pitchFamily="18" charset="0"/>
              </a:rPr>
              <a:t>认证，这将把暴力攻击</a:t>
            </a:r>
            <a:r>
              <a:rPr lang="en-US" altLang="zh-CN" sz="2800" b="1" dirty="0">
                <a:latin typeface="Times New Roman" panose="02020603050405020304" pitchFamily="18" charset="0"/>
                <a:ea typeface="+mn-ea"/>
                <a:cs typeface="Times New Roman" panose="02020603050405020304" pitchFamily="18" charset="0"/>
              </a:rPr>
              <a:t>SQL Server</a:t>
            </a:r>
            <a:r>
              <a:rPr lang="zh-CN" altLang="zh-CN" sz="2800" b="1" dirty="0">
                <a:latin typeface="Times New Roman" panose="02020603050405020304" pitchFamily="18" charset="0"/>
                <a:ea typeface="+mn-ea"/>
                <a:cs typeface="Times New Roman" panose="02020603050405020304" pitchFamily="18" charset="0"/>
              </a:rPr>
              <a:t>本地认证机制的攻击者拒之门外。为数据库分配一个强壮的</a:t>
            </a:r>
            <a:r>
              <a:rPr lang="en-US" altLang="zh-CN" sz="2800" b="1" dirty="0">
                <a:latin typeface="Times New Roman" panose="02020603050405020304" pitchFamily="18" charset="0"/>
                <a:ea typeface="+mn-ea"/>
                <a:cs typeface="Times New Roman" panose="02020603050405020304" pitchFamily="18" charset="0"/>
              </a:rPr>
              <a:t>SA</a:t>
            </a:r>
            <a:r>
              <a:rPr lang="zh-CN" altLang="zh-CN" sz="2800" b="1" dirty="0">
                <a:latin typeface="Times New Roman" panose="02020603050405020304" pitchFamily="18" charset="0"/>
                <a:ea typeface="+mn-ea"/>
                <a:cs typeface="Times New Roman" panose="02020603050405020304" pitchFamily="18" charset="0"/>
              </a:rPr>
              <a:t>账户密码。</a:t>
            </a:r>
          </a:p>
          <a:p>
            <a:pPr marL="360045" indent="-360045" algn="just" fontAlgn="auto">
              <a:spcBef>
                <a:spcPts val="0"/>
              </a:spcBef>
              <a:spcAft>
                <a:spcPts val="0"/>
              </a:spcAft>
              <a:buClr>
                <a:srgbClr val="FF0000"/>
              </a:buClr>
              <a:buFont typeface="Wingdings" panose="05000000000000000000" pitchFamily="2" charset="2"/>
              <a:buChar char="Ì"/>
              <a:defRPr/>
            </a:pPr>
            <a:endParaRPr lang="zh-CN" altLang="zh-CN" sz="2800" b="1" dirty="0">
              <a:solidFill>
                <a:srgbClr val="FF0000"/>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日期占位符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fld id="{F6CE6B72-23C8-4A79-A914-798ABC2F7AC3}" type="datetime1">
              <a:rPr lang="zh-CN" altLang="en-US"/>
              <a:pPr fontAlgn="base">
                <a:spcBef>
                  <a:spcPct val="0"/>
                </a:spcBef>
                <a:spcAft>
                  <a:spcPct val="0"/>
                </a:spcAft>
              </a:pPr>
              <a:t>2018/5/31</a:t>
            </a:fld>
            <a:endParaRPr lang="zh-CN" altLang="en-US" noProof="1"/>
          </a:p>
        </p:txBody>
      </p:sp>
      <p:sp>
        <p:nvSpPr>
          <p:cNvPr id="5" name="灯片编号占位符 4"/>
          <p:cNvSpPr>
            <a:spLocks noGrp="1"/>
          </p:cNvSpPr>
          <p:nvPr>
            <p:ph type="sldNum" sz="quarter" idx="12"/>
          </p:nvPr>
        </p:nvSpPr>
        <p:spPr/>
        <p:txBody>
          <a:bodyPr/>
          <a:lstStyle/>
          <a:p>
            <a:pPr>
              <a:defRPr/>
            </a:pPr>
            <a:fld id="{822FC97E-A77B-4008-8314-DC077BFC52D6}" type="slidenum">
              <a:rPr lang="en-US" altLang="zh-CN"/>
              <a:pPr>
                <a:defRPr/>
              </a:pPr>
              <a:t>41</a:t>
            </a:fld>
            <a:endParaRPr lang="zh-CN" altLang="en-US" dirty="0"/>
          </a:p>
        </p:txBody>
      </p:sp>
      <p:sp>
        <p:nvSpPr>
          <p:cNvPr id="3" name="矩形 2"/>
          <p:cNvSpPr/>
          <p:nvPr/>
        </p:nvSpPr>
        <p:spPr>
          <a:xfrm>
            <a:off x="828675" y="1247775"/>
            <a:ext cx="7488238" cy="3106738"/>
          </a:xfrm>
          <a:prstGeom prst="rect">
            <a:avLst/>
          </a:prstGeom>
          <a:solidFill>
            <a:schemeClr val="bg1"/>
          </a:solidFill>
          <a:ln w="25400" cmpd="sng">
            <a:solidFill>
              <a:srgbClr val="0000FF"/>
            </a:solidFill>
          </a:ln>
        </p:spPr>
        <p:txBody>
          <a:bodyPr anchor="ctr">
            <a:spAutoFit/>
          </a:bodyPr>
          <a:lstStyle/>
          <a:p>
            <a:pPr algn="just" fontAlgn="auto">
              <a:spcBef>
                <a:spcPts val="0"/>
              </a:spcBef>
              <a:spcAft>
                <a:spcPts val="0"/>
              </a:spcAft>
              <a:buClr>
                <a:srgbClr val="FF0000"/>
              </a:buClr>
              <a:buFont typeface="Wingdings" panose="05000000000000000000" pitchFamily="2" charset="2"/>
              <a:buNone/>
              <a:defRPr/>
            </a:pPr>
            <a:r>
              <a:rPr lang="zh-CN" altLang="zh-CN" sz="2800" b="1" dirty="0">
                <a:latin typeface="Times New Roman" panose="02020603050405020304" pitchFamily="18" charset="0"/>
                <a:ea typeface="+mn-ea"/>
                <a:cs typeface="Times New Roman" panose="02020603050405020304" pitchFamily="18" charset="0"/>
              </a:rPr>
              <a:t>②</a:t>
            </a:r>
            <a:r>
              <a:rPr lang="en-US" altLang="zh-CN" sz="2800" b="1" dirty="0">
                <a:latin typeface="Times New Roman" panose="02020603050405020304" pitchFamily="18" charset="0"/>
                <a:ea typeface="+mn-ea"/>
                <a:cs typeface="Times New Roman" panose="02020603050405020304" pitchFamily="18" charset="0"/>
              </a:rPr>
              <a:t>Oracle</a:t>
            </a:r>
            <a:endParaRPr lang="zh-CN" altLang="zh-CN" sz="2800" b="1" dirty="0">
              <a:latin typeface="Times New Roman" panose="02020603050405020304" pitchFamily="18" charset="0"/>
              <a:ea typeface="+mn-ea"/>
              <a:cs typeface="Times New Roman" panose="02020603050405020304" pitchFamily="18" charset="0"/>
            </a:endParaRPr>
          </a:p>
          <a:p>
            <a:pPr marL="360045" indent="-360045" algn="just" fontAlgn="auto">
              <a:spcBef>
                <a:spcPts val="0"/>
              </a:spcBef>
              <a:spcAft>
                <a:spcPts val="0"/>
              </a:spcAft>
              <a:buClr>
                <a:srgbClr val="0000FF"/>
              </a:buClr>
              <a:buFont typeface="Wingdings" panose="05000000000000000000" pitchFamily="2" charset="2"/>
              <a:buChar char="Ì"/>
              <a:defRPr/>
            </a:pPr>
            <a:r>
              <a:rPr lang="en-US" altLang="zh-CN" sz="2800" b="1" dirty="0">
                <a:latin typeface="Times New Roman" panose="02020603050405020304" pitchFamily="18" charset="0"/>
                <a:ea typeface="+mn-ea"/>
                <a:cs typeface="Times New Roman" panose="02020603050405020304" pitchFamily="18" charset="0"/>
              </a:rPr>
              <a:t> Oracle </a:t>
            </a:r>
            <a:r>
              <a:rPr lang="en-US" altLang="zh-CN" sz="2800" b="1" dirty="0" err="1">
                <a:latin typeface="Times New Roman" panose="02020603050405020304" pitchFamily="18" charset="0"/>
                <a:ea typeface="+mn-ea"/>
                <a:cs typeface="Times New Roman" panose="02020603050405020304" pitchFamily="18" charset="0"/>
              </a:rPr>
              <a:t>Oracle</a:t>
            </a:r>
            <a:r>
              <a:rPr lang="zh-CN" altLang="zh-CN" sz="2800" b="1" dirty="0">
                <a:latin typeface="Times New Roman" panose="02020603050405020304" pitchFamily="18" charset="0"/>
                <a:ea typeface="+mn-ea"/>
                <a:cs typeface="Times New Roman" panose="02020603050405020304" pitchFamily="18" charset="0"/>
              </a:rPr>
              <a:t>数据库的安全性防范措施也需要综合考虑多方面的因素，包括可设置监听器密码，运行监听器控制程序连接相关的监听器时，可通过密码保护监听器的安全；</a:t>
            </a:r>
            <a:endParaRPr lang="en-US" altLang="zh-CN" sz="2800" b="1" dirty="0">
              <a:latin typeface="Times New Roman" panose="02020603050405020304" pitchFamily="18" charset="0"/>
              <a:ea typeface="+mn-ea"/>
              <a:cs typeface="Times New Roman" panose="02020603050405020304" pitchFamily="18" charset="0"/>
            </a:endParaRPr>
          </a:p>
          <a:p>
            <a:pPr marL="360045" indent="-360045" algn="just" fontAlgn="auto">
              <a:spcBef>
                <a:spcPts val="0"/>
              </a:spcBef>
              <a:spcAft>
                <a:spcPts val="0"/>
              </a:spcAft>
              <a:buClr>
                <a:srgbClr val="0000FF"/>
              </a:buClr>
              <a:buFont typeface="Wingdings" panose="05000000000000000000" pitchFamily="2" charset="2"/>
              <a:buChar char="Ì"/>
              <a:defRPr/>
            </a:pPr>
            <a:endParaRPr lang="en-US" altLang="zh-CN" sz="2800" b="1" dirty="0">
              <a:latin typeface="Times New Roman" panose="02020603050405020304" pitchFamily="18" charset="0"/>
              <a:ea typeface="+mn-ea"/>
              <a:cs typeface="Times New Roman" panose="02020603050405020304" pitchFamily="18" charset="0"/>
            </a:endParaRPr>
          </a:p>
          <a:p>
            <a:pPr marL="360045" indent="-360045" algn="just" fontAlgn="auto">
              <a:spcBef>
                <a:spcPts val="0"/>
              </a:spcBef>
              <a:spcAft>
                <a:spcPts val="0"/>
              </a:spcAft>
              <a:buClr>
                <a:srgbClr val="0000FF"/>
              </a:buClr>
              <a:buFont typeface="Wingdings" panose="05000000000000000000" pitchFamily="2" charset="2"/>
              <a:buChar char="Ì"/>
              <a:defRPr/>
            </a:pPr>
            <a:endParaRPr lang="zh-CN" altLang="zh-CN" sz="2800" b="1" dirty="0">
              <a:solidFill>
                <a:srgbClr val="FF0000"/>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p:cNvSpPr>
            <a:spLocks noGrp="1"/>
          </p:cNvSpPr>
          <p:nvPr>
            <p:ph type="title"/>
          </p:nvPr>
        </p:nvSpPr>
        <p:spPr/>
        <p:txBody>
          <a:bodyPr/>
          <a:lstStyle/>
          <a:p>
            <a:endParaRPr lang="zh-CN" altLang="en-US" smtClean="0">
              <a:ea typeface="宋体" charset="-122"/>
            </a:endParaRPr>
          </a:p>
        </p:txBody>
      </p:sp>
      <p:sp>
        <p:nvSpPr>
          <p:cNvPr id="57346" name="日期占位符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fld id="{E4109E17-9574-4F90-A395-6139F01A7F90}" type="datetime1">
              <a:rPr lang="zh-CN" altLang="en-US">
                <a:solidFill>
                  <a:schemeClr val="tx1"/>
                </a:solidFill>
                <a:latin typeface="Arial" charset="0"/>
              </a:rPr>
              <a:pPr fontAlgn="base">
                <a:spcBef>
                  <a:spcPct val="0"/>
                </a:spcBef>
                <a:spcAft>
                  <a:spcPct val="0"/>
                </a:spcAft>
              </a:pPr>
              <a:t>2018/5/31</a:t>
            </a:fld>
            <a:endParaRPr lang="zh-CN" altLang="en-US" noProof="1">
              <a:solidFill>
                <a:schemeClr val="tx1"/>
              </a:solidFill>
              <a:latin typeface="Arial" charset="0"/>
            </a:endParaRPr>
          </a:p>
        </p:txBody>
      </p:sp>
      <p:sp>
        <p:nvSpPr>
          <p:cNvPr id="64516" name="灯片编号占位符 4"/>
          <p:cNvSpPr>
            <a:spLocks noGrp="1"/>
          </p:cNvSpPr>
          <p:nvPr>
            <p:ph type="sldNum" sz="quarter" idx="12"/>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fld id="{DA4FCAD5-8D1A-4E31-82D2-713206CEB6CB}" type="slidenum">
              <a:rPr altLang="zh-CN" b="0" smtClean="0"/>
              <a:pPr eaLnBrk="1" hangingPunct="1">
                <a:defRPr/>
              </a:pPr>
              <a:t>42</a:t>
            </a:fld>
            <a:endParaRPr lang="zh-CN" altLang="en-US" b="0" smtClean="0"/>
          </a:p>
        </p:txBody>
      </p:sp>
      <p:sp>
        <p:nvSpPr>
          <p:cNvPr id="3" name="矩形 2"/>
          <p:cNvSpPr/>
          <p:nvPr/>
        </p:nvSpPr>
        <p:spPr>
          <a:xfrm>
            <a:off x="755650" y="1417638"/>
            <a:ext cx="7632700" cy="3538537"/>
          </a:xfrm>
          <a:prstGeom prst="rect">
            <a:avLst/>
          </a:prstGeom>
          <a:solidFill>
            <a:schemeClr val="bg1"/>
          </a:solidFill>
          <a:ln w="25400" cmpd="sng">
            <a:solidFill>
              <a:srgbClr val="0000FF"/>
            </a:solidFill>
          </a:ln>
        </p:spPr>
        <p:txBody>
          <a:bodyPr anchor="ctr">
            <a:spAutoFit/>
          </a:bodyPr>
          <a:lstStyle/>
          <a:p>
            <a:pPr algn="just" fontAlgn="auto">
              <a:spcBef>
                <a:spcPts val="0"/>
              </a:spcBef>
              <a:spcAft>
                <a:spcPts val="0"/>
              </a:spcAft>
              <a:buClr>
                <a:srgbClr val="FF0000"/>
              </a:buClr>
              <a:buFont typeface="Wingdings" panose="05000000000000000000" pitchFamily="2" charset="2"/>
              <a:buNone/>
              <a:defRPr/>
            </a:pPr>
            <a:r>
              <a:rPr lang="zh-CN" altLang="zh-CN" sz="2800" b="1" dirty="0">
                <a:latin typeface="Times New Roman" panose="02020603050405020304" pitchFamily="18" charset="0"/>
                <a:ea typeface="+mn-ea"/>
                <a:cs typeface="Times New Roman" panose="02020603050405020304" pitchFamily="18" charset="0"/>
              </a:rPr>
              <a:t>③</a:t>
            </a:r>
            <a:r>
              <a:rPr lang="en-US" altLang="zh-CN" sz="2800" b="1" dirty="0">
                <a:latin typeface="Times New Roman" panose="02020603050405020304" pitchFamily="18" charset="0"/>
                <a:ea typeface="+mn-ea"/>
                <a:cs typeface="Times New Roman" panose="02020603050405020304" pitchFamily="18" charset="0"/>
              </a:rPr>
              <a:t>MySQL</a:t>
            </a:r>
            <a:endParaRPr lang="zh-CN" altLang="zh-CN" sz="2800" b="1" dirty="0">
              <a:latin typeface="Times New Roman" panose="02020603050405020304" pitchFamily="18" charset="0"/>
              <a:ea typeface="+mn-ea"/>
              <a:cs typeface="Times New Roman" panose="02020603050405020304" pitchFamily="18" charset="0"/>
            </a:endParaRPr>
          </a:p>
          <a:p>
            <a:pPr marL="360045" indent="-360045" algn="just" fontAlgn="auto">
              <a:spcBef>
                <a:spcPts val="0"/>
              </a:spcBef>
              <a:spcAft>
                <a:spcPts val="0"/>
              </a:spcAft>
              <a:buClr>
                <a:srgbClr val="0000FF"/>
              </a:buClr>
              <a:buFont typeface="Wingdings" panose="05000000000000000000" pitchFamily="2" charset="2"/>
              <a:buChar char="Ì"/>
              <a:defRPr/>
            </a:pPr>
            <a:r>
              <a:rPr lang="en-US" altLang="zh-CN" sz="2800" b="1" dirty="0">
                <a:latin typeface="Times New Roman" panose="02020603050405020304" pitchFamily="18" charset="0"/>
                <a:ea typeface="+mn-ea"/>
                <a:cs typeface="Times New Roman" panose="02020603050405020304" pitchFamily="18" charset="0"/>
              </a:rPr>
              <a:t>MySQL</a:t>
            </a:r>
            <a:r>
              <a:rPr lang="zh-CN" altLang="zh-CN" sz="2800" b="1" dirty="0">
                <a:latin typeface="Times New Roman" panose="02020603050405020304" pitchFamily="18" charset="0"/>
                <a:ea typeface="+mn-ea"/>
                <a:cs typeface="Times New Roman" panose="02020603050405020304" pitchFamily="18" charset="0"/>
              </a:rPr>
              <a:t>数据库的安全性防范措施主要包括消除授权表的通配符、使用安全密码、检查配置文件的许可、对客户端服务器传输进行加密、禁用远程访问功能和积极监控</a:t>
            </a:r>
            <a:r>
              <a:rPr lang="en-US" altLang="zh-CN" sz="2800" b="1" dirty="0">
                <a:latin typeface="Times New Roman" panose="02020603050405020304" pitchFamily="18" charset="0"/>
                <a:ea typeface="+mn-ea"/>
                <a:cs typeface="Times New Roman" panose="02020603050405020304" pitchFamily="18" charset="0"/>
              </a:rPr>
              <a:t>MySQL</a:t>
            </a:r>
            <a:r>
              <a:rPr lang="zh-CN" altLang="zh-CN" sz="2800" b="1" dirty="0">
                <a:latin typeface="Times New Roman" panose="02020603050405020304" pitchFamily="18" charset="0"/>
                <a:ea typeface="+mn-ea"/>
                <a:cs typeface="Times New Roman" panose="02020603050405020304" pitchFamily="18" charset="0"/>
              </a:rPr>
              <a:t>的访问日志。</a:t>
            </a:r>
            <a:endParaRPr lang="en-US" altLang="zh-CN" sz="2800" b="1" dirty="0">
              <a:latin typeface="Times New Roman" panose="02020603050405020304" pitchFamily="18" charset="0"/>
              <a:ea typeface="+mn-ea"/>
              <a:cs typeface="Times New Roman" panose="02020603050405020304" pitchFamily="18" charset="0"/>
            </a:endParaRPr>
          </a:p>
          <a:p>
            <a:pPr marL="360045" indent="-360045" algn="just" fontAlgn="auto">
              <a:spcBef>
                <a:spcPts val="0"/>
              </a:spcBef>
              <a:spcAft>
                <a:spcPts val="0"/>
              </a:spcAft>
              <a:buClr>
                <a:srgbClr val="0000FF"/>
              </a:buClr>
              <a:buFont typeface="Wingdings" panose="05000000000000000000" pitchFamily="2" charset="2"/>
              <a:buChar char="Ì"/>
              <a:defRPr/>
            </a:pPr>
            <a:endParaRPr lang="zh-CN" altLang="zh-CN" sz="2800" b="1" dirty="0">
              <a:latin typeface="Times New Roman" panose="02020603050405020304" pitchFamily="18" charset="0"/>
              <a:ea typeface="+mn-ea"/>
              <a:cs typeface="Times New Roman" panose="02020603050405020304" pitchFamily="18" charset="0"/>
            </a:endParaRPr>
          </a:p>
          <a:p>
            <a:pPr marL="360045" indent="-360045" algn="just" fontAlgn="auto">
              <a:spcBef>
                <a:spcPts val="0"/>
              </a:spcBef>
              <a:spcAft>
                <a:spcPts val="0"/>
              </a:spcAft>
              <a:buClr>
                <a:srgbClr val="0000FF"/>
              </a:buClr>
              <a:buFont typeface="Wingdings" panose="05000000000000000000" pitchFamily="2" charset="2"/>
              <a:buChar char="Ì"/>
              <a:defRPr/>
            </a:pPr>
            <a:endParaRPr lang="zh-CN" altLang="zh-CN" sz="2800" b="1" dirty="0">
              <a:solidFill>
                <a:srgbClr val="FF0000"/>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8" y="211138"/>
            <a:ext cx="8964612" cy="696912"/>
          </a:xfrm>
          <a:solidFill>
            <a:schemeClr val="bg1"/>
          </a:solidFill>
        </p:spPr>
        <p:txBody>
          <a:bodyPr>
            <a:normAutofit/>
          </a:bodyPr>
          <a:lstStyle/>
          <a:p>
            <a:pPr algn="ctr" fontAlgn="auto">
              <a:spcAft>
                <a:spcPts val="0"/>
              </a:spcAft>
              <a:defRPr/>
            </a:pPr>
            <a:r>
              <a:rPr lang="en-US" altLang="zh-CN" sz="3600" b="1" dirty="0" smtClean="0">
                <a:latin typeface="Times New Roman" panose="02020603050405020304" pitchFamily="18" charset="0"/>
                <a:ea typeface="+mn-ea"/>
                <a:cs typeface="Times New Roman" panose="02020603050405020304" pitchFamily="18" charset="0"/>
              </a:rPr>
              <a:t>6.4  </a:t>
            </a:r>
            <a:r>
              <a:rPr lang="zh-CN" altLang="en-US" sz="3600" b="1" dirty="0" smtClean="0">
                <a:latin typeface="Times New Roman" panose="02020603050405020304" pitchFamily="18" charset="0"/>
                <a:ea typeface="+mn-ea"/>
                <a:cs typeface="Times New Roman" panose="02020603050405020304" pitchFamily="18" charset="0"/>
              </a:rPr>
              <a:t>软件系统安全</a:t>
            </a:r>
            <a:endParaRPr lang="zh-CN" altLang="en-US" sz="3600" b="1" dirty="0">
              <a:latin typeface="Times New Roman" panose="02020603050405020304" pitchFamily="18" charset="0"/>
              <a:ea typeface="+mn-ea"/>
              <a:cs typeface="Times New Roman" panose="02020603050405020304" pitchFamily="18" charset="0"/>
            </a:endParaRPr>
          </a:p>
        </p:txBody>
      </p:sp>
      <p:sp>
        <p:nvSpPr>
          <p:cNvPr id="58370" name="日期占位符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fld id="{6F53BE79-3BF9-4DF1-88C4-39A528276896}" type="datetime1">
              <a:rPr lang="zh-CN" altLang="en-US" b="1"/>
              <a:pPr fontAlgn="base">
                <a:spcBef>
                  <a:spcPct val="0"/>
                </a:spcBef>
                <a:spcAft>
                  <a:spcPct val="0"/>
                </a:spcAft>
              </a:pPr>
              <a:t>2018/5/31</a:t>
            </a:fld>
            <a:endParaRPr lang="zh-CN" altLang="en-US" b="1" noProof="1"/>
          </a:p>
        </p:txBody>
      </p:sp>
      <p:sp>
        <p:nvSpPr>
          <p:cNvPr id="5" name="灯片编号占位符 4"/>
          <p:cNvSpPr>
            <a:spLocks noGrp="1"/>
          </p:cNvSpPr>
          <p:nvPr>
            <p:ph type="sldNum" sz="quarter" idx="12"/>
          </p:nvPr>
        </p:nvSpPr>
        <p:spPr/>
        <p:txBody>
          <a:bodyPr/>
          <a:lstStyle/>
          <a:p>
            <a:pPr>
              <a:defRPr/>
            </a:pPr>
            <a:fld id="{E55DF914-501C-4A99-8A3D-02D5DF950518}" type="slidenum">
              <a:rPr lang="en-US" altLang="zh-CN" b="1"/>
              <a:pPr>
                <a:defRPr/>
              </a:pPr>
              <a:t>43</a:t>
            </a:fld>
            <a:endParaRPr lang="zh-CN" altLang="en-US" b="1"/>
          </a:p>
        </p:txBody>
      </p:sp>
      <p:sp>
        <p:nvSpPr>
          <p:cNvPr id="3" name="矩形 2"/>
          <p:cNvSpPr/>
          <p:nvPr/>
        </p:nvSpPr>
        <p:spPr>
          <a:xfrm>
            <a:off x="684213" y="961140"/>
            <a:ext cx="7775575" cy="3539430"/>
          </a:xfrm>
          <a:prstGeom prst="rect">
            <a:avLst/>
          </a:prstGeom>
          <a:solidFill>
            <a:schemeClr val="bg1"/>
          </a:solidFill>
          <a:ln w="25400" cmpd="sng">
            <a:solidFill>
              <a:srgbClr val="0000FF"/>
            </a:solidFill>
          </a:ln>
        </p:spPr>
        <p:txBody>
          <a:bodyPr anchor="ctr">
            <a:spAutoFit/>
          </a:bodyPr>
          <a:lstStyle/>
          <a:p>
            <a:pPr algn="just" fontAlgn="auto">
              <a:spcBef>
                <a:spcPts val="0"/>
              </a:spcBef>
              <a:spcAft>
                <a:spcPts val="0"/>
              </a:spcAft>
              <a:buClr>
                <a:srgbClr val="FF0000"/>
              </a:buClr>
              <a:buFont typeface="Wingdings" panose="05000000000000000000" pitchFamily="2" charset="2"/>
              <a:buNone/>
              <a:defRPr/>
            </a:pPr>
            <a:r>
              <a:rPr lang="en-US" altLang="zh-CN" sz="2800" b="1" dirty="0">
                <a:latin typeface="Times New Roman" panose="02020603050405020304" pitchFamily="18" charset="0"/>
                <a:ea typeface="+mn-ea"/>
                <a:cs typeface="Times New Roman" panose="02020603050405020304" pitchFamily="18" charset="0"/>
              </a:rPr>
              <a:t>6.4.1  </a:t>
            </a:r>
            <a:r>
              <a:rPr lang="zh-CN" altLang="zh-CN" sz="2800" b="1" dirty="0">
                <a:latin typeface="Times New Roman" panose="02020603050405020304" pitchFamily="18" charset="0"/>
                <a:ea typeface="+mn-ea"/>
                <a:cs typeface="Times New Roman" panose="02020603050405020304" pitchFamily="18" charset="0"/>
              </a:rPr>
              <a:t>开发安全的程序</a:t>
            </a:r>
          </a:p>
          <a:p>
            <a:pPr marL="360045" indent="-360045" algn="just" fontAlgn="auto">
              <a:spcBef>
                <a:spcPts val="0"/>
              </a:spcBef>
              <a:spcAft>
                <a:spcPts val="0"/>
              </a:spcAft>
              <a:buClr>
                <a:srgbClr val="0000FF"/>
              </a:buClr>
              <a:buFont typeface="Wingdings" panose="05000000000000000000" pitchFamily="2" charset="2"/>
              <a:buChar char="Ì"/>
              <a:defRPr/>
            </a:pPr>
            <a:r>
              <a:rPr lang="zh-CN" altLang="zh-CN" sz="2800" b="1" dirty="0">
                <a:latin typeface="Times New Roman" panose="02020603050405020304" pitchFamily="18" charset="0"/>
                <a:ea typeface="+mn-ea"/>
                <a:cs typeface="Times New Roman" panose="02020603050405020304" pitchFamily="18" charset="0"/>
              </a:rPr>
              <a:t>大部分的溢出攻击是由于不良的编程习惯造成。</a:t>
            </a:r>
            <a:r>
              <a:rPr lang="zh-CN" sz="2800" b="1" dirty="0">
                <a:latin typeface="Times New Roman" panose="02020603050405020304" pitchFamily="18" charset="0"/>
                <a:ea typeface="+mn-ea"/>
                <a:cs typeface="Times New Roman" panose="02020603050405020304" pitchFamily="18" charset="0"/>
              </a:rPr>
              <a:t>目前很多</a:t>
            </a:r>
            <a:r>
              <a:rPr lang="zh-CN" altLang="zh-CN" sz="2800" b="1" dirty="0">
                <a:latin typeface="Times New Roman" panose="02020603050405020304" pitchFamily="18" charset="0"/>
                <a:ea typeface="+mn-ea"/>
                <a:cs typeface="Times New Roman" panose="02020603050405020304" pitchFamily="18" charset="0"/>
              </a:rPr>
              <a:t>语言因为宽松的程序语法限制而被广泛使用，它们在营造了一个灵活高效的编程环境的同时，也在代码中潜伏了很大的风险隐患。</a:t>
            </a:r>
            <a:endParaRPr lang="en-US" altLang="zh-CN" sz="2800" b="1" dirty="0">
              <a:latin typeface="Times New Roman" panose="02020603050405020304" pitchFamily="18" charset="0"/>
              <a:ea typeface="+mn-ea"/>
              <a:cs typeface="Times New Roman" panose="02020603050405020304" pitchFamily="18" charset="0"/>
            </a:endParaRPr>
          </a:p>
          <a:p>
            <a:pPr marL="360045" indent="-360045" algn="just" fontAlgn="auto">
              <a:spcBef>
                <a:spcPts val="0"/>
              </a:spcBef>
              <a:spcAft>
                <a:spcPts val="0"/>
              </a:spcAft>
              <a:buClr>
                <a:srgbClr val="0000FF"/>
              </a:buClr>
              <a:buFont typeface="Wingdings" panose="05000000000000000000" pitchFamily="2" charset="2"/>
              <a:buChar char="Ì"/>
              <a:defRPr/>
            </a:pPr>
            <a:r>
              <a:rPr lang="zh-CN" altLang="zh-CN" sz="2800" b="1" dirty="0">
                <a:latin typeface="Times New Roman" panose="02020603050405020304" pitchFamily="18" charset="0"/>
                <a:ea typeface="+mn-ea"/>
                <a:cs typeface="Times New Roman" panose="02020603050405020304" pitchFamily="18" charset="0"/>
              </a:rPr>
              <a:t>为避免溢出漏洞的出现，在编写程序的同时就需要将安全因素考虑在内，软件开发过程中可利用多种防范</a:t>
            </a:r>
            <a:r>
              <a:rPr lang="zh-CN" altLang="zh-CN" sz="2800" b="1" dirty="0" smtClean="0">
                <a:latin typeface="Times New Roman" panose="02020603050405020304" pitchFamily="18" charset="0"/>
                <a:ea typeface="+mn-ea"/>
                <a:cs typeface="Times New Roman" panose="02020603050405020304" pitchFamily="18" charset="0"/>
              </a:rPr>
              <a:t>策略</a:t>
            </a:r>
            <a:r>
              <a:rPr lang="en-US" altLang="zh-CN" sz="2800" b="1" dirty="0" smtClean="0">
                <a:latin typeface="Times New Roman" panose="02020603050405020304" pitchFamily="18" charset="0"/>
                <a:ea typeface="+mn-ea"/>
                <a:cs typeface="Times New Roman" panose="02020603050405020304" pitchFamily="18" charset="0"/>
              </a:rPr>
              <a:t>,</a:t>
            </a:r>
            <a:r>
              <a:rPr lang="zh-CN" altLang="zh-CN" sz="2800" b="1" dirty="0" smtClean="0">
                <a:latin typeface="Times New Roman" panose="02020603050405020304" pitchFamily="18" charset="0"/>
                <a:ea typeface="+mn-ea"/>
                <a:cs typeface="Times New Roman" panose="02020603050405020304" pitchFamily="18" charset="0"/>
              </a:rPr>
              <a:t>保证</a:t>
            </a:r>
            <a:r>
              <a:rPr lang="zh-CN" altLang="zh-CN" sz="2800" b="1" dirty="0">
                <a:latin typeface="Times New Roman" panose="02020603050405020304" pitchFamily="18" charset="0"/>
                <a:ea typeface="+mn-ea"/>
                <a:cs typeface="Times New Roman" panose="02020603050405020304" pitchFamily="18" charset="0"/>
              </a:rPr>
              <a:t>程序的安全性。</a:t>
            </a:r>
            <a:endParaRPr lang="en-US" altLang="zh-CN" sz="2800" b="1" dirty="0">
              <a:latin typeface="Times New Roman" panose="02020603050405020304" pitchFamily="18" charset="0"/>
              <a:ea typeface="+mn-ea"/>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p:cNvSpPr>
          <p:nvPr>
            <p:ph type="title"/>
          </p:nvPr>
        </p:nvSpPr>
        <p:spPr/>
        <p:txBody>
          <a:bodyPr/>
          <a:lstStyle/>
          <a:p>
            <a:endParaRPr lang="zh-CN" altLang="en-US" smtClean="0"/>
          </a:p>
        </p:txBody>
      </p:sp>
      <p:sp>
        <p:nvSpPr>
          <p:cNvPr id="59394" name="内容占位符 2"/>
          <p:cNvSpPr>
            <a:spLocks noGrp="1"/>
          </p:cNvSpPr>
          <p:nvPr>
            <p:ph sz="quarter" idx="1"/>
          </p:nvPr>
        </p:nvSpPr>
        <p:spPr/>
        <p:txBody>
          <a:bodyPr/>
          <a:lstStyle/>
          <a:p>
            <a:pPr marL="0" indent="0" algn="just">
              <a:spcBef>
                <a:spcPct val="0"/>
              </a:spcBef>
              <a:buClr>
                <a:srgbClr val="0000FF"/>
              </a:buClr>
              <a:buFont typeface="Wingdings" pitchFamily="2" charset="2"/>
              <a:buNone/>
            </a:pPr>
            <a:r>
              <a:rPr lang="zh-CN" altLang="zh-CN" sz="2800" b="1" dirty="0" smtClean="0">
                <a:latin typeface="Times New Roman" pitchFamily="18" charset="0"/>
                <a:cs typeface="Times New Roman" pitchFamily="18" charset="0"/>
              </a:rPr>
              <a:t>目前有几种基本的方法保护缓冲区免受溢出的攻击和影响：</a:t>
            </a:r>
          </a:p>
          <a:p>
            <a:pPr marL="0" indent="0" algn="just">
              <a:spcBef>
                <a:spcPct val="0"/>
              </a:spcBef>
              <a:buClr>
                <a:srgbClr val="0000FF"/>
              </a:buClr>
              <a:buFont typeface="Wingdings" pitchFamily="2" charset="2"/>
              <a:buNone/>
            </a:pPr>
            <a:r>
              <a:rPr lang="zh-CN" altLang="zh-CN" sz="2800" b="1" dirty="0" smtClean="0">
                <a:latin typeface="Times New Roman" pitchFamily="18" charset="0"/>
                <a:cs typeface="Times New Roman" pitchFamily="18" charset="0"/>
              </a:rPr>
              <a:t>①规范代码写法，加强程序验证。</a:t>
            </a:r>
          </a:p>
          <a:p>
            <a:pPr marL="0" indent="0" algn="just">
              <a:spcBef>
                <a:spcPct val="0"/>
              </a:spcBef>
              <a:buClr>
                <a:srgbClr val="0000FF"/>
              </a:buClr>
              <a:buFont typeface="Wingdings" pitchFamily="2" charset="2"/>
              <a:buNone/>
            </a:pPr>
            <a:r>
              <a:rPr lang="zh-CN" altLang="zh-CN" sz="2800" b="1" dirty="0" smtClean="0">
                <a:latin typeface="Times New Roman" pitchFamily="18" charset="0"/>
                <a:cs typeface="Times New Roman" pitchFamily="18" charset="0"/>
              </a:rPr>
              <a:t>②通过操作系统使得缓冲区不可执行，从而阻止攻击者植入攻击代码。</a:t>
            </a:r>
          </a:p>
          <a:p>
            <a:pPr marL="0" indent="0" algn="just">
              <a:spcBef>
                <a:spcPct val="0"/>
              </a:spcBef>
              <a:buClr>
                <a:srgbClr val="0000FF"/>
              </a:buClr>
              <a:buFont typeface="Wingdings" pitchFamily="2" charset="2"/>
              <a:buNone/>
            </a:pPr>
            <a:r>
              <a:rPr lang="zh-CN" altLang="zh-CN" sz="2800" b="1" dirty="0" smtClean="0">
                <a:latin typeface="Times New Roman" pitchFamily="18" charset="0"/>
                <a:cs typeface="Times New Roman" pitchFamily="18" charset="0"/>
              </a:rPr>
              <a:t>③利用编译器的边界检查来实现缓冲区的保护。</a:t>
            </a:r>
          </a:p>
          <a:p>
            <a:pPr marL="0" indent="0" algn="just">
              <a:spcBef>
                <a:spcPct val="0"/>
              </a:spcBef>
              <a:buClr>
                <a:srgbClr val="0000FF"/>
              </a:buClr>
              <a:buFont typeface="Wingdings" pitchFamily="2" charset="2"/>
              <a:buNone/>
            </a:pPr>
            <a:r>
              <a:rPr lang="zh-CN" altLang="zh-CN" sz="2800" b="1" dirty="0" smtClean="0">
                <a:latin typeface="Times New Roman" pitchFamily="18" charset="0"/>
                <a:cs typeface="Times New Roman" pitchFamily="18" charset="0"/>
              </a:rPr>
              <a:t>④在程序指针失效前进行完整性检查。</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050" y="514350"/>
            <a:ext cx="8964613" cy="625475"/>
          </a:xfrm>
        </p:spPr>
        <p:txBody>
          <a:bodyPr>
            <a:normAutofit fontScale="90000"/>
          </a:bodyPr>
          <a:lstStyle/>
          <a:p>
            <a:pPr algn="ctr" fontAlgn="auto">
              <a:spcAft>
                <a:spcPts val="0"/>
              </a:spcAft>
              <a:defRPr/>
            </a:pPr>
            <a:r>
              <a:rPr lang="en-US" altLang="zh-CN" sz="3600" b="1" dirty="0">
                <a:latin typeface="Times New Roman" panose="02020603050405020304" pitchFamily="18" charset="0"/>
                <a:ea typeface="+mn-ea"/>
                <a:cs typeface="Times New Roman" panose="02020603050405020304" pitchFamily="18" charset="0"/>
              </a:rPr>
              <a:t>6.4.3  </a:t>
            </a:r>
            <a:r>
              <a:rPr lang="zh-CN" altLang="zh-CN" sz="3600" b="1" dirty="0">
                <a:latin typeface="Times New Roman" panose="02020603050405020304" pitchFamily="18" charset="0"/>
                <a:ea typeface="+mn-ea"/>
                <a:cs typeface="Times New Roman" panose="02020603050405020304" pitchFamily="18" charset="0"/>
              </a:rPr>
              <a:t>软件系统攻击</a:t>
            </a:r>
            <a:r>
              <a:rPr lang="zh-CN" altLang="zh-CN" sz="3600" b="1" dirty="0" smtClean="0">
                <a:latin typeface="Times New Roman" panose="02020603050405020304" pitchFamily="18" charset="0"/>
                <a:ea typeface="+mn-ea"/>
                <a:cs typeface="Times New Roman" panose="02020603050405020304" pitchFamily="18" charset="0"/>
              </a:rPr>
              <a:t>技术</a:t>
            </a:r>
            <a:endParaRPr lang="zh-CN" altLang="en-US" sz="3600" b="1" dirty="0">
              <a:latin typeface="Times New Roman" panose="02020603050405020304" pitchFamily="18" charset="0"/>
              <a:ea typeface="+mn-ea"/>
              <a:cs typeface="Times New Roman" panose="02020603050405020304" pitchFamily="18" charset="0"/>
            </a:endParaRPr>
          </a:p>
        </p:txBody>
      </p:sp>
      <p:sp>
        <p:nvSpPr>
          <p:cNvPr id="60418" name="日期占位符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fld id="{2DA20CAA-44F1-4ED3-8039-D01DCDA6F817}" type="datetime1">
              <a:rPr lang="zh-CN" altLang="en-US" b="1"/>
              <a:pPr fontAlgn="base">
                <a:spcBef>
                  <a:spcPct val="0"/>
                </a:spcBef>
                <a:spcAft>
                  <a:spcPct val="0"/>
                </a:spcAft>
              </a:pPr>
              <a:t>2018/5/31</a:t>
            </a:fld>
            <a:endParaRPr lang="zh-CN" altLang="en-US" b="1" noProof="1"/>
          </a:p>
        </p:txBody>
      </p:sp>
      <p:sp>
        <p:nvSpPr>
          <p:cNvPr id="5" name="灯片编号占位符 4"/>
          <p:cNvSpPr>
            <a:spLocks noGrp="1"/>
          </p:cNvSpPr>
          <p:nvPr>
            <p:ph type="sldNum" sz="quarter" idx="12"/>
          </p:nvPr>
        </p:nvSpPr>
        <p:spPr/>
        <p:txBody>
          <a:bodyPr/>
          <a:lstStyle/>
          <a:p>
            <a:pPr>
              <a:defRPr/>
            </a:pPr>
            <a:fld id="{49864160-B23E-4859-8BF6-8448F3BB7123}" type="slidenum">
              <a:rPr lang="en-US" altLang="zh-CN" b="1"/>
              <a:pPr>
                <a:defRPr/>
              </a:pPr>
              <a:t>45</a:t>
            </a:fld>
            <a:endParaRPr lang="zh-CN" altLang="en-US" b="1"/>
          </a:p>
        </p:txBody>
      </p:sp>
      <p:sp>
        <p:nvSpPr>
          <p:cNvPr id="60420" name="矩形 2"/>
          <p:cNvSpPr>
            <a:spLocks noChangeArrowheads="1"/>
          </p:cNvSpPr>
          <p:nvPr/>
        </p:nvSpPr>
        <p:spPr bwMode="auto">
          <a:xfrm>
            <a:off x="735013" y="1309688"/>
            <a:ext cx="7639050" cy="2676525"/>
          </a:xfrm>
          <a:prstGeom prst="rect">
            <a:avLst/>
          </a:prstGeom>
          <a:solidFill>
            <a:schemeClr val="bg1"/>
          </a:solidFill>
          <a:ln w="25400">
            <a:solidFill>
              <a:srgbClr val="0000FF"/>
            </a:solidFill>
            <a:miter lim="800000"/>
            <a:headEnd/>
            <a:tailEnd/>
          </a:ln>
        </p:spPr>
        <p:txBody>
          <a:bodyPr anchor="ctr">
            <a:spAutoFit/>
          </a:bodyPr>
          <a:lstStyle/>
          <a:p>
            <a:pPr algn="just">
              <a:lnSpc>
                <a:spcPct val="150000"/>
              </a:lnSpc>
              <a:buClr>
                <a:srgbClr val="0000FF"/>
              </a:buClr>
              <a:buFont typeface="Wingdings" pitchFamily="2" charset="2"/>
              <a:buNone/>
            </a:pPr>
            <a:r>
              <a:rPr lang="zh-CN" altLang="zh-CN" sz="2800" b="1">
                <a:latin typeface="Times New Roman" pitchFamily="18" charset="0"/>
                <a:cs typeface="Times New Roman" pitchFamily="18" charset="0"/>
              </a:rPr>
              <a:t>常见的利用软件缺陷对应用软件系统发起攻击的技术包括：缓冲区溢出攻击、堆溢出攻击、栈溢出攻击、格式化串漏洞利用等，在上述漏洞利用成功后，执行攻击者的恶意程序。</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p:cNvSpPr>
            <a:spLocks noGrp="1"/>
          </p:cNvSpPr>
          <p:nvPr>
            <p:ph type="title"/>
          </p:nvPr>
        </p:nvSpPr>
        <p:spPr/>
        <p:txBody>
          <a:bodyPr/>
          <a:lstStyle/>
          <a:p>
            <a:r>
              <a:rPr lang="zh-CN" altLang="zh-CN" b="1" smtClean="0">
                <a:latin typeface="Times New Roman" pitchFamily="18" charset="0"/>
                <a:cs typeface="Times New Roman" pitchFamily="18" charset="0"/>
              </a:rPr>
              <a:t>缓冲区溢出利用</a:t>
            </a:r>
            <a:endParaRPr lang="zh-CN" altLang="en-US" smtClean="0"/>
          </a:p>
        </p:txBody>
      </p:sp>
      <p:sp>
        <p:nvSpPr>
          <p:cNvPr id="3" name="内容占位符 2"/>
          <p:cNvSpPr>
            <a:spLocks noGrp="1"/>
          </p:cNvSpPr>
          <p:nvPr>
            <p:ph sz="quarter" idx="1"/>
          </p:nvPr>
        </p:nvSpPr>
        <p:spPr/>
        <p:txBody>
          <a:bodyPr>
            <a:normAutofit fontScale="92500" lnSpcReduction="20000"/>
          </a:bodyPr>
          <a:lstStyle/>
          <a:p>
            <a:pPr marL="360045" indent="-360045" algn="just" fontAlgn="auto">
              <a:spcBef>
                <a:spcPts val="0"/>
              </a:spcBef>
              <a:spcAft>
                <a:spcPts val="0"/>
              </a:spcAft>
              <a:buClr>
                <a:srgbClr val="0000FF"/>
              </a:buClr>
              <a:buFont typeface="Wingdings" panose="05000000000000000000" pitchFamily="2" charset="2"/>
              <a:buChar char="Ì"/>
              <a:defRPr/>
            </a:pPr>
            <a:r>
              <a:rPr lang="zh-CN" altLang="zh-CN" sz="2800" b="1" dirty="0" smtClean="0">
                <a:latin typeface="Times New Roman" panose="02020603050405020304" pitchFamily="18" charset="0"/>
                <a:cs typeface="Times New Roman" panose="02020603050405020304" pitchFamily="18" charset="0"/>
              </a:rPr>
              <a:t>如果应用软件存在缓冲区溢出漏洞，可利用此漏洞实施对软件系统的攻击。缓冲区是内存中存放数据的地方。在程序试图将数据放到机器内存中的某一个位置的时候，如果没有足够的空间就会发生缓冲区溢出。</a:t>
            </a:r>
            <a:endParaRPr lang="en-US" altLang="zh-CN" sz="2800" b="1" dirty="0" smtClean="0">
              <a:latin typeface="Times New Roman" panose="02020603050405020304" pitchFamily="18" charset="0"/>
              <a:cs typeface="Times New Roman" panose="02020603050405020304" pitchFamily="18" charset="0"/>
            </a:endParaRPr>
          </a:p>
          <a:p>
            <a:pPr marL="360045" indent="-360045" algn="just" fontAlgn="auto">
              <a:spcBef>
                <a:spcPts val="0"/>
              </a:spcBef>
              <a:spcAft>
                <a:spcPts val="0"/>
              </a:spcAft>
              <a:buClr>
                <a:srgbClr val="0000FF"/>
              </a:buClr>
              <a:buFont typeface="Wingdings" panose="05000000000000000000" pitchFamily="2" charset="2"/>
              <a:buChar char="Ì"/>
              <a:defRPr/>
            </a:pPr>
            <a:endParaRPr lang="en-US" altLang="zh-CN" sz="2800" b="1" dirty="0" smtClean="0">
              <a:latin typeface="Times New Roman" panose="02020603050405020304" pitchFamily="18" charset="0"/>
              <a:cs typeface="Times New Roman" panose="02020603050405020304" pitchFamily="18" charset="0"/>
            </a:endParaRPr>
          </a:p>
          <a:p>
            <a:pPr marL="360045" indent="-360045" algn="just" fontAlgn="auto">
              <a:spcBef>
                <a:spcPts val="0"/>
              </a:spcBef>
              <a:spcAft>
                <a:spcPts val="0"/>
              </a:spcAft>
              <a:buClr>
                <a:srgbClr val="0000FF"/>
              </a:buClr>
              <a:buFont typeface="Wingdings" panose="05000000000000000000" pitchFamily="2" charset="2"/>
              <a:buChar char="Ì"/>
              <a:defRPr/>
            </a:pPr>
            <a:r>
              <a:rPr lang="zh-CN" altLang="zh-CN" sz="2800" b="1" dirty="0" smtClean="0">
                <a:latin typeface="Times New Roman" panose="02020603050405020304" pitchFamily="18" charset="0"/>
                <a:cs typeface="Times New Roman" panose="02020603050405020304" pitchFamily="18" charset="0"/>
              </a:rPr>
              <a:t>攻击者写一个超过缓冲区长度的字符串，程序读取该段字符串，并将其植入到缓冲区，由于该字符串长度超出常规的长度，这时可能会出现两个结果：一是过长的字符串覆盖了相邻的存储单元，导致程序出错，严重的可导致系统崩溃；另一个结果就是利用这种漏洞可以执行任意指令，从而达到攻击者的某种目的。</a:t>
            </a:r>
            <a:endParaRPr lang="en-US" altLang="zh-CN" sz="2800" b="1" dirty="0" smtClean="0">
              <a:latin typeface="Times New Roman" panose="02020603050405020304" pitchFamily="18" charset="0"/>
              <a:cs typeface="Times New Roman" panose="02020603050405020304" pitchFamily="18" charset="0"/>
            </a:endParaRPr>
          </a:p>
          <a:p>
            <a:pPr marL="274320" indent="-274320" fontAlgn="auto">
              <a:spcBef>
                <a:spcPts val="580"/>
              </a:spcBef>
              <a:spcAft>
                <a:spcPts val="0"/>
              </a:spcAft>
              <a:buFont typeface="Wingdings 2"/>
              <a:buChar cha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日期占位符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fld id="{85A2388D-4A3D-49AD-B92F-56998F6BB93D}" type="datetime1">
              <a:rPr lang="zh-CN" altLang="en-US" b="1"/>
              <a:pPr fontAlgn="base">
                <a:spcBef>
                  <a:spcPct val="0"/>
                </a:spcBef>
                <a:spcAft>
                  <a:spcPct val="0"/>
                </a:spcAft>
              </a:pPr>
              <a:t>2018/5/31</a:t>
            </a:fld>
            <a:endParaRPr lang="zh-CN" altLang="en-US" b="1" noProof="1"/>
          </a:p>
        </p:txBody>
      </p:sp>
      <p:sp>
        <p:nvSpPr>
          <p:cNvPr id="5" name="灯片编号占位符 4"/>
          <p:cNvSpPr>
            <a:spLocks noGrp="1"/>
          </p:cNvSpPr>
          <p:nvPr>
            <p:ph type="sldNum" sz="quarter" idx="12"/>
          </p:nvPr>
        </p:nvSpPr>
        <p:spPr/>
        <p:txBody>
          <a:bodyPr/>
          <a:lstStyle/>
          <a:p>
            <a:pPr>
              <a:defRPr/>
            </a:pPr>
            <a:fld id="{6631A346-E67F-4501-874E-9C26CE5FC2E2}" type="slidenum">
              <a:rPr lang="en-US" altLang="zh-CN" b="1"/>
              <a:pPr>
                <a:defRPr/>
              </a:pPr>
              <a:t>47</a:t>
            </a:fld>
            <a:endParaRPr lang="zh-CN" altLang="en-US" b="1"/>
          </a:p>
        </p:txBody>
      </p:sp>
      <p:sp>
        <p:nvSpPr>
          <p:cNvPr id="6" name="矩形 5"/>
          <p:cNvSpPr/>
          <p:nvPr/>
        </p:nvSpPr>
        <p:spPr>
          <a:xfrm>
            <a:off x="603250" y="1223963"/>
            <a:ext cx="7818438" cy="3168650"/>
          </a:xfrm>
          <a:prstGeom prst="rect">
            <a:avLst/>
          </a:prstGeom>
          <a:solidFill>
            <a:schemeClr val="bg1"/>
          </a:solidFill>
          <a:ln w="25400" cmpd="sng">
            <a:solidFill>
              <a:srgbClr val="0000FF"/>
            </a:solidFill>
          </a:ln>
        </p:spPr>
        <p:txBody>
          <a:bodyPr anchor="ctr">
            <a:spAutoFit/>
          </a:bodyPr>
          <a:lstStyle/>
          <a:p>
            <a:pPr algn="just" fontAlgn="auto">
              <a:spcBef>
                <a:spcPts val="0"/>
              </a:spcBef>
              <a:spcAft>
                <a:spcPts val="0"/>
              </a:spcAft>
              <a:buClr>
                <a:srgbClr val="FF0000"/>
              </a:buClr>
              <a:buFont typeface="Wingdings" panose="05000000000000000000" pitchFamily="2" charset="2"/>
              <a:buNone/>
              <a:defRPr/>
            </a:pPr>
            <a:r>
              <a:rPr lang="zh-CN" altLang="zh-CN" sz="3200" b="1" dirty="0">
                <a:latin typeface="+mn-lt"/>
                <a:ea typeface="+mn-ea"/>
              </a:rPr>
              <a:t>栈溢出利用</a:t>
            </a:r>
            <a:endParaRPr lang="zh-CN" altLang="zh-CN" sz="2400" b="1" dirty="0">
              <a:latin typeface="+mn-lt"/>
              <a:ea typeface="+mn-ea"/>
            </a:endParaRPr>
          </a:p>
          <a:p>
            <a:pPr marL="360045" indent="-360045" algn="just" fontAlgn="auto">
              <a:spcBef>
                <a:spcPts val="0"/>
              </a:spcBef>
              <a:spcAft>
                <a:spcPts val="0"/>
              </a:spcAft>
              <a:buClr>
                <a:srgbClr val="0000FF"/>
              </a:buClr>
              <a:buFont typeface="Wingdings" panose="05000000000000000000" pitchFamily="2" charset="2"/>
              <a:buChar char="Ì"/>
              <a:defRPr/>
            </a:pPr>
            <a:r>
              <a:rPr lang="zh-CN" altLang="zh-CN" sz="2400" b="1" dirty="0">
                <a:latin typeface="+mn-lt"/>
                <a:ea typeface="+mn-ea"/>
              </a:rPr>
              <a:t>程序每调用一个函数，就会在堆栈里申请一定的空间，我们把这个空间称为函数栈，而随着函数调用层数的增加，函数栈一块块地从高端内存向低端内存地址方向延伸。</a:t>
            </a:r>
            <a:endParaRPr lang="en-US" altLang="zh-CN" sz="2400" b="1" dirty="0">
              <a:latin typeface="+mn-lt"/>
              <a:ea typeface="+mn-ea"/>
            </a:endParaRPr>
          </a:p>
          <a:p>
            <a:pPr marL="360045" indent="-360045" algn="just" fontAlgn="auto">
              <a:spcBef>
                <a:spcPts val="0"/>
              </a:spcBef>
              <a:spcAft>
                <a:spcPts val="0"/>
              </a:spcAft>
              <a:buClr>
                <a:srgbClr val="0000FF"/>
              </a:buClr>
              <a:buFont typeface="Wingdings" panose="05000000000000000000" pitchFamily="2" charset="2"/>
              <a:buChar char="Ì"/>
              <a:defRPr/>
            </a:pPr>
            <a:r>
              <a:rPr lang="zh-CN" altLang="zh-CN" sz="2400" b="1" dirty="0">
                <a:latin typeface="+mn-lt"/>
                <a:ea typeface="+mn-ea"/>
              </a:rPr>
              <a:t>反之，随着进程中函数调用层数的减少，即各函数调用的返回，函数栈会一块块地被遗弃而向内存的高址方向回缩。</a:t>
            </a:r>
            <a:endParaRPr lang="zh-CN" altLang="zh-CN" sz="2400" b="1" dirty="0">
              <a:latin typeface="Times New Roman" panose="02020603050405020304" pitchFamily="18" charset="0"/>
              <a:ea typeface="+mn-ea"/>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1"/>
          <p:cNvSpPr>
            <a:spLocks noGrp="1"/>
          </p:cNvSpPr>
          <p:nvPr>
            <p:ph type="title"/>
          </p:nvPr>
        </p:nvSpPr>
        <p:spPr/>
        <p:txBody>
          <a:bodyPr/>
          <a:lstStyle/>
          <a:p>
            <a:endParaRPr lang="zh-CN" altLang="en-US" smtClean="0">
              <a:ea typeface="宋体" charset="-122"/>
            </a:endParaRPr>
          </a:p>
        </p:txBody>
      </p:sp>
      <p:sp>
        <p:nvSpPr>
          <p:cNvPr id="63490" name="日期占位符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fld id="{30D7C8C9-79CD-41A7-8712-C06788566732}" type="datetime1">
              <a:rPr lang="zh-CN" altLang="en-US">
                <a:solidFill>
                  <a:schemeClr val="tx1"/>
                </a:solidFill>
                <a:latin typeface="Arial" charset="0"/>
              </a:rPr>
              <a:pPr fontAlgn="base">
                <a:spcBef>
                  <a:spcPct val="0"/>
                </a:spcBef>
                <a:spcAft>
                  <a:spcPct val="0"/>
                </a:spcAft>
              </a:pPr>
              <a:t>2018/5/31</a:t>
            </a:fld>
            <a:endParaRPr lang="zh-CN" altLang="en-US" noProof="1">
              <a:solidFill>
                <a:schemeClr val="tx1"/>
              </a:solidFill>
              <a:latin typeface="Arial" charset="0"/>
            </a:endParaRPr>
          </a:p>
        </p:txBody>
      </p:sp>
      <p:sp>
        <p:nvSpPr>
          <p:cNvPr id="65540" name="灯片编号占位符 4"/>
          <p:cNvSpPr>
            <a:spLocks noGrp="1"/>
          </p:cNvSpPr>
          <p:nvPr>
            <p:ph type="sldNum" sz="quarter" idx="12"/>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fld id="{E633B1FF-9DAE-454E-8712-113FFFDD7441}" type="slidenum">
              <a:rPr altLang="zh-CN" b="0" smtClean="0"/>
              <a:pPr eaLnBrk="1" hangingPunct="1">
                <a:defRPr/>
              </a:pPr>
              <a:t>48</a:t>
            </a:fld>
            <a:endParaRPr lang="zh-CN" altLang="en-US" b="0" smtClean="0"/>
          </a:p>
        </p:txBody>
      </p:sp>
      <p:sp>
        <p:nvSpPr>
          <p:cNvPr id="2" name="矩形 1"/>
          <p:cNvSpPr/>
          <p:nvPr/>
        </p:nvSpPr>
        <p:spPr>
          <a:xfrm>
            <a:off x="684213" y="1006475"/>
            <a:ext cx="7777162" cy="4078288"/>
          </a:xfrm>
          <a:prstGeom prst="rect">
            <a:avLst/>
          </a:prstGeom>
          <a:solidFill>
            <a:schemeClr val="bg1"/>
          </a:solidFill>
          <a:ln w="25400" cmpd="sng">
            <a:solidFill>
              <a:srgbClr val="0000FF"/>
            </a:solidFill>
          </a:ln>
        </p:spPr>
        <p:txBody>
          <a:bodyPr anchor="ctr">
            <a:spAutoFit/>
          </a:bodyPr>
          <a:lstStyle/>
          <a:p>
            <a:pPr marL="360045" indent="-360045" algn="just" fontAlgn="auto">
              <a:spcBef>
                <a:spcPts val="0"/>
              </a:spcBef>
              <a:spcAft>
                <a:spcPts val="0"/>
              </a:spcAft>
              <a:buClr>
                <a:srgbClr val="0000FF"/>
              </a:buClr>
              <a:buFont typeface="Wingdings" panose="05000000000000000000" pitchFamily="2" charset="2"/>
              <a:buChar char="Ì"/>
              <a:defRPr/>
            </a:pPr>
            <a:r>
              <a:rPr lang="zh-CN" altLang="zh-CN" sz="2400" b="1" dirty="0">
                <a:latin typeface="Times New Roman" panose="02020603050405020304" pitchFamily="18" charset="0"/>
                <a:ea typeface="+mn-ea"/>
                <a:cs typeface="Times New Roman" panose="02020603050405020304" pitchFamily="18" charset="0"/>
              </a:rPr>
              <a:t>例如定义</a:t>
            </a:r>
            <a:r>
              <a:rPr lang="en-US" altLang="zh-CN" sz="2400" b="1" dirty="0">
                <a:latin typeface="Times New Roman" panose="02020603050405020304" pitchFamily="18" charset="0"/>
                <a:ea typeface="+mn-ea"/>
                <a:cs typeface="Times New Roman" panose="02020603050405020304" pitchFamily="18" charset="0"/>
              </a:rPr>
              <a:t>buffer</a:t>
            </a:r>
            <a:r>
              <a:rPr lang="zh-CN" altLang="zh-CN" sz="2400" b="1" dirty="0">
                <a:latin typeface="Times New Roman" panose="02020603050405020304" pitchFamily="18" charset="0"/>
                <a:ea typeface="+mn-ea"/>
                <a:cs typeface="Times New Roman" panose="02020603050405020304" pitchFamily="18" charset="0"/>
              </a:rPr>
              <a:t>时程序可分配了</a:t>
            </a:r>
            <a:r>
              <a:rPr lang="en-US" altLang="zh-CN" sz="2400" b="1" dirty="0">
                <a:latin typeface="Times New Roman" panose="02020603050405020304" pitchFamily="18" charset="0"/>
                <a:ea typeface="+mn-ea"/>
                <a:cs typeface="Times New Roman" panose="02020603050405020304" pitchFamily="18" charset="0"/>
              </a:rPr>
              <a:t>24</a:t>
            </a:r>
            <a:r>
              <a:rPr lang="zh-CN" altLang="zh-CN" sz="2400" b="1" dirty="0">
                <a:latin typeface="Times New Roman" panose="02020603050405020304" pitchFamily="18" charset="0"/>
                <a:ea typeface="+mn-ea"/>
                <a:cs typeface="Times New Roman" panose="02020603050405020304" pitchFamily="18" charset="0"/>
              </a:rPr>
              <a:t>个字节的空间，在</a:t>
            </a:r>
            <a:r>
              <a:rPr lang="en-US" altLang="zh-CN" sz="2400" b="1" dirty="0" err="1">
                <a:latin typeface="Times New Roman" panose="02020603050405020304" pitchFamily="18" charset="0"/>
                <a:ea typeface="+mn-ea"/>
                <a:cs typeface="Times New Roman" panose="02020603050405020304" pitchFamily="18" charset="0"/>
              </a:rPr>
              <a:t>strcpy</a:t>
            </a:r>
            <a:r>
              <a:rPr lang="zh-CN" altLang="zh-CN" sz="2400" b="1" dirty="0">
                <a:latin typeface="Times New Roman" panose="02020603050405020304" pitchFamily="18" charset="0"/>
                <a:ea typeface="+mn-ea"/>
                <a:cs typeface="Times New Roman" panose="02020603050405020304" pitchFamily="18" charset="0"/>
              </a:rPr>
              <a:t>执行时向</a:t>
            </a:r>
            <a:r>
              <a:rPr lang="en-US" altLang="zh-CN" sz="2400" b="1" dirty="0">
                <a:latin typeface="Times New Roman" panose="02020603050405020304" pitchFamily="18" charset="0"/>
                <a:ea typeface="+mn-ea"/>
                <a:cs typeface="Times New Roman" panose="02020603050405020304" pitchFamily="18" charset="0"/>
              </a:rPr>
              <a:t>buffer</a:t>
            </a:r>
            <a:r>
              <a:rPr lang="zh-CN" altLang="zh-CN" sz="2400" b="1" dirty="0">
                <a:latin typeface="Times New Roman" panose="02020603050405020304" pitchFamily="18" charset="0"/>
                <a:ea typeface="+mn-ea"/>
                <a:cs typeface="Times New Roman" panose="02020603050405020304" pitchFamily="18" charset="0"/>
              </a:rPr>
              <a:t>里拷贝字符串时并未检查长度，如果向</a:t>
            </a:r>
            <a:r>
              <a:rPr lang="en-US" altLang="zh-CN" sz="2400" b="1" dirty="0">
                <a:latin typeface="Times New Roman" panose="02020603050405020304" pitchFamily="18" charset="0"/>
                <a:ea typeface="+mn-ea"/>
                <a:cs typeface="Times New Roman" panose="02020603050405020304" pitchFamily="18" charset="0"/>
              </a:rPr>
              <a:t>buffer</a:t>
            </a:r>
            <a:r>
              <a:rPr lang="zh-CN" altLang="zh-CN" sz="2400" b="1" dirty="0">
                <a:latin typeface="Times New Roman" panose="02020603050405020304" pitchFamily="18" charset="0"/>
                <a:ea typeface="+mn-ea"/>
                <a:cs typeface="Times New Roman" panose="02020603050405020304" pitchFamily="18" charset="0"/>
              </a:rPr>
              <a:t>里拷贝的字符串如果超过</a:t>
            </a:r>
            <a:r>
              <a:rPr lang="en-US" altLang="zh-CN" sz="2400" b="1" dirty="0">
                <a:latin typeface="Times New Roman" panose="02020603050405020304" pitchFamily="18" charset="0"/>
                <a:ea typeface="+mn-ea"/>
                <a:cs typeface="Times New Roman" panose="02020603050405020304" pitchFamily="18" charset="0"/>
              </a:rPr>
              <a:t>24</a:t>
            </a:r>
            <a:r>
              <a:rPr lang="zh-CN" altLang="zh-CN" sz="2400" b="1" dirty="0">
                <a:latin typeface="Times New Roman" panose="02020603050405020304" pitchFamily="18" charset="0"/>
                <a:ea typeface="+mn-ea"/>
                <a:cs typeface="Times New Roman" panose="02020603050405020304" pitchFamily="18" charset="0"/>
              </a:rPr>
              <a:t>个字节，就会产生溢出。</a:t>
            </a:r>
            <a:endParaRPr lang="en-US" altLang="zh-CN" sz="2400" b="1" dirty="0">
              <a:latin typeface="Times New Roman" panose="02020603050405020304" pitchFamily="18" charset="0"/>
              <a:ea typeface="+mn-ea"/>
              <a:cs typeface="Times New Roman" panose="02020603050405020304" pitchFamily="18" charset="0"/>
            </a:endParaRPr>
          </a:p>
          <a:p>
            <a:pPr marL="360045" indent="-360045" algn="just" fontAlgn="auto">
              <a:spcBef>
                <a:spcPts val="0"/>
              </a:spcBef>
              <a:spcAft>
                <a:spcPts val="0"/>
              </a:spcAft>
              <a:buClr>
                <a:srgbClr val="0000FF"/>
              </a:buClr>
              <a:buFont typeface="Wingdings" panose="05000000000000000000" pitchFamily="2" charset="2"/>
              <a:buChar char="Ì"/>
              <a:defRPr/>
            </a:pPr>
            <a:endParaRPr lang="en-US" altLang="zh-CN" sz="2400" b="1" dirty="0">
              <a:latin typeface="Times New Roman" panose="02020603050405020304" pitchFamily="18" charset="0"/>
              <a:ea typeface="+mn-ea"/>
              <a:cs typeface="Times New Roman" panose="02020603050405020304" pitchFamily="18" charset="0"/>
            </a:endParaRPr>
          </a:p>
          <a:p>
            <a:pPr>
              <a:spcBef>
                <a:spcPct val="20000"/>
              </a:spcBef>
              <a:buClr>
                <a:schemeClr val="folHlink"/>
              </a:buClr>
              <a:buSzPct val="60000"/>
              <a:buFont typeface="Wingdings" panose="05000000000000000000" pitchFamily="2" charset="2"/>
              <a:buNone/>
              <a:defRPr/>
            </a:pPr>
            <a:r>
              <a:rPr lang="en-US" altLang="zh-CN" sz="2400" b="1" kern="0" dirty="0">
                <a:latin typeface="+mn-lt"/>
                <a:ea typeface="+mn-ea"/>
                <a:sym typeface="+mn-ea"/>
              </a:rPr>
              <a:t>    void function</a:t>
            </a:r>
            <a:r>
              <a:rPr lang="zh-CN" altLang="zh-CN" sz="2400" b="1" kern="0" dirty="0">
                <a:latin typeface="+mn-lt"/>
                <a:ea typeface="+mn-ea"/>
                <a:sym typeface="+mn-ea"/>
              </a:rPr>
              <a:t>（</a:t>
            </a:r>
            <a:r>
              <a:rPr lang="en-US" altLang="zh-CN" sz="2400" b="1" kern="0" dirty="0">
                <a:latin typeface="+mn-lt"/>
                <a:ea typeface="+mn-ea"/>
                <a:sym typeface="+mn-ea"/>
              </a:rPr>
              <a:t>char *</a:t>
            </a:r>
            <a:r>
              <a:rPr lang="en-US" altLang="zh-CN" sz="2400" b="1" kern="0" dirty="0" err="1">
                <a:latin typeface="+mn-lt"/>
                <a:ea typeface="+mn-ea"/>
                <a:sym typeface="+mn-ea"/>
              </a:rPr>
              <a:t>str</a:t>
            </a:r>
            <a:r>
              <a:rPr lang="zh-CN" altLang="zh-CN" sz="2400" b="1" kern="0" dirty="0">
                <a:latin typeface="+mn-lt"/>
                <a:ea typeface="+mn-ea"/>
                <a:sym typeface="+mn-ea"/>
              </a:rPr>
              <a:t>）</a:t>
            </a:r>
            <a:r>
              <a:rPr lang="en-US" altLang="zh-CN" sz="2400" b="1" kern="0" dirty="0">
                <a:latin typeface="+mn-lt"/>
                <a:ea typeface="+mn-ea"/>
                <a:sym typeface="+mn-ea"/>
              </a:rPr>
              <a:t>{</a:t>
            </a:r>
            <a:endParaRPr lang="zh-CN" altLang="zh-CN" sz="2400" b="1" kern="0" dirty="0">
              <a:latin typeface="+mn-lt"/>
              <a:ea typeface="+mn-ea"/>
            </a:endParaRPr>
          </a:p>
          <a:p>
            <a:pPr>
              <a:spcBef>
                <a:spcPct val="20000"/>
              </a:spcBef>
              <a:buClr>
                <a:schemeClr val="folHlink"/>
              </a:buClr>
              <a:buSzPct val="60000"/>
              <a:buFont typeface="Wingdings" panose="05000000000000000000" pitchFamily="2" charset="2"/>
              <a:buNone/>
              <a:defRPr/>
            </a:pPr>
            <a:r>
              <a:rPr lang="en-US" altLang="zh-CN" sz="2400" b="1" kern="0" dirty="0">
                <a:latin typeface="+mn-lt"/>
                <a:ea typeface="+mn-ea"/>
                <a:sym typeface="+mn-ea"/>
              </a:rPr>
              <a:t>           char buffer[24]</a:t>
            </a:r>
            <a:r>
              <a:rPr lang="zh-CN" altLang="zh-CN" sz="2400" b="1" kern="0" dirty="0">
                <a:latin typeface="+mn-lt"/>
                <a:ea typeface="+mn-ea"/>
                <a:sym typeface="+mn-ea"/>
              </a:rPr>
              <a:t>；</a:t>
            </a:r>
            <a:endParaRPr lang="zh-CN" altLang="zh-CN" sz="2400" b="1" kern="0" dirty="0">
              <a:latin typeface="+mn-lt"/>
              <a:ea typeface="+mn-ea"/>
            </a:endParaRPr>
          </a:p>
          <a:p>
            <a:pPr>
              <a:spcBef>
                <a:spcPct val="20000"/>
              </a:spcBef>
              <a:buClr>
                <a:schemeClr val="folHlink"/>
              </a:buClr>
              <a:buSzPct val="60000"/>
              <a:buFont typeface="Wingdings" panose="05000000000000000000" pitchFamily="2" charset="2"/>
              <a:buNone/>
              <a:defRPr/>
            </a:pPr>
            <a:r>
              <a:rPr lang="en-US" altLang="zh-CN" sz="2400" b="1" kern="0" dirty="0">
                <a:latin typeface="+mn-lt"/>
                <a:ea typeface="+mn-ea"/>
                <a:sym typeface="+mn-ea"/>
              </a:rPr>
              <a:t>           </a:t>
            </a:r>
            <a:r>
              <a:rPr lang="en-US" altLang="zh-CN" sz="2400" b="1" kern="0" dirty="0" err="1">
                <a:latin typeface="+mn-lt"/>
                <a:ea typeface="+mn-ea"/>
                <a:sym typeface="+mn-ea"/>
              </a:rPr>
              <a:t>strcpy</a:t>
            </a:r>
            <a:r>
              <a:rPr lang="zh-CN" altLang="zh-CN" sz="2400" b="1" kern="0" dirty="0">
                <a:latin typeface="+mn-lt"/>
                <a:ea typeface="+mn-ea"/>
                <a:sym typeface="+mn-ea"/>
              </a:rPr>
              <a:t>（</a:t>
            </a:r>
            <a:r>
              <a:rPr lang="en-US" altLang="zh-CN" sz="2400" b="1" kern="0" dirty="0">
                <a:latin typeface="+mn-lt"/>
                <a:ea typeface="+mn-ea"/>
                <a:sym typeface="+mn-ea"/>
              </a:rPr>
              <a:t>buffer</a:t>
            </a:r>
            <a:r>
              <a:rPr lang="zh-CN" altLang="zh-CN" sz="2400" b="1" kern="0" dirty="0">
                <a:latin typeface="+mn-lt"/>
                <a:ea typeface="+mn-ea"/>
                <a:sym typeface="+mn-ea"/>
              </a:rPr>
              <a:t>，</a:t>
            </a:r>
            <a:r>
              <a:rPr lang="en-US" altLang="zh-CN" sz="2400" b="1" kern="0" dirty="0" err="1">
                <a:latin typeface="+mn-lt"/>
                <a:ea typeface="+mn-ea"/>
                <a:sym typeface="+mn-ea"/>
              </a:rPr>
              <a:t>str</a:t>
            </a:r>
            <a:r>
              <a:rPr lang="zh-CN" altLang="zh-CN" sz="2400" b="1" kern="0" dirty="0">
                <a:latin typeface="+mn-lt"/>
                <a:ea typeface="+mn-ea"/>
                <a:sym typeface="+mn-ea"/>
              </a:rPr>
              <a:t>）；</a:t>
            </a:r>
            <a:endParaRPr lang="zh-CN" altLang="zh-CN" sz="2400" b="1" kern="0" dirty="0">
              <a:latin typeface="+mn-lt"/>
              <a:ea typeface="+mn-ea"/>
            </a:endParaRPr>
          </a:p>
          <a:p>
            <a:pPr>
              <a:spcBef>
                <a:spcPct val="20000"/>
              </a:spcBef>
              <a:buClr>
                <a:schemeClr val="folHlink"/>
              </a:buClr>
              <a:buSzPct val="60000"/>
              <a:buFont typeface="Wingdings" panose="05000000000000000000" pitchFamily="2" charset="2"/>
              <a:buNone/>
              <a:defRPr/>
            </a:pPr>
            <a:r>
              <a:rPr lang="en-US" altLang="zh-CN" sz="2400" b="1" kern="0" dirty="0">
                <a:latin typeface="+mn-lt"/>
                <a:ea typeface="+mn-ea"/>
                <a:sym typeface="+mn-ea"/>
              </a:rPr>
              <a:t>           }</a:t>
            </a:r>
            <a:endParaRPr lang="en-US" altLang="zh-CN" sz="2400" b="1" kern="0" dirty="0">
              <a:latin typeface="+mn-lt"/>
              <a:ea typeface="+mn-ea"/>
            </a:endParaRPr>
          </a:p>
          <a:p>
            <a:pPr marL="360045" indent="-360045" algn="just" fontAlgn="auto">
              <a:spcBef>
                <a:spcPts val="0"/>
              </a:spcBef>
              <a:spcAft>
                <a:spcPts val="0"/>
              </a:spcAft>
              <a:buClr>
                <a:srgbClr val="0000FF"/>
              </a:buClr>
              <a:buFont typeface="Wingdings" panose="05000000000000000000" pitchFamily="2" charset="2"/>
              <a:buChar char="Ì"/>
              <a:defRPr/>
            </a:pPr>
            <a:endParaRPr lang="zh-CN" altLang="zh-CN" sz="2400" b="1" dirty="0">
              <a:latin typeface="Times New Roman" panose="02020603050405020304" pitchFamily="18" charset="0"/>
              <a:ea typeface="+mn-ea"/>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anim calcmode="lin" valueType="num">
                                      <p:cBhvr additive="base">
                                        <p:cTn id="1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 calcmode="lin" valueType="num">
                                      <p:cBhvr additive="base">
                                        <p:cTn id="1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 calcmode="lin" valueType="num">
                                      <p:cBhvr additive="base">
                                        <p:cTn id="1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
          <p:cNvSpPr>
            <a:spLocks noGrp="1"/>
          </p:cNvSpPr>
          <p:nvPr>
            <p:ph type="title"/>
          </p:nvPr>
        </p:nvSpPr>
        <p:spPr/>
        <p:txBody>
          <a:bodyPr/>
          <a:lstStyle/>
          <a:p>
            <a:endParaRPr lang="zh-CN" altLang="en-US" smtClean="0">
              <a:ea typeface="宋体" charset="-122"/>
            </a:endParaRPr>
          </a:p>
        </p:txBody>
      </p:sp>
      <p:sp>
        <p:nvSpPr>
          <p:cNvPr id="65538" name="日期占位符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fld id="{A2054433-84B4-474B-BB62-A328AF1A3EA7}" type="datetime1">
              <a:rPr lang="zh-CN" altLang="en-US">
                <a:solidFill>
                  <a:schemeClr val="tx1"/>
                </a:solidFill>
                <a:latin typeface="Arial" charset="0"/>
              </a:rPr>
              <a:pPr fontAlgn="base">
                <a:spcBef>
                  <a:spcPct val="0"/>
                </a:spcBef>
                <a:spcAft>
                  <a:spcPct val="0"/>
                </a:spcAft>
              </a:pPr>
              <a:t>2018/5/31</a:t>
            </a:fld>
            <a:endParaRPr lang="zh-CN" altLang="en-US" noProof="1">
              <a:solidFill>
                <a:schemeClr val="tx1"/>
              </a:solidFill>
              <a:latin typeface="Arial" charset="0"/>
            </a:endParaRPr>
          </a:p>
        </p:txBody>
      </p:sp>
      <p:sp>
        <p:nvSpPr>
          <p:cNvPr id="66564" name="灯片编号占位符 4"/>
          <p:cNvSpPr>
            <a:spLocks noGrp="1"/>
          </p:cNvSpPr>
          <p:nvPr>
            <p:ph type="sldNum" sz="quarter" idx="12"/>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fld id="{142A8A5D-1718-402C-871E-C5DEA90AA337}" type="slidenum">
              <a:rPr altLang="zh-CN" b="0" smtClean="0"/>
              <a:pPr eaLnBrk="1" hangingPunct="1">
                <a:defRPr/>
              </a:pPr>
              <a:t>49</a:t>
            </a:fld>
            <a:endParaRPr lang="zh-CN" altLang="en-US" b="0" smtClean="0"/>
          </a:p>
        </p:txBody>
      </p:sp>
      <p:sp>
        <p:nvSpPr>
          <p:cNvPr id="2" name="矩形 1"/>
          <p:cNvSpPr/>
          <p:nvPr/>
        </p:nvSpPr>
        <p:spPr>
          <a:xfrm>
            <a:off x="603250" y="1144588"/>
            <a:ext cx="7921625" cy="3538537"/>
          </a:xfrm>
          <a:prstGeom prst="rect">
            <a:avLst/>
          </a:prstGeom>
          <a:solidFill>
            <a:schemeClr val="bg1"/>
          </a:solidFill>
          <a:ln w="25400" cmpd="sng">
            <a:solidFill>
              <a:srgbClr val="0000FF"/>
            </a:solidFill>
          </a:ln>
        </p:spPr>
        <p:txBody>
          <a:bodyPr anchor="ctr">
            <a:spAutoFit/>
          </a:bodyPr>
          <a:lstStyle/>
          <a:p>
            <a:pPr algn="just" fontAlgn="auto">
              <a:spcBef>
                <a:spcPts val="0"/>
              </a:spcBef>
              <a:spcAft>
                <a:spcPts val="0"/>
              </a:spcAft>
              <a:buClr>
                <a:srgbClr val="FF0000"/>
              </a:buClr>
              <a:buFont typeface="Wingdings" panose="05000000000000000000" pitchFamily="2" charset="2"/>
              <a:buNone/>
              <a:defRPr/>
            </a:pPr>
            <a:r>
              <a:rPr lang="zh-CN" altLang="zh-CN" sz="2800" b="1" dirty="0">
                <a:latin typeface="Times New Roman" panose="02020603050405020304" pitchFamily="18" charset="0"/>
                <a:ea typeface="+mn-ea"/>
                <a:cs typeface="Times New Roman" panose="02020603050405020304" pitchFamily="18" charset="0"/>
              </a:rPr>
              <a:t>堆溢出利用</a:t>
            </a:r>
          </a:p>
          <a:p>
            <a:pPr marL="360045" indent="-360045" algn="just" fontAlgn="auto">
              <a:spcBef>
                <a:spcPts val="0"/>
              </a:spcBef>
              <a:spcAft>
                <a:spcPts val="0"/>
              </a:spcAft>
              <a:buClr>
                <a:srgbClr val="0000FF"/>
              </a:buClr>
              <a:buFont typeface="Wingdings" panose="05000000000000000000" pitchFamily="2" charset="2"/>
              <a:buChar char="Ì"/>
              <a:defRPr/>
            </a:pPr>
            <a:r>
              <a:rPr lang="zh-CN" altLang="zh-CN" sz="2800" b="1" dirty="0">
                <a:latin typeface="Times New Roman" panose="02020603050405020304" pitchFamily="18" charset="0"/>
                <a:ea typeface="+mn-ea"/>
                <a:cs typeface="Times New Roman" panose="02020603050405020304" pitchFamily="18" charset="0"/>
              </a:rPr>
              <a:t>堆内存由分配的很多的大块内存区组成，每一块都含有描述内存块大小和其它一些细节信息的头部数据。</a:t>
            </a:r>
          </a:p>
          <a:p>
            <a:pPr marL="360045" indent="-360045" algn="just" fontAlgn="auto">
              <a:spcBef>
                <a:spcPts val="0"/>
              </a:spcBef>
              <a:spcAft>
                <a:spcPts val="0"/>
              </a:spcAft>
              <a:buClr>
                <a:srgbClr val="0000FF"/>
              </a:buClr>
              <a:buFont typeface="Wingdings" panose="05000000000000000000" pitchFamily="2" charset="2"/>
              <a:buChar char="Ì"/>
              <a:defRPr/>
            </a:pPr>
            <a:r>
              <a:rPr lang="zh-CN" altLang="zh-CN" sz="2800" b="1" dirty="0">
                <a:latin typeface="Times New Roman" panose="02020603050405020304" pitchFamily="18" charset="0"/>
                <a:ea typeface="+mn-ea"/>
                <a:cs typeface="Times New Roman" panose="02020603050405020304" pitchFamily="18" charset="0"/>
              </a:rPr>
              <a:t>如果堆缓冲区遭受了溢出，攻击者能重写相应堆的下一块存储区，包括其头部。</a:t>
            </a:r>
            <a:r>
              <a:rPr lang="zh-CN" altLang="zh-CN" sz="2800" b="1" dirty="0">
                <a:solidFill>
                  <a:srgbClr val="0070C0"/>
                </a:solidFill>
                <a:latin typeface="Times New Roman" panose="02020603050405020304" pitchFamily="18" charset="0"/>
                <a:ea typeface="+mn-ea"/>
                <a:cs typeface="Times New Roman" panose="02020603050405020304" pitchFamily="18" charset="0"/>
              </a:rPr>
              <a:t>如果重写堆内存区中下一个堆的头部信息，则在内存中可以写进任意数据。</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normAutofit/>
          </a:bodyPr>
          <a:lstStyle/>
          <a:p>
            <a:pPr marL="360045" indent="-360045" algn="just" fontAlgn="auto">
              <a:spcBef>
                <a:spcPts val="580"/>
              </a:spcBef>
              <a:spcAft>
                <a:spcPts val="0"/>
              </a:spcAft>
              <a:buClr>
                <a:srgbClr val="0000FF"/>
              </a:buClr>
              <a:buFont typeface="Wingdings" panose="05000000000000000000" pitchFamily="2" charset="2"/>
              <a:buChar char="Ø"/>
              <a:defRPr/>
            </a:pPr>
            <a:r>
              <a:rPr kumimoji="1" lang="zh-CN" altLang="zh-CN" sz="2800" b="1" dirty="0" smtClean="0">
                <a:latin typeface="+mn-ea"/>
                <a:cs typeface="Times New Roman" panose="02020603050405020304" pitchFamily="18" charset="0"/>
              </a:rPr>
              <a:t>访问控制是针对越权使用资源的防御性措施之一。其基本目标是防止对任何资源</a:t>
            </a:r>
            <a:r>
              <a:rPr lang="zh-CN" altLang="zh-CN" sz="2800" b="1" dirty="0" smtClean="0">
                <a:latin typeface="+mn-ea"/>
                <a:cs typeface="Times New Roman" panose="02020603050405020304" pitchFamily="18" charset="0"/>
              </a:rPr>
              <a:t>（</a:t>
            </a:r>
            <a:r>
              <a:rPr kumimoji="1" lang="zh-CN" altLang="zh-CN" sz="2800" b="1" dirty="0" smtClean="0">
                <a:latin typeface="+mn-ea"/>
                <a:cs typeface="Times New Roman" panose="02020603050405020304" pitchFamily="18" charset="0"/>
              </a:rPr>
              <a:t>如计算资源、通信资源或信息资源</a:t>
            </a:r>
            <a:r>
              <a:rPr lang="zh-CN" altLang="zh-CN" sz="2800" b="1" dirty="0" smtClean="0">
                <a:latin typeface="+mn-ea"/>
                <a:cs typeface="Times New Roman" panose="02020603050405020304" pitchFamily="18" charset="0"/>
              </a:rPr>
              <a:t>）</a:t>
            </a:r>
            <a:r>
              <a:rPr kumimoji="1" lang="zh-CN" altLang="zh-CN" sz="2800" b="1" dirty="0" smtClean="0">
                <a:latin typeface="+mn-ea"/>
                <a:cs typeface="Times New Roman" panose="02020603050405020304" pitchFamily="18" charset="0"/>
              </a:rPr>
              <a:t>进行未授权的访问，从而使资源使用始终处于控制范围内。</a:t>
            </a:r>
            <a:endParaRPr kumimoji="1" lang="en-US" altLang="zh-CN" sz="2800" b="1" dirty="0" smtClean="0">
              <a:latin typeface="+mn-ea"/>
              <a:cs typeface="Times New Roman" panose="02020603050405020304" pitchFamily="18" charset="0"/>
            </a:endParaRPr>
          </a:p>
          <a:p>
            <a:pPr marL="360045" indent="-360045" algn="just" fontAlgn="auto">
              <a:spcBef>
                <a:spcPts val="580"/>
              </a:spcBef>
              <a:spcAft>
                <a:spcPts val="0"/>
              </a:spcAft>
              <a:buClr>
                <a:srgbClr val="0000FF"/>
              </a:buClr>
              <a:buFont typeface="Wingdings" panose="05000000000000000000" pitchFamily="2" charset="2"/>
              <a:buChar char="Ø"/>
              <a:defRPr/>
            </a:pPr>
            <a:r>
              <a:rPr kumimoji="1" lang="zh-CN" altLang="zh-CN" sz="2800" b="1" dirty="0" smtClean="0">
                <a:latin typeface="+mn-ea"/>
                <a:cs typeface="Times New Roman" panose="02020603050405020304" pitchFamily="18" charset="0"/>
              </a:rPr>
              <a:t>最常见的是，通过对主机操作系统的设置或对路由器的设置来实现相应的主机访问控制或网络访问控制。例如，控制内网用户在上班时间使用</a:t>
            </a:r>
            <a:r>
              <a:rPr kumimoji="1" lang="en-US" altLang="zh-CN" sz="2800" b="1" dirty="0" smtClean="0">
                <a:latin typeface="+mn-ea"/>
                <a:cs typeface="Times New Roman" panose="02020603050405020304" pitchFamily="18" charset="0"/>
              </a:rPr>
              <a:t>QQ</a:t>
            </a:r>
            <a:r>
              <a:rPr kumimoji="1" lang="zh-CN" altLang="zh-CN" sz="2800" b="1" dirty="0" smtClean="0">
                <a:latin typeface="+mn-ea"/>
                <a:cs typeface="Times New Roman" panose="02020603050405020304" pitchFamily="18" charset="0"/>
              </a:rPr>
              <a:t>、</a:t>
            </a:r>
            <a:r>
              <a:rPr kumimoji="1" lang="en-US" altLang="zh-CN" sz="2800" b="1" dirty="0" smtClean="0">
                <a:latin typeface="+mn-ea"/>
                <a:cs typeface="Times New Roman" panose="02020603050405020304" pitchFamily="18" charset="0"/>
              </a:rPr>
              <a:t>MSN</a:t>
            </a:r>
            <a:r>
              <a:rPr kumimoji="1" lang="zh-CN" altLang="zh-CN" sz="2800" b="1" dirty="0" smtClean="0">
                <a:latin typeface="+mn-ea"/>
                <a:cs typeface="Times New Roman" panose="02020603050405020304" pitchFamily="18" charset="0"/>
              </a:rPr>
              <a:t>等。</a:t>
            </a:r>
            <a:endParaRPr kumimoji="1" lang="en-US" altLang="zh-CN" sz="2800" b="1" dirty="0" smtClean="0">
              <a:latin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8" y="211138"/>
            <a:ext cx="8964612" cy="769937"/>
          </a:xfrm>
        </p:spPr>
        <p:txBody>
          <a:bodyPr>
            <a:normAutofit/>
          </a:bodyPr>
          <a:lstStyle/>
          <a:p>
            <a:pPr algn="ctr" fontAlgn="auto">
              <a:spcAft>
                <a:spcPts val="0"/>
              </a:spcAft>
              <a:defRPr/>
            </a:pPr>
            <a:r>
              <a:rPr lang="en-US" altLang="zh-CN" sz="3600" b="1" dirty="0" smtClean="0">
                <a:latin typeface="Times New Roman" panose="02020603050405020304" pitchFamily="18" charset="0"/>
                <a:ea typeface="+mn-ea"/>
                <a:cs typeface="Times New Roman" panose="02020603050405020304" pitchFamily="18" charset="0"/>
              </a:rPr>
              <a:t>6.5  </a:t>
            </a:r>
            <a:r>
              <a:rPr lang="zh-CN" altLang="zh-CN" sz="3600" b="1" dirty="0" smtClean="0">
                <a:latin typeface="Times New Roman" panose="02020603050405020304" pitchFamily="18" charset="0"/>
                <a:ea typeface="+mn-ea"/>
                <a:cs typeface="Times New Roman" panose="02020603050405020304" pitchFamily="18" charset="0"/>
              </a:rPr>
              <a:t>信息系统安全</a:t>
            </a:r>
            <a:endParaRPr lang="zh-CN" altLang="en-US" sz="3600" b="1" dirty="0">
              <a:latin typeface="Times New Roman" panose="02020603050405020304" pitchFamily="18" charset="0"/>
              <a:ea typeface="+mn-ea"/>
              <a:cs typeface="Times New Roman" panose="02020603050405020304" pitchFamily="18" charset="0"/>
            </a:endParaRPr>
          </a:p>
        </p:txBody>
      </p:sp>
      <p:sp>
        <p:nvSpPr>
          <p:cNvPr id="66562" name="日期占位符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fld id="{F93EA575-B0A8-4165-8CF2-893ED9C0E41D}" type="datetime1">
              <a:rPr lang="zh-CN" altLang="en-US" b="1">
                <a:solidFill>
                  <a:schemeClr val="tx1"/>
                </a:solidFill>
                <a:latin typeface="Arial" charset="0"/>
              </a:rPr>
              <a:pPr fontAlgn="base">
                <a:spcBef>
                  <a:spcPct val="0"/>
                </a:spcBef>
                <a:spcAft>
                  <a:spcPct val="0"/>
                </a:spcAft>
              </a:pPr>
              <a:t>2018/5/31</a:t>
            </a:fld>
            <a:endParaRPr lang="zh-CN" altLang="en-US" b="1" noProof="1">
              <a:solidFill>
                <a:schemeClr val="tx1"/>
              </a:solidFill>
              <a:latin typeface="Arial" charset="0"/>
            </a:endParaRPr>
          </a:p>
        </p:txBody>
      </p:sp>
      <p:sp>
        <p:nvSpPr>
          <p:cNvPr id="67588" name="灯片编号占位符 4"/>
          <p:cNvSpPr>
            <a:spLocks noGrp="1"/>
          </p:cNvSpPr>
          <p:nvPr>
            <p:ph type="sldNum" sz="quarter" idx="12"/>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fld id="{F513FE10-5746-481A-A41A-4622D4B0C229}" type="slidenum">
              <a:rPr altLang="zh-CN" smtClean="0"/>
              <a:pPr eaLnBrk="1" hangingPunct="1">
                <a:defRPr/>
              </a:pPr>
              <a:t>50</a:t>
            </a:fld>
            <a:endParaRPr lang="zh-CN" altLang="en-US" smtClean="0"/>
          </a:p>
        </p:txBody>
      </p:sp>
      <p:sp>
        <p:nvSpPr>
          <p:cNvPr id="3" name="矩形 2"/>
          <p:cNvSpPr/>
          <p:nvPr/>
        </p:nvSpPr>
        <p:spPr>
          <a:xfrm>
            <a:off x="758825" y="1196975"/>
            <a:ext cx="7632700" cy="4398963"/>
          </a:xfrm>
          <a:prstGeom prst="rect">
            <a:avLst/>
          </a:prstGeom>
          <a:solidFill>
            <a:schemeClr val="bg1"/>
          </a:solidFill>
          <a:ln w="25400" cmpd="sng">
            <a:solidFill>
              <a:srgbClr val="0000FF"/>
            </a:solidFill>
          </a:ln>
        </p:spPr>
        <p:txBody>
          <a:bodyPr anchor="ctr">
            <a:spAutoFit/>
          </a:bodyPr>
          <a:lstStyle/>
          <a:p>
            <a:pPr algn="just" fontAlgn="auto">
              <a:spcBef>
                <a:spcPts val="0"/>
              </a:spcBef>
              <a:spcAft>
                <a:spcPts val="0"/>
              </a:spcAft>
              <a:buClr>
                <a:srgbClr val="FF0000"/>
              </a:buClr>
              <a:buFont typeface="Wingdings" panose="05000000000000000000" pitchFamily="2" charset="2"/>
              <a:buNone/>
              <a:defRPr/>
            </a:pPr>
            <a:r>
              <a:rPr lang="en-US" altLang="zh-CN" sz="2800" b="1" dirty="0">
                <a:latin typeface="Times New Roman" panose="02020603050405020304" pitchFamily="18" charset="0"/>
                <a:ea typeface="+mn-ea"/>
                <a:cs typeface="Times New Roman" panose="02020603050405020304" pitchFamily="18" charset="0"/>
              </a:rPr>
              <a:t>6.5.1  </a:t>
            </a:r>
            <a:r>
              <a:rPr lang="zh-CN" altLang="zh-CN" sz="2800" b="1" dirty="0">
                <a:latin typeface="Times New Roman" panose="02020603050405020304" pitchFamily="18" charset="0"/>
                <a:ea typeface="+mn-ea"/>
                <a:cs typeface="Times New Roman" panose="02020603050405020304" pitchFamily="18" charset="0"/>
              </a:rPr>
              <a:t>数据的安全威胁</a:t>
            </a:r>
          </a:p>
          <a:p>
            <a:pPr marL="360045" indent="-360045" algn="just" fontAlgn="auto">
              <a:spcBef>
                <a:spcPts val="0"/>
              </a:spcBef>
              <a:spcAft>
                <a:spcPts val="0"/>
              </a:spcAft>
              <a:buClr>
                <a:srgbClr val="0000FF"/>
              </a:buClr>
              <a:buFont typeface="Wingdings" panose="05000000000000000000" pitchFamily="2" charset="2"/>
              <a:buChar char="Ì"/>
              <a:defRPr/>
            </a:pPr>
            <a:r>
              <a:rPr lang="zh-CN" altLang="zh-CN" sz="2800" b="1" dirty="0">
                <a:latin typeface="Times New Roman" panose="02020603050405020304" pitchFamily="18" charset="0"/>
                <a:ea typeface="+mn-ea"/>
                <a:cs typeface="Times New Roman" panose="02020603050405020304" pitchFamily="18" charset="0"/>
              </a:rPr>
              <a:t>随着社会对计算机和网络的依赖性越来越大，如何保证计算机中数据的完整性、保密性和可用性成为每一个计算机使用者关心的重点。数据的完整性和可用性就是保证计算机系统上的数据和信息处于一种完整和未受损的状态。</a:t>
            </a:r>
          </a:p>
          <a:p>
            <a:pPr marL="360045" indent="-360045" algn="just" fontAlgn="auto">
              <a:spcBef>
                <a:spcPts val="0"/>
              </a:spcBef>
              <a:spcAft>
                <a:spcPts val="0"/>
              </a:spcAft>
              <a:buClr>
                <a:srgbClr val="0000FF"/>
              </a:buClr>
              <a:buFont typeface="Wingdings" panose="05000000000000000000" pitchFamily="2" charset="2"/>
              <a:buChar char="Ì"/>
              <a:defRPr/>
            </a:pPr>
            <a:r>
              <a:rPr lang="zh-CN" altLang="zh-CN" sz="2800" b="1" dirty="0">
                <a:latin typeface="Times New Roman" panose="02020603050405020304" pitchFamily="18" charset="0"/>
                <a:ea typeface="+mn-ea"/>
                <a:cs typeface="Times New Roman" panose="02020603050405020304" pitchFamily="18" charset="0"/>
              </a:rPr>
              <a:t>针对数据完整性、可用性、保密性最常见的威胁来自于攻击者或者计算机操作员、硬件故障、网络故障和灾难。</a:t>
            </a:r>
            <a:endParaRPr lang="en-US" altLang="zh-CN" sz="2800" b="1" dirty="0">
              <a:latin typeface="Times New Roman" panose="02020603050405020304" pitchFamily="18" charset="0"/>
              <a:ea typeface="+mn-ea"/>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p:cNvSpPr>
          <p:nvPr>
            <p:ph type="title"/>
          </p:nvPr>
        </p:nvSpPr>
        <p:spPr/>
        <p:txBody>
          <a:bodyPr/>
          <a:lstStyle/>
          <a:p>
            <a:endParaRPr lang="zh-CN" altLang="en-US" smtClean="0"/>
          </a:p>
        </p:txBody>
      </p:sp>
      <p:sp>
        <p:nvSpPr>
          <p:cNvPr id="3" name="内容占位符 2"/>
          <p:cNvSpPr>
            <a:spLocks noGrp="1"/>
          </p:cNvSpPr>
          <p:nvPr>
            <p:ph sz="quarter" idx="1"/>
          </p:nvPr>
        </p:nvSpPr>
        <p:spPr/>
        <p:txBody>
          <a:bodyPr>
            <a:normAutofit/>
          </a:bodyPr>
          <a:lstStyle/>
          <a:p>
            <a:pPr marL="360045" indent="-360045" algn="just" fontAlgn="auto">
              <a:spcBef>
                <a:spcPts val="0"/>
              </a:spcBef>
              <a:spcAft>
                <a:spcPts val="0"/>
              </a:spcAft>
              <a:buClr>
                <a:srgbClr val="0000FF"/>
              </a:buClr>
              <a:buFont typeface="Wingdings" panose="05000000000000000000" pitchFamily="2" charset="2"/>
              <a:buChar char="Ì"/>
              <a:defRPr/>
            </a:pPr>
            <a:r>
              <a:rPr lang="zh-CN" altLang="zh-CN" sz="2800" b="1" dirty="0" smtClean="0">
                <a:latin typeface="Times New Roman" panose="02020603050405020304" pitchFamily="18" charset="0"/>
                <a:cs typeface="Times New Roman" panose="02020603050405020304" pitchFamily="18" charset="0"/>
              </a:rPr>
              <a:t>攻击者的目的是对信息进行窃取或者破坏，计算机操作员也存在误删误改的误操作行为，这都对数据的安全性构成巨大的威胁。而除了人造成的问题之外，</a:t>
            </a:r>
            <a:r>
              <a:rPr lang="zh-CN" altLang="zh-CN" sz="2800" b="1" dirty="0" smtClean="0">
                <a:solidFill>
                  <a:srgbClr val="0070C0"/>
                </a:solidFill>
                <a:latin typeface="Times New Roman" panose="02020603050405020304" pitchFamily="18" charset="0"/>
                <a:cs typeface="Times New Roman" panose="02020603050405020304" pitchFamily="18" charset="0"/>
              </a:rPr>
              <a:t>硬件故障和网络故障</a:t>
            </a:r>
            <a:r>
              <a:rPr lang="zh-CN" altLang="zh-CN" sz="2800" b="1" dirty="0" smtClean="0">
                <a:latin typeface="Times New Roman" panose="02020603050405020304" pitchFamily="18" charset="0"/>
                <a:cs typeface="Times New Roman" panose="02020603050405020304" pitchFamily="18" charset="0"/>
              </a:rPr>
              <a:t>也是计算机运行过程中常见的故障，它们也将破坏数据的安全属性，严重时造成数据的丢失。</a:t>
            </a:r>
            <a:endParaRPr lang="en-US" altLang="zh-CN" sz="2800" b="1" dirty="0" smtClean="0">
              <a:latin typeface="Times New Roman" panose="02020603050405020304" pitchFamily="18" charset="0"/>
              <a:cs typeface="Times New Roman" panose="02020603050405020304" pitchFamily="18" charset="0"/>
            </a:endParaRPr>
          </a:p>
          <a:p>
            <a:pPr marL="274320" indent="-274320" fontAlgn="auto">
              <a:spcBef>
                <a:spcPts val="580"/>
              </a:spcBef>
              <a:spcAft>
                <a:spcPts val="0"/>
              </a:spcAft>
              <a:buFont typeface="Wingdings 2"/>
              <a:buChar char=""/>
              <a:defRPr/>
            </a:pPr>
            <a:endParaRPr lang="zh-CN" altLang="zh-CN" sz="2800" b="1" dirty="0" smtClean="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8" y="211138"/>
            <a:ext cx="8964612" cy="625475"/>
          </a:xfrm>
        </p:spPr>
        <p:txBody>
          <a:bodyPr>
            <a:normAutofit fontScale="90000"/>
          </a:bodyPr>
          <a:lstStyle/>
          <a:p>
            <a:pPr algn="ctr" fontAlgn="auto">
              <a:spcAft>
                <a:spcPts val="0"/>
              </a:spcAft>
              <a:defRPr/>
            </a:pPr>
            <a:r>
              <a:rPr lang="en-US" altLang="zh-CN" sz="3600" b="1" dirty="0">
                <a:latin typeface="Times New Roman" panose="02020603050405020304" pitchFamily="18" charset="0"/>
                <a:ea typeface="+mn-ea"/>
                <a:cs typeface="Times New Roman" panose="02020603050405020304" pitchFamily="18" charset="0"/>
              </a:rPr>
              <a:t>6.5.2  </a:t>
            </a:r>
            <a:r>
              <a:rPr lang="zh-CN" altLang="zh-CN" sz="3600" b="1" dirty="0">
                <a:latin typeface="Times New Roman" panose="02020603050405020304" pitchFamily="18" charset="0"/>
                <a:ea typeface="+mn-ea"/>
                <a:cs typeface="Times New Roman" panose="02020603050405020304" pitchFamily="18" charset="0"/>
              </a:rPr>
              <a:t>数据的加密</a:t>
            </a:r>
            <a:r>
              <a:rPr lang="zh-CN" altLang="zh-CN" sz="3600" b="1" dirty="0" smtClean="0">
                <a:latin typeface="Times New Roman" panose="02020603050405020304" pitchFamily="18" charset="0"/>
                <a:ea typeface="+mn-ea"/>
                <a:cs typeface="Times New Roman" panose="02020603050405020304" pitchFamily="18" charset="0"/>
              </a:rPr>
              <a:t>存储</a:t>
            </a:r>
            <a:endParaRPr lang="zh-CN" altLang="en-US" sz="3600" b="1" dirty="0">
              <a:latin typeface="Times New Roman" panose="02020603050405020304" pitchFamily="18" charset="0"/>
              <a:ea typeface="+mn-ea"/>
              <a:cs typeface="Times New Roman" panose="02020603050405020304" pitchFamily="18" charset="0"/>
            </a:endParaRPr>
          </a:p>
        </p:txBody>
      </p:sp>
      <p:sp>
        <p:nvSpPr>
          <p:cNvPr id="68610" name="日期占位符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fld id="{5B63F5A1-43D9-4003-B079-399EE9A43A34}" type="datetime1">
              <a:rPr lang="zh-CN" altLang="en-US" b="1"/>
              <a:pPr fontAlgn="base">
                <a:spcBef>
                  <a:spcPct val="0"/>
                </a:spcBef>
                <a:spcAft>
                  <a:spcPct val="0"/>
                </a:spcAft>
              </a:pPr>
              <a:t>2018/5/31</a:t>
            </a:fld>
            <a:endParaRPr lang="zh-CN" altLang="en-US" b="1" noProof="1"/>
          </a:p>
        </p:txBody>
      </p:sp>
      <p:sp>
        <p:nvSpPr>
          <p:cNvPr id="5" name="灯片编号占位符 4"/>
          <p:cNvSpPr>
            <a:spLocks noGrp="1"/>
          </p:cNvSpPr>
          <p:nvPr>
            <p:ph type="sldNum" sz="quarter" idx="12"/>
          </p:nvPr>
        </p:nvSpPr>
        <p:spPr/>
        <p:txBody>
          <a:bodyPr/>
          <a:lstStyle/>
          <a:p>
            <a:pPr>
              <a:defRPr/>
            </a:pPr>
            <a:fld id="{0758594E-9B8E-4C5D-9DCF-F1639F63517F}" type="slidenum">
              <a:rPr lang="en-US" altLang="zh-CN" b="1"/>
              <a:pPr>
                <a:defRPr/>
              </a:pPr>
              <a:t>52</a:t>
            </a:fld>
            <a:endParaRPr lang="zh-CN" altLang="en-US" b="1"/>
          </a:p>
        </p:txBody>
      </p:sp>
      <p:sp>
        <p:nvSpPr>
          <p:cNvPr id="3" name="矩形 2"/>
          <p:cNvSpPr>
            <a:spLocks noChangeArrowheads="1"/>
          </p:cNvSpPr>
          <p:nvPr/>
        </p:nvSpPr>
        <p:spPr bwMode="auto">
          <a:xfrm>
            <a:off x="755650" y="1054100"/>
            <a:ext cx="7632700" cy="5262563"/>
          </a:xfrm>
          <a:prstGeom prst="rect">
            <a:avLst/>
          </a:prstGeom>
          <a:solidFill>
            <a:schemeClr val="bg1"/>
          </a:solidFill>
          <a:ln w="25400">
            <a:solidFill>
              <a:srgbClr val="0000FF"/>
            </a:solidFill>
            <a:miter lim="800000"/>
            <a:headEnd/>
            <a:tailEnd/>
          </a:ln>
        </p:spPr>
        <p:txBody>
          <a:bodyPr anchor="ctr">
            <a:spAutoFit/>
          </a:bodyPr>
          <a:lstStyle/>
          <a:p>
            <a:pPr marL="358775" indent="-358775" algn="just">
              <a:buClr>
                <a:srgbClr val="0000FF"/>
              </a:buClr>
              <a:buFont typeface="Wingdings" pitchFamily="2" charset="2"/>
              <a:buChar char="Ì"/>
            </a:pPr>
            <a:r>
              <a:rPr lang="zh-CN" altLang="zh-CN" sz="2800" b="1" dirty="0">
                <a:latin typeface="Times New Roman" pitchFamily="18" charset="0"/>
                <a:cs typeface="Times New Roman" pitchFamily="18" charset="0"/>
              </a:rPr>
              <a:t>数据安全性的重要一点是保障数据的保密性，通常采用的技术是数据在存储过程中采用加密算法实现数据在介质中加密存放。</a:t>
            </a:r>
            <a:endParaRPr lang="en-US" altLang="zh-CN" sz="2800" b="1" dirty="0">
              <a:latin typeface="Times New Roman" pitchFamily="18" charset="0"/>
              <a:cs typeface="Times New Roman" pitchFamily="18" charset="0"/>
            </a:endParaRPr>
          </a:p>
          <a:p>
            <a:pPr marL="358775" indent="-358775" algn="just">
              <a:buClr>
                <a:srgbClr val="0000FF"/>
              </a:buClr>
              <a:buFont typeface="Wingdings" pitchFamily="2" charset="2"/>
              <a:buChar char="Ì"/>
            </a:pPr>
            <a:endParaRPr lang="en-US" altLang="zh-CN" sz="2800" b="1" dirty="0">
              <a:latin typeface="Times New Roman" pitchFamily="18" charset="0"/>
              <a:cs typeface="Times New Roman" pitchFamily="18" charset="0"/>
            </a:endParaRPr>
          </a:p>
          <a:p>
            <a:pPr marL="358775" indent="-358775" algn="just">
              <a:buClr>
                <a:srgbClr val="0000FF"/>
              </a:buClr>
              <a:buFont typeface="Wingdings" pitchFamily="2" charset="2"/>
              <a:buChar char="Ì"/>
            </a:pPr>
            <a:r>
              <a:rPr lang="zh-CN" altLang="zh-CN" sz="2800" b="1" dirty="0">
                <a:latin typeface="Times New Roman" pitchFamily="18" charset="0"/>
                <a:cs typeface="Times New Roman" pitchFamily="18" charset="0"/>
              </a:rPr>
              <a:t>数据保密性的目的，在于当数据介质遭受盗窃或者非法拷贝后，仍然可以保证关键数据不被泄漏。</a:t>
            </a:r>
          </a:p>
          <a:p>
            <a:pPr marL="358775" indent="-358775" algn="just">
              <a:buClr>
                <a:srgbClr val="0000FF"/>
              </a:buClr>
              <a:buFont typeface="Wingdings" pitchFamily="2" charset="2"/>
              <a:buChar char="Ì"/>
            </a:pPr>
            <a:r>
              <a:rPr lang="zh-CN" altLang="zh-CN" sz="2800" b="1" dirty="0">
                <a:latin typeface="Times New Roman" pitchFamily="18" charset="0"/>
                <a:cs typeface="Times New Roman" pitchFamily="18" charset="0"/>
              </a:rPr>
              <a:t>在</a:t>
            </a:r>
            <a:r>
              <a:rPr lang="en-US" altLang="zh-CN" sz="2800" b="1" dirty="0">
                <a:latin typeface="Times New Roman" pitchFamily="18" charset="0"/>
                <a:cs typeface="Times New Roman" pitchFamily="18" charset="0"/>
              </a:rPr>
              <a:t>Windows</a:t>
            </a:r>
            <a:r>
              <a:rPr lang="zh-CN" altLang="zh-CN" sz="2800" b="1" dirty="0">
                <a:latin typeface="Times New Roman" pitchFamily="18" charset="0"/>
                <a:cs typeface="Times New Roman" pitchFamily="18" charset="0"/>
              </a:rPr>
              <a:t>操作系统中，通过</a:t>
            </a:r>
            <a:r>
              <a:rPr lang="en-US" altLang="zh-CN" sz="2800" b="1" dirty="0">
                <a:latin typeface="Times New Roman" pitchFamily="18" charset="0"/>
                <a:cs typeface="Times New Roman" pitchFamily="18" charset="0"/>
              </a:rPr>
              <a:t>EFS</a:t>
            </a:r>
            <a:r>
              <a:rPr lang="zh-CN" altLang="zh-CN"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Encrypt File System</a:t>
            </a:r>
            <a:r>
              <a:rPr lang="zh-CN" altLang="zh-CN" sz="2800" b="1" dirty="0">
                <a:latin typeface="Times New Roman" pitchFamily="18" charset="0"/>
                <a:cs typeface="Times New Roman" pitchFamily="18" charset="0"/>
              </a:rPr>
              <a:t>）数据加密技术实现数据的加密存储。</a:t>
            </a:r>
            <a:endParaRPr lang="en-US" altLang="zh-CN" sz="2800" b="1" dirty="0">
              <a:latin typeface="Times New Roman" pitchFamily="18" charset="0"/>
              <a:cs typeface="Times New Roman" pitchFamily="18" charset="0"/>
            </a:endParaRPr>
          </a:p>
          <a:p>
            <a:pPr marL="358775" indent="-358775" algn="just">
              <a:buClr>
                <a:srgbClr val="0000FF"/>
              </a:buClr>
              <a:buFont typeface="Wingdings" pitchFamily="2" charset="2"/>
              <a:buChar char="Ì"/>
            </a:pPr>
            <a:endParaRPr lang="en-US" altLang="zh-CN" sz="2800" b="1" dirty="0">
              <a:latin typeface="Times New Roman" pitchFamily="18" charset="0"/>
              <a:cs typeface="Times New Roman" pitchFamily="18" charset="0"/>
            </a:endParaRPr>
          </a:p>
          <a:p>
            <a:pPr marL="358775" indent="-358775" algn="just">
              <a:buClr>
                <a:srgbClr val="0000FF"/>
              </a:buClr>
              <a:buFont typeface="Wingdings" pitchFamily="2" charset="2"/>
              <a:buChar char="Ì"/>
            </a:pPr>
            <a:endParaRPr lang="zh-CN" altLang="zh-CN" sz="2800" b="1" dirty="0">
              <a:solidFill>
                <a:srgbClr val="FF0000"/>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900" y="582613"/>
            <a:ext cx="8964613" cy="554037"/>
          </a:xfrm>
        </p:spPr>
        <p:txBody>
          <a:bodyPr>
            <a:normAutofit fontScale="90000"/>
          </a:bodyPr>
          <a:lstStyle/>
          <a:p>
            <a:pPr algn="ctr" fontAlgn="auto">
              <a:spcAft>
                <a:spcPts val="0"/>
              </a:spcAft>
              <a:defRPr/>
            </a:pPr>
            <a:r>
              <a:rPr lang="en-US" altLang="zh-CN" sz="3600" b="1" dirty="0" smtClean="0">
                <a:latin typeface="Times New Roman" panose="02020603050405020304" pitchFamily="18" charset="0"/>
                <a:ea typeface="+mn-ea"/>
                <a:cs typeface="Times New Roman" panose="02020603050405020304" pitchFamily="18" charset="0"/>
              </a:rPr>
              <a:t>6.5.3  </a:t>
            </a:r>
            <a:r>
              <a:rPr lang="zh-CN" altLang="zh-CN" sz="3600" b="1" dirty="0" smtClean="0">
                <a:latin typeface="Times New Roman" panose="02020603050405020304" pitchFamily="18" charset="0"/>
                <a:ea typeface="+mn-ea"/>
                <a:cs typeface="Times New Roman" panose="02020603050405020304" pitchFamily="18" charset="0"/>
              </a:rPr>
              <a:t>数据备份和恢复</a:t>
            </a:r>
            <a:endParaRPr lang="zh-CN" altLang="en-US" sz="3600" b="1" dirty="0">
              <a:latin typeface="Times New Roman" panose="02020603050405020304" pitchFamily="18" charset="0"/>
              <a:ea typeface="+mn-ea"/>
              <a:cs typeface="Times New Roman" panose="02020603050405020304" pitchFamily="18" charset="0"/>
            </a:endParaRPr>
          </a:p>
        </p:txBody>
      </p:sp>
      <p:sp>
        <p:nvSpPr>
          <p:cNvPr id="69634" name="日期占位符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fld id="{4384A981-2379-4442-B878-139C22C6CB56}" type="datetime1">
              <a:rPr lang="zh-CN" altLang="en-US" b="1">
                <a:solidFill>
                  <a:schemeClr val="tx1"/>
                </a:solidFill>
                <a:latin typeface="Arial" charset="0"/>
              </a:rPr>
              <a:pPr fontAlgn="base">
                <a:spcBef>
                  <a:spcPct val="0"/>
                </a:spcBef>
                <a:spcAft>
                  <a:spcPct val="0"/>
                </a:spcAft>
              </a:pPr>
              <a:t>2018/5/31</a:t>
            </a:fld>
            <a:endParaRPr lang="zh-CN" altLang="en-US" b="1" noProof="1">
              <a:solidFill>
                <a:schemeClr val="tx1"/>
              </a:solidFill>
              <a:latin typeface="Arial" charset="0"/>
            </a:endParaRPr>
          </a:p>
        </p:txBody>
      </p:sp>
      <p:sp>
        <p:nvSpPr>
          <p:cNvPr id="69636" name="灯片编号占位符 4"/>
          <p:cNvSpPr>
            <a:spLocks noGrp="1"/>
          </p:cNvSpPr>
          <p:nvPr>
            <p:ph type="sldNum" sz="quarter" idx="12"/>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fld id="{8F34334F-A9EA-4408-BCE0-DA1F00016BA7}" type="slidenum">
              <a:rPr altLang="zh-CN" smtClean="0"/>
              <a:pPr eaLnBrk="1" hangingPunct="1">
                <a:defRPr/>
              </a:pPr>
              <a:t>53</a:t>
            </a:fld>
            <a:endParaRPr lang="zh-CN" altLang="en-US" smtClean="0"/>
          </a:p>
        </p:txBody>
      </p:sp>
      <p:sp>
        <p:nvSpPr>
          <p:cNvPr id="3" name="矩形 2"/>
          <p:cNvSpPr>
            <a:spLocks noChangeArrowheads="1"/>
          </p:cNvSpPr>
          <p:nvPr/>
        </p:nvSpPr>
        <p:spPr bwMode="auto">
          <a:xfrm>
            <a:off x="755650" y="1792288"/>
            <a:ext cx="7704138" cy="3538537"/>
          </a:xfrm>
          <a:prstGeom prst="rect">
            <a:avLst/>
          </a:prstGeom>
          <a:solidFill>
            <a:schemeClr val="bg1"/>
          </a:solidFill>
          <a:ln w="25400">
            <a:solidFill>
              <a:srgbClr val="0000FF"/>
            </a:solidFill>
            <a:miter lim="800000"/>
            <a:headEnd/>
            <a:tailEnd/>
          </a:ln>
        </p:spPr>
        <p:txBody>
          <a:bodyPr anchor="ctr">
            <a:spAutoFit/>
          </a:bodyPr>
          <a:lstStyle/>
          <a:p>
            <a:pPr marL="358775" indent="-358775" algn="just">
              <a:buClr>
                <a:srgbClr val="0000FF"/>
              </a:buClr>
              <a:buFont typeface="Wingdings" pitchFamily="2" charset="2"/>
              <a:buChar char="Ì"/>
            </a:pPr>
            <a:r>
              <a:rPr lang="zh-CN" altLang="zh-CN" sz="2800" b="1">
                <a:latin typeface="Times New Roman" pitchFamily="18" charset="0"/>
                <a:cs typeface="Times New Roman" pitchFamily="18" charset="0"/>
              </a:rPr>
              <a:t>数据备份作为信息安全的一个重要内容，其重要性却往往被人们忽视。只要发生数据传输、数据存储和数据交换，就有可能产生</a:t>
            </a:r>
            <a:r>
              <a:rPr lang="zh-CN" altLang="zh-CN" sz="2800" b="1">
                <a:solidFill>
                  <a:srgbClr val="0070C0"/>
                </a:solidFill>
                <a:latin typeface="Times New Roman" pitchFamily="18" charset="0"/>
                <a:cs typeface="Times New Roman" pitchFamily="18" charset="0"/>
              </a:rPr>
              <a:t>数据故障</a:t>
            </a:r>
            <a:r>
              <a:rPr lang="zh-CN" altLang="zh-CN" sz="2800" b="1">
                <a:latin typeface="Times New Roman" pitchFamily="18" charset="0"/>
                <a:cs typeface="Times New Roman" pitchFamily="18" charset="0"/>
              </a:rPr>
              <a:t>，如果没有采取数据备份和数据恢复手段与措施，就会导致数据的丢失。</a:t>
            </a:r>
            <a:endParaRPr lang="en-US" altLang="zh-CN" sz="2800" b="1">
              <a:latin typeface="Times New Roman" pitchFamily="18" charset="0"/>
              <a:cs typeface="Times New Roman" pitchFamily="18" charset="0"/>
            </a:endParaRPr>
          </a:p>
          <a:p>
            <a:pPr marL="358775" indent="-358775" algn="just">
              <a:buClr>
                <a:srgbClr val="0000FF"/>
              </a:buClr>
              <a:buFont typeface="Wingdings" pitchFamily="2" charset="2"/>
              <a:buChar char="Ì"/>
            </a:pPr>
            <a:r>
              <a:rPr lang="zh-CN" altLang="zh-CN" sz="2800" b="1">
                <a:latin typeface="Times New Roman" pitchFamily="18" charset="0"/>
                <a:cs typeface="Times New Roman" pitchFamily="18" charset="0"/>
              </a:rPr>
              <a:t>有时造成的损失是无法弥补与估量的。数据故障的形式是多种多样的。通常，数据故障可划分为系统故障、事务故障和介质故障</a:t>
            </a:r>
            <a:r>
              <a:rPr lang="en-US" altLang="zh-CN" sz="2800" b="1">
                <a:latin typeface="Times New Roman" pitchFamily="18" charset="0"/>
                <a:cs typeface="Times New Roman" pitchFamily="18" charset="0"/>
              </a:rPr>
              <a:t>3</a:t>
            </a:r>
            <a:r>
              <a:rPr lang="zh-CN" altLang="zh-CN" sz="2800" b="1">
                <a:latin typeface="Times New Roman" pitchFamily="18" charset="0"/>
                <a:cs typeface="Times New Roman" pitchFamily="18" charset="0"/>
              </a:rPr>
              <a:t>大类。</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1"/>
          <p:cNvSpPr>
            <a:spLocks noGrp="1"/>
          </p:cNvSpPr>
          <p:nvPr>
            <p:ph type="title"/>
          </p:nvPr>
        </p:nvSpPr>
        <p:spPr/>
        <p:txBody>
          <a:bodyPr/>
          <a:lstStyle/>
          <a:p>
            <a:endParaRPr lang="zh-CN" altLang="en-US" smtClean="0"/>
          </a:p>
        </p:txBody>
      </p:sp>
      <p:sp>
        <p:nvSpPr>
          <p:cNvPr id="3" name="内容占位符 2"/>
          <p:cNvSpPr>
            <a:spLocks noGrp="1"/>
          </p:cNvSpPr>
          <p:nvPr>
            <p:ph sz="quarter" idx="1"/>
          </p:nvPr>
        </p:nvSpPr>
        <p:spPr/>
        <p:txBody>
          <a:bodyPr>
            <a:normAutofit/>
          </a:bodyPr>
          <a:lstStyle/>
          <a:p>
            <a:pPr marL="360045" indent="-360045" algn="just" fontAlgn="auto">
              <a:spcBef>
                <a:spcPts val="0"/>
              </a:spcBef>
              <a:spcAft>
                <a:spcPts val="0"/>
              </a:spcAft>
              <a:buClr>
                <a:srgbClr val="0000FF"/>
              </a:buClr>
              <a:buFont typeface="Wingdings" panose="05000000000000000000" pitchFamily="2" charset="2"/>
              <a:buChar char="Ì"/>
              <a:defRPr/>
            </a:pPr>
            <a:r>
              <a:rPr lang="zh-CN" altLang="zh-CN" b="1" dirty="0" smtClean="0">
                <a:latin typeface="Times New Roman" panose="02020603050405020304" pitchFamily="18" charset="0"/>
                <a:cs typeface="Times New Roman" panose="02020603050405020304" pitchFamily="18" charset="0"/>
                <a:sym typeface="+mn-ea"/>
              </a:rPr>
              <a:t>计算机</a:t>
            </a:r>
            <a:r>
              <a:rPr lang="zh-CN" altLang="zh-CN" b="1" dirty="0">
                <a:latin typeface="Times New Roman" panose="02020603050405020304" pitchFamily="18" charset="0"/>
                <a:cs typeface="Times New Roman" panose="02020603050405020304" pitchFamily="18" charset="0"/>
                <a:sym typeface="+mn-ea"/>
              </a:rPr>
              <a:t>的应用越来越广泛，但使用计算机系统处理日常业务在提高效率的同时，也产生了新的问题，即数据是</a:t>
            </a:r>
            <a:r>
              <a:rPr lang="zh-CN" altLang="zh-CN" b="1" dirty="0">
                <a:solidFill>
                  <a:srgbClr val="0070C0"/>
                </a:solidFill>
                <a:latin typeface="Times New Roman" panose="02020603050405020304" pitchFamily="18" charset="0"/>
                <a:cs typeface="Times New Roman" panose="02020603050405020304" pitchFamily="18" charset="0"/>
                <a:sym typeface="+mn-ea"/>
              </a:rPr>
              <a:t>失效问题</a:t>
            </a:r>
            <a:r>
              <a:rPr lang="zh-CN" altLang="zh-CN" b="1" dirty="0" smtClean="0">
                <a:latin typeface="Times New Roman" panose="02020603050405020304" pitchFamily="18" charset="0"/>
                <a:cs typeface="Times New Roman" panose="02020603050405020304" pitchFamily="18" charset="0"/>
                <a:sym typeface="+mn-ea"/>
              </a:rPr>
              <a:t>。</a:t>
            </a:r>
            <a:endParaRPr lang="en-US" altLang="zh-CN" b="1" dirty="0" smtClean="0">
              <a:latin typeface="Times New Roman" panose="02020603050405020304" pitchFamily="18" charset="0"/>
              <a:cs typeface="Times New Roman" panose="02020603050405020304" pitchFamily="18" charset="0"/>
            </a:endParaRPr>
          </a:p>
          <a:p>
            <a:pPr marL="360045" indent="-360045" algn="just" fontAlgn="auto">
              <a:spcBef>
                <a:spcPts val="0"/>
              </a:spcBef>
              <a:spcAft>
                <a:spcPts val="0"/>
              </a:spcAft>
              <a:buClr>
                <a:srgbClr val="0000FF"/>
              </a:buClr>
              <a:buFont typeface="Wingdings" panose="05000000000000000000" pitchFamily="2" charset="2"/>
              <a:buChar char="Ì"/>
              <a:defRPr/>
            </a:pPr>
            <a:r>
              <a:rPr lang="zh-CN" altLang="zh-CN" b="1" dirty="0" smtClean="0">
                <a:latin typeface="Times New Roman" panose="02020603050405020304" pitchFamily="18" charset="0"/>
                <a:cs typeface="Times New Roman" panose="02020603050405020304" pitchFamily="18" charset="0"/>
                <a:sym typeface="+mn-ea"/>
              </a:rPr>
              <a:t>一旦</a:t>
            </a:r>
            <a:r>
              <a:rPr lang="zh-CN" altLang="zh-CN" b="1" dirty="0">
                <a:latin typeface="Times New Roman" panose="02020603050405020304" pitchFamily="18" charset="0"/>
                <a:cs typeface="Times New Roman" panose="02020603050405020304" pitchFamily="18" charset="0"/>
                <a:sym typeface="+mn-ea"/>
              </a:rPr>
              <a:t>发生数据失效，组织就会陷入困境：客户资料，技术文件，财务帐务等数据可能被损坏的面目全非，而允许恢复时间可能只有短短几天或更少</a:t>
            </a:r>
            <a:r>
              <a:rPr lang="zh-CN" altLang="zh-CN" b="1" dirty="0" smtClean="0">
                <a:latin typeface="Times New Roman" panose="02020603050405020304" pitchFamily="18" charset="0"/>
                <a:cs typeface="Times New Roman" panose="02020603050405020304" pitchFamily="18" charset="0"/>
                <a:sym typeface="+mn-ea"/>
              </a:rPr>
              <a:t>。</a:t>
            </a:r>
            <a:endParaRPr lang="en-US" altLang="zh-CN" b="1" dirty="0" smtClean="0">
              <a:latin typeface="Times New Roman" panose="02020603050405020304" pitchFamily="18" charset="0"/>
              <a:cs typeface="Times New Roman" panose="02020603050405020304" pitchFamily="18" charset="0"/>
            </a:endParaRPr>
          </a:p>
          <a:p>
            <a:pPr marL="360045" indent="-360045" algn="just" fontAlgn="auto">
              <a:spcBef>
                <a:spcPts val="0"/>
              </a:spcBef>
              <a:spcAft>
                <a:spcPts val="0"/>
              </a:spcAft>
              <a:buClr>
                <a:srgbClr val="0000FF"/>
              </a:buClr>
              <a:buFont typeface="Wingdings" panose="05000000000000000000" pitchFamily="2" charset="2"/>
              <a:buChar char="Ì"/>
              <a:defRPr/>
            </a:pPr>
            <a:r>
              <a:rPr lang="zh-CN" altLang="zh-CN" b="1" dirty="0" smtClean="0">
                <a:latin typeface="Times New Roman" panose="02020603050405020304" pitchFamily="18" charset="0"/>
                <a:cs typeface="Times New Roman" panose="02020603050405020304" pitchFamily="18" charset="0"/>
                <a:sym typeface="+mn-ea"/>
              </a:rPr>
              <a:t>如果</a:t>
            </a:r>
            <a:r>
              <a:rPr lang="zh-CN" altLang="zh-CN" b="1" dirty="0">
                <a:latin typeface="Times New Roman" panose="02020603050405020304" pitchFamily="18" charset="0"/>
                <a:cs typeface="Times New Roman" panose="02020603050405020304" pitchFamily="18" charset="0"/>
                <a:sym typeface="+mn-ea"/>
              </a:rPr>
              <a:t>系统无法顺利恢复，最终结局不堪设想。所以组织的信息化程度越高，备份和灾难恢复措施就越重要。</a:t>
            </a:r>
            <a:endParaRPr lang="zh-CN" altLang="zh-CN" b="1" dirty="0">
              <a:latin typeface="Times New Roman" panose="02020603050405020304" pitchFamily="18" charset="0"/>
              <a:cs typeface="Times New Roman" panose="02020603050405020304" pitchFamily="18" charset="0"/>
            </a:endParaRPr>
          </a:p>
          <a:p>
            <a:pPr marL="274320" indent="-274320" fontAlgn="auto">
              <a:spcBef>
                <a:spcPts val="580"/>
              </a:spcBef>
              <a:spcAft>
                <a:spcPts val="0"/>
              </a:spcAft>
              <a:buFont typeface="Wingdings 2"/>
              <a:buChar cha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日期占位符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fld id="{C4C1E0EF-9BD3-4348-B6DB-0460B19EF290}" type="datetime1">
              <a:rPr lang="zh-CN" altLang="en-US">
                <a:solidFill>
                  <a:schemeClr val="tx1"/>
                </a:solidFill>
                <a:latin typeface="Arial" charset="0"/>
              </a:rPr>
              <a:pPr fontAlgn="base">
                <a:spcBef>
                  <a:spcPct val="0"/>
                </a:spcBef>
                <a:spcAft>
                  <a:spcPct val="0"/>
                </a:spcAft>
              </a:pPr>
              <a:t>2018/5/31</a:t>
            </a:fld>
            <a:endParaRPr lang="zh-CN" altLang="en-US" noProof="1">
              <a:solidFill>
                <a:schemeClr val="tx1"/>
              </a:solidFill>
              <a:latin typeface="Arial" charset="0"/>
            </a:endParaRPr>
          </a:p>
        </p:txBody>
      </p:sp>
      <p:sp>
        <p:nvSpPr>
          <p:cNvPr id="70660" name="灯片编号占位符 4"/>
          <p:cNvSpPr>
            <a:spLocks noGrp="1"/>
          </p:cNvSpPr>
          <p:nvPr>
            <p:ph type="sldNum" sz="quarter" idx="12"/>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fld id="{1CF46C10-292C-45F4-A504-0935EF52FD21}" type="slidenum">
              <a:rPr altLang="zh-CN" b="0" smtClean="0"/>
              <a:pPr eaLnBrk="1" hangingPunct="1">
                <a:defRPr/>
              </a:pPr>
              <a:t>55</a:t>
            </a:fld>
            <a:endParaRPr lang="zh-CN" altLang="en-US" b="0" smtClean="0"/>
          </a:p>
        </p:txBody>
      </p:sp>
      <p:sp>
        <p:nvSpPr>
          <p:cNvPr id="2" name="矩形 1"/>
          <p:cNvSpPr>
            <a:spLocks noChangeArrowheads="1"/>
          </p:cNvSpPr>
          <p:nvPr/>
        </p:nvSpPr>
        <p:spPr bwMode="auto">
          <a:xfrm>
            <a:off x="857224" y="1357298"/>
            <a:ext cx="7489825" cy="4454233"/>
          </a:xfrm>
          <a:prstGeom prst="rect">
            <a:avLst/>
          </a:prstGeom>
          <a:solidFill>
            <a:schemeClr val="bg1"/>
          </a:solidFill>
          <a:ln w="25400">
            <a:solidFill>
              <a:srgbClr val="0000FF"/>
            </a:solidFill>
            <a:miter lim="800000"/>
            <a:headEnd/>
            <a:tailEnd/>
          </a:ln>
        </p:spPr>
        <p:txBody>
          <a:bodyPr anchor="ctr">
            <a:spAutoFit/>
          </a:bodyPr>
          <a:lstStyle/>
          <a:p>
            <a:pPr marL="358775" indent="-358775" algn="just">
              <a:lnSpc>
                <a:spcPct val="150000"/>
              </a:lnSpc>
              <a:buClr>
                <a:srgbClr val="0000FF"/>
              </a:buClr>
              <a:buFont typeface="Wingdings" pitchFamily="2" charset="2"/>
              <a:buChar char="Ì"/>
            </a:pPr>
            <a:r>
              <a:rPr lang="zh-CN" altLang="zh-CN" sz="2400" b="1" dirty="0">
                <a:latin typeface="Times New Roman" pitchFamily="18" charset="0"/>
                <a:cs typeface="Times New Roman" pitchFamily="18" charset="0"/>
                <a:sym typeface="+mn-ea"/>
              </a:rPr>
              <a:t>所谓数据库备份是指制作数据库结构和数据的拷贝，以便在数据库遭到破坏时能够恢复数据库。</a:t>
            </a:r>
            <a:endParaRPr lang="zh-CN" altLang="zh-CN" sz="2400" b="1" dirty="0">
              <a:latin typeface="Times New Roman" pitchFamily="18" charset="0"/>
              <a:cs typeface="Times New Roman" pitchFamily="18" charset="0"/>
            </a:endParaRPr>
          </a:p>
          <a:p>
            <a:pPr marL="358775" indent="-358775" algn="just">
              <a:lnSpc>
                <a:spcPct val="150000"/>
              </a:lnSpc>
              <a:buClr>
                <a:srgbClr val="0000FF"/>
              </a:buClr>
              <a:buFont typeface="Wingdings" pitchFamily="2" charset="2"/>
              <a:buChar char="Ì"/>
            </a:pPr>
            <a:r>
              <a:rPr lang="zh-CN" altLang="zh-CN" sz="2400" b="1" dirty="0">
                <a:latin typeface="Times New Roman" pitchFamily="18" charset="0"/>
                <a:cs typeface="Times New Roman" pitchFamily="18" charset="0"/>
              </a:rPr>
              <a:t>数据备份与数据恢复是保护数据的最后手段，也是防止主动型信息攻击的最后一道防线。</a:t>
            </a:r>
            <a:endParaRPr lang="en-US" altLang="zh-CN" sz="2400" b="1" dirty="0">
              <a:latin typeface="Times New Roman" pitchFamily="18" charset="0"/>
              <a:cs typeface="Times New Roman" pitchFamily="18" charset="0"/>
            </a:endParaRPr>
          </a:p>
          <a:p>
            <a:pPr marL="358775" indent="-358775" algn="just">
              <a:lnSpc>
                <a:spcPct val="150000"/>
              </a:lnSpc>
              <a:buClr>
                <a:srgbClr val="0000FF"/>
              </a:buClr>
              <a:buFont typeface="Wingdings" pitchFamily="2" charset="2"/>
              <a:buChar char="Ì"/>
            </a:pPr>
            <a:r>
              <a:rPr lang="zh-CN" altLang="zh-CN" sz="2400" b="1" dirty="0" smtClean="0">
                <a:latin typeface="Times New Roman" pitchFamily="18" charset="0"/>
                <a:cs typeface="Times New Roman" pitchFamily="18" charset="0"/>
              </a:rPr>
              <a:t>大</a:t>
            </a:r>
            <a:r>
              <a:rPr lang="zh-CN" altLang="zh-CN" sz="2400" b="1" dirty="0">
                <a:latin typeface="Times New Roman" pitchFamily="18" charset="0"/>
                <a:cs typeface="Times New Roman" pitchFamily="18" charset="0"/>
              </a:rPr>
              <a:t>容量的备份不等于简单的文件拷贝，也不等于文件的永久性归档，它是要求一种高速、大容量的存储介质将所有的文件（网络系统、应用软件、用户数据）进行全面的复制与管理。</a:t>
            </a:r>
          </a:p>
        </p:txBody>
      </p:sp>
      <p:sp>
        <p:nvSpPr>
          <p:cNvPr id="71684" name="标题 2"/>
          <p:cNvSpPr>
            <a:spLocks noGrp="1"/>
          </p:cNvSpPr>
          <p:nvPr>
            <p:ph type="title"/>
          </p:nvPr>
        </p:nvSpPr>
        <p:spPr>
          <a:xfrm>
            <a:off x="876300" y="287338"/>
            <a:ext cx="7772400" cy="1143000"/>
          </a:xfrm>
        </p:spPr>
        <p:txBody>
          <a:bodyPr/>
          <a:lstStyle/>
          <a:p>
            <a:r>
              <a:rPr lang="zh-CN" altLang="en-US" sz="2800" b="1" smtClean="0"/>
              <a:t>注意：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日期占位符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fld id="{2620CD83-930E-4ED1-B302-BAF54B9ECAD9}" type="datetime1">
              <a:rPr lang="zh-CN" altLang="en-US">
                <a:solidFill>
                  <a:schemeClr val="tx1"/>
                </a:solidFill>
                <a:latin typeface="Arial" charset="0"/>
              </a:rPr>
              <a:pPr fontAlgn="base">
                <a:spcBef>
                  <a:spcPct val="0"/>
                </a:spcBef>
                <a:spcAft>
                  <a:spcPct val="0"/>
                </a:spcAft>
              </a:pPr>
              <a:t>2018/5/31</a:t>
            </a:fld>
            <a:endParaRPr lang="zh-CN" altLang="en-US" noProof="1">
              <a:solidFill>
                <a:schemeClr val="tx1"/>
              </a:solidFill>
              <a:latin typeface="Arial" charset="0"/>
            </a:endParaRPr>
          </a:p>
        </p:txBody>
      </p:sp>
      <p:sp>
        <p:nvSpPr>
          <p:cNvPr id="72708" name="灯片编号占位符 4"/>
          <p:cNvSpPr>
            <a:spLocks noGrp="1"/>
          </p:cNvSpPr>
          <p:nvPr>
            <p:ph type="sldNum" sz="quarter" idx="12"/>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fld id="{F008F8FD-25FE-4F7E-BA28-955A8C30D60E}" type="slidenum">
              <a:rPr altLang="zh-CN" b="0" smtClean="0"/>
              <a:pPr eaLnBrk="1" hangingPunct="1">
                <a:defRPr/>
              </a:pPr>
              <a:t>56</a:t>
            </a:fld>
            <a:endParaRPr lang="zh-CN" altLang="en-US" b="0" smtClean="0"/>
          </a:p>
        </p:txBody>
      </p:sp>
      <p:sp>
        <p:nvSpPr>
          <p:cNvPr id="4" name="矩形 3"/>
          <p:cNvSpPr/>
          <p:nvPr/>
        </p:nvSpPr>
        <p:spPr>
          <a:xfrm>
            <a:off x="285750" y="357188"/>
            <a:ext cx="8643938" cy="5262562"/>
          </a:xfrm>
          <a:prstGeom prst="rect">
            <a:avLst/>
          </a:prstGeom>
          <a:solidFill>
            <a:schemeClr val="bg1"/>
          </a:solidFill>
          <a:ln w="25400" cmpd="sng">
            <a:solidFill>
              <a:srgbClr val="0000FF"/>
            </a:solidFill>
          </a:ln>
        </p:spPr>
        <p:txBody>
          <a:bodyPr anchor="ctr">
            <a:spAutoFit/>
          </a:bodyPr>
          <a:lstStyle/>
          <a:p>
            <a:pPr algn="just" fontAlgn="auto">
              <a:spcBef>
                <a:spcPts val="0"/>
              </a:spcBef>
              <a:spcAft>
                <a:spcPts val="0"/>
              </a:spcAft>
              <a:buClr>
                <a:srgbClr val="FF0000"/>
              </a:buClr>
              <a:buFont typeface="Wingdings" panose="05000000000000000000" pitchFamily="2" charset="2"/>
              <a:buNone/>
              <a:defRPr/>
            </a:pPr>
            <a:r>
              <a:rPr lang="zh-CN" altLang="zh-CN" sz="2400" b="1" dirty="0">
                <a:latin typeface="Times New Roman" panose="02020603050405020304" pitchFamily="18" charset="0"/>
                <a:ea typeface="+mn-ea"/>
                <a:cs typeface="Times New Roman" panose="02020603050405020304" pitchFamily="18" charset="0"/>
              </a:rPr>
              <a:t>①数据备份的方式</a:t>
            </a:r>
          </a:p>
          <a:p>
            <a:pPr marL="360045" indent="-360045" algn="just" fontAlgn="auto">
              <a:spcBef>
                <a:spcPts val="0"/>
              </a:spcBef>
              <a:spcAft>
                <a:spcPts val="0"/>
              </a:spcAft>
              <a:buClr>
                <a:srgbClr val="0000FF"/>
              </a:buClr>
              <a:buFont typeface="Wingdings" panose="05000000000000000000" pitchFamily="2" charset="2"/>
              <a:buChar char="Ì"/>
              <a:defRPr/>
            </a:pPr>
            <a:r>
              <a:rPr lang="zh-CN" altLang="zh-CN" sz="2400" b="1" dirty="0">
                <a:latin typeface="Times New Roman" panose="02020603050405020304" pitchFamily="18" charset="0"/>
                <a:ea typeface="+mn-ea"/>
                <a:cs typeface="Times New Roman" panose="02020603050405020304" pitchFamily="18" charset="0"/>
              </a:rPr>
              <a:t>数据备份有多种方式，在不同的情况下，应该选择最合适的方法。</a:t>
            </a:r>
            <a:endParaRPr lang="en-US" altLang="zh-CN" sz="2400" b="1" dirty="0">
              <a:latin typeface="Times New Roman" panose="02020603050405020304" pitchFamily="18" charset="0"/>
              <a:ea typeface="+mn-ea"/>
              <a:cs typeface="Times New Roman" panose="02020603050405020304" pitchFamily="18" charset="0"/>
            </a:endParaRPr>
          </a:p>
          <a:p>
            <a:pPr marL="360045" indent="-360045" algn="just" fontAlgn="auto">
              <a:spcBef>
                <a:spcPts val="0"/>
              </a:spcBef>
              <a:spcAft>
                <a:spcPts val="0"/>
              </a:spcAft>
              <a:buClr>
                <a:srgbClr val="0000FF"/>
              </a:buClr>
              <a:buFont typeface="Wingdings" panose="05000000000000000000" pitchFamily="2" charset="2"/>
              <a:buChar char="Ì"/>
              <a:defRPr/>
            </a:pPr>
            <a:r>
              <a:rPr lang="zh-CN" altLang="zh-CN" sz="2400" b="1" dirty="0">
                <a:latin typeface="Times New Roman" panose="02020603050405020304" pitchFamily="18" charset="0"/>
                <a:ea typeface="+mn-ea"/>
                <a:cs typeface="Times New Roman" panose="02020603050405020304" pitchFamily="18" charset="0"/>
              </a:rPr>
              <a:t>按备份的数据量来说，有完全备份、增量备份、差分备份与按需备份四种。</a:t>
            </a:r>
            <a:endParaRPr lang="en-US" altLang="zh-CN" sz="2400" b="1" dirty="0">
              <a:latin typeface="Times New Roman" panose="02020603050405020304" pitchFamily="18" charset="0"/>
              <a:ea typeface="+mn-ea"/>
              <a:cs typeface="Times New Roman" panose="02020603050405020304" pitchFamily="18" charset="0"/>
            </a:endParaRPr>
          </a:p>
          <a:p>
            <a:pPr marL="360045" indent="-360045" algn="just" fontAlgn="auto">
              <a:spcBef>
                <a:spcPts val="0"/>
              </a:spcBef>
              <a:spcAft>
                <a:spcPts val="0"/>
              </a:spcAft>
              <a:buClr>
                <a:srgbClr val="0000FF"/>
              </a:buClr>
              <a:buFont typeface="Wingdings" panose="05000000000000000000" pitchFamily="2" charset="2"/>
              <a:buChar char="Ì"/>
              <a:defRPr/>
            </a:pPr>
            <a:endParaRPr lang="en-US" altLang="zh-CN" sz="2400" b="1" dirty="0">
              <a:latin typeface="Times New Roman" panose="02020603050405020304" pitchFamily="18" charset="0"/>
              <a:ea typeface="+mn-ea"/>
              <a:cs typeface="Times New Roman" panose="02020603050405020304" pitchFamily="18" charset="0"/>
            </a:endParaRPr>
          </a:p>
          <a:p>
            <a:pPr marL="360045" indent="-360045" algn="just" fontAlgn="auto">
              <a:spcBef>
                <a:spcPts val="0"/>
              </a:spcBef>
              <a:spcAft>
                <a:spcPts val="0"/>
              </a:spcAft>
              <a:buClr>
                <a:srgbClr val="0000FF"/>
              </a:buClr>
              <a:buFont typeface="Wingdings" panose="05000000000000000000" pitchFamily="2" charset="2"/>
              <a:buChar char="Ì"/>
              <a:defRPr/>
            </a:pPr>
            <a:r>
              <a:rPr lang="zh-CN" altLang="zh-CN" sz="2400" b="1" dirty="0">
                <a:latin typeface="Times New Roman" panose="02020603050405020304" pitchFamily="18" charset="0"/>
                <a:ea typeface="+mn-ea"/>
                <a:cs typeface="Times New Roman" panose="02020603050405020304" pitchFamily="18" charset="0"/>
              </a:rPr>
              <a:t>完全备份，备份系统中的所有数据，特点是备份所需的时间最长，但恢复时间最短，操作最方便，也最可靠；</a:t>
            </a:r>
            <a:endParaRPr lang="en-US" altLang="zh-CN" sz="2400" b="1" dirty="0">
              <a:latin typeface="Times New Roman" panose="02020603050405020304" pitchFamily="18" charset="0"/>
              <a:ea typeface="+mn-ea"/>
              <a:cs typeface="Times New Roman" panose="02020603050405020304" pitchFamily="18" charset="0"/>
            </a:endParaRPr>
          </a:p>
          <a:p>
            <a:pPr marL="360045" indent="-360045" algn="just" fontAlgn="auto">
              <a:spcBef>
                <a:spcPts val="0"/>
              </a:spcBef>
              <a:spcAft>
                <a:spcPts val="0"/>
              </a:spcAft>
              <a:buClr>
                <a:srgbClr val="0000FF"/>
              </a:buClr>
              <a:buFont typeface="Wingdings" panose="05000000000000000000" pitchFamily="2" charset="2"/>
              <a:buChar char="Ì"/>
              <a:defRPr/>
            </a:pPr>
            <a:r>
              <a:rPr lang="zh-CN" altLang="zh-CN" sz="2400" b="1" dirty="0">
                <a:latin typeface="Times New Roman" panose="02020603050405020304" pitchFamily="18" charset="0"/>
                <a:ea typeface="+mn-ea"/>
                <a:cs typeface="Times New Roman" panose="02020603050405020304" pitchFamily="18" charset="0"/>
              </a:rPr>
              <a:t>增量备份，只备份上次备份以后有变化的数据，特点是备份时间较短，占用空间较少，但恢复时间较长；</a:t>
            </a:r>
            <a:endParaRPr lang="en-US" altLang="zh-CN" sz="2400" b="1" dirty="0">
              <a:latin typeface="Times New Roman" panose="02020603050405020304" pitchFamily="18" charset="0"/>
              <a:ea typeface="+mn-ea"/>
              <a:cs typeface="Times New Roman" panose="02020603050405020304" pitchFamily="18" charset="0"/>
            </a:endParaRPr>
          </a:p>
          <a:p>
            <a:pPr marL="360045" indent="-360045" algn="just" fontAlgn="auto">
              <a:spcBef>
                <a:spcPts val="0"/>
              </a:spcBef>
              <a:spcAft>
                <a:spcPts val="0"/>
              </a:spcAft>
              <a:buClr>
                <a:srgbClr val="0000FF"/>
              </a:buClr>
              <a:buFont typeface="Wingdings" panose="05000000000000000000" pitchFamily="2" charset="2"/>
              <a:buChar char="Ì"/>
              <a:defRPr/>
            </a:pPr>
            <a:endParaRPr lang="en-US" altLang="zh-CN" sz="2400" b="1" dirty="0">
              <a:latin typeface="Times New Roman" panose="02020603050405020304" pitchFamily="18" charset="0"/>
              <a:ea typeface="+mn-ea"/>
              <a:cs typeface="Times New Roman" panose="02020603050405020304" pitchFamily="18" charset="0"/>
            </a:endParaRPr>
          </a:p>
          <a:p>
            <a:pPr marL="360045" indent="-360045" algn="just" fontAlgn="auto">
              <a:spcBef>
                <a:spcPts val="0"/>
              </a:spcBef>
              <a:spcAft>
                <a:spcPts val="0"/>
              </a:spcAft>
              <a:buClr>
                <a:srgbClr val="0000FF"/>
              </a:buClr>
              <a:buFont typeface="Wingdings" panose="05000000000000000000" pitchFamily="2" charset="2"/>
              <a:buChar char="Ì"/>
              <a:defRPr/>
            </a:pPr>
            <a:r>
              <a:rPr lang="zh-CN" altLang="zh-CN" sz="2400" b="1" dirty="0">
                <a:latin typeface="Times New Roman" panose="02020603050405020304" pitchFamily="18" charset="0"/>
                <a:ea typeface="+mn-ea"/>
                <a:cs typeface="Times New Roman" panose="02020603050405020304" pitchFamily="18" charset="0"/>
              </a:rPr>
              <a:t>差分备份，只备份上次完全备份以后有变化的数据，特点是备份时间较长，占用空间较多，但恢复时间较快；</a:t>
            </a:r>
            <a:endParaRPr lang="en-US" altLang="zh-CN" sz="2400" b="1" dirty="0">
              <a:latin typeface="Times New Roman" panose="02020603050405020304" pitchFamily="18" charset="0"/>
              <a:ea typeface="+mn-ea"/>
              <a:cs typeface="Times New Roman" panose="02020603050405020304" pitchFamily="18" charset="0"/>
            </a:endParaRPr>
          </a:p>
          <a:p>
            <a:pPr marL="360045" indent="-360045" algn="just" fontAlgn="auto">
              <a:spcBef>
                <a:spcPts val="0"/>
              </a:spcBef>
              <a:spcAft>
                <a:spcPts val="0"/>
              </a:spcAft>
              <a:buClr>
                <a:srgbClr val="0000FF"/>
              </a:buClr>
              <a:buFont typeface="Wingdings" panose="05000000000000000000" pitchFamily="2" charset="2"/>
              <a:buChar char="Ì"/>
              <a:defRPr/>
            </a:pPr>
            <a:r>
              <a:rPr lang="zh-CN" altLang="zh-CN" sz="2400" b="1" dirty="0">
                <a:latin typeface="Times New Roman" panose="02020603050405020304" pitchFamily="18" charset="0"/>
                <a:ea typeface="+mn-ea"/>
                <a:cs typeface="Times New Roman" panose="02020603050405020304" pitchFamily="18" charset="0"/>
              </a:rPr>
              <a:t>按需备份，根据临时需要有选择的进行数据备份。</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 calcmode="lin" valueType="num">
                                      <p:cBhvr additive="base">
                                        <p:cTn id="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 calcmode="lin" valueType="num">
                                      <p:cBhvr additive="base">
                                        <p:cTn id="1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anim calcmode="lin" valueType="num">
                                      <p:cBhvr additive="base">
                                        <p:cTn id="1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anim calcmode="lin" valueType="num">
                                      <p:cBhvr additive="base">
                                        <p:cTn id="2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日期占位符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fld id="{040E6814-9303-4764-ABF7-89868A1EC76F}" type="datetime1">
              <a:rPr lang="zh-CN" altLang="en-US">
                <a:solidFill>
                  <a:schemeClr val="tx1"/>
                </a:solidFill>
                <a:latin typeface="Arial" charset="0"/>
              </a:rPr>
              <a:pPr fontAlgn="base">
                <a:spcBef>
                  <a:spcPct val="0"/>
                </a:spcBef>
                <a:spcAft>
                  <a:spcPct val="0"/>
                </a:spcAft>
              </a:pPr>
              <a:t>2018/5/31</a:t>
            </a:fld>
            <a:endParaRPr lang="zh-CN" altLang="en-US" noProof="1">
              <a:solidFill>
                <a:schemeClr val="tx1"/>
              </a:solidFill>
              <a:latin typeface="Arial" charset="0"/>
            </a:endParaRPr>
          </a:p>
        </p:txBody>
      </p:sp>
      <p:sp>
        <p:nvSpPr>
          <p:cNvPr id="73732" name="灯片编号占位符 4"/>
          <p:cNvSpPr>
            <a:spLocks noGrp="1"/>
          </p:cNvSpPr>
          <p:nvPr>
            <p:ph type="sldNum" sz="quarter" idx="12"/>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fld id="{78C8D8E2-A34B-4AC9-AC20-0878FF8E59B6}" type="slidenum">
              <a:rPr altLang="zh-CN" b="0" smtClean="0"/>
              <a:pPr eaLnBrk="1" hangingPunct="1">
                <a:defRPr/>
              </a:pPr>
              <a:t>57</a:t>
            </a:fld>
            <a:endParaRPr lang="zh-CN" altLang="en-US" b="0" smtClean="0"/>
          </a:p>
        </p:txBody>
      </p:sp>
      <p:sp>
        <p:nvSpPr>
          <p:cNvPr id="73731" name="矩形 1"/>
          <p:cNvSpPr>
            <a:spLocks noChangeArrowheads="1"/>
          </p:cNvSpPr>
          <p:nvPr/>
        </p:nvSpPr>
        <p:spPr bwMode="auto">
          <a:xfrm>
            <a:off x="428625" y="434531"/>
            <a:ext cx="8358188" cy="4893647"/>
          </a:xfrm>
          <a:prstGeom prst="rect">
            <a:avLst/>
          </a:prstGeom>
          <a:solidFill>
            <a:schemeClr val="bg1"/>
          </a:solidFill>
          <a:ln w="25400">
            <a:solidFill>
              <a:srgbClr val="0000FF"/>
            </a:solidFill>
            <a:miter lim="800000"/>
            <a:headEnd/>
            <a:tailEnd/>
          </a:ln>
        </p:spPr>
        <p:txBody>
          <a:bodyPr anchor="ctr">
            <a:spAutoFit/>
          </a:bodyPr>
          <a:lstStyle/>
          <a:p>
            <a:pPr marL="358775" indent="-358775" algn="just">
              <a:buClr>
                <a:srgbClr val="FF0000"/>
              </a:buClr>
              <a:buFont typeface="Wingdings" pitchFamily="2" charset="2"/>
              <a:buChar char="Ì"/>
            </a:pPr>
            <a:r>
              <a:rPr lang="zh-CN" altLang="zh-CN" sz="2400" b="1" dirty="0">
                <a:solidFill>
                  <a:srgbClr val="FF0000"/>
                </a:solidFill>
                <a:latin typeface="Times New Roman" pitchFamily="18" charset="0"/>
                <a:cs typeface="Times New Roman" pitchFamily="18" charset="0"/>
              </a:rPr>
              <a:t>②数据备份的状态</a:t>
            </a:r>
          </a:p>
          <a:p>
            <a:pPr marL="358775" indent="-358775" algn="just">
              <a:buClr>
                <a:srgbClr val="0000FF"/>
              </a:buClr>
              <a:buFont typeface="Wingdings" pitchFamily="2" charset="2"/>
              <a:buChar char="Ì"/>
            </a:pPr>
            <a:r>
              <a:rPr lang="zh-CN" altLang="zh-CN" sz="2400" b="1" dirty="0">
                <a:latin typeface="Times New Roman" pitchFamily="18" charset="0"/>
                <a:cs typeface="Times New Roman" pitchFamily="18" charset="0"/>
              </a:rPr>
              <a:t>按备份状态来划分，有物理备份和逻辑备份两种。物理备份是指将实际物理数据库文件从一处拷贝到另一处的备份，冷备份、热备份都属于物理备份。</a:t>
            </a:r>
            <a:endParaRPr lang="en-US" altLang="zh-CN" sz="2400" b="1" dirty="0">
              <a:latin typeface="Times New Roman" pitchFamily="18" charset="0"/>
              <a:cs typeface="Times New Roman" pitchFamily="18" charset="0"/>
            </a:endParaRPr>
          </a:p>
          <a:p>
            <a:pPr marL="358775" indent="-358775" algn="just">
              <a:buClr>
                <a:srgbClr val="0000FF"/>
              </a:buClr>
              <a:buFont typeface="Wingdings" pitchFamily="2" charset="2"/>
              <a:buChar char="Ì"/>
            </a:pPr>
            <a:r>
              <a:rPr lang="zh-CN" altLang="zh-CN" sz="2400" b="1" dirty="0">
                <a:latin typeface="Times New Roman" pitchFamily="18" charset="0"/>
                <a:cs typeface="Times New Roman" pitchFamily="18" charset="0"/>
              </a:rPr>
              <a:t>所谓冷备份，也称脱机（</a:t>
            </a:r>
            <a:r>
              <a:rPr lang="en-US" altLang="zh-CN" sz="2400" b="1" dirty="0">
                <a:latin typeface="Times New Roman" pitchFamily="18" charset="0"/>
                <a:cs typeface="Times New Roman" pitchFamily="18" charset="0"/>
              </a:rPr>
              <a:t>offline</a:t>
            </a:r>
            <a:r>
              <a:rPr lang="zh-CN" altLang="zh-CN" sz="2400" b="1" dirty="0">
                <a:latin typeface="Times New Roman" pitchFamily="18" charset="0"/>
                <a:cs typeface="Times New Roman" pitchFamily="18" charset="0"/>
              </a:rPr>
              <a:t>）备份，是指以正常方式关闭数据库，并对数据库的所有文件进行备份。其缺点是需要一定的时间来完成，在备份期间，最终用户无法访问数据库，而且这种方法不易做到实时的备份。</a:t>
            </a:r>
            <a:endParaRPr lang="en-US" altLang="zh-CN" sz="2400" b="1" dirty="0">
              <a:latin typeface="Times New Roman" pitchFamily="18" charset="0"/>
              <a:cs typeface="Times New Roman" pitchFamily="18" charset="0"/>
            </a:endParaRPr>
          </a:p>
          <a:p>
            <a:pPr marL="358775" indent="-358775" algn="just">
              <a:buClr>
                <a:srgbClr val="0000FF"/>
              </a:buClr>
              <a:buFont typeface="Wingdings" pitchFamily="2" charset="2"/>
              <a:buChar char="Ì"/>
            </a:pPr>
            <a:r>
              <a:rPr lang="zh-CN" altLang="zh-CN" sz="2400" b="1" dirty="0">
                <a:latin typeface="Times New Roman" pitchFamily="18" charset="0"/>
                <a:cs typeface="Times New Roman" pitchFamily="18" charset="0"/>
              </a:rPr>
              <a:t>所谓热备份，也称联机（</a:t>
            </a:r>
            <a:r>
              <a:rPr lang="en-US" altLang="zh-CN" sz="2400" b="1" dirty="0">
                <a:latin typeface="Times New Roman" pitchFamily="18" charset="0"/>
                <a:cs typeface="Times New Roman" pitchFamily="18" charset="0"/>
              </a:rPr>
              <a:t>online</a:t>
            </a:r>
            <a:r>
              <a:rPr lang="zh-CN" altLang="zh-CN" sz="2400" b="1" dirty="0">
                <a:latin typeface="Times New Roman" pitchFamily="18" charset="0"/>
                <a:cs typeface="Times New Roman" pitchFamily="18" charset="0"/>
              </a:rPr>
              <a:t>）备份，是指在数据库打开和用户对数据库进行操作的情况下进行的</a:t>
            </a:r>
            <a:r>
              <a:rPr lang="zh-CN" altLang="zh-CN" sz="2400" b="1" dirty="0" smtClean="0">
                <a:latin typeface="Times New Roman" pitchFamily="18" charset="0"/>
                <a:cs typeface="Times New Roman" pitchFamily="18" charset="0"/>
              </a:rPr>
              <a:t>备份。</a:t>
            </a:r>
            <a:endParaRPr lang="en-US" altLang="zh-CN" sz="2400" b="1" dirty="0">
              <a:solidFill>
                <a:srgbClr val="FF0000"/>
              </a:solidFill>
              <a:latin typeface="Times New Roman" pitchFamily="18" charset="0"/>
              <a:cs typeface="Times New Roman" pitchFamily="18" charset="0"/>
            </a:endParaRPr>
          </a:p>
          <a:p>
            <a:pPr marL="358775" indent="-358775" algn="just">
              <a:buClr>
                <a:srgbClr val="0000FF"/>
              </a:buClr>
              <a:buFont typeface="Wingdings" pitchFamily="2" charset="2"/>
              <a:buChar char="Ì"/>
            </a:pPr>
            <a:r>
              <a:rPr lang="zh-CN" altLang="zh-CN" sz="2400" b="1" dirty="0">
                <a:latin typeface="Times New Roman" pitchFamily="18" charset="0"/>
                <a:cs typeface="Times New Roman" pitchFamily="18" charset="0"/>
              </a:rPr>
              <a:t>这种热备份方式实际上是一种实时备份，两个数据库分别运行在不同的机器上，并且每个数据库都写到不同的数据设备中</a:t>
            </a:r>
            <a:r>
              <a:rPr lang="zh-CN" altLang="zh-CN" sz="2400" b="1" dirty="0" smtClean="0">
                <a:latin typeface="Times New Roman" pitchFamily="18" charset="0"/>
                <a:cs typeface="Times New Roman" pitchFamily="18" charset="0"/>
              </a:rPr>
              <a:t>。</a:t>
            </a:r>
            <a:endParaRPr lang="en-US" altLang="zh-CN" sz="2400" b="1" dirty="0">
              <a:solidFill>
                <a:srgbClr val="FF0000"/>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1"/>
          <p:cNvSpPr>
            <a:spLocks noGrp="1"/>
          </p:cNvSpPr>
          <p:nvPr>
            <p:ph type="title"/>
          </p:nvPr>
        </p:nvSpPr>
        <p:spPr/>
        <p:txBody>
          <a:bodyPr/>
          <a:lstStyle/>
          <a:p>
            <a:endParaRPr lang="zh-CN" altLang="en-US" smtClean="0"/>
          </a:p>
        </p:txBody>
      </p:sp>
      <p:sp>
        <p:nvSpPr>
          <p:cNvPr id="79874" name="日期占位符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fld id="{CBD3787C-5572-4C9F-9F6A-16FBDE725278}" type="datetime1">
              <a:rPr lang="zh-CN" altLang="en-US"/>
              <a:pPr fontAlgn="base">
                <a:spcBef>
                  <a:spcPct val="0"/>
                </a:spcBef>
                <a:spcAft>
                  <a:spcPct val="0"/>
                </a:spcAft>
              </a:pPr>
              <a:t>2018/5/31</a:t>
            </a:fld>
            <a:endParaRPr lang="zh-CN" altLang="en-US" noProof="1"/>
          </a:p>
        </p:txBody>
      </p:sp>
      <p:sp>
        <p:nvSpPr>
          <p:cNvPr id="5" name="灯片编号占位符 4"/>
          <p:cNvSpPr>
            <a:spLocks noGrp="1"/>
          </p:cNvSpPr>
          <p:nvPr>
            <p:ph type="sldNum" sz="quarter" idx="12"/>
          </p:nvPr>
        </p:nvSpPr>
        <p:spPr/>
        <p:txBody>
          <a:bodyPr/>
          <a:lstStyle/>
          <a:p>
            <a:pPr>
              <a:defRPr/>
            </a:pPr>
            <a:fld id="{FE684657-965C-4BED-9606-0AB46D87E7A8}" type="slidenum">
              <a:rPr lang="en-US" altLang="zh-CN"/>
              <a:pPr>
                <a:defRPr/>
              </a:pPr>
              <a:t>58</a:t>
            </a:fld>
            <a:endParaRPr lang="zh-CN" altLang="en-US"/>
          </a:p>
        </p:txBody>
      </p:sp>
      <p:sp>
        <p:nvSpPr>
          <p:cNvPr id="79876" name="矩形 2"/>
          <p:cNvSpPr>
            <a:spLocks noChangeArrowheads="1"/>
          </p:cNvSpPr>
          <p:nvPr/>
        </p:nvSpPr>
        <p:spPr bwMode="auto">
          <a:xfrm>
            <a:off x="749300" y="549275"/>
            <a:ext cx="7632700" cy="3785652"/>
          </a:xfrm>
          <a:prstGeom prst="rect">
            <a:avLst/>
          </a:prstGeom>
          <a:solidFill>
            <a:schemeClr val="bg1"/>
          </a:solidFill>
          <a:ln w="25400">
            <a:solidFill>
              <a:srgbClr val="0000FF"/>
            </a:solidFill>
            <a:miter lim="800000"/>
            <a:headEnd/>
            <a:tailEnd/>
          </a:ln>
        </p:spPr>
        <p:txBody>
          <a:bodyPr anchor="ctr">
            <a:spAutoFit/>
          </a:bodyPr>
          <a:lstStyle/>
          <a:p>
            <a:pPr marL="358775" indent="-358775" algn="just">
              <a:buClr>
                <a:srgbClr val="FF0000"/>
              </a:buClr>
              <a:buFont typeface="Wingdings" pitchFamily="2" charset="2"/>
              <a:buChar char="Ì"/>
            </a:pPr>
            <a:r>
              <a:rPr lang="zh-CN" altLang="zh-CN" sz="2400" b="1" dirty="0">
                <a:latin typeface="Times New Roman" pitchFamily="18" charset="0"/>
                <a:cs typeface="Times New Roman" pitchFamily="18" charset="0"/>
              </a:rPr>
              <a:t>⑥归档和分级存储管理</a:t>
            </a:r>
          </a:p>
          <a:p>
            <a:pPr marL="358775" indent="-358775" algn="just">
              <a:buClr>
                <a:srgbClr val="0000FF"/>
              </a:buClr>
              <a:buFont typeface="Wingdings" pitchFamily="2" charset="2"/>
              <a:buChar char="Ì"/>
            </a:pPr>
            <a:r>
              <a:rPr lang="zh-CN" altLang="zh-CN" sz="2400" b="1" dirty="0">
                <a:latin typeface="Times New Roman" pitchFamily="18" charset="0"/>
                <a:cs typeface="Times New Roman" pitchFamily="18" charset="0"/>
              </a:rPr>
              <a:t>归档和分级存储管理是与网络备份不同的另一种数据备份技术。它可用来解决网络上的数据不断增长，造成数据量过大，计算机存储空间无法满足数据库存储需求的情况。</a:t>
            </a:r>
            <a:endParaRPr lang="en-US" altLang="zh-CN" sz="2400" b="1" dirty="0">
              <a:latin typeface="Times New Roman" pitchFamily="18" charset="0"/>
              <a:cs typeface="Times New Roman" pitchFamily="18" charset="0"/>
            </a:endParaRPr>
          </a:p>
          <a:p>
            <a:pPr marL="358775" indent="-358775" algn="just">
              <a:buClr>
                <a:srgbClr val="0000FF"/>
              </a:buClr>
              <a:buFont typeface="Wingdings" pitchFamily="2" charset="2"/>
              <a:buChar char="Ì"/>
            </a:pPr>
            <a:endParaRPr lang="en-US" altLang="zh-CN" sz="2400" b="1" dirty="0">
              <a:latin typeface="Times New Roman" pitchFamily="18" charset="0"/>
              <a:cs typeface="Times New Roman" pitchFamily="18" charset="0"/>
            </a:endParaRPr>
          </a:p>
          <a:p>
            <a:pPr marL="358775" indent="-358775" algn="just">
              <a:buClr>
                <a:srgbClr val="0000FF"/>
              </a:buClr>
              <a:buFont typeface="Wingdings" pitchFamily="2" charset="2"/>
              <a:buChar char="Ì"/>
            </a:pPr>
            <a:r>
              <a:rPr lang="zh-CN" altLang="zh-CN" sz="2400" b="1" dirty="0">
                <a:latin typeface="Times New Roman" pitchFamily="18" charset="0"/>
                <a:cs typeface="Times New Roman" pitchFamily="18" charset="0"/>
              </a:rPr>
              <a:t>归档是指将数据拷贝或者打包存放，以便能长时间进行保存。归档的主要作用是长期保存数据，将有价值的数据安全地保存较长的时间。</a:t>
            </a:r>
            <a:endParaRPr lang="en-US" altLang="zh-CN" sz="2400" b="1" dirty="0">
              <a:latin typeface="Times New Roman" pitchFamily="18" charset="0"/>
              <a:cs typeface="Times New Roman" pitchFamily="18" charset="0"/>
            </a:endParaRPr>
          </a:p>
          <a:p>
            <a:pPr marL="358775" indent="-358775" algn="just">
              <a:buClr>
                <a:srgbClr val="0000FF"/>
              </a:buClr>
            </a:pPr>
            <a:endParaRPr lang="en-US" altLang="zh-CN" sz="2400" b="1"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
          <p:cNvSpPr>
            <a:spLocks noGrp="1"/>
          </p:cNvSpPr>
          <p:nvPr>
            <p:ph type="title"/>
          </p:nvPr>
        </p:nvSpPr>
        <p:spPr/>
        <p:txBody>
          <a:bodyPr/>
          <a:lstStyle/>
          <a:p>
            <a:endParaRPr lang="zh-CN" altLang="en-US" smtClean="0"/>
          </a:p>
        </p:txBody>
      </p:sp>
      <p:sp>
        <p:nvSpPr>
          <p:cNvPr id="80898" name="日期占位符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fld id="{3B7FA4AC-42E7-436D-B4D6-17D6776F1D6F}" type="datetime1">
              <a:rPr lang="zh-CN" altLang="en-US"/>
              <a:pPr fontAlgn="base">
                <a:spcBef>
                  <a:spcPct val="0"/>
                </a:spcBef>
                <a:spcAft>
                  <a:spcPct val="0"/>
                </a:spcAft>
              </a:pPr>
              <a:t>2018/5/31</a:t>
            </a:fld>
            <a:endParaRPr lang="zh-CN" altLang="en-US" noProof="1"/>
          </a:p>
        </p:txBody>
      </p:sp>
      <p:sp>
        <p:nvSpPr>
          <p:cNvPr id="5" name="灯片编号占位符 4"/>
          <p:cNvSpPr>
            <a:spLocks noGrp="1"/>
          </p:cNvSpPr>
          <p:nvPr>
            <p:ph type="sldNum" sz="quarter" idx="12"/>
          </p:nvPr>
        </p:nvSpPr>
        <p:spPr/>
        <p:txBody>
          <a:bodyPr/>
          <a:lstStyle/>
          <a:p>
            <a:pPr>
              <a:defRPr/>
            </a:pPr>
            <a:fld id="{095B3077-EF10-48DB-8122-0A612673EA1B}" type="slidenum">
              <a:rPr lang="en-US" altLang="zh-CN"/>
              <a:pPr>
                <a:defRPr/>
              </a:pPr>
              <a:t>59</a:t>
            </a:fld>
            <a:endParaRPr lang="zh-CN" altLang="en-US"/>
          </a:p>
        </p:txBody>
      </p:sp>
      <p:sp>
        <p:nvSpPr>
          <p:cNvPr id="80900" name="矩形 6"/>
          <p:cNvSpPr>
            <a:spLocks noChangeArrowheads="1"/>
          </p:cNvSpPr>
          <p:nvPr/>
        </p:nvSpPr>
        <p:spPr bwMode="auto">
          <a:xfrm>
            <a:off x="357188" y="500063"/>
            <a:ext cx="8429625" cy="2677656"/>
          </a:xfrm>
          <a:prstGeom prst="rect">
            <a:avLst/>
          </a:prstGeom>
          <a:solidFill>
            <a:schemeClr val="bg1"/>
          </a:solidFill>
          <a:ln w="25400">
            <a:solidFill>
              <a:srgbClr val="0000FF"/>
            </a:solidFill>
            <a:miter lim="800000"/>
            <a:headEnd/>
            <a:tailEnd/>
          </a:ln>
        </p:spPr>
        <p:txBody>
          <a:bodyPr anchor="ctr">
            <a:spAutoFit/>
          </a:bodyPr>
          <a:lstStyle/>
          <a:p>
            <a:pPr marL="358775" indent="-358775" algn="just">
              <a:buClr>
                <a:srgbClr val="0000FF"/>
              </a:buClr>
              <a:buFont typeface="Wingdings" pitchFamily="2" charset="2"/>
              <a:buChar char="Ì"/>
            </a:pPr>
            <a:endParaRPr lang="en-US" altLang="zh-CN" sz="2400" b="1" dirty="0">
              <a:solidFill>
                <a:srgbClr val="FF0000"/>
              </a:solidFill>
              <a:latin typeface="Times New Roman" pitchFamily="18" charset="0"/>
              <a:cs typeface="Times New Roman" pitchFamily="18" charset="0"/>
            </a:endParaRPr>
          </a:p>
          <a:p>
            <a:pPr marL="358775" indent="-358775" algn="just">
              <a:buClr>
                <a:srgbClr val="0000FF"/>
              </a:buClr>
              <a:buFont typeface="Wingdings" pitchFamily="2" charset="2"/>
              <a:buChar char="Ì"/>
            </a:pPr>
            <a:r>
              <a:rPr lang="zh-CN" altLang="zh-CN" sz="2400" b="1" dirty="0" smtClean="0">
                <a:latin typeface="Times New Roman" pitchFamily="18" charset="0"/>
                <a:cs typeface="Times New Roman" pitchFamily="18" charset="0"/>
              </a:rPr>
              <a:t>分级存储管理是一种对用户和管理员而言都透明的、提供归档功能的自动化备份系统。</a:t>
            </a:r>
          </a:p>
          <a:p>
            <a:pPr marL="358775" indent="-358775" algn="just">
              <a:buClr>
                <a:srgbClr val="0000FF"/>
              </a:buClr>
              <a:buFont typeface="Wingdings" pitchFamily="2" charset="2"/>
              <a:buChar char="Ì"/>
            </a:pPr>
            <a:endParaRPr lang="en-US" altLang="zh-CN" sz="2400" b="1" dirty="0" smtClean="0">
              <a:latin typeface="Times New Roman" pitchFamily="18" charset="0"/>
              <a:cs typeface="Times New Roman" pitchFamily="18" charset="0"/>
            </a:endParaRPr>
          </a:p>
          <a:p>
            <a:pPr marL="358775" indent="-358775" algn="just">
              <a:buClr>
                <a:srgbClr val="0000FF"/>
              </a:buClr>
              <a:buFont typeface="Wingdings" pitchFamily="2" charset="2"/>
              <a:buChar char="Ì"/>
            </a:pPr>
            <a:r>
              <a:rPr lang="zh-CN" altLang="zh-CN" sz="2400" b="1" dirty="0" smtClean="0">
                <a:latin typeface="Times New Roman" pitchFamily="18" charset="0"/>
                <a:cs typeface="Times New Roman" pitchFamily="18" charset="0"/>
              </a:rPr>
              <a:t>分级</a:t>
            </a:r>
            <a:r>
              <a:rPr lang="zh-CN" altLang="zh-CN" sz="2400" b="1" dirty="0">
                <a:latin typeface="Times New Roman" pitchFamily="18" charset="0"/>
                <a:cs typeface="Times New Roman" pitchFamily="18" charset="0"/>
              </a:rPr>
              <a:t>存储管理主要用于当数据变得越来越陈旧时，陈旧的数据将从计算机的存储介质中转移到另一种存储介质中存放，以节省原计算机系统中有限的存储空间。</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日期占位符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fld id="{B2A60A81-9138-494F-BD57-5AF07729559C}" type="datetime1">
              <a:rPr lang="zh-CN" altLang="en-US"/>
              <a:pPr fontAlgn="base">
                <a:spcBef>
                  <a:spcPct val="0"/>
                </a:spcBef>
                <a:spcAft>
                  <a:spcPct val="0"/>
                </a:spcAft>
              </a:pPr>
              <a:t>2018/5/31</a:t>
            </a:fld>
            <a:endParaRPr lang="zh-CN" altLang="en-US" noProof="1"/>
          </a:p>
        </p:txBody>
      </p:sp>
      <p:sp>
        <p:nvSpPr>
          <p:cNvPr id="5" name="灯片编号占位符 4"/>
          <p:cNvSpPr>
            <a:spLocks noGrp="1"/>
          </p:cNvSpPr>
          <p:nvPr>
            <p:ph type="sldNum" sz="quarter" idx="12"/>
          </p:nvPr>
        </p:nvSpPr>
        <p:spPr/>
        <p:txBody>
          <a:bodyPr/>
          <a:lstStyle/>
          <a:p>
            <a:pPr>
              <a:defRPr/>
            </a:pPr>
            <a:fld id="{30195150-6E10-46FA-AB9C-938A1EE80A65}" type="slidenum">
              <a:rPr lang="en-US" altLang="zh-CN"/>
              <a:pPr>
                <a:defRPr/>
              </a:pPr>
              <a:t>6</a:t>
            </a:fld>
            <a:endParaRPr lang="zh-CN" altLang="en-US"/>
          </a:p>
        </p:txBody>
      </p:sp>
      <p:pic>
        <p:nvPicPr>
          <p:cNvPr id="20483" name="Picture 2"/>
          <p:cNvPicPr>
            <a:picLocks noChangeAspect="1" noChangeArrowheads="1"/>
          </p:cNvPicPr>
          <p:nvPr/>
        </p:nvPicPr>
        <p:blipFill>
          <a:blip r:embed="rId2"/>
          <a:srcRect/>
          <a:stretch>
            <a:fillRect/>
          </a:stretch>
        </p:blipFill>
        <p:spPr bwMode="auto">
          <a:xfrm>
            <a:off x="542925" y="714375"/>
            <a:ext cx="7958138" cy="5176838"/>
          </a:xfrm>
          <a:prstGeom prst="rect">
            <a:avLst/>
          </a:prstGeom>
          <a:noFill/>
          <a:ln w="25400">
            <a:solidFill>
              <a:srgbClr val="0000FF"/>
            </a:solidFill>
            <a:miter lim="800000"/>
            <a:headEnd/>
            <a:tailEnd/>
          </a:ln>
        </p:spPr>
      </p:pic>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日期占位符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fld id="{878307E0-15AF-4B81-8E41-4CE185EDCEE3}" type="datetime1">
              <a:rPr lang="zh-CN" altLang="en-US"/>
              <a:pPr fontAlgn="base">
                <a:spcBef>
                  <a:spcPct val="0"/>
                </a:spcBef>
                <a:spcAft>
                  <a:spcPct val="0"/>
                </a:spcAft>
              </a:pPr>
              <a:t>2018/5/31</a:t>
            </a:fld>
            <a:endParaRPr lang="zh-CN" altLang="en-US" noProof="1"/>
          </a:p>
        </p:txBody>
      </p:sp>
      <p:sp>
        <p:nvSpPr>
          <p:cNvPr id="5" name="灯片编号占位符 4"/>
          <p:cNvSpPr>
            <a:spLocks noGrp="1"/>
          </p:cNvSpPr>
          <p:nvPr>
            <p:ph type="sldNum" sz="quarter" idx="12"/>
          </p:nvPr>
        </p:nvSpPr>
        <p:spPr/>
        <p:txBody>
          <a:bodyPr/>
          <a:lstStyle/>
          <a:p>
            <a:pPr>
              <a:defRPr/>
            </a:pPr>
            <a:fld id="{33DDAC63-1392-4AEC-A619-4AFD0F876926}" type="slidenum">
              <a:rPr lang="en-US" altLang="zh-CN"/>
              <a:pPr>
                <a:defRPr/>
              </a:pPr>
              <a:t>60</a:t>
            </a:fld>
            <a:endParaRPr lang="zh-CN" altLang="en-US"/>
          </a:p>
        </p:txBody>
      </p:sp>
      <p:sp>
        <p:nvSpPr>
          <p:cNvPr id="81923" name="矩形 2"/>
          <p:cNvSpPr>
            <a:spLocks noChangeArrowheads="1"/>
          </p:cNvSpPr>
          <p:nvPr/>
        </p:nvSpPr>
        <p:spPr bwMode="auto">
          <a:xfrm>
            <a:off x="357158" y="1285860"/>
            <a:ext cx="8286750" cy="3785652"/>
          </a:xfrm>
          <a:prstGeom prst="rect">
            <a:avLst/>
          </a:prstGeom>
          <a:solidFill>
            <a:schemeClr val="bg1"/>
          </a:solidFill>
          <a:ln w="25400">
            <a:solidFill>
              <a:srgbClr val="0000FF"/>
            </a:solidFill>
            <a:miter lim="800000"/>
            <a:headEnd/>
            <a:tailEnd/>
          </a:ln>
        </p:spPr>
        <p:txBody>
          <a:bodyPr anchor="ctr">
            <a:spAutoFit/>
          </a:bodyPr>
          <a:lstStyle/>
          <a:p>
            <a:pPr marL="358775" indent="-358775" algn="just">
              <a:buClr>
                <a:srgbClr val="0000FF"/>
              </a:buClr>
              <a:buFont typeface="Wingdings" pitchFamily="2" charset="2"/>
              <a:buChar char="Ì"/>
            </a:pPr>
            <a:r>
              <a:rPr lang="zh-CN" altLang="zh-CN" sz="2400" b="1" dirty="0">
                <a:latin typeface="Times New Roman" pitchFamily="18" charset="0"/>
                <a:cs typeface="Times New Roman" pitchFamily="18" charset="0"/>
              </a:rPr>
              <a:t>数据备份系统和高可用性系统可以避免由于软硬件故障、人为操作失误和病毒造成的数据完整性、可用性的破坏。但是，当计算机系统遭受如地震、火灾和恐怖袭击时，上述技术仍然无法解决。</a:t>
            </a:r>
            <a:endParaRPr lang="en-US" altLang="zh-CN" sz="2400" b="1" dirty="0">
              <a:latin typeface="Times New Roman" pitchFamily="18" charset="0"/>
              <a:cs typeface="Times New Roman" pitchFamily="18" charset="0"/>
            </a:endParaRPr>
          </a:p>
          <a:p>
            <a:pPr marL="358775" indent="-358775" algn="just">
              <a:buClr>
                <a:srgbClr val="0000FF"/>
              </a:buClr>
              <a:buFont typeface="Wingdings" pitchFamily="2" charset="2"/>
              <a:buChar char="Ì"/>
            </a:pPr>
            <a:endParaRPr lang="en-US" altLang="zh-CN" sz="2400" b="1" dirty="0">
              <a:latin typeface="Times New Roman" pitchFamily="18" charset="0"/>
              <a:cs typeface="Times New Roman" pitchFamily="18" charset="0"/>
            </a:endParaRPr>
          </a:p>
          <a:p>
            <a:pPr marL="358775" indent="-358775" algn="just">
              <a:buClr>
                <a:srgbClr val="0000FF"/>
              </a:buClr>
              <a:buFont typeface="Wingdings" pitchFamily="2" charset="2"/>
              <a:buChar char="Ì"/>
            </a:pPr>
            <a:r>
              <a:rPr lang="zh-CN" altLang="zh-CN" sz="2400" b="1" dirty="0">
                <a:latin typeface="Times New Roman" pitchFamily="18" charset="0"/>
                <a:cs typeface="Times New Roman" pitchFamily="18" charset="0"/>
              </a:rPr>
              <a:t>这时，就要靠数据容灾系统保护数据的完整可用性。数据容灾系统主要原理是在远程建立一套和本地计算机系统功能相同的计算机系统，当本地计算机系统受到意外灾难后，在远程仍然保存了完整的数据。</a:t>
            </a:r>
            <a:endParaRPr lang="en-US" altLang="zh-CN" sz="2400" b="1" dirty="0">
              <a:latin typeface="Times New Roman" pitchFamily="18" charset="0"/>
              <a:cs typeface="Times New Roman" pitchFamily="18" charset="0"/>
            </a:endParaRPr>
          </a:p>
          <a:p>
            <a:pPr marL="358775" indent="-358775" algn="just">
              <a:buClr>
                <a:srgbClr val="0000FF"/>
              </a:buClr>
              <a:buFont typeface="Wingdings" pitchFamily="2" charset="2"/>
              <a:buChar char="Ì"/>
            </a:pPr>
            <a:endParaRPr lang="en-US" altLang="zh-CN" sz="2400" b="1" dirty="0">
              <a:solidFill>
                <a:srgbClr val="FF0000"/>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日期占位符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fld id="{9E60E906-00F5-4CF0-A6AA-4973C2B6C546}" type="datetime1">
              <a:rPr lang="zh-CN" altLang="en-US"/>
              <a:pPr fontAlgn="base">
                <a:spcBef>
                  <a:spcPct val="0"/>
                </a:spcBef>
                <a:spcAft>
                  <a:spcPct val="0"/>
                </a:spcAft>
              </a:pPr>
              <a:t>2018/5/31</a:t>
            </a:fld>
            <a:endParaRPr lang="zh-CN" altLang="en-US" noProof="1"/>
          </a:p>
        </p:txBody>
      </p:sp>
      <p:sp>
        <p:nvSpPr>
          <p:cNvPr id="5" name="灯片编号占位符 4"/>
          <p:cNvSpPr>
            <a:spLocks noGrp="1"/>
          </p:cNvSpPr>
          <p:nvPr>
            <p:ph type="sldNum" sz="quarter" idx="12"/>
          </p:nvPr>
        </p:nvSpPr>
        <p:spPr/>
        <p:txBody>
          <a:bodyPr/>
          <a:lstStyle/>
          <a:p>
            <a:pPr>
              <a:defRPr/>
            </a:pPr>
            <a:fld id="{BA7C176C-C072-4BB5-A6EA-9806E3D14619}" type="slidenum">
              <a:rPr lang="en-US" altLang="zh-CN"/>
              <a:pPr>
                <a:defRPr/>
              </a:pPr>
              <a:t>61</a:t>
            </a:fld>
            <a:endParaRPr lang="zh-CN" altLang="en-US"/>
          </a:p>
        </p:txBody>
      </p:sp>
      <p:sp>
        <p:nvSpPr>
          <p:cNvPr id="82947" name="矩形 2"/>
          <p:cNvSpPr>
            <a:spLocks noChangeArrowheads="1"/>
          </p:cNvSpPr>
          <p:nvPr/>
        </p:nvSpPr>
        <p:spPr bwMode="auto">
          <a:xfrm>
            <a:off x="428596" y="1928802"/>
            <a:ext cx="8358187" cy="1949508"/>
          </a:xfrm>
          <a:prstGeom prst="rect">
            <a:avLst/>
          </a:prstGeom>
          <a:solidFill>
            <a:schemeClr val="bg1"/>
          </a:solidFill>
          <a:ln w="25400">
            <a:solidFill>
              <a:srgbClr val="0000FF"/>
            </a:solidFill>
            <a:miter lim="800000"/>
            <a:headEnd/>
            <a:tailEnd/>
          </a:ln>
        </p:spPr>
        <p:txBody>
          <a:bodyPr anchor="ctr">
            <a:spAutoFit/>
          </a:bodyPr>
          <a:lstStyle/>
          <a:p>
            <a:pPr marL="358775" indent="-358775" algn="just">
              <a:lnSpc>
                <a:spcPct val="150000"/>
              </a:lnSpc>
              <a:buClr>
                <a:srgbClr val="0000FF"/>
              </a:buClr>
              <a:buFont typeface="Wingdings" pitchFamily="2" charset="2"/>
              <a:buChar char="Ì"/>
            </a:pPr>
            <a:r>
              <a:rPr lang="zh-CN" altLang="zh-CN" sz="2800" b="1" dirty="0">
                <a:latin typeface="Times New Roman" pitchFamily="18" charset="0"/>
                <a:cs typeface="Times New Roman" pitchFamily="18" charset="0"/>
              </a:rPr>
              <a:t>当发生数据故障或者系统失效时</a:t>
            </a:r>
            <a:r>
              <a:rPr lang="en-US" altLang="zh-CN" sz="2800" b="1" dirty="0">
                <a:latin typeface="Times New Roman" pitchFamily="18" charset="0"/>
                <a:cs typeface="Times New Roman" pitchFamily="18" charset="0"/>
              </a:rPr>
              <a:t>,</a:t>
            </a:r>
            <a:r>
              <a:rPr lang="zh-CN" altLang="zh-CN" sz="2800" b="1" dirty="0">
                <a:latin typeface="Times New Roman" pitchFamily="18" charset="0"/>
                <a:cs typeface="Times New Roman" pitchFamily="18" charset="0"/>
              </a:rPr>
              <a:t>需要利用已备份的数据或其它手段</a:t>
            </a:r>
            <a:r>
              <a:rPr lang="en-US" altLang="zh-CN" sz="2800" b="1" dirty="0">
                <a:latin typeface="Times New Roman" pitchFamily="18" charset="0"/>
                <a:cs typeface="Times New Roman" pitchFamily="18" charset="0"/>
              </a:rPr>
              <a:t>,</a:t>
            </a:r>
            <a:r>
              <a:rPr lang="zh-CN" altLang="zh-CN" sz="2800" b="1" dirty="0">
                <a:latin typeface="Times New Roman" pitchFamily="18" charset="0"/>
                <a:cs typeface="Times New Roman" pitchFamily="18" charset="0"/>
              </a:rPr>
              <a:t>及时对原系统进行恢复，以保证数据安全性以及业务的连续性</a:t>
            </a:r>
            <a:r>
              <a:rPr lang="zh-CN" altLang="zh-CN" sz="2800" b="1" dirty="0" smtClean="0">
                <a:latin typeface="Times New Roman" pitchFamily="18" charset="0"/>
                <a:cs typeface="Times New Roman" pitchFamily="18" charset="0"/>
              </a:rPr>
              <a:t>。</a:t>
            </a:r>
            <a:endParaRPr lang="zh-CN" altLang="zh-CN" sz="2800" b="1" dirty="0">
              <a:solidFill>
                <a:srgbClr val="FF0000"/>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日期占位符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fld id="{7542E85E-AF9F-48F7-8A89-BF5E1D5AA6D2}" type="datetime1">
              <a:rPr lang="zh-CN" altLang="en-US"/>
              <a:pPr fontAlgn="base">
                <a:spcBef>
                  <a:spcPct val="0"/>
                </a:spcBef>
                <a:spcAft>
                  <a:spcPct val="0"/>
                </a:spcAft>
              </a:pPr>
              <a:t>2018/5/31</a:t>
            </a:fld>
            <a:endParaRPr lang="zh-CN" altLang="en-US" noProof="1"/>
          </a:p>
        </p:txBody>
      </p:sp>
      <p:sp>
        <p:nvSpPr>
          <p:cNvPr id="5" name="灯片编号占位符 4"/>
          <p:cNvSpPr>
            <a:spLocks noGrp="1"/>
          </p:cNvSpPr>
          <p:nvPr>
            <p:ph type="sldNum" sz="quarter" idx="12"/>
          </p:nvPr>
        </p:nvSpPr>
        <p:spPr/>
        <p:txBody>
          <a:bodyPr/>
          <a:lstStyle/>
          <a:p>
            <a:pPr>
              <a:defRPr/>
            </a:pPr>
            <a:fld id="{CA9B8CC4-CDDD-4C24-AE49-9A28B73715B8}" type="slidenum">
              <a:rPr lang="en-US" altLang="zh-CN"/>
              <a:pPr>
                <a:defRPr/>
              </a:pPr>
              <a:t>62</a:t>
            </a:fld>
            <a:endParaRPr lang="zh-CN" altLang="en-US"/>
          </a:p>
        </p:txBody>
      </p:sp>
      <p:sp>
        <p:nvSpPr>
          <p:cNvPr id="83971" name="矩形 2"/>
          <p:cNvSpPr>
            <a:spLocks noChangeArrowheads="1"/>
          </p:cNvSpPr>
          <p:nvPr/>
        </p:nvSpPr>
        <p:spPr bwMode="auto">
          <a:xfrm>
            <a:off x="285720" y="1214422"/>
            <a:ext cx="8429625" cy="2308324"/>
          </a:xfrm>
          <a:prstGeom prst="rect">
            <a:avLst/>
          </a:prstGeom>
          <a:solidFill>
            <a:schemeClr val="bg1"/>
          </a:solidFill>
          <a:ln w="25400">
            <a:solidFill>
              <a:srgbClr val="0000FF"/>
            </a:solidFill>
            <a:miter lim="800000"/>
            <a:headEnd/>
            <a:tailEnd/>
          </a:ln>
        </p:spPr>
        <p:txBody>
          <a:bodyPr anchor="ctr">
            <a:spAutoFit/>
          </a:bodyPr>
          <a:lstStyle/>
          <a:p>
            <a:pPr marL="358775" indent="-358775" algn="just">
              <a:buClr>
                <a:srgbClr val="0000FF"/>
              </a:buClr>
              <a:buFont typeface="Wingdings" pitchFamily="2" charset="2"/>
              <a:buChar char="Ì"/>
            </a:pPr>
            <a:endParaRPr lang="en-US" altLang="zh-CN" sz="2400" b="1" dirty="0">
              <a:solidFill>
                <a:srgbClr val="FF0000"/>
              </a:solidFill>
              <a:latin typeface="Times New Roman" pitchFamily="18" charset="0"/>
              <a:cs typeface="Times New Roman" pitchFamily="18" charset="0"/>
            </a:endParaRPr>
          </a:p>
          <a:p>
            <a:pPr marL="358775" indent="-358775" algn="just">
              <a:buClr>
                <a:srgbClr val="0000FF"/>
              </a:buClr>
              <a:buFont typeface="Wingdings" pitchFamily="2" charset="2"/>
              <a:buChar char="Ì"/>
            </a:pPr>
            <a:r>
              <a:rPr lang="zh-CN" altLang="zh-CN" sz="2400" b="1" dirty="0">
                <a:latin typeface="Times New Roman" pitchFamily="18" charset="0"/>
                <a:cs typeface="Times New Roman" pitchFamily="18" charset="0"/>
              </a:rPr>
              <a:t>数据备份与灾难恢复密不可分，数据备份是灾难恢复的前提和基础，而灾难恢复时在此基础之上的具体应用。</a:t>
            </a:r>
            <a:endParaRPr lang="en-US" altLang="zh-CN" sz="2400" b="1" dirty="0">
              <a:latin typeface="Times New Roman" pitchFamily="18" charset="0"/>
              <a:cs typeface="Times New Roman" pitchFamily="18" charset="0"/>
            </a:endParaRPr>
          </a:p>
          <a:p>
            <a:pPr marL="358775" indent="-358775" algn="just">
              <a:buClr>
                <a:srgbClr val="0000FF"/>
              </a:buClr>
              <a:buFont typeface="Wingdings" pitchFamily="2" charset="2"/>
              <a:buChar char="Ì"/>
            </a:pPr>
            <a:endParaRPr lang="en-US" altLang="zh-CN" sz="2400" b="1" dirty="0">
              <a:latin typeface="Times New Roman" pitchFamily="18" charset="0"/>
              <a:cs typeface="Times New Roman" pitchFamily="18" charset="0"/>
            </a:endParaRPr>
          </a:p>
          <a:p>
            <a:pPr marL="358775" indent="-358775" algn="just">
              <a:buClr>
                <a:srgbClr val="0000FF"/>
              </a:buClr>
              <a:buFont typeface="Wingdings" pitchFamily="2" charset="2"/>
              <a:buChar char="Ì"/>
            </a:pPr>
            <a:r>
              <a:rPr lang="zh-CN" altLang="zh-CN" sz="2400" b="1" dirty="0">
                <a:latin typeface="Times New Roman" pitchFamily="18" charset="0"/>
                <a:cs typeface="Times New Roman" pitchFamily="18" charset="0"/>
              </a:rPr>
              <a:t>灾难恢复的目标与计划决定了所需要采取的数据备份策略。而与数据备份策略有紧密的联系。</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8" y="211138"/>
            <a:ext cx="8964612" cy="696912"/>
          </a:xfrm>
        </p:spPr>
        <p:txBody>
          <a:bodyPr>
            <a:normAutofit/>
          </a:bodyPr>
          <a:lstStyle/>
          <a:p>
            <a:pPr algn="ctr" fontAlgn="auto">
              <a:spcAft>
                <a:spcPts val="0"/>
              </a:spcAft>
              <a:defRPr/>
            </a:pPr>
            <a:r>
              <a:rPr lang="en-US" altLang="zh-CN" sz="3600" b="1" dirty="0">
                <a:latin typeface="Times New Roman" panose="02020603050405020304" pitchFamily="18" charset="0"/>
                <a:ea typeface="+mn-ea"/>
                <a:cs typeface="Times New Roman" panose="02020603050405020304" pitchFamily="18" charset="0"/>
              </a:rPr>
              <a:t>6.5.4  </a:t>
            </a:r>
            <a:r>
              <a:rPr lang="zh-CN" altLang="zh-CN" sz="3600" b="1" dirty="0">
                <a:latin typeface="Times New Roman" panose="02020603050405020304" pitchFamily="18" charset="0"/>
                <a:ea typeface="+mn-ea"/>
                <a:cs typeface="Times New Roman" panose="02020603050405020304" pitchFamily="18" charset="0"/>
              </a:rPr>
              <a:t>信息系统灾备</a:t>
            </a:r>
            <a:r>
              <a:rPr lang="zh-CN" altLang="zh-CN" sz="3600" b="1" dirty="0" smtClean="0">
                <a:latin typeface="Times New Roman" panose="02020603050405020304" pitchFamily="18" charset="0"/>
                <a:ea typeface="+mn-ea"/>
                <a:cs typeface="Times New Roman" panose="02020603050405020304" pitchFamily="18" charset="0"/>
              </a:rPr>
              <a:t>技术</a:t>
            </a:r>
            <a:endParaRPr lang="zh-CN" altLang="en-US" sz="3600" b="1" dirty="0">
              <a:latin typeface="Times New Roman" panose="02020603050405020304" pitchFamily="18" charset="0"/>
              <a:ea typeface="+mn-ea"/>
              <a:cs typeface="Times New Roman" panose="02020603050405020304" pitchFamily="18" charset="0"/>
            </a:endParaRPr>
          </a:p>
        </p:txBody>
      </p:sp>
      <p:sp>
        <p:nvSpPr>
          <p:cNvPr id="86018" name="日期占位符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fld id="{4C355CAA-31DC-43DA-8795-5C821F3DAAC2}" type="datetime1">
              <a:rPr lang="zh-CN" altLang="en-US" b="1"/>
              <a:pPr fontAlgn="base">
                <a:spcBef>
                  <a:spcPct val="0"/>
                </a:spcBef>
                <a:spcAft>
                  <a:spcPct val="0"/>
                </a:spcAft>
              </a:pPr>
              <a:t>2018/5/31</a:t>
            </a:fld>
            <a:endParaRPr lang="zh-CN" altLang="en-US" b="1" noProof="1"/>
          </a:p>
        </p:txBody>
      </p:sp>
      <p:sp>
        <p:nvSpPr>
          <p:cNvPr id="5" name="灯片编号占位符 4"/>
          <p:cNvSpPr>
            <a:spLocks noGrp="1"/>
          </p:cNvSpPr>
          <p:nvPr>
            <p:ph type="sldNum" sz="quarter" idx="12"/>
          </p:nvPr>
        </p:nvSpPr>
        <p:spPr/>
        <p:txBody>
          <a:bodyPr/>
          <a:lstStyle/>
          <a:p>
            <a:pPr>
              <a:defRPr/>
            </a:pPr>
            <a:fld id="{9DE74738-559B-4A24-A368-2D0362456E71}" type="slidenum">
              <a:rPr lang="en-US" altLang="zh-CN" b="1"/>
              <a:pPr>
                <a:defRPr/>
              </a:pPr>
              <a:t>63</a:t>
            </a:fld>
            <a:endParaRPr lang="zh-CN" altLang="en-US" b="1"/>
          </a:p>
        </p:txBody>
      </p:sp>
      <p:sp>
        <p:nvSpPr>
          <p:cNvPr id="86020" name="矩形 2"/>
          <p:cNvSpPr>
            <a:spLocks noChangeArrowheads="1"/>
          </p:cNvSpPr>
          <p:nvPr/>
        </p:nvSpPr>
        <p:spPr bwMode="auto">
          <a:xfrm>
            <a:off x="777875" y="981075"/>
            <a:ext cx="7632700" cy="5262979"/>
          </a:xfrm>
          <a:prstGeom prst="rect">
            <a:avLst/>
          </a:prstGeom>
          <a:solidFill>
            <a:schemeClr val="bg1"/>
          </a:solidFill>
          <a:ln w="25400">
            <a:solidFill>
              <a:srgbClr val="0000FF"/>
            </a:solidFill>
            <a:miter lim="800000"/>
            <a:headEnd/>
            <a:tailEnd/>
          </a:ln>
        </p:spPr>
        <p:txBody>
          <a:bodyPr anchor="ctr">
            <a:spAutoFit/>
          </a:bodyPr>
          <a:lstStyle/>
          <a:p>
            <a:pPr marL="358775" indent="-358775" algn="just">
              <a:buClr>
                <a:srgbClr val="0000FF"/>
              </a:buClr>
              <a:buFont typeface="Wingdings" pitchFamily="2" charset="2"/>
              <a:buChar char="Ì"/>
            </a:pPr>
            <a:r>
              <a:rPr lang="zh-CN" altLang="zh-CN" sz="2400" b="1" dirty="0">
                <a:latin typeface="Times New Roman" pitchFamily="18" charset="0"/>
                <a:cs typeface="Times New Roman" pitchFamily="18" charset="0"/>
              </a:rPr>
              <a:t>信息系统灾备是指信息系统的灾难备份与恢复，包括灾难前的备份与灾难后的恢复两层含义。</a:t>
            </a:r>
            <a:endParaRPr lang="en-US" altLang="zh-CN" sz="2400" b="1" dirty="0">
              <a:latin typeface="Times New Roman" pitchFamily="18" charset="0"/>
              <a:cs typeface="Times New Roman" pitchFamily="18" charset="0"/>
            </a:endParaRPr>
          </a:p>
          <a:p>
            <a:pPr marL="358775" indent="-358775" algn="just">
              <a:buClr>
                <a:srgbClr val="0000FF"/>
              </a:buClr>
              <a:buFont typeface="Wingdings" pitchFamily="2" charset="2"/>
              <a:buChar char="Ì"/>
            </a:pPr>
            <a:endParaRPr lang="en-US" altLang="zh-CN" sz="2400" b="1" dirty="0">
              <a:latin typeface="Times New Roman" pitchFamily="18" charset="0"/>
              <a:cs typeface="Times New Roman" pitchFamily="18" charset="0"/>
            </a:endParaRPr>
          </a:p>
          <a:p>
            <a:pPr marL="358775" indent="-358775" algn="just">
              <a:buClr>
                <a:srgbClr val="0000FF"/>
              </a:buClr>
              <a:buFont typeface="Wingdings" pitchFamily="2" charset="2"/>
              <a:buChar char="Ì"/>
            </a:pPr>
            <a:r>
              <a:rPr lang="zh-CN" altLang="zh-CN" sz="2400" b="1" dirty="0">
                <a:latin typeface="Times New Roman" pitchFamily="18" charset="0"/>
                <a:cs typeface="Times New Roman" pitchFamily="18" charset="0"/>
              </a:rPr>
              <a:t>灾难备份是指利用技术、管理手段以及相关资源确保关键数据、关键数据处理系统和关键业务在灾难发生后可以恢复的过程。</a:t>
            </a:r>
            <a:endParaRPr lang="en-US" altLang="zh-CN" sz="2400" b="1" dirty="0">
              <a:latin typeface="Times New Roman" pitchFamily="18" charset="0"/>
              <a:cs typeface="Times New Roman" pitchFamily="18" charset="0"/>
            </a:endParaRPr>
          </a:p>
          <a:p>
            <a:pPr marL="358775" indent="-358775" algn="just">
              <a:buClr>
                <a:srgbClr val="0000FF"/>
              </a:buClr>
              <a:buFont typeface="Wingdings" pitchFamily="2" charset="2"/>
              <a:buChar char="Ì"/>
            </a:pPr>
            <a:endParaRPr lang="zh-CN" altLang="zh-CN" sz="2400" b="1" dirty="0">
              <a:latin typeface="Times New Roman" pitchFamily="18" charset="0"/>
              <a:cs typeface="Times New Roman" pitchFamily="18" charset="0"/>
            </a:endParaRPr>
          </a:p>
          <a:p>
            <a:pPr marL="358775" indent="-358775" algn="just">
              <a:buClr>
                <a:srgbClr val="0000FF"/>
              </a:buClr>
              <a:buFont typeface="Wingdings" pitchFamily="2" charset="2"/>
              <a:buChar char="Ì"/>
            </a:pPr>
            <a:r>
              <a:rPr lang="zh-CN" altLang="zh-CN" sz="2400" b="1" dirty="0">
                <a:latin typeface="Times New Roman" pitchFamily="18" charset="0"/>
                <a:cs typeface="Times New Roman" pitchFamily="18" charset="0"/>
              </a:rPr>
              <a:t>信息化发展的趋势也是我们要建设以及确定今后灾备方向的一个重要因素。</a:t>
            </a:r>
            <a:endParaRPr lang="en-US" altLang="zh-CN" sz="2400" b="1" dirty="0">
              <a:latin typeface="Times New Roman" pitchFamily="18" charset="0"/>
              <a:cs typeface="Times New Roman" pitchFamily="18" charset="0"/>
            </a:endParaRPr>
          </a:p>
          <a:p>
            <a:pPr marL="358775" indent="-358775" algn="just">
              <a:buClr>
                <a:srgbClr val="0000FF"/>
              </a:buClr>
            </a:pPr>
            <a:endParaRPr lang="en-US" altLang="zh-CN" sz="2400" b="1" dirty="0">
              <a:latin typeface="Times New Roman" pitchFamily="18" charset="0"/>
              <a:cs typeface="Times New Roman" pitchFamily="18" charset="0"/>
            </a:endParaRPr>
          </a:p>
          <a:p>
            <a:pPr marL="358775" indent="-358775" algn="just">
              <a:buClr>
                <a:srgbClr val="0000FF"/>
              </a:buClr>
              <a:buFont typeface="Wingdings" pitchFamily="2" charset="2"/>
              <a:buChar char="Ì"/>
            </a:pPr>
            <a:r>
              <a:rPr lang="zh-CN" altLang="zh-CN" sz="2400" b="1" dirty="0">
                <a:latin typeface="Times New Roman" pitchFamily="18" charset="0"/>
                <a:cs typeface="Times New Roman" pitchFamily="18" charset="0"/>
              </a:rPr>
              <a:t>在信息领域，在被系统可以理解为是以存储系统作为基本支持系统、以网络作为基本传输手段、以容错软</a:t>
            </a:r>
            <a:r>
              <a:rPr lang="en-US" altLang="zh-CN" sz="2400" b="1" dirty="0">
                <a:latin typeface="Times New Roman" pitchFamily="18" charset="0"/>
                <a:cs typeface="Times New Roman" pitchFamily="18" charset="0"/>
              </a:rPr>
              <a:t>/</a:t>
            </a:r>
            <a:r>
              <a:rPr lang="zh-CN" altLang="zh-CN" sz="2400" b="1" dirty="0">
                <a:latin typeface="Times New Roman" pitchFamily="18" charset="0"/>
                <a:cs typeface="Times New Roman" pitchFamily="18" charset="0"/>
              </a:rPr>
              <a:t>硬件技术为直接技术手段、以管理技术为重要辅助手段的综合系统。</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日期占位符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fld id="{B1B187F9-8243-40A0-8E6A-5B6A9C6A440F}" type="datetime1">
              <a:rPr lang="zh-CN" altLang="en-US"/>
              <a:pPr fontAlgn="base">
                <a:spcBef>
                  <a:spcPct val="0"/>
                </a:spcBef>
                <a:spcAft>
                  <a:spcPct val="0"/>
                </a:spcAft>
              </a:pPr>
              <a:t>2018/5/31</a:t>
            </a:fld>
            <a:endParaRPr lang="zh-CN" altLang="en-US" noProof="1"/>
          </a:p>
        </p:txBody>
      </p:sp>
      <p:sp>
        <p:nvSpPr>
          <p:cNvPr id="5" name="灯片编号占位符 4"/>
          <p:cNvSpPr>
            <a:spLocks noGrp="1"/>
          </p:cNvSpPr>
          <p:nvPr>
            <p:ph type="sldNum" sz="quarter" idx="12"/>
          </p:nvPr>
        </p:nvSpPr>
        <p:spPr/>
        <p:txBody>
          <a:bodyPr/>
          <a:lstStyle/>
          <a:p>
            <a:pPr>
              <a:defRPr/>
            </a:pPr>
            <a:fld id="{73FB9A16-8289-4DBE-9DA3-8E66A8A4CECB}" type="slidenum">
              <a:rPr lang="en-US" altLang="zh-CN"/>
              <a:pPr>
                <a:defRPr/>
              </a:pPr>
              <a:t>64</a:t>
            </a:fld>
            <a:endParaRPr lang="zh-CN" altLang="en-US"/>
          </a:p>
        </p:txBody>
      </p:sp>
      <p:sp>
        <p:nvSpPr>
          <p:cNvPr id="87043" name="矩形 5"/>
          <p:cNvSpPr>
            <a:spLocks noChangeArrowheads="1"/>
          </p:cNvSpPr>
          <p:nvPr/>
        </p:nvSpPr>
        <p:spPr bwMode="auto">
          <a:xfrm>
            <a:off x="285750" y="428625"/>
            <a:ext cx="8429625" cy="5262563"/>
          </a:xfrm>
          <a:prstGeom prst="rect">
            <a:avLst/>
          </a:prstGeom>
          <a:solidFill>
            <a:schemeClr val="bg1"/>
          </a:solidFill>
          <a:ln w="25400">
            <a:solidFill>
              <a:srgbClr val="0000FF"/>
            </a:solidFill>
            <a:miter lim="800000"/>
            <a:headEnd/>
            <a:tailEnd/>
          </a:ln>
        </p:spPr>
        <p:txBody>
          <a:bodyPr anchor="ctr">
            <a:spAutoFit/>
          </a:bodyPr>
          <a:lstStyle/>
          <a:p>
            <a:pPr marL="358775" indent="-358775" algn="just">
              <a:buClr>
                <a:srgbClr val="0000FF"/>
              </a:buClr>
              <a:buFont typeface="Wingdings" pitchFamily="2" charset="2"/>
              <a:buChar char="Ì"/>
            </a:pPr>
            <a:r>
              <a:rPr lang="zh-CN" altLang="zh-CN" sz="2400" b="1" dirty="0">
                <a:latin typeface="Times New Roman" pitchFamily="18" charset="0"/>
                <a:cs typeface="Times New Roman" pitchFamily="18" charset="0"/>
              </a:rPr>
              <a:t>一般情况下，信息系统灾难发生的原因有三种，分别是自然灾难、人为灾难和技术灾难。</a:t>
            </a:r>
            <a:endParaRPr lang="en-US" altLang="zh-CN" sz="2400" b="1" dirty="0">
              <a:latin typeface="Times New Roman" pitchFamily="18" charset="0"/>
              <a:cs typeface="Times New Roman" pitchFamily="18" charset="0"/>
            </a:endParaRPr>
          </a:p>
          <a:p>
            <a:pPr marL="358775" indent="-358775" algn="just">
              <a:buClr>
                <a:srgbClr val="0000FF"/>
              </a:buClr>
              <a:buFont typeface="Wingdings" pitchFamily="2" charset="2"/>
              <a:buChar char="Ì"/>
            </a:pPr>
            <a:endParaRPr lang="en-US" altLang="zh-CN" sz="2400" b="1" dirty="0">
              <a:latin typeface="Times New Roman" pitchFamily="18" charset="0"/>
              <a:cs typeface="Times New Roman" pitchFamily="18" charset="0"/>
            </a:endParaRPr>
          </a:p>
          <a:p>
            <a:pPr marL="358775" indent="-358775" algn="just">
              <a:buClr>
                <a:srgbClr val="0000FF"/>
              </a:buClr>
              <a:buFont typeface="Wingdings" pitchFamily="2" charset="2"/>
              <a:buChar char="Ì"/>
            </a:pPr>
            <a:r>
              <a:rPr lang="zh-CN" altLang="zh-CN" sz="2400" b="1" dirty="0">
                <a:solidFill>
                  <a:srgbClr val="FF0000"/>
                </a:solidFill>
                <a:latin typeface="Times New Roman" pitchFamily="18" charset="0"/>
                <a:cs typeface="Times New Roman" pitchFamily="18" charset="0"/>
              </a:rPr>
              <a:t>自然灾难</a:t>
            </a:r>
            <a:r>
              <a:rPr lang="zh-CN" altLang="zh-CN" sz="2400" b="1" dirty="0">
                <a:latin typeface="Times New Roman" pitchFamily="18" charset="0"/>
                <a:cs typeface="Times New Roman" pitchFamily="18" charset="0"/>
              </a:rPr>
              <a:t>所产生的直接后果就是本地数据信息难以获取或保全、本地系统难以在短时间内恢复或重建、灾难对信息系 统的影响和范围难以控制。</a:t>
            </a:r>
            <a:endParaRPr lang="en-US" altLang="zh-CN" sz="2400" b="1" dirty="0">
              <a:latin typeface="Times New Roman" pitchFamily="18" charset="0"/>
              <a:cs typeface="Times New Roman" pitchFamily="18" charset="0"/>
            </a:endParaRPr>
          </a:p>
          <a:p>
            <a:pPr marL="358775" indent="-358775" algn="just">
              <a:buClr>
                <a:srgbClr val="0000FF"/>
              </a:buClr>
              <a:buFont typeface="Wingdings" pitchFamily="2" charset="2"/>
              <a:buChar char="Ì"/>
            </a:pPr>
            <a:endParaRPr lang="en-US" altLang="zh-CN" sz="2400" b="1" dirty="0">
              <a:latin typeface="Times New Roman" pitchFamily="18" charset="0"/>
              <a:cs typeface="Times New Roman" pitchFamily="18" charset="0"/>
            </a:endParaRPr>
          </a:p>
          <a:p>
            <a:pPr marL="358775" indent="-358775" algn="just">
              <a:buClr>
                <a:srgbClr val="0000FF"/>
              </a:buClr>
              <a:buFont typeface="Wingdings" pitchFamily="2" charset="2"/>
              <a:buChar char="Ì"/>
            </a:pPr>
            <a:r>
              <a:rPr lang="zh-CN" altLang="zh-CN" sz="2400" b="1" dirty="0">
                <a:solidFill>
                  <a:srgbClr val="FF0000"/>
                </a:solidFill>
                <a:latin typeface="Times New Roman" pitchFamily="18" charset="0"/>
                <a:cs typeface="Times New Roman" pitchFamily="18" charset="0"/>
              </a:rPr>
              <a:t>人为灾难</a:t>
            </a:r>
            <a:r>
              <a:rPr lang="zh-CN" altLang="zh-CN" sz="2400" b="1" dirty="0">
                <a:latin typeface="Times New Roman" pitchFamily="18" charset="0"/>
                <a:cs typeface="Times New Roman" pitchFamily="18" charset="0"/>
              </a:rPr>
              <a:t>的后果丢失或泄漏重要数据信息、性能降低乃至丧失系统服务功能、软件系统崩溃或者硬件设备损坏。</a:t>
            </a:r>
            <a:endParaRPr lang="en-US" altLang="zh-CN" sz="2400" b="1" dirty="0">
              <a:latin typeface="Times New Roman" pitchFamily="18" charset="0"/>
              <a:cs typeface="Times New Roman" pitchFamily="18" charset="0"/>
            </a:endParaRPr>
          </a:p>
          <a:p>
            <a:pPr marL="358775" indent="-358775" algn="just">
              <a:buClr>
                <a:srgbClr val="0000FF"/>
              </a:buClr>
              <a:buFont typeface="Wingdings" pitchFamily="2" charset="2"/>
              <a:buChar char="Ì"/>
            </a:pPr>
            <a:endParaRPr lang="en-US" altLang="zh-CN" sz="2400" b="1" dirty="0">
              <a:latin typeface="Times New Roman" pitchFamily="18" charset="0"/>
              <a:cs typeface="Times New Roman" pitchFamily="18" charset="0"/>
            </a:endParaRPr>
          </a:p>
          <a:p>
            <a:pPr marL="358775" indent="-358775" algn="just">
              <a:buClr>
                <a:srgbClr val="0000FF"/>
              </a:buClr>
              <a:buFont typeface="Wingdings" pitchFamily="2" charset="2"/>
              <a:buChar char="Ì"/>
            </a:pPr>
            <a:r>
              <a:rPr lang="zh-CN" altLang="zh-CN" sz="2400" b="1" dirty="0">
                <a:solidFill>
                  <a:srgbClr val="FF0000"/>
                </a:solidFill>
                <a:latin typeface="Times New Roman" pitchFamily="18" charset="0"/>
                <a:cs typeface="Times New Roman" pitchFamily="18" charset="0"/>
              </a:rPr>
              <a:t>技术灾难</a:t>
            </a:r>
            <a:r>
              <a:rPr lang="zh-CN" altLang="zh-CN" sz="2400" b="1" dirty="0">
                <a:latin typeface="Times New Roman" pitchFamily="18" charset="0"/>
                <a:cs typeface="Times New Roman" pitchFamily="18" charset="0"/>
              </a:rPr>
              <a:t>的后果是造成信息、数据的损害或丢失。</a:t>
            </a:r>
            <a:endParaRPr lang="en-US" altLang="zh-CN" sz="2400" b="1" dirty="0">
              <a:latin typeface="Times New Roman" pitchFamily="18" charset="0"/>
              <a:cs typeface="Times New Roman" pitchFamily="18" charset="0"/>
            </a:endParaRPr>
          </a:p>
          <a:p>
            <a:pPr marL="358775" indent="-358775" algn="just">
              <a:buClr>
                <a:srgbClr val="0000FF"/>
              </a:buClr>
              <a:buFont typeface="Wingdings" pitchFamily="2" charset="2"/>
              <a:buChar char="Ì"/>
            </a:pPr>
            <a:endParaRPr lang="zh-CN" altLang="zh-CN" sz="2400" b="1" dirty="0">
              <a:latin typeface="Times New Roman" pitchFamily="18" charset="0"/>
              <a:cs typeface="Times New Roman" pitchFamily="18" charset="0"/>
            </a:endParaRPr>
          </a:p>
          <a:p>
            <a:pPr marL="358775" indent="-358775" algn="just">
              <a:buClr>
                <a:srgbClr val="0000FF"/>
              </a:buClr>
              <a:buFont typeface="Wingdings" pitchFamily="2" charset="2"/>
              <a:buChar char="Ì"/>
            </a:pPr>
            <a:r>
              <a:rPr lang="zh-CN" altLang="zh-CN" sz="2400" b="1" dirty="0">
                <a:latin typeface="Times New Roman" pitchFamily="18" charset="0"/>
                <a:cs typeface="Times New Roman" pitchFamily="18" charset="0"/>
              </a:rPr>
              <a:t>灾难备份系统的目的就是通过建立远程备用数据处理中心，将生产中心数据实时或非实时地复制到备份中心。</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日期占位符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fld id="{8F7E4923-1306-4B97-B9E0-1835BCA6D128}" type="datetime1">
              <a:rPr lang="zh-CN" altLang="en-US"/>
              <a:pPr fontAlgn="base">
                <a:spcBef>
                  <a:spcPct val="0"/>
                </a:spcBef>
                <a:spcAft>
                  <a:spcPct val="0"/>
                </a:spcAft>
              </a:pPr>
              <a:t>2018/5/31</a:t>
            </a:fld>
            <a:endParaRPr lang="zh-CN" altLang="en-US" noProof="1"/>
          </a:p>
        </p:txBody>
      </p:sp>
      <p:sp>
        <p:nvSpPr>
          <p:cNvPr id="5" name="灯片编号占位符 4"/>
          <p:cNvSpPr>
            <a:spLocks noGrp="1"/>
          </p:cNvSpPr>
          <p:nvPr>
            <p:ph type="sldNum" sz="quarter" idx="12"/>
          </p:nvPr>
        </p:nvSpPr>
        <p:spPr/>
        <p:txBody>
          <a:bodyPr/>
          <a:lstStyle/>
          <a:p>
            <a:pPr>
              <a:defRPr/>
            </a:pPr>
            <a:fld id="{D0CBB24A-FDE2-48ED-A99A-FE376FB15221}" type="slidenum">
              <a:rPr lang="en-US" altLang="zh-CN"/>
              <a:pPr>
                <a:defRPr/>
              </a:pPr>
              <a:t>65</a:t>
            </a:fld>
            <a:endParaRPr lang="zh-CN" altLang="en-US"/>
          </a:p>
        </p:txBody>
      </p:sp>
      <p:sp>
        <p:nvSpPr>
          <p:cNvPr id="88067" name="矩形 2"/>
          <p:cNvSpPr>
            <a:spLocks noChangeArrowheads="1"/>
          </p:cNvSpPr>
          <p:nvPr/>
        </p:nvSpPr>
        <p:spPr bwMode="auto">
          <a:xfrm>
            <a:off x="500034" y="1071546"/>
            <a:ext cx="8358187" cy="3785652"/>
          </a:xfrm>
          <a:prstGeom prst="rect">
            <a:avLst/>
          </a:prstGeom>
          <a:solidFill>
            <a:schemeClr val="bg1"/>
          </a:solidFill>
          <a:ln w="25400">
            <a:solidFill>
              <a:srgbClr val="0000FF"/>
            </a:solidFill>
            <a:miter lim="800000"/>
            <a:headEnd/>
            <a:tailEnd/>
          </a:ln>
        </p:spPr>
        <p:txBody>
          <a:bodyPr anchor="ctr">
            <a:spAutoFit/>
          </a:bodyPr>
          <a:lstStyle/>
          <a:p>
            <a:pPr marL="358775" indent="-358775" algn="just">
              <a:buClr>
                <a:srgbClr val="0000FF"/>
              </a:buClr>
              <a:buFont typeface="Wingdings" pitchFamily="2" charset="2"/>
              <a:buChar char="Ì"/>
            </a:pPr>
            <a:r>
              <a:rPr lang="zh-CN" altLang="zh-CN" sz="2400" b="1" dirty="0">
                <a:latin typeface="Times New Roman" pitchFamily="18" charset="0"/>
                <a:cs typeface="Times New Roman" pitchFamily="18" charset="0"/>
              </a:rPr>
              <a:t>灾备有哪些核心技术？灾备核心技术主要包括存储技术、信息系统评估和系统重构技术、信息安全技术和系统管理技术。</a:t>
            </a:r>
          </a:p>
          <a:p>
            <a:pPr marL="358775" indent="-358775" algn="just">
              <a:buClr>
                <a:srgbClr val="0000FF"/>
              </a:buClr>
              <a:buFont typeface="Wingdings" pitchFamily="2" charset="2"/>
              <a:buChar char="Ì"/>
            </a:pPr>
            <a:endParaRPr lang="en-US" altLang="zh-CN" sz="2400" b="1" dirty="0">
              <a:latin typeface="Times New Roman" pitchFamily="18" charset="0"/>
              <a:cs typeface="Times New Roman" pitchFamily="18" charset="0"/>
            </a:endParaRPr>
          </a:p>
          <a:p>
            <a:pPr marL="358775" indent="-358775" algn="just">
              <a:buClr>
                <a:srgbClr val="0000FF"/>
              </a:buClr>
              <a:buFont typeface="Wingdings" pitchFamily="2" charset="2"/>
              <a:buChar char="Ì"/>
            </a:pPr>
            <a:r>
              <a:rPr lang="zh-CN" altLang="zh-CN" sz="2400" b="1" dirty="0">
                <a:latin typeface="Times New Roman" pitchFamily="18" charset="0"/>
                <a:cs typeface="Times New Roman" pitchFamily="18" charset="0"/>
              </a:rPr>
              <a:t>其核心包括：数据安全性技术、网络安全技术、系统安全技术、身份安全技术、安全审计技术</a:t>
            </a:r>
            <a:r>
              <a:rPr lang="zh-CN" altLang="zh-CN" sz="2400" b="1" dirty="0" smtClean="0">
                <a:latin typeface="Times New Roman" pitchFamily="18" charset="0"/>
                <a:cs typeface="Times New Roman" pitchFamily="18" charset="0"/>
              </a:rPr>
              <a:t>。</a:t>
            </a:r>
            <a:endParaRPr lang="en-US" altLang="zh-CN" sz="2400" b="1" dirty="0" smtClean="0">
              <a:latin typeface="Times New Roman" pitchFamily="18" charset="0"/>
              <a:cs typeface="Times New Roman" pitchFamily="18" charset="0"/>
            </a:endParaRPr>
          </a:p>
          <a:p>
            <a:pPr marL="358775" indent="-358775" algn="just">
              <a:buClr>
                <a:srgbClr val="0000FF"/>
              </a:buClr>
              <a:buFont typeface="Wingdings" pitchFamily="2" charset="2"/>
              <a:buChar char="Ì"/>
            </a:pPr>
            <a:endParaRPr lang="en-US" altLang="zh-CN" sz="2400" b="1" dirty="0" smtClean="0">
              <a:latin typeface="Times New Roman" pitchFamily="18" charset="0"/>
              <a:cs typeface="Times New Roman" pitchFamily="18" charset="0"/>
            </a:endParaRPr>
          </a:p>
          <a:p>
            <a:pPr marL="358775" indent="-358775" algn="just">
              <a:buClr>
                <a:srgbClr val="0000FF"/>
              </a:buClr>
              <a:buFont typeface="Wingdings" pitchFamily="2" charset="2"/>
              <a:buChar char="Ì"/>
            </a:pPr>
            <a:r>
              <a:rPr lang="zh-CN" altLang="zh-CN" sz="2400" b="1" dirty="0" smtClean="0">
                <a:latin typeface="Times New Roman" pitchFamily="18" charset="0"/>
                <a:cs typeface="Times New Roman" pitchFamily="18" charset="0"/>
              </a:rPr>
              <a:t>灾</a:t>
            </a:r>
            <a:r>
              <a:rPr lang="zh-CN" altLang="zh-CN" sz="2400" b="1" dirty="0">
                <a:latin typeface="Times New Roman" pitchFamily="18" charset="0"/>
                <a:cs typeface="Times New Roman" pitchFamily="18" charset="0"/>
              </a:rPr>
              <a:t>备系统管理技术是灾备的关键支撑技术，包括内容：数据信息管理、灾难应急管理、系统恢复管理、灾难影响评估与决策支持。</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日期占位符 3"/>
          <p:cNvSpPr>
            <a:spLocks noGrp="1"/>
          </p:cNvSpPr>
          <p:nvPr>
            <p:ph type="dt" sz="quarter" idx="10"/>
          </p:nvPr>
        </p:nvSpPr>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fld id="{30C69BED-A4B2-4376-99E3-1F89684172C6}" type="datetime1">
              <a:rPr lang="zh-CN" altLang="en-US" smtClean="0">
                <a:latin typeface="+mn-ea"/>
                <a:ea typeface="+mn-ea"/>
              </a:rPr>
              <a:pPr eaLnBrk="1" hangingPunct="1">
                <a:defRPr/>
              </a:pPr>
              <a:t>2018/5/31</a:t>
            </a:fld>
            <a:endParaRPr lang="zh-CN" altLang="en-US" noProof="1" smtClean="0">
              <a:latin typeface="+mn-ea"/>
              <a:ea typeface="+mn-ea"/>
            </a:endParaRPr>
          </a:p>
        </p:txBody>
      </p:sp>
      <p:sp>
        <p:nvSpPr>
          <p:cNvPr id="15364" name="灯片编号占位符 4"/>
          <p:cNvSpPr>
            <a:spLocks noGrp="1"/>
          </p:cNvSpPr>
          <p:nvPr>
            <p:ph type="sldNum" sz="quarter" idx="12"/>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fld id="{AC5A79F7-E6D8-4CF0-BC4D-F295C8FE025E}" type="slidenum">
              <a:rPr altLang="zh-CN" smtClean="0">
                <a:latin typeface="+mn-ea"/>
                <a:ea typeface="+mn-ea"/>
              </a:rPr>
              <a:pPr eaLnBrk="1" hangingPunct="1">
                <a:defRPr/>
              </a:pPr>
              <a:t>7</a:t>
            </a:fld>
            <a:endParaRPr lang="zh-CN" altLang="en-US" smtClean="0">
              <a:latin typeface="+mn-ea"/>
              <a:ea typeface="+mn-ea"/>
            </a:endParaRPr>
          </a:p>
        </p:txBody>
      </p:sp>
      <p:sp>
        <p:nvSpPr>
          <p:cNvPr id="5" name="矩形 4"/>
          <p:cNvSpPr/>
          <p:nvPr/>
        </p:nvSpPr>
        <p:spPr>
          <a:xfrm>
            <a:off x="357188" y="273050"/>
            <a:ext cx="8215312" cy="4522788"/>
          </a:xfrm>
          <a:prstGeom prst="rect">
            <a:avLst/>
          </a:prstGeom>
        </p:spPr>
        <p:txBody>
          <a:bodyPr>
            <a:spAutoFit/>
          </a:bodyPr>
          <a:lstStyle/>
          <a:p>
            <a:pPr algn="just" fontAlgn="auto">
              <a:spcBef>
                <a:spcPts val="0"/>
              </a:spcBef>
              <a:spcAft>
                <a:spcPts val="0"/>
              </a:spcAft>
              <a:buClr>
                <a:srgbClr val="FF0000"/>
              </a:buClr>
              <a:defRPr/>
            </a:pPr>
            <a:endParaRPr lang="zh-CN" altLang="zh-CN" sz="2400" b="1" dirty="0">
              <a:latin typeface="+mn-ea"/>
              <a:ea typeface="+mn-ea"/>
              <a:cs typeface="Times New Roman" panose="02020603050405020304" pitchFamily="18" charset="0"/>
            </a:endParaRPr>
          </a:p>
          <a:p>
            <a:pPr algn="just" fontAlgn="auto">
              <a:spcBef>
                <a:spcPts val="0"/>
              </a:spcBef>
              <a:spcAft>
                <a:spcPts val="0"/>
              </a:spcAft>
              <a:buClr>
                <a:srgbClr val="FF0000"/>
              </a:buClr>
              <a:defRPr/>
            </a:pPr>
            <a:endParaRPr lang="zh-CN" altLang="zh-CN" sz="2400" b="1" dirty="0">
              <a:latin typeface="+mn-ea"/>
              <a:ea typeface="+mn-ea"/>
              <a:cs typeface="Times New Roman" panose="02020603050405020304" pitchFamily="18" charset="0"/>
            </a:endParaRPr>
          </a:p>
          <a:p>
            <a:pPr algn="just" fontAlgn="auto">
              <a:spcBef>
                <a:spcPts val="0"/>
              </a:spcBef>
              <a:spcAft>
                <a:spcPts val="0"/>
              </a:spcAft>
              <a:buClr>
                <a:srgbClr val="FF0000"/>
              </a:buClr>
              <a:defRPr/>
            </a:pPr>
            <a:r>
              <a:rPr lang="zh-CN" altLang="zh-CN" sz="2400" b="1" dirty="0">
                <a:latin typeface="+mn-ea"/>
                <a:ea typeface="+mn-ea"/>
                <a:cs typeface="Times New Roman" panose="02020603050405020304" pitchFamily="18" charset="0"/>
              </a:rPr>
              <a:t>主体（</a:t>
            </a:r>
            <a:r>
              <a:rPr lang="en-US" altLang="zh-CN" sz="2400" b="1" dirty="0">
                <a:latin typeface="+mn-ea"/>
                <a:ea typeface="+mn-ea"/>
                <a:cs typeface="Times New Roman" panose="02020603050405020304" pitchFamily="18" charset="0"/>
              </a:rPr>
              <a:t>Subject</a:t>
            </a:r>
            <a:r>
              <a:rPr lang="zh-CN" altLang="zh-CN" sz="2400" b="1" dirty="0">
                <a:latin typeface="+mn-ea"/>
                <a:ea typeface="+mn-ea"/>
                <a:cs typeface="Times New Roman" panose="02020603050405020304" pitchFamily="18" charset="0"/>
              </a:rPr>
              <a:t>）是指提出访问请求的实体，是动作的发起者，但不一定是</a:t>
            </a:r>
            <a:r>
              <a:rPr lang="zh-CN" altLang="zh-CN" sz="2400" b="1" dirty="0">
                <a:solidFill>
                  <a:srgbClr val="FF0000"/>
                </a:solidFill>
                <a:latin typeface="+mn-ea"/>
                <a:ea typeface="+mn-ea"/>
                <a:cs typeface="Times New Roman" panose="02020603050405020304" pitchFamily="18" charset="0"/>
              </a:rPr>
              <a:t>动作的执行者</a:t>
            </a:r>
            <a:r>
              <a:rPr lang="zh-CN" altLang="zh-CN" sz="2400" b="1" dirty="0">
                <a:latin typeface="+mn-ea"/>
                <a:ea typeface="+mn-ea"/>
                <a:cs typeface="Times New Roman" panose="02020603050405020304" pitchFamily="18" charset="0"/>
              </a:rPr>
              <a:t>。主体可以是用户或其它代理用户行为的实体（如进程、作业和程序等）。</a:t>
            </a:r>
            <a:endParaRPr lang="en-US" altLang="zh-CN" sz="2400" b="1" dirty="0">
              <a:latin typeface="+mn-ea"/>
              <a:ea typeface="+mn-ea"/>
              <a:cs typeface="Times New Roman" panose="02020603050405020304" pitchFamily="18" charset="0"/>
            </a:endParaRPr>
          </a:p>
          <a:p>
            <a:pPr algn="just" fontAlgn="auto">
              <a:spcBef>
                <a:spcPts val="0"/>
              </a:spcBef>
              <a:spcAft>
                <a:spcPts val="0"/>
              </a:spcAft>
              <a:buClr>
                <a:srgbClr val="FF0000"/>
              </a:buClr>
              <a:buFont typeface="Wingdings" panose="05000000000000000000" pitchFamily="2" charset="2"/>
              <a:buChar char="Ì"/>
              <a:defRPr/>
            </a:pPr>
            <a:endParaRPr lang="en-US" altLang="zh-CN" sz="2400" b="1" dirty="0">
              <a:latin typeface="+mn-ea"/>
              <a:ea typeface="+mn-ea"/>
              <a:cs typeface="Times New Roman" panose="02020603050405020304" pitchFamily="18" charset="0"/>
            </a:endParaRPr>
          </a:p>
          <a:p>
            <a:pPr algn="just" fontAlgn="auto">
              <a:spcBef>
                <a:spcPts val="0"/>
              </a:spcBef>
              <a:spcAft>
                <a:spcPts val="0"/>
              </a:spcAft>
              <a:buClr>
                <a:srgbClr val="FF0000"/>
              </a:buClr>
              <a:defRPr/>
            </a:pPr>
            <a:r>
              <a:rPr lang="zh-CN" altLang="zh-CN" sz="2400" b="1" dirty="0">
                <a:latin typeface="+mn-ea"/>
                <a:ea typeface="+mn-ea"/>
                <a:cs typeface="Times New Roman" panose="02020603050405020304" pitchFamily="18" charset="0"/>
              </a:rPr>
              <a:t>客体（</a:t>
            </a:r>
            <a:r>
              <a:rPr lang="en-US" altLang="zh-CN" sz="2400" b="1" dirty="0">
                <a:latin typeface="+mn-ea"/>
                <a:ea typeface="+mn-ea"/>
                <a:cs typeface="Times New Roman" panose="02020603050405020304" pitchFamily="18" charset="0"/>
              </a:rPr>
              <a:t>Object</a:t>
            </a:r>
            <a:r>
              <a:rPr lang="zh-CN" altLang="zh-CN" sz="2400" b="1" dirty="0">
                <a:latin typeface="+mn-ea"/>
                <a:ea typeface="+mn-ea"/>
                <a:cs typeface="Times New Roman" panose="02020603050405020304" pitchFamily="18" charset="0"/>
              </a:rPr>
              <a:t>）是指可以</a:t>
            </a:r>
            <a:r>
              <a:rPr lang="zh-CN" altLang="zh-CN" sz="2400" b="1" dirty="0">
                <a:solidFill>
                  <a:srgbClr val="FF0000"/>
                </a:solidFill>
                <a:latin typeface="+mn-ea"/>
                <a:ea typeface="+mn-ea"/>
                <a:cs typeface="Times New Roman" panose="02020603050405020304" pitchFamily="18" charset="0"/>
              </a:rPr>
              <a:t>接受主体访问的被动实体</a:t>
            </a:r>
            <a:r>
              <a:rPr lang="zh-CN" altLang="zh-CN" sz="2400" b="1" dirty="0">
                <a:latin typeface="+mn-ea"/>
                <a:ea typeface="+mn-ea"/>
                <a:cs typeface="Times New Roman" panose="02020603050405020304" pitchFamily="18" charset="0"/>
              </a:rPr>
              <a:t>。客体的内涵很广泛，凡是可以被操作的信息、资源、对象都可以认为是客体。</a:t>
            </a:r>
            <a:endParaRPr lang="en-US" altLang="zh-CN" sz="2400" b="1" dirty="0">
              <a:latin typeface="+mn-ea"/>
              <a:ea typeface="+mn-ea"/>
              <a:cs typeface="Times New Roman" panose="02020603050405020304" pitchFamily="18" charset="0"/>
            </a:endParaRPr>
          </a:p>
          <a:p>
            <a:pPr algn="just" fontAlgn="auto">
              <a:spcBef>
                <a:spcPts val="0"/>
              </a:spcBef>
              <a:spcAft>
                <a:spcPts val="0"/>
              </a:spcAft>
              <a:buClr>
                <a:srgbClr val="FF0000"/>
              </a:buClr>
              <a:buFont typeface="Wingdings" panose="05000000000000000000" pitchFamily="2" charset="2"/>
              <a:buChar char="Ì"/>
              <a:defRPr/>
            </a:pPr>
            <a:endParaRPr lang="en-US" altLang="zh-CN" sz="2400" b="1" dirty="0">
              <a:latin typeface="+mn-ea"/>
              <a:ea typeface="+mn-ea"/>
              <a:cs typeface="Times New Roman" panose="02020603050405020304" pitchFamily="18" charset="0"/>
            </a:endParaRPr>
          </a:p>
          <a:p>
            <a:pPr algn="just" fontAlgn="auto">
              <a:spcBef>
                <a:spcPts val="0"/>
              </a:spcBef>
              <a:spcAft>
                <a:spcPts val="0"/>
              </a:spcAft>
              <a:buClr>
                <a:srgbClr val="FF0000"/>
              </a:buClr>
              <a:defRPr/>
            </a:pPr>
            <a:r>
              <a:rPr lang="zh-CN" altLang="zh-CN" sz="2400" b="1" dirty="0">
                <a:latin typeface="+mn-ea"/>
                <a:ea typeface="+mn-ea"/>
                <a:cs typeface="Times New Roman" panose="02020603050405020304" pitchFamily="18" charset="0"/>
              </a:rPr>
              <a:t>访问控制策略（</a:t>
            </a:r>
            <a:r>
              <a:rPr lang="en-US" altLang="zh-CN" sz="2400" b="1" dirty="0">
                <a:latin typeface="+mn-ea"/>
                <a:ea typeface="+mn-ea"/>
                <a:cs typeface="Times New Roman" panose="02020603050405020304" pitchFamily="18" charset="0"/>
              </a:rPr>
              <a:t>Access Control Policy</a:t>
            </a:r>
            <a:r>
              <a:rPr lang="zh-CN" altLang="zh-CN" sz="2400" b="1" dirty="0">
                <a:latin typeface="+mn-ea"/>
                <a:ea typeface="+mn-ea"/>
                <a:cs typeface="Times New Roman" panose="02020603050405020304" pitchFamily="18" charset="0"/>
              </a:rPr>
              <a:t>）是指主体对客体的</a:t>
            </a:r>
            <a:r>
              <a:rPr lang="zh-CN" altLang="zh-CN" sz="2400" b="1" dirty="0">
                <a:solidFill>
                  <a:srgbClr val="FF0000"/>
                </a:solidFill>
                <a:latin typeface="+mn-ea"/>
                <a:ea typeface="+mn-ea"/>
                <a:cs typeface="Times New Roman" panose="02020603050405020304" pitchFamily="18" charset="0"/>
              </a:rPr>
              <a:t>操作行为和约束条件</a:t>
            </a:r>
            <a:r>
              <a:rPr lang="zh-CN" altLang="zh-CN" sz="2400" b="1" dirty="0">
                <a:latin typeface="+mn-ea"/>
                <a:ea typeface="+mn-ea"/>
                <a:cs typeface="Times New Roman" panose="02020603050405020304" pitchFamily="18" charset="0"/>
              </a:rPr>
              <a:t>的关联集合。</a:t>
            </a:r>
            <a:endParaRPr lang="zh-CN" altLang="en-US" sz="2400" b="1" dirty="0">
              <a:solidFill>
                <a:srgbClr val="FF0000"/>
              </a:solidFill>
              <a:latin typeface="+mn-ea"/>
              <a:ea typeface="+mn-ea"/>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 calcmode="lin" valueType="num">
                                      <p:cBhvr additive="base">
                                        <p:cTn id="1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 calcmode="lin" valueType="num">
                                      <p:cBhvr additive="base">
                                        <p:cTn id="1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日期占位符 3"/>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fld id="{FD5C0388-FA5C-4022-8206-4C31FAAE4601}" type="datetime1">
              <a:rPr lang="zh-CN" altLang="en-US"/>
              <a:pPr fontAlgn="base">
                <a:spcBef>
                  <a:spcPct val="0"/>
                </a:spcBef>
                <a:spcAft>
                  <a:spcPct val="0"/>
                </a:spcAft>
              </a:pPr>
              <a:t>2018/5/31</a:t>
            </a:fld>
            <a:endParaRPr lang="zh-CN" altLang="en-US" noProof="1"/>
          </a:p>
        </p:txBody>
      </p:sp>
      <p:sp>
        <p:nvSpPr>
          <p:cNvPr id="5" name="灯片编号占位符 4"/>
          <p:cNvSpPr>
            <a:spLocks noGrp="1"/>
          </p:cNvSpPr>
          <p:nvPr>
            <p:ph type="sldNum" sz="quarter" idx="12"/>
          </p:nvPr>
        </p:nvSpPr>
        <p:spPr/>
        <p:txBody>
          <a:bodyPr/>
          <a:lstStyle/>
          <a:p>
            <a:pPr>
              <a:defRPr/>
            </a:pPr>
            <a:fld id="{41D9D92F-6EDF-4D2E-8962-728938B0732B}" type="slidenum">
              <a:rPr lang="en-US" altLang="zh-CN"/>
              <a:pPr>
                <a:defRPr/>
              </a:pPr>
              <a:t>8</a:t>
            </a:fld>
            <a:endParaRPr lang="zh-CN" altLang="en-US" dirty="0"/>
          </a:p>
        </p:txBody>
      </p:sp>
      <p:sp>
        <p:nvSpPr>
          <p:cNvPr id="6" name="Rectangle 5"/>
          <p:cNvSpPr txBox="1">
            <a:spLocks noChangeArrowheads="1"/>
          </p:cNvSpPr>
          <p:nvPr/>
        </p:nvSpPr>
        <p:spPr bwMode="auto">
          <a:xfrm>
            <a:off x="755650" y="1473200"/>
            <a:ext cx="7632700" cy="3784600"/>
          </a:xfrm>
          <a:prstGeom prst="rect">
            <a:avLst/>
          </a:prstGeom>
          <a:solidFill>
            <a:schemeClr val="bg1"/>
          </a:solidFill>
          <a:ln w="25400">
            <a:solidFill>
              <a:srgbClr val="0000FF"/>
            </a:solidFill>
            <a:miter lim="800000"/>
          </a:ln>
          <a:effectLst/>
        </p:spPr>
        <p:txBody>
          <a:bodyPr anchor="ctr">
            <a:spAutoFit/>
          </a:bodyPr>
          <a:lstStyle>
            <a:lvl1pPr marL="342900" indent="-342900"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360045" indent="-360045" algn="just" eaLnBrk="1" fontAlgn="auto" hangingPunct="1">
              <a:spcBef>
                <a:spcPts val="0"/>
              </a:spcBef>
              <a:spcAft>
                <a:spcPts val="0"/>
              </a:spcAft>
              <a:buClr>
                <a:srgbClr val="FF0000"/>
              </a:buClr>
              <a:defRPr/>
            </a:pPr>
            <a:endParaRPr lang="en-US" altLang="zh-CN" sz="2000" dirty="0" smtClean="0">
              <a:solidFill>
                <a:srgbClr val="FF0000"/>
              </a:solidFill>
              <a:latin typeface="+mn-ea"/>
              <a:ea typeface="+mn-ea"/>
            </a:endParaRPr>
          </a:p>
          <a:p>
            <a:pPr marL="360045" indent="-360045" algn="just" eaLnBrk="1" fontAlgn="auto" hangingPunct="1">
              <a:spcBef>
                <a:spcPts val="0"/>
              </a:spcBef>
              <a:spcAft>
                <a:spcPts val="0"/>
              </a:spcAft>
              <a:buClr>
                <a:srgbClr val="0000FF"/>
              </a:buClr>
              <a:buFont typeface="Wingdings" panose="05000000000000000000" pitchFamily="2" charset="2"/>
              <a:buChar char="Ø"/>
              <a:defRPr/>
            </a:pPr>
            <a:r>
              <a:rPr kumimoji="1" lang="zh-CN" altLang="zh-CN" sz="2000" dirty="0" smtClean="0">
                <a:latin typeface="+mn-ea"/>
                <a:ea typeface="+mn-ea"/>
              </a:rPr>
              <a:t>如何</a:t>
            </a:r>
            <a:r>
              <a:rPr kumimoji="1" lang="zh-CN" altLang="zh-CN" sz="2000" dirty="0">
                <a:latin typeface="+mn-ea"/>
                <a:ea typeface="+mn-ea"/>
              </a:rPr>
              <a:t>决定主体对客体的访问权限？一个主体对一个客体的访问权限能否转让给其他主体呢？这些问题在访问控制策略中必须得到明确的回答</a:t>
            </a:r>
            <a:r>
              <a:rPr kumimoji="1" lang="zh-CN" altLang="zh-CN" sz="2000" dirty="0" smtClean="0">
                <a:latin typeface="+mn-ea"/>
                <a:ea typeface="+mn-ea"/>
              </a:rPr>
              <a:t>。</a:t>
            </a:r>
            <a:endParaRPr kumimoji="1" lang="en-US" altLang="zh-CN" sz="2000" dirty="0" smtClean="0">
              <a:latin typeface="+mn-ea"/>
              <a:ea typeface="+mn-ea"/>
            </a:endParaRPr>
          </a:p>
          <a:p>
            <a:pPr marL="360045" indent="-360045" algn="just" eaLnBrk="1" fontAlgn="auto" hangingPunct="1">
              <a:spcBef>
                <a:spcPts val="0"/>
              </a:spcBef>
              <a:spcAft>
                <a:spcPts val="0"/>
              </a:spcAft>
              <a:buClr>
                <a:srgbClr val="0000FF"/>
              </a:buClr>
              <a:buFont typeface="Wingdings" panose="05000000000000000000" pitchFamily="2" charset="2"/>
              <a:buChar char="Ø"/>
              <a:defRPr/>
            </a:pPr>
            <a:endParaRPr kumimoji="1" lang="en-US" altLang="zh-CN" sz="2000" dirty="0" smtClean="0">
              <a:latin typeface="+mn-ea"/>
              <a:ea typeface="+mn-ea"/>
            </a:endParaRPr>
          </a:p>
          <a:p>
            <a:pPr marL="360045" indent="-360045" algn="just" eaLnBrk="1" fontAlgn="auto" hangingPunct="1">
              <a:spcBef>
                <a:spcPts val="0"/>
              </a:spcBef>
              <a:spcAft>
                <a:spcPts val="0"/>
              </a:spcAft>
              <a:buClr>
                <a:srgbClr val="FF0000"/>
              </a:buClr>
              <a:defRPr/>
            </a:pPr>
            <a:r>
              <a:rPr kumimoji="1" lang="zh-CN" altLang="zh-CN" sz="2000" dirty="0" smtClean="0">
                <a:latin typeface="+mn-ea"/>
                <a:ea typeface="+mn-ea"/>
              </a:rPr>
              <a:t>访问</a:t>
            </a:r>
            <a:r>
              <a:rPr kumimoji="1" lang="zh-CN" altLang="zh-CN" sz="2000" dirty="0">
                <a:latin typeface="+mn-ea"/>
                <a:ea typeface="+mn-ea"/>
              </a:rPr>
              <a:t>控制策略制定的</a:t>
            </a:r>
            <a:r>
              <a:rPr kumimoji="1" lang="zh-CN" altLang="zh-CN" sz="2000" dirty="0" smtClean="0">
                <a:latin typeface="+mn-ea"/>
                <a:ea typeface="+mn-ea"/>
              </a:rPr>
              <a:t>原则</a:t>
            </a:r>
            <a:endParaRPr kumimoji="1" lang="en-US" altLang="zh-CN" sz="2000" dirty="0" smtClean="0">
              <a:latin typeface="+mn-ea"/>
              <a:ea typeface="+mn-ea"/>
            </a:endParaRPr>
          </a:p>
          <a:p>
            <a:pPr marL="360045" indent="-360045" algn="just" eaLnBrk="1" fontAlgn="auto" hangingPunct="1">
              <a:spcBef>
                <a:spcPts val="0"/>
              </a:spcBef>
              <a:spcAft>
                <a:spcPts val="0"/>
              </a:spcAft>
              <a:buClr>
                <a:srgbClr val="0000FF"/>
              </a:buClr>
              <a:buFont typeface="Wingdings" panose="05000000000000000000" pitchFamily="2" charset="2"/>
              <a:buChar char="Ø"/>
              <a:defRPr/>
            </a:pPr>
            <a:endParaRPr kumimoji="1" lang="en-US" altLang="zh-CN" sz="2000" dirty="0" smtClean="0">
              <a:latin typeface="+mn-ea"/>
              <a:ea typeface="+mn-ea"/>
            </a:endParaRPr>
          </a:p>
          <a:p>
            <a:pPr marL="360045" indent="-360045" algn="just" eaLnBrk="1" fontAlgn="auto" hangingPunct="1">
              <a:spcBef>
                <a:spcPts val="0"/>
              </a:spcBef>
              <a:spcAft>
                <a:spcPts val="0"/>
              </a:spcAft>
              <a:buClr>
                <a:srgbClr val="0000FF"/>
              </a:buClr>
              <a:buFont typeface="Wingdings" panose="05000000000000000000" pitchFamily="2" charset="2"/>
              <a:buChar char="Ø"/>
              <a:defRPr/>
            </a:pPr>
            <a:r>
              <a:rPr kumimoji="1" lang="en-US" altLang="zh-CN" sz="2000" dirty="0" smtClean="0">
                <a:latin typeface="+mn-ea"/>
                <a:ea typeface="+mn-ea"/>
              </a:rPr>
              <a:t>①</a:t>
            </a:r>
            <a:r>
              <a:rPr kumimoji="1" lang="zh-CN" altLang="zh-CN" sz="2000" dirty="0">
                <a:latin typeface="+mn-ea"/>
                <a:ea typeface="+mn-ea"/>
              </a:rPr>
              <a:t>最小权限原则：分配给系统中的每一个程序和每一个用户的权限应该是它们完成工作所必须享有的权限的最小集合。换句话说，如果主体不需要访问特定客体，则主体就不应该拥有访问这个客体的权限</a:t>
            </a:r>
            <a:r>
              <a:rPr kumimoji="1" lang="zh-CN" altLang="zh-CN" sz="2000" dirty="0" smtClean="0">
                <a:latin typeface="+mn-ea"/>
                <a:ea typeface="+mn-ea"/>
              </a:rPr>
              <a:t>。</a:t>
            </a:r>
            <a:endParaRPr kumimoji="1" lang="en-US" altLang="zh-CN" sz="2000" dirty="0" smtClean="0">
              <a:latin typeface="+mn-ea"/>
              <a:ea typeface="+mn-ea"/>
            </a:endParaRPr>
          </a:p>
          <a:p>
            <a:pPr marL="360045" indent="-360045" algn="just" eaLnBrk="1" fontAlgn="auto" hangingPunct="1">
              <a:spcBef>
                <a:spcPts val="0"/>
              </a:spcBef>
              <a:spcAft>
                <a:spcPts val="0"/>
              </a:spcAft>
              <a:buClr>
                <a:srgbClr val="0000FF"/>
              </a:buClr>
              <a:buFont typeface="Wingdings" panose="05000000000000000000" pitchFamily="2" charset="2"/>
              <a:buChar char="Ø"/>
              <a:defRPr/>
            </a:pPr>
            <a:r>
              <a:rPr kumimoji="1" lang="en-US" altLang="zh-CN" sz="2000" dirty="0" smtClean="0">
                <a:latin typeface="+mn-ea"/>
                <a:ea typeface="+mn-ea"/>
              </a:rPr>
              <a:t>②</a:t>
            </a:r>
            <a:r>
              <a:rPr kumimoji="1" lang="zh-CN" altLang="zh-CN" sz="2000" dirty="0">
                <a:latin typeface="+mn-ea"/>
                <a:ea typeface="+mn-ea"/>
              </a:rPr>
              <a:t>最小泄露原则：主体执行</a:t>
            </a:r>
            <a:r>
              <a:rPr kumimoji="1" lang="zh-CN" altLang="zh-CN" sz="2000" dirty="0" smtClean="0">
                <a:latin typeface="+mn-ea"/>
                <a:ea typeface="+mn-ea"/>
              </a:rPr>
              <a:t>任务所</a:t>
            </a:r>
            <a:r>
              <a:rPr kumimoji="1" lang="zh-CN" altLang="zh-CN" sz="2000" dirty="0">
                <a:latin typeface="+mn-ea"/>
                <a:ea typeface="+mn-ea"/>
              </a:rPr>
              <a:t>需知道的信息应该最小</a:t>
            </a:r>
            <a:r>
              <a:rPr kumimoji="1" lang="zh-CN" altLang="zh-CN" sz="2000" dirty="0" smtClean="0">
                <a:latin typeface="+mn-ea"/>
                <a:ea typeface="+mn-ea"/>
              </a:rPr>
              <a:t>化</a:t>
            </a:r>
            <a:r>
              <a:rPr kumimoji="1" lang="zh-CN" altLang="en-US" sz="2000" dirty="0" smtClean="0">
                <a:latin typeface="+mn-ea"/>
                <a:ea typeface="+mn-ea"/>
              </a:rPr>
              <a:t>。</a:t>
            </a:r>
            <a:endParaRPr lang="zh-CN" altLang="zh-CN" sz="2000" dirty="0">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anim calcmode="lin" valueType="num">
                                      <p:cBhvr additive="base">
                                        <p:cTn id="1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anim calcmode="lin" valueType="num">
                                      <p:cBhvr additive="base">
                                        <p:cTn id="1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anim calcmode="lin" valueType="num">
                                      <p:cBhvr additive="base">
                                        <p:cTn id="2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8" y="241300"/>
            <a:ext cx="8964612" cy="754063"/>
          </a:xfrm>
        </p:spPr>
        <p:txBody>
          <a:bodyPr anchor="ctr" anchorCtr="1">
            <a:spAutoFit/>
          </a:bodyPr>
          <a:lstStyle/>
          <a:p>
            <a:pPr algn="ctr" fontAlgn="auto">
              <a:spcAft>
                <a:spcPts val="0"/>
              </a:spcAft>
              <a:defRPr/>
            </a:pPr>
            <a:r>
              <a:rPr lang="en-US" altLang="zh-CN" b="1" dirty="0" smtClean="0">
                <a:latin typeface="+mn-ea"/>
                <a:ea typeface="+mn-ea"/>
                <a:cs typeface="Times New Roman" panose="02020603050405020304" pitchFamily="18" charset="0"/>
              </a:rPr>
              <a:t>6.1.2  </a:t>
            </a:r>
            <a:r>
              <a:rPr lang="zh-CN" altLang="en-US" b="1" dirty="0" smtClean="0">
                <a:latin typeface="+mn-ea"/>
                <a:ea typeface="+mn-ea"/>
                <a:cs typeface="Times New Roman" panose="02020603050405020304" pitchFamily="18" charset="0"/>
              </a:rPr>
              <a:t>自主访问控制</a:t>
            </a:r>
            <a:endParaRPr lang="zh-CN" altLang="en-US" b="1" dirty="0">
              <a:latin typeface="+mn-ea"/>
              <a:ea typeface="+mn-ea"/>
              <a:cs typeface="Times New Roman" panose="02020603050405020304" pitchFamily="18" charset="0"/>
            </a:endParaRPr>
          </a:p>
        </p:txBody>
      </p:sp>
      <p:sp>
        <p:nvSpPr>
          <p:cNvPr id="4" name="日期占位符 3"/>
          <p:cNvSpPr>
            <a:spLocks noGrp="1"/>
          </p:cNvSpPr>
          <p:nvPr>
            <p:ph type="dt" sz="quarter" idx="10"/>
          </p:nvPr>
        </p:nvSpPr>
        <p:spPr/>
        <p:txBody>
          <a:bodyPr/>
          <a:lstStyle/>
          <a:p>
            <a:pPr>
              <a:defRPr/>
            </a:pPr>
            <a:fld id="{83DD8995-B9B6-495B-9005-A47FD0637DA3}" type="datetime1">
              <a:rPr lang="zh-CN" altLang="en-US" b="1">
                <a:latin typeface="+mn-ea"/>
              </a:rPr>
              <a:pPr>
                <a:defRPr/>
              </a:pPr>
              <a:t>2018/5/31</a:t>
            </a:fld>
            <a:endParaRPr lang="zh-CN" altLang="en-US" b="1" noProof="1">
              <a:latin typeface="+mn-ea"/>
            </a:endParaRPr>
          </a:p>
        </p:txBody>
      </p:sp>
      <p:sp>
        <p:nvSpPr>
          <p:cNvPr id="5" name="灯片编号占位符 4"/>
          <p:cNvSpPr>
            <a:spLocks noGrp="1"/>
          </p:cNvSpPr>
          <p:nvPr>
            <p:ph type="sldNum" sz="quarter" idx="12"/>
          </p:nvPr>
        </p:nvSpPr>
        <p:spPr/>
        <p:txBody>
          <a:bodyPr/>
          <a:lstStyle/>
          <a:p>
            <a:pPr>
              <a:defRPr/>
            </a:pPr>
            <a:fld id="{66E20E91-67BD-43BF-8A6C-9805F88A0B27}" type="slidenum">
              <a:rPr lang="en-US" altLang="zh-CN" b="1">
                <a:latin typeface="+mn-ea"/>
                <a:ea typeface="+mn-ea"/>
              </a:rPr>
              <a:pPr>
                <a:defRPr/>
              </a:pPr>
              <a:t>9</a:t>
            </a:fld>
            <a:endParaRPr lang="zh-CN" altLang="en-US" b="1">
              <a:latin typeface="+mn-ea"/>
              <a:ea typeface="+mn-ea"/>
            </a:endParaRPr>
          </a:p>
        </p:txBody>
      </p:sp>
      <p:sp>
        <p:nvSpPr>
          <p:cNvPr id="6" name="矩形 5"/>
          <p:cNvSpPr/>
          <p:nvPr/>
        </p:nvSpPr>
        <p:spPr>
          <a:xfrm>
            <a:off x="571500" y="1428750"/>
            <a:ext cx="7929563" cy="3108543"/>
          </a:xfrm>
          <a:prstGeom prst="rect">
            <a:avLst/>
          </a:prstGeom>
        </p:spPr>
        <p:txBody>
          <a:bodyPr>
            <a:spAutoFit/>
          </a:bodyPr>
          <a:lstStyle/>
          <a:p>
            <a:pPr algn="just" fontAlgn="auto">
              <a:spcBef>
                <a:spcPts val="0"/>
              </a:spcBef>
              <a:spcAft>
                <a:spcPts val="0"/>
              </a:spcAft>
              <a:buClr>
                <a:srgbClr val="FF0000"/>
              </a:buClr>
              <a:defRPr/>
            </a:pPr>
            <a:r>
              <a:rPr kumimoji="1" lang="zh-CN" altLang="zh-CN" sz="2800" b="1" dirty="0">
                <a:latin typeface="+mn-ea"/>
                <a:ea typeface="+mn-ea"/>
                <a:cs typeface="Times New Roman" panose="02020603050405020304" pitchFamily="18" charset="0"/>
              </a:rPr>
              <a:t>一种策略是对某个客体具有所有权的主体能够自主地将对该客体的一种访问权或多种访问权授予其他主体，并可在随后的任何时刻将这些权限收回，这一策略称为</a:t>
            </a:r>
            <a:r>
              <a:rPr kumimoji="1" lang="zh-CN" altLang="zh-CN" sz="2800" b="1" dirty="0">
                <a:solidFill>
                  <a:srgbClr val="FF0000"/>
                </a:solidFill>
                <a:latin typeface="+mn-ea"/>
                <a:ea typeface="+mn-ea"/>
                <a:cs typeface="Times New Roman" panose="02020603050405020304" pitchFamily="18" charset="0"/>
              </a:rPr>
              <a:t>自主访问控制</a:t>
            </a:r>
            <a:r>
              <a:rPr kumimoji="1" lang="zh-CN" altLang="zh-CN" sz="2800" b="1" dirty="0">
                <a:latin typeface="+mn-ea"/>
                <a:ea typeface="+mn-ea"/>
                <a:cs typeface="Times New Roman" panose="02020603050405020304" pitchFamily="18" charset="0"/>
              </a:rPr>
              <a:t>。这种策略因灵活性高，在实际系统中被大量采用。</a:t>
            </a:r>
            <a:endParaRPr kumimoji="1" lang="en-US" altLang="zh-CN" sz="2800" b="1" dirty="0">
              <a:latin typeface="+mn-ea"/>
              <a:ea typeface="+mn-ea"/>
              <a:cs typeface="Times New Roman" panose="02020603050405020304" pitchFamily="18" charset="0"/>
            </a:endParaRPr>
          </a:p>
          <a:p>
            <a:pPr algn="just" fontAlgn="auto">
              <a:spcBef>
                <a:spcPts val="0"/>
              </a:spcBef>
              <a:spcAft>
                <a:spcPts val="0"/>
              </a:spcAft>
              <a:buClr>
                <a:srgbClr val="FF0000"/>
              </a:buClr>
              <a:buFont typeface="Wingdings" panose="05000000000000000000" pitchFamily="2" charset="2"/>
              <a:buChar char="Ì"/>
              <a:defRPr/>
            </a:pPr>
            <a:endParaRPr kumimoji="1" lang="en-US" altLang="zh-CN" sz="2800" b="1" dirty="0">
              <a:latin typeface="+mn-ea"/>
              <a:ea typeface="+mn-ea"/>
              <a:cs typeface="Times New Roman" panose="02020603050405020304" pitchFamily="18" charset="0"/>
            </a:endParaRPr>
          </a:p>
          <a:p>
            <a:pPr algn="just" fontAlgn="auto">
              <a:spcBef>
                <a:spcPts val="0"/>
              </a:spcBef>
              <a:spcAft>
                <a:spcPts val="0"/>
              </a:spcAft>
              <a:buClr>
                <a:srgbClr val="FF0000"/>
              </a:buClr>
              <a:defRPr/>
            </a:pPr>
            <a:endParaRPr kumimoji="1" lang="en-US" altLang="zh-CN" sz="2800" b="1" dirty="0">
              <a:latin typeface="+mn-ea"/>
              <a:ea typeface="+mn-ea"/>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5505</Words>
  <Application>WPS 演示</Application>
  <PresentationFormat>全屏显示(4:3)</PresentationFormat>
  <Paragraphs>359</Paragraphs>
  <Slides>65</Slides>
  <Notes>2</Notes>
  <HiddenSlides>0</HiddenSlides>
  <MMClips>0</MMClips>
  <ScaleCrop>false</ScaleCrop>
  <HeadingPairs>
    <vt:vector size="4" baseType="variant">
      <vt:variant>
        <vt:lpstr>主题</vt:lpstr>
      </vt:variant>
      <vt:variant>
        <vt:i4>1</vt:i4>
      </vt:variant>
      <vt:variant>
        <vt:lpstr>幻灯片标题</vt:lpstr>
      </vt:variant>
      <vt:variant>
        <vt:i4>65</vt:i4>
      </vt:variant>
    </vt:vector>
  </HeadingPairs>
  <TitlesOfParts>
    <vt:vector size="66" baseType="lpstr">
      <vt:lpstr>平衡</vt:lpstr>
      <vt:lpstr>第8章  信息系统安全 </vt:lpstr>
      <vt:lpstr>幻灯片 2</vt:lpstr>
      <vt:lpstr>6.1  访问控制</vt:lpstr>
      <vt:lpstr>6.1.1  访问控制基本概念</vt:lpstr>
      <vt:lpstr>幻灯片 5</vt:lpstr>
      <vt:lpstr>幻灯片 6</vt:lpstr>
      <vt:lpstr>幻灯片 7</vt:lpstr>
      <vt:lpstr>幻灯片 8</vt:lpstr>
      <vt:lpstr>6.1.2  自主访问控制</vt:lpstr>
      <vt:lpstr>幻灯片 10</vt:lpstr>
      <vt:lpstr>6.1.3 强制访问控制</vt:lpstr>
      <vt:lpstr>6.1.4  基于角色的访问控制</vt:lpstr>
      <vt:lpstr>幻灯片 13</vt:lpstr>
      <vt:lpstr>幻灯片 14</vt:lpstr>
      <vt:lpstr>幻灯片 15</vt:lpstr>
      <vt:lpstr>幻灯片 16</vt:lpstr>
      <vt:lpstr>6.2  操作系统安全</vt:lpstr>
      <vt:lpstr>身份认证机制</vt:lpstr>
      <vt:lpstr>幻灯片 19</vt:lpstr>
      <vt:lpstr>最小特权管理机制</vt:lpstr>
      <vt:lpstr>幻灯片 21</vt:lpstr>
      <vt:lpstr>6.2.2  操作系统攻击技术</vt:lpstr>
      <vt:lpstr>幻灯片 23</vt:lpstr>
      <vt:lpstr>幻灯片 24</vt:lpstr>
      <vt:lpstr>幻灯片 25</vt:lpstr>
      <vt:lpstr>幻灯片 26</vt:lpstr>
      <vt:lpstr>6.2.3  Windows系统安全体系结构</vt:lpstr>
      <vt:lpstr>幻灯片 28</vt:lpstr>
      <vt:lpstr>6.3  数据库安全</vt:lpstr>
      <vt:lpstr>幻灯片 30</vt:lpstr>
      <vt:lpstr>幻灯片 31</vt:lpstr>
      <vt:lpstr>幻灯片 32</vt:lpstr>
      <vt:lpstr>幻灯片 33</vt:lpstr>
      <vt:lpstr>幻灯片 34</vt:lpstr>
      <vt:lpstr>幻灯片 35</vt:lpstr>
      <vt:lpstr>6.3.2  数据库攻击技术</vt:lpstr>
      <vt:lpstr>幻灯片 37</vt:lpstr>
      <vt:lpstr>幻灯片 38</vt:lpstr>
      <vt:lpstr>6.3.3  数据库的安全防范</vt:lpstr>
      <vt:lpstr>幻灯片 40</vt:lpstr>
      <vt:lpstr>幻灯片 41</vt:lpstr>
      <vt:lpstr>幻灯片 42</vt:lpstr>
      <vt:lpstr>6.4  软件系统安全</vt:lpstr>
      <vt:lpstr>幻灯片 44</vt:lpstr>
      <vt:lpstr>6.4.3  软件系统攻击技术</vt:lpstr>
      <vt:lpstr>缓冲区溢出利用</vt:lpstr>
      <vt:lpstr>幻灯片 47</vt:lpstr>
      <vt:lpstr>幻灯片 48</vt:lpstr>
      <vt:lpstr>幻灯片 49</vt:lpstr>
      <vt:lpstr>6.5  信息系统安全</vt:lpstr>
      <vt:lpstr>幻灯片 51</vt:lpstr>
      <vt:lpstr>6.5.2  数据的加密存储</vt:lpstr>
      <vt:lpstr>6.5.3  数据备份和恢复</vt:lpstr>
      <vt:lpstr>幻灯片 54</vt:lpstr>
      <vt:lpstr>注意：</vt:lpstr>
      <vt:lpstr>幻灯片 56</vt:lpstr>
      <vt:lpstr>幻灯片 57</vt:lpstr>
      <vt:lpstr>幻灯片 58</vt:lpstr>
      <vt:lpstr>幻灯片 59</vt:lpstr>
      <vt:lpstr>幻灯片 60</vt:lpstr>
      <vt:lpstr>幻灯片 61</vt:lpstr>
      <vt:lpstr>幻灯片 62</vt:lpstr>
      <vt:lpstr>6.5.4  信息系统灾备技术</vt:lpstr>
      <vt:lpstr>幻灯片 64</vt:lpstr>
      <vt:lpstr>幻灯片 65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THINKPAD</dc:creator>
  <cp:lastModifiedBy>admin</cp:lastModifiedBy>
  <cp:revision>54</cp:revision>
  <dcterms:created xsi:type="dcterms:W3CDTF">2017-10-05T02:48:00Z</dcterms:created>
  <dcterms:modified xsi:type="dcterms:W3CDTF">2018-05-31T06:54:40Z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