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76" r:id="rId4"/>
    <p:sldId id="271" r:id="rId5"/>
    <p:sldId id="273" r:id="rId6"/>
    <p:sldId id="275" r:id="rId7"/>
    <p:sldId id="272" r:id="rId8"/>
    <p:sldId id="277" r:id="rId9"/>
    <p:sldId id="278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ábián Füleki" initials="FF" lastIdx="1" clrIdx="0">
    <p:extLst>
      <p:ext uri="{19B8F6BF-5375-455C-9EA6-DF929625EA0E}">
        <p15:presenceInfo xmlns:p15="http://schemas.microsoft.com/office/powerpoint/2012/main" userId="87e73bdfcf1f119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7" autoAdjust="0"/>
    <p:restoredTop sz="84165" autoAdjust="0"/>
  </p:normalViewPr>
  <p:slideViewPr>
    <p:cSldViewPr snapToGrid="0">
      <p:cViewPr varScale="1">
        <p:scale>
          <a:sx n="71" d="100"/>
          <a:sy n="71" d="100"/>
        </p:scale>
        <p:origin x="58" y="2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3A7D0-752F-4A72-AA46-C1316BEEC832}" type="datetimeFigureOut">
              <a:rPr lang="hu-HU" smtClean="0"/>
              <a:t>2019. 04. 16.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D0D74-29B1-446D-AB8F-7C4E2202C0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34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66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MDN-RNN célja: meghatározni a következő képkockához tartozó 32 dimenziós látensvektort</a:t>
            </a:r>
          </a:p>
          <a:p>
            <a:r>
              <a:rPr lang="hu-HU" dirty="0"/>
              <a:t>Input: előző látensvektor + előző cselekvés</a:t>
            </a:r>
          </a:p>
          <a:p>
            <a:r>
              <a:rPr lang="hu-HU" dirty="0"/>
              <a:t>Output: a következő látensvektor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479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Density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/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/ Gauss-keverékmodell</a:t>
            </a:r>
          </a:p>
          <a:p>
            <a:r>
              <a:rPr lang="hu-HU" dirty="0"/>
              <a:t>Egyetlen Gauss-görbe illesztése: pontatlan, hibás (negatív ár)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73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Ötlet: használjunk több Gauss eloszlást a modellezésre, ezeket összegezzük súlyozva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(Centrális határeloszlás-tétel ?)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Felügyelet nélküli osztályozásra használják leginkább</a:t>
            </a:r>
          </a:p>
          <a:p>
            <a:r>
              <a:rPr lang="hu-HU" dirty="0"/>
              <a:t>2 paraméter helyett 9 a példában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9046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K: </a:t>
            </a:r>
            <a:r>
              <a:rPr lang="hu-HU" dirty="0" err="1"/>
              <a:t>hiperparaméter</a:t>
            </a:r>
            <a:r>
              <a:rPr lang="hu-HU" dirty="0"/>
              <a:t>, vagy tanulható</a:t>
            </a:r>
          </a:p>
          <a:p>
            <a:r>
              <a:rPr lang="hu-HU" dirty="0"/>
              <a:t>Minél nagyobb, annál pontosabb, de nő a számítási igény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3261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Ötlet: szekvenciális adatok feldolgozásánál legyen memóriája a hálónak</a:t>
            </a:r>
          </a:p>
          <a:p>
            <a:r>
              <a:rPr lang="hu-HU" dirty="0"/>
              <a:t>A kimenet függ a korábbi bemenetektől is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AD0D74-29B1-446D-AB8F-7C4E2202C095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53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lab.tmit.bme.hu/" TargetMode="External"/><Relationship Id="rId2" Type="http://schemas.openxmlformats.org/officeDocument/2006/relationships/hyperlink" Target="http://mialmanach.mit.bme.hu/aima/ch20s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.u-szeged.hu/~tothl/gepitan/slides/05.%20GMM%20model%20tanitasa%20EM%20algoritmussal.ppt" TargetMode="External"/><Relationship Id="rId5" Type="http://schemas.openxmlformats.org/officeDocument/2006/relationships/hyperlink" Target="https://towardsdatascience.com/a-hitchhikers-guide-to-mixture-density-networks-76b435826cca" TargetMode="External"/><Relationship Id="rId4" Type="http://schemas.openxmlformats.org/officeDocument/2006/relationships/hyperlink" Target="https://worldmodels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4D751C-D443-4FC4-9C72-C8910B812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Szimpózium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5839347-4C62-45CF-A466-E6C8F6CB9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Füleki Fábián – </a:t>
            </a:r>
            <a:r>
              <a:rPr lang="hu-HU" dirty="0" err="1"/>
              <a:t>BSc</a:t>
            </a:r>
            <a:r>
              <a:rPr lang="hu-HU" dirty="0"/>
              <a:t> önálló laboratórium</a:t>
            </a:r>
          </a:p>
          <a:p>
            <a:r>
              <a:rPr lang="hu-HU" dirty="0"/>
              <a:t>github.com/</a:t>
            </a:r>
            <a:r>
              <a:rPr lang="hu-HU" dirty="0" err="1"/>
              <a:t>ffabi</a:t>
            </a:r>
            <a:r>
              <a:rPr lang="hu-HU" dirty="0"/>
              <a:t>/</a:t>
            </a:r>
            <a:r>
              <a:rPr lang="hu-HU" dirty="0" err="1"/>
              <a:t>SemesterProject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993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1B201-D071-41FC-A04D-8F43FBE8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Következő két hét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9DA106-5827-4204-BAC4-A283DEA4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hu-HU" dirty="0"/>
              <a:t>Tanítási módszer megvizsgálása</a:t>
            </a:r>
          </a:p>
          <a:p>
            <a:r>
              <a:rPr lang="hu-HU" dirty="0"/>
              <a:t>RNN tanítása</a:t>
            </a:r>
          </a:p>
          <a:p>
            <a:r>
              <a:rPr lang="hu-HU" dirty="0"/>
              <a:t>Tanítás eredményének értelmezése</a:t>
            </a:r>
          </a:p>
        </p:txBody>
      </p:sp>
    </p:spTree>
    <p:extLst>
      <p:ext uri="{BB962C8B-B14F-4D97-AF65-F5344CB8AC3E}">
        <p14:creationId xmlns:p14="http://schemas.microsoft.com/office/powerpoint/2010/main" val="10184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A0138-80B8-47E8-8A73-D4CED12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CEF2EA-4783-4D89-B09F-181DEA48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http://mialmanach.mit.bme.hu/aima/ch20s03</a:t>
            </a:r>
            <a:endParaRPr lang="hu-HU" dirty="0"/>
          </a:p>
          <a:p>
            <a:r>
              <a:rPr lang="en-US" dirty="0">
                <a:hlinkClick r:id="rId3"/>
              </a:rPr>
              <a:t>http://smartlab.tmit.bme.hu</a:t>
            </a:r>
            <a:endParaRPr lang="hu-HU" dirty="0">
              <a:hlinkClick r:id="rId4"/>
            </a:endParaRPr>
          </a:p>
          <a:p>
            <a:r>
              <a:rPr lang="en-US" dirty="0">
                <a:hlinkClick r:id="rId4"/>
              </a:rPr>
              <a:t>https://worldmodels.github.io/</a:t>
            </a:r>
            <a:endParaRPr lang="hu-HU" dirty="0">
              <a:hlinkClick r:id="rId5"/>
            </a:endParaRPr>
          </a:p>
          <a:p>
            <a:r>
              <a:rPr lang="en-US" dirty="0">
                <a:hlinkClick r:id="rId5"/>
              </a:rPr>
              <a:t>https://towardsdatascience.com/a-hitchhikers-guide-to-mixture-density-networks-76b435826cca</a:t>
            </a:r>
            <a:endParaRPr lang="hu-HU" dirty="0"/>
          </a:p>
          <a:p>
            <a:r>
              <a:rPr lang="en-US" dirty="0">
                <a:hlinkClick r:id="rId6"/>
              </a:rPr>
              <a:t>http://www.inf.u-szeged.hu/~tothl/gepitan/slides/05.%20GMM%20model%20tanitasa%20EM%20algoritmussal.ppt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6B2E4-0FF9-4135-AF0F-566EC4D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Catch-up</a:t>
            </a:r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8A7E8D0A-8738-412B-8593-E583CEBAC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615876" y="1869263"/>
            <a:ext cx="5755582" cy="406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65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6BCB4-6CB2-4B50-BB19-0B2E654B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805" y="685800"/>
            <a:ext cx="8294390" cy="1293607"/>
          </a:xfrm>
        </p:spPr>
        <p:txBody>
          <a:bodyPr/>
          <a:lstStyle/>
          <a:p>
            <a:r>
              <a:rPr lang="hu-HU" dirty="0"/>
              <a:t>MDN-RNN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33BBA69-7F94-4279-8748-FBF525E97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16487" y="1979407"/>
            <a:ext cx="6159025" cy="39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46FCE-1F37-427A-914B-68C8ED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BF61EFB-D52A-495F-826D-8CE9EA990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8413" y="2667000"/>
            <a:ext cx="699051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3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46FCE-1F37-427A-914B-68C8ED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48EE15E2-C996-46DD-8ACA-A872B8035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5260" y="2667000"/>
            <a:ext cx="689681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0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746FCE-1F37-427A-914B-68C8ED18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Gaussian </a:t>
            </a:r>
            <a:r>
              <a:rPr lang="hu-HU" dirty="0" err="1"/>
              <a:t>Mixture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3C6B81B-2868-4B49-84A5-EB5B8E6A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11" y="3429000"/>
            <a:ext cx="4897563" cy="142954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3484B1B5-A82F-43A5-88E6-4D102BFB1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7" y="1926162"/>
            <a:ext cx="559356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4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A9FB67-F55F-4099-AF55-9FB74BFD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RNN</a:t>
            </a:r>
            <a:endParaRPr lang="en-US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72CB8A2-E64B-46C4-AABA-9666230AB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7495" y="2718098"/>
            <a:ext cx="8192344" cy="26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4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43AEEC-E731-480F-94A1-C4B50B65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LSTM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C3C139-10E5-4299-81D6-906938CC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RNN egy típusa</a:t>
            </a:r>
          </a:p>
          <a:p>
            <a:r>
              <a:rPr lang="hu-HU" dirty="0"/>
              <a:t>Időben távoli eseményeket is képes kezelni</a:t>
            </a:r>
          </a:p>
          <a:p>
            <a:r>
              <a:rPr lang="hu-HU" dirty="0"/>
              <a:t>Megoldást ad az elenyésző gradiens problémájára</a:t>
            </a:r>
          </a:p>
          <a:p>
            <a:r>
              <a:rPr lang="hu-HU" dirty="0"/>
              <a:t>Input </a:t>
            </a:r>
            <a:r>
              <a:rPr lang="hu-HU" dirty="0" err="1"/>
              <a:t>gate</a:t>
            </a:r>
            <a:r>
              <a:rPr lang="hu-HU" dirty="0"/>
              <a:t>, output </a:t>
            </a:r>
            <a:r>
              <a:rPr lang="hu-HU" dirty="0" err="1"/>
              <a:t>gate</a:t>
            </a:r>
            <a:r>
              <a:rPr lang="hu-HU" dirty="0"/>
              <a:t>, </a:t>
            </a:r>
            <a:r>
              <a:rPr lang="hu-HU" dirty="0" err="1"/>
              <a:t>forget</a:t>
            </a:r>
            <a:r>
              <a:rPr lang="hu-HU" dirty="0"/>
              <a:t> </a:t>
            </a:r>
            <a:r>
              <a:rPr lang="hu-HU" dirty="0" err="1"/>
              <a:t>gate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7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DA3AD3-109E-4419-BF12-314CEDA9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Implementációs előrehaladások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CB6845-8F91-4E40-B894-CC09AFF4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RNN tanításához a </a:t>
            </a:r>
            <a:r>
              <a:rPr lang="hu-HU" dirty="0" err="1"/>
              <a:t>dataset</a:t>
            </a:r>
            <a:r>
              <a:rPr lang="hu-HU" dirty="0"/>
              <a:t> előkészítése</a:t>
            </a:r>
          </a:p>
          <a:p>
            <a:r>
              <a:rPr lang="hu-HU" dirty="0"/>
              <a:t>RNN </a:t>
            </a:r>
            <a:r>
              <a:rPr lang="hu-HU" dirty="0" err="1"/>
              <a:t>Datagenerator</a:t>
            </a:r>
            <a:r>
              <a:rPr lang="hu-HU"/>
              <a:t> elkészítése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1712</TotalTime>
  <Words>250</Words>
  <Application>Microsoft Office PowerPoint</Application>
  <PresentationFormat>Szélesvásznú</PresentationFormat>
  <Paragraphs>46</Paragraphs>
  <Slides>11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Parallaxis</vt:lpstr>
      <vt:lpstr>Szimpózium</vt:lpstr>
      <vt:lpstr>Catch-up</vt:lpstr>
      <vt:lpstr>MDN-RNN</vt:lpstr>
      <vt:lpstr> Gaussian Mixture Model</vt:lpstr>
      <vt:lpstr> Gaussian Mixture Model</vt:lpstr>
      <vt:lpstr> Gaussian Mixture Model</vt:lpstr>
      <vt:lpstr>RNN</vt:lpstr>
      <vt:lpstr>LSTM</vt:lpstr>
      <vt:lpstr>Implementációs előrehaladások</vt:lpstr>
      <vt:lpstr>Következő két hét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Szimpózium</dc:title>
  <dc:creator>Fábián Füleki</dc:creator>
  <cp:lastModifiedBy>Fábián Füleki</cp:lastModifiedBy>
  <cp:revision>58</cp:revision>
  <dcterms:created xsi:type="dcterms:W3CDTF">2019-03-12T15:08:18Z</dcterms:created>
  <dcterms:modified xsi:type="dcterms:W3CDTF">2019-04-17T09:13:14Z</dcterms:modified>
</cp:coreProperties>
</file>