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2"/>
  </p:notesMasterIdLst>
  <p:sldIdLst>
    <p:sldId id="256" r:id="rId2"/>
    <p:sldId id="272" r:id="rId3"/>
    <p:sldId id="283" r:id="rId4"/>
    <p:sldId id="280" r:id="rId5"/>
    <p:sldId id="284" r:id="rId6"/>
    <p:sldId id="281" r:id="rId7"/>
    <p:sldId id="285" r:id="rId8"/>
    <p:sldId id="287" r:id="rId9"/>
    <p:sldId id="282" r:id="rId10"/>
    <p:sldId id="28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 Thin" panose="020B0604020202020204" charset="0"/>
      <p:regular r:id="rId17"/>
      <p:italic r:id="rId18"/>
    </p:embeddedFont>
    <p:embeddedFont>
      <p:font typeface="Roboto Light" panose="020B0604020202020204" charset="0"/>
      <p:regular r:id="rId19"/>
      <p:italic r:id="rId2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82B9B-D65D-4813-94B9-8825ACC0A3E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F16F6-EA62-4300-8461-15ED8174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20/30s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F16F6-EA62-4300-8461-15ED81747A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39702"/>
            <a:ext cx="9152331" cy="3003798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2F6DA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633844"/>
            <a:ext cx="6048672" cy="1102519"/>
          </a:xfrm>
        </p:spPr>
        <p:txBody>
          <a:bodyPr/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978842"/>
            <a:ext cx="6837731" cy="5033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11995" y="4749155"/>
            <a:ext cx="3320008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3667"/>
            <a:ext cx="2884140" cy="144207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051720" y="111142"/>
            <a:ext cx="6912768" cy="78524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</a:lstStyle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90307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/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6102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863501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861020"/>
            <a:ext cx="2133600" cy="273844"/>
          </a:xfr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10948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42856" y="487737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877376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568" y="4877376"/>
            <a:ext cx="1907232" cy="273844"/>
          </a:xfrm>
          <a:prstGeom prst="rect">
            <a:avLst/>
          </a:prstGeom>
        </p:spPr>
        <p:txBody>
          <a:bodyPr/>
          <a:lstStyle>
            <a:lvl1pPr>
              <a:defRPr lang="fr-FR" sz="800" b="0" i="0" u="none" strike="noStrike" cap="none" baseline="0" dirty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" y="4799560"/>
            <a:ext cx="648000" cy="3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24" y="2006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kern="1200">
          <a:solidFill>
            <a:srgbClr val="2F6DA6"/>
          </a:solidFill>
          <a:latin typeface="Roboto Thin" pitchFamily="2" charset="0"/>
          <a:ea typeface="Roboto Thin" pitchFamily="2" charset="0"/>
          <a:cs typeface="Roboto Thin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2283718"/>
            <a:ext cx="6840760" cy="1102519"/>
          </a:xfrm>
        </p:spPr>
        <p:txBody>
          <a:bodyPr/>
          <a:lstStyle/>
          <a:p>
            <a:r>
              <a:rPr lang="fr-FR" dirty="0" err="1" smtClean="0"/>
              <a:t>Schema</a:t>
            </a:r>
            <a:r>
              <a:rPr lang="fr-FR" dirty="0" smtClean="0"/>
              <a:t> on the pipeline of </a:t>
            </a:r>
            <a:r>
              <a:rPr lang="fr-FR" dirty="0" err="1" smtClean="0"/>
              <a:t>Melomind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563968"/>
            <a:ext cx="6837731" cy="503325"/>
          </a:xfrm>
        </p:spPr>
        <p:txBody>
          <a:bodyPr/>
          <a:lstStyle/>
          <a:p>
            <a:r>
              <a:rPr lang="fr-FR" dirty="0" smtClean="0"/>
              <a:t>Fanny GROSSELIN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049619" y="47842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+mn-lt"/>
              </a:rPr>
              <a:t>30-01-2017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3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smtClean="0"/>
              <a:t>At the end of the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grpSp>
        <p:nvGrpSpPr>
          <p:cNvPr id="75" name="Group 74"/>
          <p:cNvGrpSpPr/>
          <p:nvPr/>
        </p:nvGrpSpPr>
        <p:grpSpPr>
          <a:xfrm>
            <a:off x="-93691" y="1209937"/>
            <a:ext cx="9331382" cy="2994192"/>
            <a:chOff x="-103023" y="778575"/>
            <a:chExt cx="9331382" cy="2994192"/>
          </a:xfrm>
        </p:grpSpPr>
        <p:grpSp>
          <p:nvGrpSpPr>
            <p:cNvPr id="74" name="Group 73"/>
            <p:cNvGrpSpPr/>
            <p:nvPr/>
          </p:nvGrpSpPr>
          <p:grpSpPr>
            <a:xfrm>
              <a:off x="-103023" y="778575"/>
              <a:ext cx="9331382" cy="2224751"/>
              <a:chOff x="-103023" y="778575"/>
              <a:chExt cx="9331382" cy="2224751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438283" y="981865"/>
                <a:ext cx="96492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smtClean="0"/>
                  <a:t>Replace </a:t>
                </a:r>
                <a:r>
                  <a:rPr lang="fr-FR" sz="900" dirty="0" err="1" smtClean="0"/>
                  <a:t>NaN</a:t>
                </a:r>
                <a:r>
                  <a:rPr lang="fr-FR" sz="900" dirty="0" smtClean="0"/>
                  <a:t> values by </a:t>
                </a:r>
                <a:r>
                  <a:rPr lang="fr-FR" sz="900" dirty="0" err="1" smtClean="0"/>
                  <a:t>empty</a:t>
                </a:r>
                <a:r>
                  <a:rPr lang="fr-FR" sz="900" dirty="0" smtClean="0"/>
                  <a:t> values</a:t>
                </a: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1009633" y="1194073"/>
                <a:ext cx="5380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-103023" y="778575"/>
                <a:ext cx="9331382" cy="2224751"/>
                <a:chOff x="-103023" y="778575"/>
                <a:chExt cx="9331382" cy="2224751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783833" y="895539"/>
                  <a:ext cx="4306787" cy="734261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914246" y="1638834"/>
                  <a:ext cx="1929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dirty="0" smtClean="0">
                      <a:solidFill>
                        <a:schemeClr val="accent6"/>
                      </a:solidFill>
                    </a:rPr>
                    <a:t>No </a:t>
                  </a:r>
                  <a:r>
                    <a:rPr lang="fr-FR" sz="800" dirty="0" err="1" smtClean="0">
                      <a:solidFill>
                        <a:schemeClr val="accent6"/>
                      </a:solidFill>
                    </a:rPr>
                    <a:t>need</a:t>
                  </a:r>
                  <a:r>
                    <a:rPr lang="fr-FR" sz="800" dirty="0" smtClean="0">
                      <a:solidFill>
                        <a:schemeClr val="accent6"/>
                      </a:solidFill>
                    </a:rPr>
                    <a:t> in the futur </a:t>
                  </a:r>
                  <a:r>
                    <a:rPr lang="fr-FR" sz="800" dirty="0" err="1" smtClean="0">
                      <a:solidFill>
                        <a:schemeClr val="accent6"/>
                      </a:solidFill>
                    </a:rPr>
                    <a:t>because</a:t>
                  </a:r>
                  <a:r>
                    <a:rPr lang="fr-FR" sz="8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800" dirty="0" err="1" smtClean="0">
                      <a:solidFill>
                        <a:schemeClr val="accent6"/>
                      </a:solidFill>
                    </a:rPr>
                    <a:t>we</a:t>
                  </a:r>
                  <a:r>
                    <a:rPr lang="fr-FR" sz="8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800" dirty="0" err="1" smtClean="0">
                      <a:solidFill>
                        <a:schemeClr val="accent6"/>
                      </a:solidFill>
                    </a:rPr>
                    <a:t>will</a:t>
                  </a:r>
                  <a:r>
                    <a:rPr lang="fr-FR" sz="800" dirty="0" smtClean="0">
                      <a:solidFill>
                        <a:schemeClr val="accent6"/>
                      </a:solidFill>
                    </a:rPr>
                    <a:t> correct artefacts online</a:t>
                  </a:r>
                  <a:endParaRPr lang="fr-FR" sz="800" dirty="0">
                    <a:solidFill>
                      <a:schemeClr val="accent6"/>
                    </a:solidFill>
                  </a:endParaRPr>
                </a:p>
              </p:txBody>
            </p:sp>
            <p:grpSp>
              <p:nvGrpSpPr>
                <p:cNvPr id="70" name="Group 69"/>
                <p:cNvGrpSpPr/>
                <p:nvPr/>
              </p:nvGrpSpPr>
              <p:grpSpPr>
                <a:xfrm>
                  <a:off x="-103023" y="778575"/>
                  <a:ext cx="9331382" cy="1200329"/>
                  <a:chOff x="-103023" y="778575"/>
                  <a:chExt cx="9331382" cy="1200329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-103023" y="778575"/>
                    <a:ext cx="9331382" cy="1200329"/>
                    <a:chOff x="-1755017" y="970197"/>
                    <a:chExt cx="9331382" cy="1200329"/>
                  </a:xfrm>
                </p:grpSpPr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-1755017" y="1201029"/>
                      <a:ext cx="12708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rawSessionData</a:t>
                      </a:r>
                      <a:r>
                        <a:rPr lang="fr-FR" sz="900" dirty="0" smtClean="0"/>
                        <a:t> of the best </a:t>
                      </a:r>
                      <a:r>
                        <a:rPr lang="fr-FR" sz="900" dirty="0" err="1" smtClean="0"/>
                        <a:t>channel</a:t>
                      </a:r>
                      <a:endParaRPr lang="fr-FR" sz="900" dirty="0" smtClean="0"/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592399" y="970197"/>
                      <a:ext cx="6983966" cy="1200329"/>
                      <a:chOff x="1036787" y="1044471"/>
                      <a:chExt cx="6983966" cy="1200329"/>
                    </a:xfrm>
                  </p:grpSpPr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1036787" y="1194859"/>
                        <a:ext cx="1117449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err="1" smtClean="0"/>
                          <a:t>Whole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rawSessionData</a:t>
                        </a:r>
                        <a:endParaRPr lang="fr-FR" sz="700" dirty="0"/>
                      </a:p>
                    </p:txBody>
                  </p:sp>
                  <p:cxnSp>
                    <p:nvCxnSpPr>
                      <p:cNvPr id="38" name="Straight Arrow Connector 37"/>
                      <p:cNvCxnSpPr/>
                      <p:nvPr/>
                    </p:nvCxnSpPr>
                    <p:spPr>
                      <a:xfrm>
                        <a:off x="1186403" y="1476726"/>
                        <a:ext cx="90574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2007060" y="1044471"/>
                        <a:ext cx="1540386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DC </a:t>
                        </a:r>
                        <a:r>
                          <a:rPr lang="fr-FR" sz="900" dirty="0" err="1" smtClean="0"/>
                          <a:t>removal</a:t>
                        </a:r>
                        <a:r>
                          <a:rPr lang="fr-FR" sz="900" dirty="0"/>
                          <a:t> </a:t>
                        </a:r>
                        <a:r>
                          <a:rPr lang="fr-FR" sz="900" dirty="0" smtClean="0"/>
                          <a:t>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Remove</a:t>
                        </a:r>
                        <a:r>
                          <a:rPr lang="fr-FR" sz="900" dirty="0" smtClean="0"/>
                          <a:t> the </a:t>
                        </a:r>
                        <a:r>
                          <a:rPr lang="fr-FR" sz="900" dirty="0" err="1" smtClean="0"/>
                          <a:t>powerline</a:t>
                        </a:r>
                        <a:r>
                          <a:rPr lang="fr-FR" sz="900" dirty="0" smtClean="0"/>
                          <a:t> noise (</a:t>
                        </a:r>
                        <a:r>
                          <a:rPr lang="fr-FR" sz="900" dirty="0" err="1" smtClean="0"/>
                          <a:t>notch</a:t>
                        </a:r>
                        <a:r>
                          <a:rPr lang="fr-FR" sz="900" dirty="0" smtClean="0"/>
                          <a:t> at 50 and 100Hz) 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Appky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bandpass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between</a:t>
                        </a:r>
                        <a:r>
                          <a:rPr lang="fr-FR" sz="900" dirty="0" smtClean="0"/>
                          <a:t> 2 and 30Hz</a:t>
                        </a:r>
                      </a:p>
                    </p:txBody>
                  </p:sp>
                  <p:cxnSp>
                    <p:nvCxnSpPr>
                      <p:cNvPr id="42" name="Straight Arrow Connector 41"/>
                      <p:cNvCxnSpPr/>
                      <p:nvPr/>
                    </p:nvCxnSpPr>
                    <p:spPr>
                      <a:xfrm>
                        <a:off x="3467730" y="1493896"/>
                        <a:ext cx="107172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3422005" y="1186119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err="1" smtClean="0"/>
                          <a:t>Whole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rawCalibrationData</a:t>
                        </a:r>
                        <a:endParaRPr lang="fr-FR" sz="700" dirty="0"/>
                      </a:p>
                    </p:txBody>
                  </p:sp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4455509" y="1254212"/>
                        <a:ext cx="1237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Set the </a:t>
                        </a:r>
                        <a:r>
                          <a:rPr lang="fr-FR" sz="900" dirty="0" err="1" smtClean="0"/>
                          <a:t>thresholds</a:t>
                        </a:r>
                        <a:r>
                          <a:rPr lang="fr-FR" sz="900" dirty="0" smtClean="0"/>
                          <a:t> for the </a:t>
                        </a:r>
                        <a:r>
                          <a:rPr lang="fr-FR" sz="900" dirty="0" err="1" smtClean="0"/>
                          <a:t>outliers</a:t>
                        </a:r>
                        <a:endParaRPr lang="fr-FR" sz="900" dirty="0" smtClean="0"/>
                      </a:p>
                    </p:txBody>
                  </p: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5963294" y="1207079"/>
                        <a:ext cx="2057459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Apply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linear</a:t>
                        </a:r>
                        <a:r>
                          <a:rPr lang="fr-FR" sz="900" dirty="0" smtClean="0"/>
                          <a:t> interpolation of the </a:t>
                        </a:r>
                        <a:r>
                          <a:rPr lang="fr-FR" sz="900" dirty="0" err="1" smtClean="0"/>
                          <a:t>outliers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based</a:t>
                        </a:r>
                        <a:r>
                          <a:rPr lang="fr-FR" sz="900" dirty="0" smtClean="0"/>
                          <a:t> on the data of the 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preprocessed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rawSessionData</a:t>
                        </a:r>
                        <a:endParaRPr lang="fr-FR" sz="900" dirty="0" smtClean="0"/>
                      </a:p>
                    </p:txBody>
                  </p:sp>
                </p:grpSp>
              </p:grpSp>
              <p:cxnSp>
                <p:nvCxnSpPr>
                  <p:cNvPr id="59" name="Straight Arrow Connector 58"/>
                  <p:cNvCxnSpPr/>
                  <p:nvPr/>
                </p:nvCxnSpPr>
                <p:spPr>
                  <a:xfrm>
                    <a:off x="6756423" y="1228000"/>
                    <a:ext cx="42475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Arrow Connector 67"/>
                <p:cNvCxnSpPr>
                  <a:stCxn id="58" idx="2"/>
                </p:cNvCxnSpPr>
                <p:nvPr/>
              </p:nvCxnSpPr>
              <p:spPr>
                <a:xfrm>
                  <a:off x="6878790" y="1977388"/>
                  <a:ext cx="0" cy="1025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70"/>
            <p:cNvSpPr txBox="1"/>
            <p:nvPr/>
          </p:nvSpPr>
          <p:spPr>
            <a:xfrm>
              <a:off x="5808814" y="3003326"/>
              <a:ext cx="2139951" cy="7694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err="1">
                  <a:solidFill>
                    <a:schemeClr val="accent1"/>
                  </a:solidFill>
                </a:rPr>
                <a:t>Some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statistics</a:t>
              </a:r>
              <a:r>
                <a:rPr lang="fr-FR" sz="1100" dirty="0">
                  <a:solidFill>
                    <a:schemeClr val="accent1"/>
                  </a:solidFill>
                </a:rPr>
                <a:t> are </a:t>
              </a:r>
              <a:r>
                <a:rPr lang="fr-FR" sz="1100" dirty="0" err="1">
                  <a:solidFill>
                    <a:schemeClr val="accent1"/>
                  </a:solidFill>
                </a:rPr>
                <a:t>computed</a:t>
              </a:r>
              <a:r>
                <a:rPr lang="fr-FR" sz="1100" dirty="0">
                  <a:solidFill>
                    <a:schemeClr val="accent1"/>
                  </a:solidFill>
                </a:rPr>
                <a:t> on the </a:t>
              </a:r>
              <a:r>
                <a:rPr lang="fr-FR" sz="1100" dirty="0" err="1">
                  <a:solidFill>
                    <a:schemeClr val="accent1"/>
                  </a:solidFill>
                </a:rPr>
                <a:t>whole</a:t>
              </a:r>
              <a:r>
                <a:rPr lang="fr-FR" sz="1100" dirty="0">
                  <a:solidFill>
                    <a:schemeClr val="accent1"/>
                  </a:solidFill>
                </a:rPr>
                <a:t> EEG signal </a:t>
              </a:r>
              <a:r>
                <a:rPr lang="fr-FR" sz="1100" dirty="0" err="1">
                  <a:solidFill>
                    <a:schemeClr val="accent1"/>
                  </a:solidFill>
                </a:rPr>
                <a:t>from</a:t>
              </a:r>
              <a:r>
                <a:rPr lang="fr-FR" sz="1100" dirty="0">
                  <a:solidFill>
                    <a:schemeClr val="accent1"/>
                  </a:solidFill>
                </a:rPr>
                <a:t> the session. </a:t>
              </a:r>
              <a:r>
                <a:rPr lang="fr-FR" sz="1100" dirty="0" err="1">
                  <a:solidFill>
                    <a:schemeClr val="accent1"/>
                  </a:solidFill>
                </a:rPr>
                <a:t>These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statistics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concern</a:t>
              </a:r>
              <a:r>
                <a:rPr lang="fr-FR" sz="1100" dirty="0">
                  <a:solidFill>
                    <a:schemeClr val="accent1"/>
                  </a:solidFill>
                </a:rPr>
                <a:t> the relaxation state.</a:t>
              </a:r>
              <a:endParaRPr lang="fr-FR" sz="11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44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789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395536" y="3850878"/>
            <a:ext cx="8590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rawCalibrationData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used</a:t>
            </a:r>
            <a:r>
              <a:rPr lang="fr-FR" dirty="0" smtClean="0">
                <a:solidFill>
                  <a:schemeClr val="accent1"/>
                </a:solidFill>
              </a:rPr>
              <a:t> in the </a:t>
            </a:r>
            <a:r>
              <a:rPr lang="fr-FR" dirty="0" err="1" smtClean="0">
                <a:solidFill>
                  <a:schemeClr val="accent1"/>
                </a:solidFill>
              </a:rPr>
              <a:t>next</a:t>
            </a:r>
            <a:r>
              <a:rPr lang="fr-FR" dirty="0" smtClean="0">
                <a:solidFill>
                  <a:schemeClr val="accent1"/>
                </a:solidFill>
              </a:rPr>
              <a:t> pipelines.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initCalibrationData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sent to the server </a:t>
            </a:r>
            <a:r>
              <a:rPr lang="fr-FR" dirty="0" err="1" smtClean="0">
                <a:solidFill>
                  <a:schemeClr val="accent1"/>
                </a:solidFill>
              </a:rPr>
              <a:t>with</a:t>
            </a:r>
            <a:r>
              <a:rPr lang="fr-FR" dirty="0" smtClean="0">
                <a:solidFill>
                  <a:schemeClr val="accent1"/>
                </a:solidFill>
              </a:rPr>
              <a:t> the </a:t>
            </a:r>
            <a:r>
              <a:rPr lang="fr-FR" b="1" dirty="0" err="1" smtClean="0">
                <a:solidFill>
                  <a:schemeClr val="accent1"/>
                </a:solidFill>
              </a:rPr>
              <a:t>qualityCalibration</a:t>
            </a:r>
            <a:r>
              <a:rPr lang="fr-FR" dirty="0" smtClean="0">
                <a:solidFill>
                  <a:schemeClr val="accent1"/>
                </a:solidFill>
              </a:rPr>
              <a:t> on a </a:t>
            </a:r>
            <a:r>
              <a:rPr lang="fr-FR" dirty="0" err="1" smtClean="0">
                <a:solidFill>
                  <a:schemeClr val="accent1"/>
                </a:solidFill>
              </a:rPr>
              <a:t>Json</a:t>
            </a:r>
            <a:r>
              <a:rPr lang="fr-FR" dirty="0" smtClean="0">
                <a:solidFill>
                  <a:schemeClr val="accent1"/>
                </a:solidFill>
              </a:rPr>
              <a:t> file. </a:t>
            </a:r>
            <a:r>
              <a:rPr lang="fr-FR" dirty="0" err="1" smtClean="0">
                <a:solidFill>
                  <a:schemeClr val="accent1"/>
                </a:solidFill>
              </a:rPr>
              <a:t>initCalibrationData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without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any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process</a:t>
            </a:r>
            <a:r>
              <a:rPr lang="fr-FR" dirty="0" smtClean="0">
                <a:solidFill>
                  <a:schemeClr val="accent1"/>
                </a:solidFill>
              </a:rPr>
              <a:t> in </a:t>
            </a:r>
            <a:r>
              <a:rPr lang="fr-FR" dirty="0" err="1" smtClean="0">
                <a:solidFill>
                  <a:schemeClr val="accent1"/>
                </a:solidFill>
              </a:rPr>
              <a:t>order</a:t>
            </a:r>
            <a:r>
              <a:rPr lang="fr-FR" dirty="0" smtClean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 smtClean="0">
                <a:solidFill>
                  <a:schemeClr val="accent1"/>
                </a:solidFill>
              </a:rPr>
              <a:t>work</a:t>
            </a:r>
            <a:r>
              <a:rPr lang="fr-FR" dirty="0" smtClean="0">
                <a:solidFill>
                  <a:schemeClr val="accent1"/>
                </a:solidFill>
              </a:rPr>
              <a:t> offline.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79512" y="766035"/>
            <a:ext cx="8876028" cy="3009571"/>
            <a:chOff x="179512" y="766035"/>
            <a:chExt cx="8876028" cy="3009571"/>
          </a:xfrm>
        </p:grpSpPr>
        <p:grpSp>
          <p:nvGrpSpPr>
            <p:cNvPr id="56" name="Group 55"/>
            <p:cNvGrpSpPr/>
            <p:nvPr/>
          </p:nvGrpSpPr>
          <p:grpSpPr>
            <a:xfrm>
              <a:off x="179512" y="766035"/>
              <a:ext cx="7785748" cy="3009571"/>
              <a:chOff x="97129" y="936741"/>
              <a:chExt cx="7785748" cy="300957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05241" y="941768"/>
                <a:ext cx="1682847" cy="55399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err="1" smtClean="0"/>
                  <a:t>Add</a:t>
                </a:r>
                <a:r>
                  <a:rPr lang="fr-FR" sz="1000" dirty="0" smtClean="0"/>
                  <a:t> the 1s data on a matrix </a:t>
                </a:r>
                <a:r>
                  <a:rPr lang="fr-FR" sz="1000" dirty="0" err="1" smtClean="0"/>
                  <a:t>initCalibrationData</a:t>
                </a:r>
                <a:r>
                  <a:rPr lang="fr-FR" sz="1000" dirty="0" smtClean="0"/>
                  <a:t> for </a:t>
                </a:r>
                <a:r>
                  <a:rPr lang="fr-FR" sz="1000" dirty="0" err="1" smtClean="0"/>
                  <a:t>JsonFile</a:t>
                </a:r>
                <a:endParaRPr lang="fr-FR" sz="10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97129" y="1530735"/>
                <a:ext cx="7654841" cy="2415577"/>
                <a:chOff x="97129" y="1530735"/>
                <a:chExt cx="7654841" cy="2415577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6286535" y="2930649"/>
                  <a:ext cx="146543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Replace </a:t>
                  </a:r>
                  <a:r>
                    <a:rPr lang="fr-FR" sz="1000" dirty="0" err="1" smtClean="0"/>
                    <a:t>bad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quality</a:t>
                  </a:r>
                  <a:r>
                    <a:rPr lang="fr-FR" sz="1000" dirty="0" smtClean="0"/>
                    <a:t> data of </a:t>
                  </a:r>
                  <a:r>
                    <a:rPr lang="fr-FR" sz="1000" dirty="0" err="1" smtClean="0"/>
                    <a:t>rawCalibrationData</a:t>
                  </a:r>
                  <a:r>
                    <a:rPr lang="fr-FR" sz="1000" dirty="0" smtClean="0"/>
                    <a:t> by </a:t>
                  </a:r>
                  <a:r>
                    <a:rPr lang="fr-FR" sz="1000" dirty="0" err="1" smtClean="0"/>
                    <a:t>NaN</a:t>
                  </a:r>
                  <a:r>
                    <a:rPr lang="fr-FR" sz="1000" dirty="0" smtClean="0"/>
                    <a:t> values(1s by 1s)</a:t>
                  </a:r>
                </a:p>
                <a:p>
                  <a:pPr algn="ctr"/>
                  <a:r>
                    <a:rPr lang="fr-FR" sz="10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(+ Correct </a:t>
                  </a:r>
                  <a:r>
                    <a:rPr lang="fr-FR" sz="1000" dirty="0" err="1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artifacts</a:t>
                  </a:r>
                  <a:r>
                    <a:rPr lang="fr-FR" sz="1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lang="fr-FR" sz="10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online</a:t>
                  </a:r>
                  <a:r>
                    <a:rPr lang="fr-FR" sz="1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lang="fr-FR" sz="10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(for the futur))</a:t>
                  </a: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97129" y="1530735"/>
                  <a:ext cx="7654841" cy="1030401"/>
                  <a:chOff x="97129" y="1530735"/>
                  <a:chExt cx="7654841" cy="1030401"/>
                </a:xfrm>
              </p:grpSpPr>
              <p:pic>
                <p:nvPicPr>
                  <p:cNvPr id="1026" name="Picture 2" descr="https://s14-eu5.ixquick.com/cgi-bin/serveimage?url=http%3A%2F%2Ft3.gstatic.com%2Fimages%3Fq%3Dtbn%3AANd9GcRxCQCqAjwDG5HsbK1174VaSRVbwBMRmUFfPgMmrcCURlAOKfGg&amp;sp=4e2588877ee8d1bc4e1875ddaf84a9ac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7129" y="1670253"/>
                    <a:ext cx="576064" cy="6750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817209" y="1999652"/>
                    <a:ext cx="43204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039613" y="1815109"/>
                    <a:ext cx="1841179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 smtClean="0"/>
                      <a:t>Raw</a:t>
                    </a:r>
                    <a:r>
                      <a:rPr lang="fr-FR" sz="1000" dirty="0" smtClean="0"/>
                      <a:t> data sent on the smartphone 1s by 1s</a:t>
                    </a:r>
                  </a:p>
                </p:txBody>
              </p:sp>
              <p:pic>
                <p:nvPicPr>
                  <p:cNvPr id="1028" name="Picture 4" descr="https://s14-eu5.ixquick.com/cgi-bin/serveimage?url=http%3A%2F%2Ft3.gstatic.com%2Fimages%3Fq%3Dtbn%3AANd9GcSrEM37qd0NZ6VO0HFYqGwSnAeMzvDH6cZGHEOgyNwxeoJXK0LRVg&amp;sp=be77629f0c8bba4b7677f89c798b4f3d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25225" y="1781991"/>
                    <a:ext cx="216016" cy="1612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867732" y="1545473"/>
                    <a:ext cx="1466398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smtClean="0"/>
                      <a:t>Count the </a:t>
                    </a:r>
                    <a:r>
                      <a:rPr lang="fr-FR" sz="1000" dirty="0" err="1" smtClean="0"/>
                      <a:t>number</a:t>
                    </a:r>
                    <a:r>
                      <a:rPr lang="fr-FR" sz="1000" dirty="0" smtClean="0"/>
                      <a:t> of </a:t>
                    </a:r>
                    <a:r>
                      <a:rPr lang="fr-FR" sz="1000" dirty="0" err="1" smtClean="0"/>
                      <a:t>missing</a:t>
                    </a:r>
                    <a:r>
                      <a:rPr lang="fr-FR" sz="1000" dirty="0" smtClean="0"/>
                      <a:t> values </a:t>
                    </a:r>
                  </a:p>
                  <a:p>
                    <a:pPr algn="ctr"/>
                    <a:r>
                      <a:rPr lang="fr-FR" sz="1000" dirty="0" smtClean="0"/>
                      <a:t>+</a:t>
                    </a:r>
                  </a:p>
                  <a:p>
                    <a:pPr algn="ctr"/>
                    <a:r>
                      <a:rPr lang="fr-FR" sz="1000" dirty="0" err="1" smtClean="0"/>
                      <a:t>Linear</a:t>
                    </a:r>
                    <a:r>
                      <a:rPr lang="fr-FR" sz="1000" dirty="0" smtClean="0"/>
                      <a:t> interpolation of </a:t>
                    </a:r>
                    <a:r>
                      <a:rPr lang="fr-FR" sz="1000" dirty="0" err="1" smtClean="0"/>
                      <a:t>missing</a:t>
                    </a:r>
                    <a:r>
                      <a:rPr lang="fr-FR" sz="1000" dirty="0" smtClean="0"/>
                      <a:t> values</a:t>
                    </a:r>
                  </a:p>
                  <a:p>
                    <a:pPr algn="ctr"/>
                    <a:r>
                      <a:rPr lang="fr-FR" sz="1000" dirty="0" smtClean="0"/>
                      <a:t>(1s by 1s)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07856" y="1530735"/>
                    <a:ext cx="164671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smtClean="0"/>
                      <a:t>DC </a:t>
                    </a:r>
                    <a:r>
                      <a:rPr lang="fr-FR" sz="1000" dirty="0" err="1" smtClean="0"/>
                      <a:t>removal</a:t>
                    </a:r>
                    <a:endParaRPr lang="fr-FR" sz="1000" dirty="0" smtClean="0"/>
                  </a:p>
                  <a:p>
                    <a:pPr algn="ctr"/>
                    <a:r>
                      <a:rPr lang="fr-FR" sz="1000" dirty="0" smtClean="0"/>
                      <a:t>(1s by 1s)</a:t>
                    </a:r>
                  </a:p>
                  <a:p>
                    <a:pPr algn="ctr"/>
                    <a:r>
                      <a:rPr lang="fr-FR" sz="1000" dirty="0" smtClean="0"/>
                      <a:t>+</a:t>
                    </a:r>
                  </a:p>
                  <a:p>
                    <a:pPr algn="ctr"/>
                    <a:r>
                      <a:rPr lang="fr-FR" sz="1000" dirty="0" err="1" smtClean="0"/>
                      <a:t>Remove</a:t>
                    </a:r>
                    <a:r>
                      <a:rPr lang="fr-FR" sz="1000" dirty="0" smtClean="0"/>
                      <a:t> the </a:t>
                    </a:r>
                    <a:r>
                      <a:rPr lang="fr-FR" sz="1000" dirty="0" err="1" smtClean="0"/>
                      <a:t>powerline</a:t>
                    </a:r>
                    <a:r>
                      <a:rPr lang="fr-FR" sz="1000" dirty="0" smtClean="0"/>
                      <a:t> noise (</a:t>
                    </a:r>
                    <a:r>
                      <a:rPr lang="fr-FR" sz="1000" dirty="0" err="1" smtClean="0"/>
                      <a:t>notch</a:t>
                    </a:r>
                    <a:r>
                      <a:rPr lang="fr-FR" sz="1000" dirty="0" smtClean="0"/>
                      <a:t> at 50 and 100Hz) (1s by 1s)</a:t>
                    </a: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285572" y="1823123"/>
                    <a:ext cx="146639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 smtClean="0"/>
                      <a:t>Quality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 smtClean="0"/>
                      <a:t>Checker</a:t>
                    </a:r>
                    <a:endParaRPr lang="fr-FR" sz="1000" dirty="0" smtClean="0"/>
                  </a:p>
                  <a:p>
                    <a:pPr algn="ctr"/>
                    <a:r>
                      <a:rPr lang="fr-FR" sz="1000" dirty="0" smtClean="0"/>
                      <a:t>(1s by 1s)</a:t>
                    </a:r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2604120" y="1992020"/>
                    <a:ext cx="360040" cy="76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4265279" y="1984388"/>
                    <a:ext cx="360040" cy="76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6009806" y="1976756"/>
                    <a:ext cx="360040" cy="76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604120" y="1823123"/>
                    <a:ext cx="29367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800" dirty="0" smtClean="0"/>
                      <a:t>1s</a:t>
                    </a:r>
                    <a:endParaRPr lang="fr-FR" sz="800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268625" y="1795534"/>
                    <a:ext cx="29367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800" dirty="0" smtClean="0"/>
                      <a:t>1s</a:t>
                    </a:r>
                    <a:endParaRPr lang="fr-FR" sz="800" dirty="0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038921" y="1775162"/>
                    <a:ext cx="29367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800" dirty="0" smtClean="0"/>
                      <a:t>1s</a:t>
                    </a:r>
                    <a:endParaRPr lang="fr-FR" sz="800" dirty="0"/>
                  </a:p>
                </p:txBody>
              </p:sp>
            </p:grpSp>
          </p:grpSp>
          <p:cxnSp>
            <p:nvCxnSpPr>
              <p:cNvPr id="28" name="Straight Arrow Connector 27"/>
              <p:cNvCxnSpPr>
                <a:stCxn id="8" idx="0"/>
                <a:endCxn id="9" idx="2"/>
              </p:cNvCxnSpPr>
              <p:nvPr/>
            </p:nvCxnSpPr>
            <p:spPr>
              <a:xfrm flipH="1" flipV="1">
                <a:off x="1946665" y="1495766"/>
                <a:ext cx="13538" cy="319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107117" y="936741"/>
                <a:ext cx="1775760" cy="55399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err="1"/>
                  <a:t>Add</a:t>
                </a:r>
                <a:r>
                  <a:rPr lang="fr-FR" sz="1000" dirty="0"/>
                  <a:t> the 1s data on a matrix </a:t>
                </a:r>
                <a:r>
                  <a:rPr lang="fr-FR" sz="1000" dirty="0" err="1" smtClean="0"/>
                  <a:t>initCalibrationData</a:t>
                </a:r>
                <a:r>
                  <a:rPr lang="fr-FR" sz="1000" dirty="0" smtClean="0"/>
                  <a:t> </a:t>
                </a:r>
                <a:r>
                  <a:rPr lang="fr-FR" sz="1000" dirty="0"/>
                  <a:t>for </a:t>
                </a:r>
                <a:r>
                  <a:rPr lang="fr-FR" sz="1000" dirty="0" err="1"/>
                  <a:t>JsonFile</a:t>
                </a:r>
                <a:endParaRPr lang="fr-FR" sz="1000" dirty="0"/>
              </a:p>
            </p:txBody>
          </p:sp>
          <p:cxnSp>
            <p:nvCxnSpPr>
              <p:cNvPr id="33" name="Straight Arrow Connector 32"/>
              <p:cNvCxnSpPr>
                <a:endCxn id="32" idx="2"/>
              </p:cNvCxnSpPr>
              <p:nvPr/>
            </p:nvCxnSpPr>
            <p:spPr>
              <a:xfrm flipH="1" flipV="1">
                <a:off x="6994997" y="1490739"/>
                <a:ext cx="2" cy="341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4410457" y="1995686"/>
                <a:ext cx="5003" cy="1226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478770" y="3238426"/>
                <a:ext cx="1954591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err="1" smtClean="0"/>
                  <a:t>Add</a:t>
                </a:r>
                <a:r>
                  <a:rPr lang="fr-FR" sz="1000" dirty="0" smtClean="0"/>
                  <a:t> the 1s </a:t>
                </a:r>
                <a:r>
                  <a:rPr lang="fr-FR" sz="1000" dirty="0" err="1" smtClean="0"/>
                  <a:t>interpolated</a:t>
                </a:r>
                <a:r>
                  <a:rPr lang="fr-FR" sz="1000" dirty="0" smtClean="0"/>
                  <a:t> data on a matrix </a:t>
                </a:r>
                <a:r>
                  <a:rPr lang="fr-FR" sz="1000" dirty="0" err="1" smtClean="0"/>
                  <a:t>rawCalibrationData</a:t>
                </a:r>
                <a:endParaRPr lang="fr-FR" sz="1000" dirty="0"/>
              </a:p>
            </p:txBody>
          </p:sp>
          <p:cxnSp>
            <p:nvCxnSpPr>
              <p:cNvPr id="49" name="Straight Connector 48"/>
              <p:cNvCxnSpPr>
                <a:stCxn id="16" idx="2"/>
                <a:endCxn id="17" idx="0"/>
              </p:cNvCxnSpPr>
              <p:nvPr/>
            </p:nvCxnSpPr>
            <p:spPr>
              <a:xfrm>
                <a:off x="7018771" y="2223233"/>
                <a:ext cx="482" cy="707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17" idx="1"/>
                <a:endCxn id="37" idx="3"/>
              </p:cNvCxnSpPr>
              <p:nvPr/>
            </p:nvCxnSpPr>
            <p:spPr>
              <a:xfrm flipH="1">
                <a:off x="5433361" y="3438481"/>
                <a:ext cx="8531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7899740" y="1499547"/>
              <a:ext cx="1155800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/>
                <a:t>Keep</a:t>
              </a:r>
              <a:r>
                <a:rPr lang="fr-FR" sz="1000" dirty="0" smtClean="0"/>
                <a:t> in memory </a:t>
              </a:r>
              <a:r>
                <a:rPr lang="fr-FR" sz="1000" dirty="0" err="1" smtClean="0"/>
                <a:t>qualityCalibration</a:t>
              </a:r>
              <a:r>
                <a:rPr lang="fr-FR" sz="1000" dirty="0" smtClean="0"/>
                <a:t> </a:t>
              </a:r>
              <a:r>
                <a:rPr lang="fr-FR" sz="1000" dirty="0" err="1" smtClean="0"/>
                <a:t>which</a:t>
              </a:r>
              <a:r>
                <a:rPr lang="fr-FR" sz="1000" dirty="0" smtClean="0"/>
                <a:t> </a:t>
              </a:r>
              <a:r>
                <a:rPr lang="fr-FR" sz="1000" dirty="0" err="1" smtClean="0"/>
                <a:t>holds</a:t>
              </a:r>
              <a:r>
                <a:rPr lang="fr-FR" sz="1000" dirty="0" smtClean="0"/>
                <a:t> one value by second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7596336" y="1772491"/>
              <a:ext cx="279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2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410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7462737" y="1611005"/>
            <a:ext cx="0" cy="36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462737" y="1977965"/>
            <a:ext cx="205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667228" y="1705535"/>
            <a:ext cx="144127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/>
              <a:t>Keep</a:t>
            </a:r>
            <a:r>
              <a:rPr lang="fr-FR" sz="900" dirty="0" smtClean="0"/>
              <a:t> </a:t>
            </a:r>
            <a:r>
              <a:rPr lang="fr-FR" sz="900" dirty="0" err="1" smtClean="0"/>
              <a:t>it</a:t>
            </a:r>
            <a:r>
              <a:rPr lang="fr-FR" sz="900" dirty="0" smtClean="0"/>
              <a:t> in memory to </a:t>
            </a:r>
            <a:r>
              <a:rPr lang="fr-FR" sz="900" dirty="0" err="1" smtClean="0"/>
              <a:t>compute</a:t>
            </a:r>
            <a:r>
              <a:rPr lang="fr-FR" sz="900" dirty="0" smtClean="0"/>
              <a:t> relaxation SNR </a:t>
            </a:r>
            <a:r>
              <a:rPr lang="fr-FR" sz="900" dirty="0" err="1" smtClean="0"/>
              <a:t>from</a:t>
            </a:r>
            <a:r>
              <a:rPr lang="fr-FR" sz="900" dirty="0" smtClean="0"/>
              <a:t> </a:t>
            </a:r>
            <a:r>
              <a:rPr lang="fr-FR" sz="900" dirty="0" err="1" smtClean="0"/>
              <a:t>this</a:t>
            </a:r>
            <a:r>
              <a:rPr lang="fr-FR" sz="900" dirty="0" smtClean="0"/>
              <a:t> </a:t>
            </a:r>
            <a:r>
              <a:rPr lang="fr-FR" sz="900" dirty="0" err="1" smtClean="0"/>
              <a:t>channel</a:t>
            </a:r>
            <a:r>
              <a:rPr lang="fr-FR" sz="900" dirty="0" smtClean="0"/>
              <a:t> </a:t>
            </a:r>
            <a:r>
              <a:rPr lang="fr-FR" sz="900" dirty="0" err="1" smtClean="0"/>
              <a:t>during</a:t>
            </a:r>
            <a:r>
              <a:rPr lang="fr-FR" sz="900" dirty="0" smtClean="0"/>
              <a:t> session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-83221" y="67470"/>
            <a:ext cx="9192841" cy="5035101"/>
            <a:chOff x="-83221" y="67470"/>
            <a:chExt cx="9192841" cy="5035101"/>
          </a:xfrm>
        </p:grpSpPr>
        <p:sp>
          <p:nvSpPr>
            <p:cNvPr id="128" name="Rectangle 127"/>
            <p:cNvSpPr/>
            <p:nvPr/>
          </p:nvSpPr>
          <p:spPr>
            <a:xfrm>
              <a:off x="1462507" y="4191631"/>
              <a:ext cx="1810276" cy="61347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356657" y="4764017"/>
              <a:ext cx="1929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accent6"/>
                  </a:solidFill>
                </a:rPr>
                <a:t>No </a:t>
              </a:r>
              <a:r>
                <a:rPr lang="fr-FR" sz="800" dirty="0" err="1" smtClean="0">
                  <a:solidFill>
                    <a:schemeClr val="accent6"/>
                  </a:solidFill>
                </a:rPr>
                <a:t>need</a:t>
              </a:r>
              <a:r>
                <a:rPr lang="fr-FR" sz="800" dirty="0" smtClean="0">
                  <a:solidFill>
                    <a:schemeClr val="accent6"/>
                  </a:solidFill>
                </a:rPr>
                <a:t> in the futur </a:t>
              </a:r>
              <a:r>
                <a:rPr lang="fr-FR" sz="800" dirty="0" err="1" smtClean="0">
                  <a:solidFill>
                    <a:schemeClr val="accent6"/>
                  </a:solidFill>
                </a:rPr>
                <a:t>because</a:t>
              </a:r>
              <a:r>
                <a:rPr lang="fr-FR" sz="800" dirty="0" smtClean="0">
                  <a:solidFill>
                    <a:schemeClr val="accent6"/>
                  </a:solidFill>
                </a:rPr>
                <a:t> </a:t>
              </a:r>
              <a:r>
                <a:rPr lang="fr-FR" sz="800" dirty="0" err="1" smtClean="0">
                  <a:solidFill>
                    <a:schemeClr val="accent6"/>
                  </a:solidFill>
                </a:rPr>
                <a:t>we</a:t>
              </a:r>
              <a:r>
                <a:rPr lang="fr-FR" sz="800" dirty="0" smtClean="0">
                  <a:solidFill>
                    <a:schemeClr val="accent6"/>
                  </a:solidFill>
                </a:rPr>
                <a:t> </a:t>
              </a:r>
              <a:r>
                <a:rPr lang="fr-FR" sz="800" dirty="0" err="1" smtClean="0">
                  <a:solidFill>
                    <a:schemeClr val="accent6"/>
                  </a:solidFill>
                </a:rPr>
                <a:t>will</a:t>
              </a:r>
              <a:r>
                <a:rPr lang="fr-FR" sz="800" dirty="0" smtClean="0">
                  <a:solidFill>
                    <a:schemeClr val="accent6"/>
                  </a:solidFill>
                </a:rPr>
                <a:t> correct artefacts online</a:t>
              </a:r>
              <a:endParaRPr lang="fr-FR" sz="800" dirty="0">
                <a:solidFill>
                  <a:schemeClr val="accent6"/>
                </a:solidFill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-83221" y="67470"/>
              <a:ext cx="9192841" cy="4737632"/>
              <a:chOff x="-83221" y="67470"/>
              <a:chExt cx="9192841" cy="4737632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-83221" y="456567"/>
                <a:ext cx="9192841" cy="4348535"/>
                <a:chOff x="-83221" y="456567"/>
                <a:chExt cx="9192841" cy="434853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-83221" y="1561441"/>
                  <a:ext cx="9192841" cy="3243661"/>
                  <a:chOff x="-224163" y="970197"/>
                  <a:chExt cx="9192841" cy="3243661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-224163" y="970197"/>
                    <a:ext cx="9192841" cy="3243661"/>
                    <a:chOff x="-224163" y="970197"/>
                    <a:chExt cx="9192841" cy="3243661"/>
                  </a:xfrm>
                </p:grpSpPr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-224163" y="2199027"/>
                      <a:ext cx="127084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rawCalibrationData</a:t>
                      </a:r>
                      <a:r>
                        <a:rPr lang="fr-FR" sz="900" dirty="0" smtClean="0"/>
                        <a:t> of the best </a:t>
                      </a:r>
                      <a:r>
                        <a:rPr lang="fr-FR" sz="900" dirty="0" err="1" smtClean="0"/>
                        <a:t>channel</a:t>
                      </a:r>
                      <a:endParaRPr lang="fr-FR" sz="900" dirty="0" smtClean="0"/>
                    </a:p>
                    <a:p>
                      <a:pPr algn="ctr"/>
                      <a:r>
                        <a:rPr lang="fr-FR" sz="900" dirty="0" err="1"/>
                        <a:t>w</a:t>
                      </a:r>
                      <a:r>
                        <a:rPr lang="fr-FR" sz="900" dirty="0" err="1" smtClean="0"/>
                        <a:t>ithout</a:t>
                      </a:r>
                      <a:r>
                        <a:rPr lang="fr-FR" sz="900" dirty="0" smtClean="0"/>
                        <a:t> Bad data</a:t>
                      </a:r>
                      <a:endParaRPr lang="fr-FR" sz="900" dirty="0"/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6201303" y="3273214"/>
                      <a:ext cx="1237324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Smooth</a:t>
                      </a:r>
                      <a:r>
                        <a:rPr lang="fr-FR" sz="900" dirty="0" smtClean="0"/>
                        <a:t> SNR</a:t>
                      </a:r>
                    </a:p>
                  </p:txBody>
                </p:sp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160351" y="970197"/>
                      <a:ext cx="6787427" cy="3243661"/>
                      <a:chOff x="604739" y="1044471"/>
                      <a:chExt cx="6787427" cy="3243661"/>
                    </a:xfrm>
                  </p:grpSpPr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648504" y="3206719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smtClean="0"/>
                          <a:t>4s by 4s </a:t>
                        </a:r>
                        <a:r>
                          <a:rPr lang="fr-FR" sz="700" dirty="0" err="1" smtClean="0"/>
                          <a:t>with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sliding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window</a:t>
                        </a:r>
                        <a:r>
                          <a:rPr lang="fr-FR" sz="700" dirty="0" smtClean="0"/>
                          <a:t> of 1s</a:t>
                        </a:r>
                        <a:endParaRPr lang="fr-FR" sz="700" dirty="0"/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604739" y="1194859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err="1" smtClean="0"/>
                          <a:t>Whole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rawCalibrationData</a:t>
                        </a:r>
                        <a:endParaRPr lang="fr-FR" sz="700" dirty="0"/>
                      </a:p>
                    </p:txBody>
                  </p: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770990" y="1476726"/>
                        <a:ext cx="0" cy="80699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/>
                      <p:cNvCxnSpPr/>
                      <p:nvPr/>
                    </p:nvCxnSpPr>
                    <p:spPr>
                      <a:xfrm>
                        <a:off x="754355" y="1476726"/>
                        <a:ext cx="90574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>
                        <a:off x="770990" y="2787774"/>
                        <a:ext cx="0" cy="72008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>
                        <a:off x="770990" y="3507854"/>
                        <a:ext cx="93303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1575012" y="1044471"/>
                        <a:ext cx="1540386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DC </a:t>
                        </a:r>
                        <a:r>
                          <a:rPr lang="fr-FR" sz="900" dirty="0" err="1" smtClean="0"/>
                          <a:t>removal</a:t>
                        </a:r>
                        <a:r>
                          <a:rPr lang="fr-FR" sz="900" dirty="0"/>
                          <a:t> </a:t>
                        </a:r>
                        <a:r>
                          <a:rPr lang="fr-FR" sz="900" dirty="0" smtClean="0"/>
                          <a:t>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Remove</a:t>
                        </a:r>
                        <a:r>
                          <a:rPr lang="fr-FR" sz="900" dirty="0" smtClean="0"/>
                          <a:t> the </a:t>
                        </a:r>
                        <a:r>
                          <a:rPr lang="fr-FR" sz="900" dirty="0" err="1" smtClean="0"/>
                          <a:t>powerline</a:t>
                        </a:r>
                        <a:r>
                          <a:rPr lang="fr-FR" sz="900" dirty="0" smtClean="0"/>
                          <a:t> noise (</a:t>
                        </a:r>
                        <a:r>
                          <a:rPr lang="fr-FR" sz="900" dirty="0" err="1" smtClean="0"/>
                          <a:t>notch</a:t>
                        </a:r>
                        <a:r>
                          <a:rPr lang="fr-FR" sz="900" dirty="0" smtClean="0"/>
                          <a:t> at 50 and 100Hz) 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Apply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bandpass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between</a:t>
                        </a:r>
                        <a:r>
                          <a:rPr lang="fr-FR" sz="900" dirty="0" smtClean="0"/>
                          <a:t> 2 and 30Hz</a:t>
                        </a:r>
                      </a:p>
                    </p:txBody>
                  </p: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>
                        <a:off x="3035682" y="1460995"/>
                        <a:ext cx="107172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989957" y="1186119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err="1" smtClean="0"/>
                          <a:t>Whole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rawCalibrationData</a:t>
                        </a:r>
                        <a:endParaRPr lang="fr-FR" sz="700" dirty="0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4085671" y="1245373"/>
                        <a:ext cx="1237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Set the </a:t>
                        </a:r>
                        <a:r>
                          <a:rPr lang="fr-FR" sz="900" dirty="0" err="1" smtClean="0"/>
                          <a:t>thresholds</a:t>
                        </a:r>
                        <a:r>
                          <a:rPr lang="fr-FR" sz="900" dirty="0" smtClean="0"/>
                          <a:t> for the </a:t>
                        </a:r>
                        <a:r>
                          <a:rPr lang="fr-FR" sz="900" dirty="0" err="1" smtClean="0"/>
                          <a:t>outliers</a:t>
                        </a:r>
                        <a:endParaRPr lang="fr-FR" sz="900" dirty="0" smtClean="0"/>
                      </a:p>
                    </p:txBody>
                  </p: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>
                        <a:off x="5307494" y="1445428"/>
                        <a:ext cx="57606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5950890" y="1245373"/>
                        <a:ext cx="1441276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Keep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them</a:t>
                        </a:r>
                        <a:r>
                          <a:rPr lang="fr-FR" sz="900" dirty="0" smtClean="0"/>
                          <a:t> in memory for the session</a:t>
                        </a:r>
                      </a:p>
                    </p:txBody>
                  </p: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1658914" y="2519676"/>
                        <a:ext cx="2057459" cy="175432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DC </a:t>
                        </a:r>
                        <a:r>
                          <a:rPr lang="fr-FR" sz="900" dirty="0" err="1" smtClean="0"/>
                          <a:t>removal</a:t>
                        </a:r>
                        <a:endParaRPr lang="fr-FR" sz="900" dirty="0" smtClean="0"/>
                      </a:p>
                      <a:p>
                        <a:pPr algn="ctr"/>
                        <a:r>
                          <a:rPr lang="fr-FR" sz="900" dirty="0" smtClean="0"/>
                          <a:t>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Remove</a:t>
                        </a:r>
                        <a:r>
                          <a:rPr lang="fr-FR" sz="900" dirty="0" smtClean="0"/>
                          <a:t> the </a:t>
                        </a:r>
                        <a:r>
                          <a:rPr lang="fr-FR" sz="900" dirty="0" err="1" smtClean="0"/>
                          <a:t>powerline</a:t>
                        </a:r>
                        <a:r>
                          <a:rPr lang="fr-FR" sz="900" dirty="0" smtClean="0"/>
                          <a:t> noise (</a:t>
                        </a:r>
                        <a:r>
                          <a:rPr lang="fr-FR" sz="900" dirty="0" err="1" smtClean="0"/>
                          <a:t>notch</a:t>
                        </a:r>
                        <a:r>
                          <a:rPr lang="fr-FR" sz="900" dirty="0" smtClean="0"/>
                          <a:t> at 50 and 100Hz) 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Appky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bandpass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between</a:t>
                        </a:r>
                        <a:r>
                          <a:rPr lang="fr-FR" sz="900" dirty="0" smtClean="0"/>
                          <a:t> 2 and 30Hz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Apply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linear</a:t>
                        </a:r>
                        <a:r>
                          <a:rPr lang="fr-FR" sz="900" dirty="0" smtClean="0"/>
                          <a:t> interpolation of the </a:t>
                        </a:r>
                        <a:r>
                          <a:rPr lang="fr-FR" sz="900" dirty="0" err="1" smtClean="0"/>
                          <a:t>outliers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based</a:t>
                        </a:r>
                        <a:r>
                          <a:rPr lang="fr-FR" sz="900" dirty="0" smtClean="0"/>
                          <a:t> on the data of the 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 </a:t>
                        </a:r>
                        <a:r>
                          <a:rPr lang="fr-FR" sz="900" dirty="0" err="1" smtClean="0"/>
                          <a:t>from</a:t>
                        </a:r>
                        <a:r>
                          <a:rPr lang="fr-FR" sz="900" dirty="0" smtClean="0"/>
                          <a:t> calibration</a:t>
                        </a:r>
                      </a:p>
                    </p:txBody>
                  </p:sp>
                  <p:cxnSp>
                    <p:nvCxnSpPr>
                      <p:cNvPr id="60" name="Straight Arrow Connector 59"/>
                      <p:cNvCxnSpPr/>
                      <p:nvPr/>
                    </p:nvCxnSpPr>
                    <p:spPr>
                      <a:xfrm>
                        <a:off x="3576228" y="3507854"/>
                        <a:ext cx="107172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3589191" y="3112499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smtClean="0"/>
                          <a:t>4s by 4s </a:t>
                        </a:r>
                        <a:r>
                          <a:rPr lang="fr-FR" sz="700" dirty="0" err="1" smtClean="0"/>
                          <a:t>with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sliding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window</a:t>
                        </a:r>
                        <a:r>
                          <a:rPr lang="fr-FR" sz="700" dirty="0" smtClean="0"/>
                          <a:t> of 1s</a:t>
                        </a:r>
                        <a:endParaRPr lang="fr-FR" sz="700" dirty="0"/>
                      </a:p>
                    </p:txBody>
                  </p: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4541863" y="3374083"/>
                        <a:ext cx="1237324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Compute</a:t>
                        </a:r>
                        <a:r>
                          <a:rPr lang="fr-FR" sz="900" dirty="0" smtClean="0"/>
                          <a:t> SNR</a:t>
                        </a:r>
                      </a:p>
                    </p:txBody>
                  </p:sp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>
                        <a:off x="5675767" y="3490293"/>
                        <a:ext cx="107172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5688730" y="3094938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smtClean="0"/>
                          <a:t>4s by 4s </a:t>
                        </a:r>
                        <a:r>
                          <a:rPr lang="fr-FR" sz="700" dirty="0" err="1" smtClean="0"/>
                          <a:t>with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sliding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window</a:t>
                        </a:r>
                        <a:r>
                          <a:rPr lang="fr-FR" sz="700" dirty="0" smtClean="0"/>
                          <a:t> of 1s</a:t>
                        </a:r>
                        <a:endParaRPr lang="fr-FR" sz="700" dirty="0"/>
                      </a:p>
                    </p:txBody>
                  </p:sp>
                  <p:cxnSp>
                    <p:nvCxnSpPr>
                      <p:cNvPr id="69" name="Straight Arrow Connector 68"/>
                      <p:cNvCxnSpPr>
                        <a:stCxn id="64" idx="2"/>
                      </p:cNvCxnSpPr>
                      <p:nvPr/>
                    </p:nvCxnSpPr>
                    <p:spPr>
                      <a:xfrm>
                        <a:off x="5160525" y="3604915"/>
                        <a:ext cx="0" cy="33498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4519266" y="3918800"/>
                        <a:ext cx="1237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Store </a:t>
                        </a:r>
                        <a:r>
                          <a:rPr lang="fr-FR" sz="900" dirty="0" err="1" smtClean="0"/>
                          <a:t>it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SNRCalib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vector</a:t>
                        </a:r>
                        <a:endParaRPr lang="fr-FR" sz="900" dirty="0" smtClean="0"/>
                      </a:p>
                    </p:txBody>
                  </p:sp>
                  <p:cxnSp>
                    <p:nvCxnSpPr>
                      <p:cNvPr id="72" name="Straight Connector 71"/>
                      <p:cNvCxnSpPr>
                        <a:stCxn id="70" idx="3"/>
                      </p:cNvCxnSpPr>
                      <p:nvPr/>
                    </p:nvCxnSpPr>
                    <p:spPr>
                      <a:xfrm>
                        <a:off x="5756590" y="4103466"/>
                        <a:ext cx="1503474" cy="1538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Arrow Connector 73"/>
                      <p:cNvCxnSpPr/>
                      <p:nvPr/>
                    </p:nvCxnSpPr>
                    <p:spPr>
                      <a:xfrm flipV="1">
                        <a:off x="7257543" y="3593709"/>
                        <a:ext cx="0" cy="51611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7527402" y="3147814"/>
                      <a:ext cx="1441276" cy="5078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Keep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them</a:t>
                      </a:r>
                      <a:r>
                        <a:rPr lang="fr-FR" sz="900" dirty="0" smtClean="0"/>
                        <a:t> in memory to </a:t>
                      </a:r>
                      <a:r>
                        <a:rPr lang="fr-FR" sz="900" dirty="0" err="1" smtClean="0"/>
                        <a:t>normalize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smoothed</a:t>
                      </a:r>
                      <a:r>
                        <a:rPr lang="fr-FR" sz="900" dirty="0" smtClean="0"/>
                        <a:t> SNR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the session</a:t>
                      </a:r>
                    </a:p>
                  </p:txBody>
                </p:sp>
              </p:grpSp>
              <p:cxnSp>
                <p:nvCxnSpPr>
                  <p:cNvPr id="82" name="Straight Arrow Connector 81"/>
                  <p:cNvCxnSpPr/>
                  <p:nvPr/>
                </p:nvCxnSpPr>
                <p:spPr>
                  <a:xfrm>
                    <a:off x="7167362" y="3401729"/>
                    <a:ext cx="33480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30600" y="516563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qualityCalibration</a:t>
                  </a:r>
                  <a:r>
                    <a:rPr lang="fr-FR" sz="900" dirty="0" smtClean="0"/>
                    <a:t> matrix</a:t>
                  </a:r>
                  <a:endParaRPr lang="fr-FR" sz="900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1187624" y="699542"/>
                  <a:ext cx="6480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1163181" y="478286"/>
                  <a:ext cx="5693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smtClean="0"/>
                    <a:t>1s by 1s</a:t>
                  </a:r>
                  <a:endParaRPr lang="fr-FR" sz="800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816137" y="529655"/>
                  <a:ext cx="161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Keep</a:t>
                  </a:r>
                  <a:r>
                    <a:rPr lang="fr-FR" sz="900" dirty="0" smtClean="0"/>
                    <a:t> for </a:t>
                  </a:r>
                  <a:r>
                    <a:rPr lang="fr-FR" sz="900" dirty="0" err="1" smtClean="0"/>
                    <a:t>each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channel</a:t>
                  </a:r>
                  <a:r>
                    <a:rPr lang="fr-FR" sz="900" dirty="0" smtClean="0"/>
                    <a:t> the </a:t>
                  </a:r>
                  <a:r>
                    <a:rPr lang="fr-FR" sz="900" dirty="0" err="1" smtClean="0"/>
                    <a:t>packets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with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&gt;= 0,5</a:t>
                  </a:r>
                  <a:endParaRPr lang="fr-FR" sz="900" dirty="0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3391918" y="693730"/>
                  <a:ext cx="1011276" cy="58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3516633" y="478286"/>
                  <a:ext cx="8002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err="1"/>
                    <a:t>e</a:t>
                  </a:r>
                  <a:r>
                    <a:rPr lang="fr-FR" sz="800" dirty="0" err="1" smtClean="0"/>
                    <a:t>ach</a:t>
                  </a:r>
                  <a:r>
                    <a:rPr lang="fr-FR" sz="800" dirty="0" smtClean="0"/>
                    <a:t> </a:t>
                  </a:r>
                  <a:r>
                    <a:rPr lang="fr-FR" sz="800" dirty="0" err="1" smtClean="0"/>
                    <a:t>channel</a:t>
                  </a:r>
                  <a:endParaRPr lang="fr-FR" sz="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287781" y="469196"/>
                  <a:ext cx="1619231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Compute</a:t>
                  </a:r>
                  <a:r>
                    <a:rPr lang="fr-FR" sz="900" dirty="0" smtClean="0"/>
                    <a:t> the </a:t>
                  </a:r>
                  <a:r>
                    <a:rPr lang="fr-FR" sz="900" dirty="0" err="1" smtClean="0"/>
                    <a:t>average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for </a:t>
                  </a:r>
                  <a:r>
                    <a:rPr lang="fr-FR" sz="900" dirty="0" err="1" smtClean="0"/>
                    <a:t>each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channel</a:t>
                  </a:r>
                  <a:r>
                    <a:rPr lang="fr-FR" sz="900" dirty="0" smtClean="0"/>
                    <a:t> (</a:t>
                  </a:r>
                  <a:r>
                    <a:rPr lang="fr-FR" sz="900" dirty="0" err="1" smtClean="0"/>
                    <a:t>only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with</a:t>
                  </a:r>
                  <a:r>
                    <a:rPr lang="fr-FR" sz="900" dirty="0" smtClean="0"/>
                    <a:t> the </a:t>
                  </a:r>
                  <a:r>
                    <a:rPr lang="fr-FR" sz="900" dirty="0" err="1" smtClean="0"/>
                    <a:t>kept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packets</a:t>
                  </a:r>
                  <a:r>
                    <a:rPr lang="fr-FR" sz="900" dirty="0" smtClean="0"/>
                    <a:t>)</a:t>
                  </a:r>
                  <a:endParaRPr lang="fr-FR" sz="900" dirty="0"/>
                </a:p>
              </p:txBody>
            </p: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5793601" y="716497"/>
                  <a:ext cx="411280" cy="66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740333" y="1103174"/>
                  <a:ext cx="1983813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smtClean="0"/>
                    <a:t>The best </a:t>
                  </a:r>
                  <a:r>
                    <a:rPr lang="fr-FR" sz="900" dirty="0" err="1" smtClean="0"/>
                    <a:t>channel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is</a:t>
                  </a:r>
                  <a:r>
                    <a:rPr lang="fr-FR" sz="900" dirty="0" smtClean="0"/>
                    <a:t> the </a:t>
                  </a:r>
                  <a:r>
                    <a:rPr lang="fr-FR" sz="900" dirty="0" err="1" smtClean="0"/>
                    <a:t>channel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with</a:t>
                  </a:r>
                  <a:r>
                    <a:rPr lang="fr-FR" sz="900" dirty="0" smtClean="0"/>
                    <a:t> the best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and </a:t>
                  </a:r>
                  <a:r>
                    <a:rPr lang="fr-FR" sz="900" dirty="0" err="1" smtClean="0"/>
                    <a:t>we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can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compute</a:t>
                  </a:r>
                  <a:r>
                    <a:rPr lang="fr-FR" sz="900" dirty="0" smtClean="0"/>
                    <a:t> the SNR </a:t>
                  </a:r>
                  <a:r>
                    <a:rPr lang="fr-FR" sz="900" dirty="0" err="1" smtClean="0"/>
                    <a:t>from</a:t>
                  </a:r>
                  <a:r>
                    <a:rPr lang="fr-FR" sz="900" dirty="0" smtClean="0"/>
                    <a:t> calibration</a:t>
                  </a:r>
                  <a:endParaRPr lang="fr-FR" sz="900" dirty="0"/>
                </a:p>
              </p:txBody>
            </p: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7257097" y="709431"/>
                  <a:ext cx="411280" cy="66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6165795" y="584126"/>
                  <a:ext cx="121696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smtClean="0"/>
                    <a:t>best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&lt; 0,5</a:t>
                  </a:r>
                  <a:endParaRPr lang="fr-FR" sz="9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7264873" y="506623"/>
                  <a:ext cx="3225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smtClean="0"/>
                    <a:t>oui</a:t>
                  </a:r>
                  <a:endParaRPr lang="fr-FR" sz="8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660323" y="814958"/>
                  <a:ext cx="3577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smtClean="0"/>
                    <a:t>non</a:t>
                  </a:r>
                  <a:endParaRPr lang="fr-FR" sz="800" dirty="0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6732240" y="771550"/>
                  <a:ext cx="0" cy="385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7599455" y="456567"/>
                  <a:ext cx="1337443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i="1" dirty="0" smtClean="0"/>
                    <a:t>Best </a:t>
                  </a:r>
                  <a:r>
                    <a:rPr lang="fr-FR" sz="900" i="1" dirty="0" err="1" smtClean="0"/>
                    <a:t>channel</a:t>
                  </a:r>
                  <a:r>
                    <a:rPr lang="fr-FR" sz="900" i="1" dirty="0" smtClean="0"/>
                    <a:t> = -2</a:t>
                  </a:r>
                </a:p>
                <a:p>
                  <a:pPr algn="ctr"/>
                  <a:r>
                    <a:rPr lang="fr-FR" sz="900" i="1" dirty="0" err="1" smtClean="0"/>
                    <a:t>Smoothed</a:t>
                  </a:r>
                  <a:r>
                    <a:rPr lang="fr-FR" sz="900" i="1" dirty="0" smtClean="0"/>
                    <a:t> SNR </a:t>
                  </a:r>
                  <a:r>
                    <a:rPr lang="fr-FR" sz="900" i="1" dirty="0" err="1" smtClean="0"/>
                    <a:t>from</a:t>
                  </a:r>
                  <a:r>
                    <a:rPr lang="fr-FR" sz="900" i="1" dirty="0" smtClean="0"/>
                    <a:t> calibration = </a:t>
                  </a:r>
                  <a:r>
                    <a:rPr lang="fr-FR" sz="900" i="1" dirty="0" err="1" smtClean="0"/>
                    <a:t>Inf</a:t>
                  </a:r>
                  <a:r>
                    <a:rPr lang="fr-FR" sz="900" i="1" dirty="0" smtClean="0"/>
                    <a:t> values</a:t>
                  </a:r>
                  <a:endParaRPr lang="fr-FR" sz="900" i="1" dirty="0"/>
                </a:p>
              </p:txBody>
            </p:sp>
            <p:cxnSp>
              <p:nvCxnSpPr>
                <p:cNvPr id="108" name="Straight Arrow Connector 107"/>
                <p:cNvCxnSpPr>
                  <a:stCxn id="106" idx="2"/>
                </p:cNvCxnSpPr>
                <p:nvPr/>
              </p:nvCxnSpPr>
              <p:spPr>
                <a:xfrm flipH="1">
                  <a:off x="8268176" y="964398"/>
                  <a:ext cx="1" cy="3112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7812361" y="1262440"/>
                  <a:ext cx="1008112" cy="23083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i="1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Bad calibration</a:t>
                  </a:r>
                  <a:endParaRPr lang="fr-FR" sz="9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 flipH="1" flipV="1">
                  <a:off x="244943" y="1349226"/>
                  <a:ext cx="5623202" cy="78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244943" y="1347614"/>
                  <a:ext cx="0" cy="14161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345058" y="1598284"/>
                  <a:ext cx="6912039" cy="1160165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90955" y="2365904"/>
                  <a:ext cx="22322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No </a:t>
                  </a:r>
                  <a:r>
                    <a:rPr lang="fr-FR" sz="1000" dirty="0" err="1" smtClean="0">
                      <a:solidFill>
                        <a:schemeClr val="accent6"/>
                      </a:solidFill>
                    </a:rPr>
                    <a:t>need</a:t>
                  </a:r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 in the futur </a:t>
                  </a:r>
                  <a:r>
                    <a:rPr lang="fr-FR" sz="1000" dirty="0" err="1" smtClean="0">
                      <a:solidFill>
                        <a:schemeClr val="accent6"/>
                      </a:solidFill>
                    </a:rPr>
                    <a:t>because</a:t>
                  </a:r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1000" dirty="0" err="1" smtClean="0">
                      <a:solidFill>
                        <a:schemeClr val="accent6"/>
                      </a:solidFill>
                    </a:rPr>
                    <a:t>we</a:t>
                  </a:r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1000" dirty="0" err="1" smtClean="0">
                      <a:solidFill>
                        <a:schemeClr val="accent6"/>
                      </a:solidFill>
                    </a:rPr>
                    <a:t>will</a:t>
                  </a:r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 correct artefacts online</a:t>
                  </a:r>
                  <a:endParaRPr lang="fr-FR" sz="10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6809011" y="89460"/>
                <a:ext cx="1830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err="1" smtClean="0"/>
                  <a:t>Idea</a:t>
                </a:r>
                <a:r>
                  <a:rPr lang="fr-FR" sz="800" dirty="0" smtClean="0"/>
                  <a:t> of Katerina: combine </a:t>
                </a:r>
                <a:r>
                  <a:rPr lang="fr-FR" sz="800" dirty="0" err="1" smtClean="0"/>
                  <a:t>this</a:t>
                </a:r>
                <a:r>
                  <a:rPr lang="fr-FR" sz="800" dirty="0" smtClean="0"/>
                  <a:t> value </a:t>
                </a:r>
                <a:r>
                  <a:rPr lang="fr-FR" sz="800" dirty="0" err="1" smtClean="0"/>
                  <a:t>with</a:t>
                </a:r>
                <a:r>
                  <a:rPr lang="fr-FR" sz="800" dirty="0" smtClean="0"/>
                  <a:t> the </a:t>
                </a:r>
                <a:r>
                  <a:rPr lang="fr-FR" sz="800" dirty="0" err="1" smtClean="0"/>
                  <a:t>number</a:t>
                </a:r>
                <a:r>
                  <a:rPr lang="fr-FR" sz="800" dirty="0" smtClean="0"/>
                  <a:t> of </a:t>
                </a:r>
                <a:r>
                  <a:rPr lang="fr-FR" sz="800" dirty="0" err="1" smtClean="0"/>
                  <a:t>missing</a:t>
                </a:r>
                <a:r>
                  <a:rPr lang="fr-FR" sz="800" smtClean="0"/>
                  <a:t> values</a:t>
                </a:r>
                <a:endParaRPr lang="fr-FR" sz="800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732240" y="67470"/>
                <a:ext cx="1954560" cy="38909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6593681" y="314325"/>
                <a:ext cx="171450" cy="292894"/>
              </a:xfrm>
              <a:custGeom>
                <a:avLst/>
                <a:gdLst>
                  <a:gd name="connsiteX0" fmla="*/ 171450 w 171450"/>
                  <a:gd name="connsiteY0" fmla="*/ 0 h 292894"/>
                  <a:gd name="connsiteX1" fmla="*/ 64294 w 171450"/>
                  <a:gd name="connsiteY1" fmla="*/ 100013 h 292894"/>
                  <a:gd name="connsiteX2" fmla="*/ 0 w 171450"/>
                  <a:gd name="connsiteY2" fmla="*/ 292894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" h="292894">
                    <a:moveTo>
                      <a:pt x="171450" y="0"/>
                    </a:moveTo>
                    <a:cubicBezTo>
                      <a:pt x="132159" y="25598"/>
                      <a:pt x="92869" y="51197"/>
                      <a:pt x="64294" y="100013"/>
                    </a:cubicBezTo>
                    <a:cubicBezTo>
                      <a:pt x="35719" y="148829"/>
                      <a:pt x="17859" y="220861"/>
                      <a:pt x="0" y="292894"/>
                    </a:cubicBezTo>
                  </a:path>
                </a:pathLst>
              </a:custGeom>
              <a:noFill/>
              <a:ln w="12700"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112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586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21258" y="336827"/>
            <a:ext cx="9159020" cy="4603262"/>
            <a:chOff x="21258" y="336827"/>
            <a:chExt cx="9159020" cy="4603262"/>
          </a:xfrm>
        </p:grpSpPr>
        <p:grpSp>
          <p:nvGrpSpPr>
            <p:cNvPr id="116" name="Group 115"/>
            <p:cNvGrpSpPr/>
            <p:nvPr/>
          </p:nvGrpSpPr>
          <p:grpSpPr>
            <a:xfrm>
              <a:off x="21258" y="336827"/>
              <a:ext cx="9159020" cy="4251147"/>
              <a:chOff x="21258" y="339502"/>
              <a:chExt cx="9159020" cy="425114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07504" y="339502"/>
                <a:ext cx="8964488" cy="2527598"/>
                <a:chOff x="107504" y="339502"/>
                <a:chExt cx="8964488" cy="2527598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07504" y="339502"/>
                  <a:ext cx="8964488" cy="2527598"/>
                  <a:chOff x="179512" y="766035"/>
                  <a:chExt cx="8964488" cy="2527598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79512" y="766035"/>
                    <a:ext cx="7785748" cy="2527598"/>
                    <a:chOff x="97129" y="936741"/>
                    <a:chExt cx="7785748" cy="2527598"/>
                  </a:xfrm>
                </p:grpSpPr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105241" y="941768"/>
                      <a:ext cx="1682847" cy="5539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err="1" smtClean="0"/>
                        <a:t>Add</a:t>
                      </a:r>
                      <a:r>
                        <a:rPr lang="fr-FR" sz="1000" dirty="0" smtClean="0"/>
                        <a:t> the 1s data on a matrix </a:t>
                      </a:r>
                      <a:r>
                        <a:rPr lang="fr-FR" sz="1000" dirty="0" err="1" smtClean="0"/>
                        <a:t>initSessionData</a:t>
                      </a:r>
                      <a:r>
                        <a:rPr lang="fr-FR" sz="1000" dirty="0" smtClean="0"/>
                        <a:t> for </a:t>
                      </a:r>
                      <a:r>
                        <a:rPr lang="fr-FR" sz="1000" dirty="0" err="1" smtClean="0"/>
                        <a:t>JsonFile</a:t>
                      </a:r>
                      <a:endParaRPr lang="fr-FR" sz="1000" dirty="0"/>
                    </a:p>
                  </p:txBody>
                </p: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97129" y="1530735"/>
                      <a:ext cx="7719813" cy="1933604"/>
                      <a:chOff x="97129" y="1530735"/>
                      <a:chExt cx="7719813" cy="1933604"/>
                    </a:xfrm>
                  </p:grpSpPr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6220600" y="2602565"/>
                        <a:ext cx="1596342" cy="8617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smtClean="0"/>
                          <a:t>Replace </a:t>
                        </a:r>
                        <a:r>
                          <a:rPr lang="fr-FR" sz="1000" dirty="0" err="1" smtClean="0"/>
                          <a:t>bad</a:t>
                        </a:r>
                        <a:r>
                          <a:rPr lang="fr-FR" sz="1000" dirty="0" smtClean="0"/>
                          <a:t> </a:t>
                        </a:r>
                        <a:r>
                          <a:rPr lang="fr-FR" sz="1000" dirty="0" err="1" smtClean="0"/>
                          <a:t>quality</a:t>
                        </a:r>
                        <a:r>
                          <a:rPr lang="fr-FR" sz="1000" dirty="0" smtClean="0"/>
                          <a:t> data of </a:t>
                        </a:r>
                        <a:r>
                          <a:rPr lang="fr-FR" sz="1000" dirty="0" err="1" smtClean="0"/>
                          <a:t>rawSessionData</a:t>
                        </a:r>
                        <a:r>
                          <a:rPr lang="fr-FR" sz="1000" dirty="0" smtClean="0"/>
                          <a:t> by </a:t>
                        </a:r>
                        <a:r>
                          <a:rPr lang="fr-FR" sz="1000" dirty="0" err="1" smtClean="0"/>
                          <a:t>NaN</a:t>
                        </a:r>
                        <a:r>
                          <a:rPr lang="fr-FR" sz="1000" dirty="0" smtClean="0"/>
                          <a:t> values(1s by 1s)</a:t>
                        </a:r>
                      </a:p>
                      <a:p>
                        <a:pPr algn="ctr"/>
                        <a:r>
                          <a:rPr lang="fr-FR" sz="100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(+ Correct </a:t>
                        </a:r>
                        <a:r>
                          <a:rPr lang="fr-FR" sz="1000" dirty="0" err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artifacts</a:t>
                        </a:r>
                        <a:r>
                          <a:rPr lang="fr-FR" sz="10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lang="fr-FR" sz="100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online</a:t>
                        </a:r>
                        <a:r>
                          <a:rPr lang="fr-FR" sz="10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lang="fr-FR" sz="100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(for the futur))</a:t>
                        </a:r>
                      </a:p>
                    </p:txBody>
                  </p:sp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97129" y="1530735"/>
                        <a:ext cx="7654841" cy="1015663"/>
                        <a:chOff x="97129" y="1530735"/>
                        <a:chExt cx="7654841" cy="1015663"/>
                      </a:xfrm>
                    </p:grpSpPr>
                    <p:pic>
                      <p:nvPicPr>
                        <p:cNvPr id="47" name="Picture 2" descr="https://s14-eu5.ixquick.com/cgi-bin/serveimage?url=http%3A%2F%2Ft3.gstatic.com%2Fimages%3Fq%3Dtbn%3AANd9GcRxCQCqAjwDG5HsbK1174VaSRVbwBMRmUFfPgMmrcCURlAOKfGg&amp;sp=4e2588877ee8d1bc4e1875ddaf84a9ac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29" y="1670253"/>
                          <a:ext cx="576064" cy="675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cxnSp>
                      <p:nvCxnSpPr>
                        <p:cNvPr id="48" name="Straight Arrow Connector 47"/>
                        <p:cNvCxnSpPr/>
                        <p:nvPr/>
                      </p:nvCxnSpPr>
                      <p:spPr>
                        <a:xfrm>
                          <a:off x="817209" y="1999652"/>
                          <a:ext cx="43204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1039613" y="1815109"/>
                          <a:ext cx="1841179" cy="4154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000" dirty="0" err="1" smtClean="0"/>
                            <a:t>Raw</a:t>
                          </a:r>
                          <a:r>
                            <a:rPr lang="fr-FR" sz="1000" dirty="0" smtClean="0"/>
                            <a:t> data sent on the smartphone 1s by 1s</a:t>
                          </a:r>
                        </a:p>
                      </p:txBody>
                    </p:sp>
                    <p:pic>
                      <p:nvPicPr>
                        <p:cNvPr id="50" name="Picture 4" descr="https://s14-eu5.ixquick.com/cgi-bin/serveimage?url=http%3A%2F%2Ft3.gstatic.com%2Fimages%3Fq%3Dtbn%3AANd9GcSrEM37qd0NZ6VO0HFYqGwSnAeMzvDH6cZGHEOgyNwxeoJXK0LRVg&amp;sp=be77629f0c8bba4b7677f89c798b4f3d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225" y="1781991"/>
                          <a:ext cx="216016" cy="161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880792" y="1800040"/>
                          <a:ext cx="146639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000" dirty="0" err="1" smtClean="0"/>
                            <a:t>Linear</a:t>
                          </a:r>
                          <a:r>
                            <a:rPr lang="fr-FR" sz="1000" dirty="0" smtClean="0"/>
                            <a:t> interpolation of </a:t>
                          </a:r>
                          <a:r>
                            <a:rPr lang="fr-FR" sz="1000" dirty="0" err="1" smtClean="0"/>
                            <a:t>missing</a:t>
                          </a:r>
                          <a:r>
                            <a:rPr lang="fr-FR" sz="1000" dirty="0" smtClean="0"/>
                            <a:t> values</a:t>
                          </a:r>
                        </a:p>
                        <a:p>
                          <a:pPr algn="ctr"/>
                          <a:r>
                            <a:rPr lang="fr-FR" sz="1000" dirty="0" smtClean="0"/>
                            <a:t>(1s by 1s)</a:t>
                          </a:r>
                        </a:p>
                      </p:txBody>
                    </p:sp>
                    <p:sp>
                      <p:nvSpPr>
                        <p:cNvPr id="52" name="TextBox 51"/>
                        <p:cNvSpPr txBox="1"/>
                        <p:nvPr/>
                      </p:nvSpPr>
                      <p:spPr>
                        <a:xfrm>
                          <a:off x="4507856" y="1530735"/>
                          <a:ext cx="1646710" cy="10156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000" dirty="0" smtClean="0"/>
                            <a:t>DC </a:t>
                          </a:r>
                          <a:r>
                            <a:rPr lang="fr-FR" sz="1000" dirty="0" err="1" smtClean="0"/>
                            <a:t>removal</a:t>
                          </a:r>
                          <a:endParaRPr lang="fr-FR" sz="1000" dirty="0" smtClean="0"/>
                        </a:p>
                        <a:p>
                          <a:pPr algn="ctr"/>
                          <a:r>
                            <a:rPr lang="fr-FR" sz="1000" dirty="0" smtClean="0"/>
                            <a:t>(1s by 1s)</a:t>
                          </a:r>
                        </a:p>
                        <a:p>
                          <a:pPr algn="ctr"/>
                          <a:r>
                            <a:rPr lang="fr-FR" sz="10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1000" dirty="0" err="1" smtClean="0"/>
                            <a:t>Remove</a:t>
                          </a:r>
                          <a:r>
                            <a:rPr lang="fr-FR" sz="1000" dirty="0" smtClean="0"/>
                            <a:t> the </a:t>
                          </a:r>
                          <a:r>
                            <a:rPr lang="fr-FR" sz="1000" dirty="0" err="1" smtClean="0"/>
                            <a:t>powerline</a:t>
                          </a:r>
                          <a:r>
                            <a:rPr lang="fr-FR" sz="1000" dirty="0" smtClean="0"/>
                            <a:t> noise (</a:t>
                          </a:r>
                          <a:r>
                            <a:rPr lang="fr-FR" sz="1000" dirty="0" err="1" smtClean="0"/>
                            <a:t>notch</a:t>
                          </a:r>
                          <a:r>
                            <a:rPr lang="fr-FR" sz="1000" dirty="0" smtClean="0"/>
                            <a:t> at 50 and 100Hz) (1s by 1s)</a:t>
                          </a:r>
                        </a:p>
                      </p:txBody>
                    </p:sp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6285572" y="1823123"/>
                          <a:ext cx="1466398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000" dirty="0" err="1" smtClean="0"/>
                            <a:t>Quality</a:t>
                          </a:r>
                          <a:r>
                            <a:rPr lang="fr-FR" sz="1000" dirty="0" smtClean="0"/>
                            <a:t> </a:t>
                          </a:r>
                          <a:r>
                            <a:rPr lang="fr-FR" sz="1000" dirty="0" err="1" smtClean="0"/>
                            <a:t>Checker</a:t>
                          </a:r>
                          <a:endParaRPr lang="fr-FR" sz="1000" dirty="0" smtClean="0"/>
                        </a:p>
                        <a:p>
                          <a:pPr algn="ctr"/>
                          <a:r>
                            <a:rPr lang="fr-FR" sz="1000" dirty="0" smtClean="0"/>
                            <a:t>(1s by 1s)</a:t>
                          </a:r>
                        </a:p>
                      </p:txBody>
                    </p:sp>
                    <p:cxnSp>
                      <p:nvCxnSpPr>
                        <p:cNvPr id="54" name="Straight Arrow Connector 53"/>
                        <p:cNvCxnSpPr/>
                        <p:nvPr/>
                      </p:nvCxnSpPr>
                      <p:spPr>
                        <a:xfrm flipV="1">
                          <a:off x="2604120" y="1992020"/>
                          <a:ext cx="360040" cy="763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Arrow Connector 54"/>
                        <p:cNvCxnSpPr/>
                        <p:nvPr/>
                      </p:nvCxnSpPr>
                      <p:spPr>
                        <a:xfrm flipV="1">
                          <a:off x="4265279" y="1984388"/>
                          <a:ext cx="360040" cy="763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Arrow Connector 55"/>
                        <p:cNvCxnSpPr/>
                        <p:nvPr/>
                      </p:nvCxnSpPr>
                      <p:spPr>
                        <a:xfrm flipV="1">
                          <a:off x="6009806" y="1976756"/>
                          <a:ext cx="360040" cy="763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7" name="TextBox 56"/>
                        <p:cNvSpPr txBox="1"/>
                        <p:nvPr/>
                      </p:nvSpPr>
                      <p:spPr>
                        <a:xfrm>
                          <a:off x="2604120" y="1823123"/>
                          <a:ext cx="29367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sz="800" dirty="0" smtClean="0"/>
                            <a:t>1s</a:t>
                          </a:r>
                          <a:endParaRPr lang="fr-FR" sz="800" dirty="0"/>
                        </a:p>
                      </p:txBody>
                    </p:sp>
                    <p:sp>
                      <p:nvSpPr>
                        <p:cNvPr id="58" name="TextBox 57"/>
                        <p:cNvSpPr txBox="1"/>
                        <p:nvPr/>
                      </p:nvSpPr>
                      <p:spPr>
                        <a:xfrm>
                          <a:off x="4268625" y="1795534"/>
                          <a:ext cx="29367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sz="800" dirty="0" smtClean="0"/>
                            <a:t>1s</a:t>
                          </a:r>
                          <a:endParaRPr lang="fr-FR" sz="800" dirty="0"/>
                        </a:p>
                      </p:txBody>
                    </p:sp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6038921" y="1775162"/>
                          <a:ext cx="29367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sz="800" dirty="0" smtClean="0"/>
                            <a:t>1s</a:t>
                          </a:r>
                          <a:endParaRPr lang="fr-FR" sz="800" dirty="0"/>
                        </a:p>
                      </p:txBody>
                    </p:sp>
                  </p:grpSp>
                </p:grpSp>
                <p:cxnSp>
                  <p:nvCxnSpPr>
                    <p:cNvPr id="38" name="Straight Arrow Connector 37"/>
                    <p:cNvCxnSpPr>
                      <a:stCxn id="49" idx="0"/>
                      <a:endCxn id="36" idx="2"/>
                    </p:cNvCxnSpPr>
                    <p:nvPr/>
                  </p:nvCxnSpPr>
                  <p:spPr>
                    <a:xfrm flipH="1" flipV="1">
                      <a:off x="1946665" y="1495766"/>
                      <a:ext cx="13538" cy="3193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6107117" y="936741"/>
                      <a:ext cx="1775760" cy="40011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err="1"/>
                        <a:t>Add</a:t>
                      </a:r>
                      <a:r>
                        <a:rPr lang="fr-FR" sz="1000" dirty="0"/>
                        <a:t> the 1s data on a matrix </a:t>
                      </a:r>
                      <a:r>
                        <a:rPr lang="fr-FR" sz="1000" dirty="0" err="1" smtClean="0"/>
                        <a:t>initSessionData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/>
                        <a:t>for </a:t>
                      </a:r>
                      <a:r>
                        <a:rPr lang="fr-FR" sz="1000" dirty="0" err="1"/>
                        <a:t>JsonFile</a:t>
                      </a:r>
                      <a:endParaRPr lang="fr-FR" sz="1000" dirty="0"/>
                    </a:p>
                  </p:txBody>
                </p:sp>
                <p:cxnSp>
                  <p:nvCxnSpPr>
                    <p:cNvPr id="40" name="Straight Arrow Connector 39"/>
                    <p:cNvCxnSpPr>
                      <a:endCxn id="39" idx="2"/>
                    </p:cNvCxnSpPr>
                    <p:nvPr/>
                  </p:nvCxnSpPr>
                  <p:spPr>
                    <a:xfrm flipH="1" flipV="1">
                      <a:off x="6994997" y="1336851"/>
                      <a:ext cx="2" cy="4952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4415461" y="1995686"/>
                      <a:ext cx="2148" cy="8187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438164" y="2833397"/>
                      <a:ext cx="1954591" cy="40011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err="1" smtClean="0"/>
                        <a:t>Add</a:t>
                      </a:r>
                      <a:r>
                        <a:rPr lang="fr-FR" sz="1000" dirty="0" smtClean="0"/>
                        <a:t> the 1s </a:t>
                      </a:r>
                      <a:r>
                        <a:rPr lang="fr-FR" sz="1000" dirty="0" err="1" smtClean="0"/>
                        <a:t>interpolated</a:t>
                      </a:r>
                      <a:r>
                        <a:rPr lang="fr-FR" sz="1000" dirty="0" smtClean="0"/>
                        <a:t> data on a matrix </a:t>
                      </a:r>
                      <a:r>
                        <a:rPr lang="fr-FR" sz="1000" dirty="0" err="1" smtClean="0"/>
                        <a:t>rawSessionData</a:t>
                      </a:r>
                      <a:endParaRPr lang="fr-FR" sz="1000" dirty="0"/>
                    </a:p>
                  </p:txBody>
                </p:sp>
                <p:cxnSp>
                  <p:nvCxnSpPr>
                    <p:cNvPr id="43" name="Straight Connector 42"/>
                    <p:cNvCxnSpPr>
                      <a:stCxn id="53" idx="2"/>
                      <a:endCxn id="45" idx="0"/>
                    </p:cNvCxnSpPr>
                    <p:nvPr/>
                  </p:nvCxnSpPr>
                  <p:spPr>
                    <a:xfrm>
                      <a:off x="7018771" y="2223233"/>
                      <a:ext cx="0" cy="3793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>
                      <a:stCxn id="45" idx="1"/>
                      <a:endCxn id="42" idx="3"/>
                    </p:cNvCxnSpPr>
                    <p:nvPr/>
                  </p:nvCxnSpPr>
                  <p:spPr>
                    <a:xfrm flipH="1">
                      <a:off x="5392755" y="3033452"/>
                      <a:ext cx="827845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875486" y="1499547"/>
                    <a:ext cx="1268514" cy="707886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 smtClean="0"/>
                      <a:t>Keep</a:t>
                    </a:r>
                    <a:r>
                      <a:rPr lang="fr-FR" sz="1000" dirty="0" smtClean="0"/>
                      <a:t> in memory </a:t>
                    </a:r>
                    <a:r>
                      <a:rPr lang="fr-FR" sz="1000" dirty="0" err="1" smtClean="0"/>
                      <a:t>sessionCalibration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 smtClean="0"/>
                      <a:t>which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 smtClean="0"/>
                      <a:t>holds</a:t>
                    </a:r>
                    <a:r>
                      <a:rPr lang="fr-FR" sz="1000" dirty="0" smtClean="0"/>
                      <a:t> one value by second</a:t>
                    </a: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7596336" y="1772491"/>
                    <a:ext cx="2791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1291694" y="2073791"/>
                  <a:ext cx="188221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Each</a:t>
                  </a:r>
                  <a:r>
                    <a:rPr lang="fr-FR" sz="1000" dirty="0" smtClean="0"/>
                    <a:t> second, </a:t>
                  </a:r>
                  <a:r>
                    <a:rPr lang="fr-FR" sz="1000" dirty="0" err="1" smtClean="0"/>
                    <a:t>fill</a:t>
                  </a:r>
                  <a:r>
                    <a:rPr lang="fr-FR" sz="1000" dirty="0" smtClean="0"/>
                    <a:t> in a buffer of 4s </a:t>
                  </a:r>
                  <a:r>
                    <a:rPr lang="fr-FR" sz="1000" dirty="0" err="1" smtClean="0"/>
                    <a:t>from</a:t>
                  </a:r>
                  <a:r>
                    <a:rPr lang="fr-FR" sz="1000" dirty="0" smtClean="0"/>
                    <a:t> the </a:t>
                  </a:r>
                  <a:r>
                    <a:rPr lang="fr-FR" sz="1000" dirty="0" err="1" smtClean="0"/>
                    <a:t>rawSessionData</a:t>
                  </a:r>
                  <a:r>
                    <a:rPr lang="fr-FR" sz="1000" dirty="0" smtClean="0"/>
                    <a:t> of the best </a:t>
                  </a:r>
                  <a:r>
                    <a:rPr lang="fr-FR" sz="1000" dirty="0" err="1"/>
                    <a:t>channel</a:t>
                  </a:r>
                  <a:r>
                    <a:rPr lang="fr-FR" sz="1000" dirty="0"/>
                    <a:t> (</a:t>
                  </a:r>
                  <a:r>
                    <a:rPr lang="fr-FR" sz="1000" dirty="0" err="1"/>
                    <a:t>see</a:t>
                  </a:r>
                  <a:r>
                    <a:rPr lang="fr-FR" sz="1000" dirty="0"/>
                    <a:t> calibration) </a:t>
                  </a:r>
                  <a:endParaRPr lang="fr-FR" sz="1000" dirty="0" smtClean="0"/>
                </a:p>
              </p:txBody>
            </p:sp>
            <p:cxnSp>
              <p:nvCxnSpPr>
                <p:cNvPr id="69" name="Straight Arrow Connector 68"/>
                <p:cNvCxnSpPr/>
                <p:nvPr/>
              </p:nvCxnSpPr>
              <p:spPr>
                <a:xfrm flipH="1">
                  <a:off x="3124200" y="2436213"/>
                  <a:ext cx="3243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142183" y="2227496"/>
                <a:ext cx="11174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/>
                  <a:t>4s by 4s </a:t>
                </a:r>
                <a:r>
                  <a:rPr lang="fr-FR" sz="700" dirty="0" err="1" smtClean="0"/>
                  <a:t>with</a:t>
                </a:r>
                <a:r>
                  <a:rPr lang="fr-FR" sz="700" dirty="0" smtClean="0"/>
                  <a:t> </a:t>
                </a:r>
                <a:r>
                  <a:rPr lang="fr-FR" sz="700" dirty="0" err="1" smtClean="0"/>
                  <a:t>sliding</a:t>
                </a:r>
                <a:r>
                  <a:rPr lang="fr-FR" sz="700" dirty="0" smtClean="0"/>
                  <a:t> </a:t>
                </a:r>
                <a:r>
                  <a:rPr lang="fr-FR" sz="700" dirty="0" err="1" smtClean="0"/>
                  <a:t>window</a:t>
                </a:r>
                <a:r>
                  <a:rPr lang="fr-FR" sz="700" dirty="0" smtClean="0"/>
                  <a:t> of 1s</a:t>
                </a:r>
                <a:endParaRPr lang="fr-FR" sz="7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258" y="2836323"/>
                <a:ext cx="205745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smtClean="0"/>
                  <a:t>DC </a:t>
                </a:r>
                <a:r>
                  <a:rPr lang="fr-FR" sz="900" dirty="0" err="1" smtClean="0"/>
                  <a:t>removal</a:t>
                </a:r>
                <a:endParaRPr lang="fr-FR" sz="900" dirty="0" smtClean="0"/>
              </a:p>
              <a:p>
                <a:pPr algn="ctr"/>
                <a:r>
                  <a:rPr lang="fr-FR" sz="900" dirty="0" smtClean="0"/>
                  <a:t>(</a:t>
                </a:r>
                <a:r>
                  <a:rPr lang="fr-FR" sz="900" dirty="0" err="1" smtClean="0"/>
                  <a:t>whole</a:t>
                </a:r>
                <a:r>
                  <a:rPr lang="fr-FR" sz="900" dirty="0" smtClean="0"/>
                  <a:t> signal)</a:t>
                </a:r>
              </a:p>
              <a:p>
                <a:pPr algn="ctr"/>
                <a:r>
                  <a:rPr lang="fr-FR" sz="900" dirty="0" smtClean="0"/>
                  <a:t>+</a:t>
                </a:r>
              </a:p>
              <a:p>
                <a:pPr algn="ctr"/>
                <a:r>
                  <a:rPr lang="fr-FR" sz="900" dirty="0" err="1" smtClean="0"/>
                  <a:t>Remove</a:t>
                </a:r>
                <a:r>
                  <a:rPr lang="fr-FR" sz="900" dirty="0" smtClean="0"/>
                  <a:t> the </a:t>
                </a:r>
                <a:r>
                  <a:rPr lang="fr-FR" sz="900" dirty="0" err="1" smtClean="0"/>
                  <a:t>powerline</a:t>
                </a:r>
                <a:r>
                  <a:rPr lang="fr-FR" sz="900" dirty="0" smtClean="0"/>
                  <a:t> noise (</a:t>
                </a:r>
                <a:r>
                  <a:rPr lang="fr-FR" sz="900" dirty="0" err="1" smtClean="0"/>
                  <a:t>notch</a:t>
                </a:r>
                <a:r>
                  <a:rPr lang="fr-FR" sz="900" dirty="0" smtClean="0"/>
                  <a:t> at 50 and 100Hz) (</a:t>
                </a:r>
                <a:r>
                  <a:rPr lang="fr-FR" sz="900" dirty="0" err="1" smtClean="0"/>
                  <a:t>whole</a:t>
                </a:r>
                <a:r>
                  <a:rPr lang="fr-FR" sz="900" dirty="0" smtClean="0"/>
                  <a:t> signal)</a:t>
                </a:r>
              </a:p>
              <a:p>
                <a:pPr algn="ctr"/>
                <a:r>
                  <a:rPr lang="fr-FR" sz="900" dirty="0" smtClean="0"/>
                  <a:t>+</a:t>
                </a:r>
              </a:p>
              <a:p>
                <a:pPr algn="ctr"/>
                <a:r>
                  <a:rPr lang="fr-FR" sz="900" dirty="0" err="1" smtClean="0"/>
                  <a:t>Appky</a:t>
                </a:r>
                <a:r>
                  <a:rPr lang="fr-FR" sz="900" dirty="0" smtClean="0"/>
                  <a:t> a </a:t>
                </a:r>
                <a:r>
                  <a:rPr lang="fr-FR" sz="900" dirty="0" err="1" smtClean="0"/>
                  <a:t>bandpass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between</a:t>
                </a:r>
                <a:r>
                  <a:rPr lang="fr-FR" sz="900" dirty="0" smtClean="0"/>
                  <a:t> 2 and 30Hz</a:t>
                </a:r>
              </a:p>
              <a:p>
                <a:pPr algn="ctr"/>
                <a:r>
                  <a:rPr lang="fr-FR" sz="900" dirty="0" smtClean="0"/>
                  <a:t>+</a:t>
                </a:r>
              </a:p>
              <a:p>
                <a:pPr algn="ctr"/>
                <a:r>
                  <a:rPr lang="fr-FR" sz="900" dirty="0" err="1" smtClean="0"/>
                  <a:t>Apply</a:t>
                </a:r>
                <a:r>
                  <a:rPr lang="fr-FR" sz="900" dirty="0" smtClean="0"/>
                  <a:t> a </a:t>
                </a:r>
                <a:r>
                  <a:rPr lang="fr-FR" sz="900" dirty="0" err="1" smtClean="0"/>
                  <a:t>linear</a:t>
                </a:r>
                <a:r>
                  <a:rPr lang="fr-FR" sz="900" dirty="0" smtClean="0"/>
                  <a:t> interpolation of the </a:t>
                </a:r>
                <a:r>
                  <a:rPr lang="fr-FR" sz="900" dirty="0" err="1" smtClean="0"/>
                  <a:t>outliers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based</a:t>
                </a:r>
                <a:r>
                  <a:rPr lang="fr-FR" sz="900" dirty="0" smtClean="0"/>
                  <a:t> on the data of the </a:t>
                </a:r>
                <a:r>
                  <a:rPr lang="fr-FR" sz="900" dirty="0" err="1" smtClean="0"/>
                  <a:t>whole</a:t>
                </a:r>
                <a:r>
                  <a:rPr lang="fr-FR" sz="900" dirty="0" smtClean="0"/>
                  <a:t> signal </a:t>
                </a:r>
                <a:r>
                  <a:rPr lang="fr-FR" sz="900" dirty="0" err="1" smtClean="0"/>
                  <a:t>from</a:t>
                </a:r>
                <a:r>
                  <a:rPr lang="fr-FR" sz="900" dirty="0" smtClean="0"/>
                  <a:t> calibration</a:t>
                </a: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1043608" y="2427734"/>
                <a:ext cx="6380" cy="400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1043608" y="2434192"/>
                <a:ext cx="3698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1984024" y="3328990"/>
                <a:ext cx="7196254" cy="1260298"/>
                <a:chOff x="1984024" y="3328990"/>
                <a:chExt cx="7196254" cy="1260298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984024" y="3809010"/>
                  <a:ext cx="10717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/>
                <p:cNvGrpSpPr/>
                <p:nvPr/>
              </p:nvGrpSpPr>
              <p:grpSpPr>
                <a:xfrm>
                  <a:off x="1987632" y="3328990"/>
                  <a:ext cx="7192646" cy="1260298"/>
                  <a:chOff x="1987632" y="3328990"/>
                  <a:chExt cx="7192646" cy="1260298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522529" y="3648155"/>
                    <a:ext cx="123732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 err="1" smtClean="0"/>
                      <a:t>Smooth</a:t>
                    </a:r>
                    <a:r>
                      <a:rPr lang="fr-FR" sz="900" dirty="0" smtClean="0"/>
                      <a:t> SNR</a:t>
                    </a: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987632" y="3488109"/>
                    <a:ext cx="111744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700" dirty="0" smtClean="0"/>
                      <a:t>4s by 4s </a:t>
                    </a:r>
                    <a:r>
                      <a:rPr lang="fr-FR" sz="700" dirty="0" err="1" smtClean="0"/>
                      <a:t>with</a:t>
                    </a:r>
                    <a:r>
                      <a:rPr lang="fr-FR" sz="700" dirty="0" smtClean="0"/>
                      <a:t> </a:t>
                    </a:r>
                    <a:r>
                      <a:rPr lang="fr-FR" sz="700" dirty="0" err="1" smtClean="0"/>
                      <a:t>sliding</a:t>
                    </a:r>
                    <a:r>
                      <a:rPr lang="fr-FR" sz="700" dirty="0" smtClean="0"/>
                      <a:t> </a:t>
                    </a:r>
                    <a:r>
                      <a:rPr lang="fr-FR" sz="700" dirty="0" err="1" smtClean="0"/>
                      <a:t>window</a:t>
                    </a:r>
                    <a:r>
                      <a:rPr lang="fr-FR" sz="700" dirty="0" smtClean="0"/>
                      <a:t> of 1s</a:t>
                    </a:r>
                    <a:endParaRPr lang="fr-FR" sz="700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866405" y="3675239"/>
                    <a:ext cx="123732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 err="1" smtClean="0"/>
                      <a:t>Compute</a:t>
                    </a:r>
                    <a:r>
                      <a:rPr lang="fr-FR" sz="900" dirty="0" smtClean="0"/>
                      <a:t> SNR</a:t>
                    </a:r>
                  </a:p>
                </p:txBody>
              </p: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3921936" y="3790655"/>
                    <a:ext cx="83256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813695" y="3563516"/>
                    <a:ext cx="111744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700" dirty="0" smtClean="0"/>
                      <a:t>1 value by second</a:t>
                    </a:r>
                    <a:endParaRPr lang="fr-FR" sz="700" dirty="0"/>
                  </a:p>
                </p:txBody>
              </p:sp>
              <p:cxnSp>
                <p:nvCxnSpPr>
                  <p:cNvPr id="78" name="Straight Arrow Connector 77"/>
                  <p:cNvCxnSpPr>
                    <a:stCxn id="75" idx="2"/>
                  </p:cNvCxnSpPr>
                  <p:nvPr/>
                </p:nvCxnSpPr>
                <p:spPr>
                  <a:xfrm>
                    <a:off x="3485067" y="3906071"/>
                    <a:ext cx="0" cy="3349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843808" y="4219956"/>
                    <a:ext cx="12373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 smtClean="0"/>
                      <a:t>Store </a:t>
                    </a:r>
                    <a:r>
                      <a:rPr lang="fr-FR" sz="900" dirty="0" err="1" smtClean="0"/>
                      <a:t>it</a:t>
                    </a:r>
                    <a:r>
                      <a:rPr lang="fr-FR" sz="900" dirty="0" smtClean="0"/>
                      <a:t> a </a:t>
                    </a:r>
                    <a:r>
                      <a:rPr lang="fr-FR" sz="900" dirty="0" err="1" smtClean="0"/>
                      <a:t>SNRSession</a:t>
                    </a:r>
                    <a:r>
                      <a:rPr lang="fr-FR" sz="900" dirty="0" smtClean="0"/>
                      <a:t> </a:t>
                    </a:r>
                    <a:r>
                      <a:rPr lang="fr-FR" sz="900" dirty="0" err="1" smtClean="0"/>
                      <a:t>vector</a:t>
                    </a:r>
                    <a:endParaRPr lang="fr-FR" sz="900" dirty="0" smtClean="0"/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3984690" y="4404622"/>
                    <a:ext cx="1177200" cy="1538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V="1">
                    <a:off x="5161890" y="3903899"/>
                    <a:ext cx="0" cy="5161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6173828" y="3515624"/>
                    <a:ext cx="1441276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 err="1" smtClean="0"/>
                      <a:t>Normalize</a:t>
                    </a:r>
                    <a:r>
                      <a:rPr lang="fr-FR" sz="900" dirty="0" smtClean="0"/>
                      <a:t> </a:t>
                    </a:r>
                    <a:r>
                      <a:rPr lang="fr-FR" sz="900" dirty="0" err="1" smtClean="0"/>
                      <a:t>Smoothed</a:t>
                    </a:r>
                    <a:r>
                      <a:rPr lang="fr-FR" sz="900" dirty="0" smtClean="0"/>
                      <a:t> SNR </a:t>
                    </a:r>
                    <a:r>
                      <a:rPr lang="fr-FR" sz="900" dirty="0" err="1" smtClean="0"/>
                      <a:t>with</a:t>
                    </a:r>
                    <a:r>
                      <a:rPr lang="fr-FR" sz="900" dirty="0" smtClean="0"/>
                      <a:t> </a:t>
                    </a:r>
                    <a:r>
                      <a:rPr lang="fr-FR" sz="900" dirty="0" err="1" smtClean="0"/>
                      <a:t>mean</a:t>
                    </a:r>
                    <a:r>
                      <a:rPr lang="fr-FR" sz="900" dirty="0" smtClean="0"/>
                      <a:t> and </a:t>
                    </a:r>
                    <a:r>
                      <a:rPr lang="fr-FR" sz="900" dirty="0" err="1" smtClean="0"/>
                      <a:t>std</a:t>
                    </a:r>
                    <a:r>
                      <a:rPr lang="fr-FR" sz="900" dirty="0" smtClean="0"/>
                      <a:t> of </a:t>
                    </a:r>
                    <a:r>
                      <a:rPr lang="fr-FR" sz="900" dirty="0" err="1" smtClean="0"/>
                      <a:t>smoothed</a:t>
                    </a:r>
                    <a:r>
                      <a:rPr lang="fr-FR" sz="900" dirty="0" smtClean="0"/>
                      <a:t> SNR </a:t>
                    </a:r>
                    <a:r>
                      <a:rPr lang="fr-FR" sz="900" dirty="0" err="1" smtClean="0"/>
                      <a:t>from</a:t>
                    </a:r>
                    <a:r>
                      <a:rPr lang="fr-FR" sz="900" dirty="0" smtClean="0"/>
                      <a:t> calibration </a:t>
                    </a:r>
                  </a:p>
                </p:txBody>
              </p:sp>
              <p:cxnSp>
                <p:nvCxnSpPr>
                  <p:cNvPr id="83" name="Straight Arrow Connector 82"/>
                  <p:cNvCxnSpPr/>
                  <p:nvPr/>
                </p:nvCxnSpPr>
                <p:spPr>
                  <a:xfrm>
                    <a:off x="5534793" y="3763571"/>
                    <a:ext cx="72971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7580649" y="3721432"/>
                    <a:ext cx="652513" cy="1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193322" y="3328990"/>
                    <a:ext cx="986956" cy="9233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 err="1" smtClean="0"/>
                      <a:t>Transform</a:t>
                    </a:r>
                    <a:r>
                      <a:rPr lang="fr-FR" sz="900" dirty="0" smtClean="0"/>
                      <a:t> </a:t>
                    </a:r>
                    <a:r>
                      <a:rPr lang="fr-FR" sz="900" dirty="0" err="1" smtClean="0"/>
                      <a:t>into</a:t>
                    </a:r>
                    <a:r>
                      <a:rPr lang="fr-FR" sz="900" dirty="0" smtClean="0"/>
                      <a:t> </a:t>
                    </a:r>
                    <a:r>
                      <a:rPr lang="fr-FR" sz="900" dirty="0" err="1" smtClean="0"/>
                      <a:t>volum</a:t>
                    </a:r>
                    <a:r>
                      <a:rPr lang="fr-FR" sz="900" dirty="0" smtClean="0"/>
                      <a:t> value</a:t>
                    </a:r>
                  </a:p>
                  <a:p>
                    <a:pPr algn="ctr"/>
                    <a:r>
                      <a:rPr lang="fr-FR" sz="900" dirty="0" smtClean="0"/>
                      <a:t>If </a:t>
                    </a:r>
                    <a:r>
                      <a:rPr lang="fr-FR" sz="900" dirty="0" err="1" smtClean="0"/>
                      <a:t>normalized</a:t>
                    </a:r>
                    <a:r>
                      <a:rPr lang="fr-FR" sz="900" dirty="0" smtClean="0"/>
                      <a:t> </a:t>
                    </a:r>
                    <a:r>
                      <a:rPr lang="fr-FR" sz="900" dirty="0" err="1" smtClean="0"/>
                      <a:t>smoothed</a:t>
                    </a:r>
                    <a:r>
                      <a:rPr lang="fr-FR" sz="900" dirty="0" smtClean="0"/>
                      <a:t> SNR value = </a:t>
                    </a:r>
                    <a:r>
                      <a:rPr lang="fr-FR" sz="900" dirty="0" err="1" smtClean="0"/>
                      <a:t>NaN</a:t>
                    </a:r>
                    <a:r>
                      <a:rPr lang="fr-FR" sz="900" dirty="0" smtClean="0"/>
                      <a:t>, </a:t>
                    </a:r>
                    <a:r>
                      <a:rPr lang="fr-FR" sz="900" dirty="0" err="1" smtClean="0"/>
                      <a:t>volum</a:t>
                    </a:r>
                    <a:r>
                      <a:rPr lang="fr-FR" sz="900" dirty="0" smtClean="0"/>
                      <a:t> = 0,5</a:t>
                    </a: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310875" y="3561432"/>
                    <a:ext cx="111744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700" dirty="0" smtClean="0"/>
                      <a:t>1 value by second</a:t>
                    </a:r>
                    <a:endParaRPr lang="fr-FR" sz="700" dirty="0"/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48180" y="3521377"/>
                    <a:ext cx="111744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700" dirty="0" smtClean="0"/>
                      <a:t>1 value by second</a:t>
                    </a:r>
                    <a:endParaRPr lang="fr-FR" sz="700" dirty="0"/>
                  </a:p>
                </p:txBody>
              </p:sp>
            </p:grpSp>
          </p:grpSp>
        </p:grpSp>
        <p:sp>
          <p:nvSpPr>
            <p:cNvPr id="117" name="Rectangle 116"/>
            <p:cNvSpPr/>
            <p:nvPr/>
          </p:nvSpPr>
          <p:spPr>
            <a:xfrm>
              <a:off x="174474" y="4029149"/>
              <a:ext cx="1810276" cy="61347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624" y="4601535"/>
              <a:ext cx="1929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accent6"/>
                  </a:solidFill>
                </a:rPr>
                <a:t>No </a:t>
              </a:r>
              <a:r>
                <a:rPr lang="fr-FR" sz="800" dirty="0" err="1" smtClean="0">
                  <a:solidFill>
                    <a:schemeClr val="accent6"/>
                  </a:solidFill>
                </a:rPr>
                <a:t>need</a:t>
              </a:r>
              <a:r>
                <a:rPr lang="fr-FR" sz="800" dirty="0" smtClean="0">
                  <a:solidFill>
                    <a:schemeClr val="accent6"/>
                  </a:solidFill>
                </a:rPr>
                <a:t> in the futur </a:t>
              </a:r>
              <a:r>
                <a:rPr lang="fr-FR" sz="800" dirty="0" err="1" smtClean="0">
                  <a:solidFill>
                    <a:schemeClr val="accent6"/>
                  </a:solidFill>
                </a:rPr>
                <a:t>because</a:t>
              </a:r>
              <a:r>
                <a:rPr lang="fr-FR" sz="800" dirty="0" smtClean="0">
                  <a:solidFill>
                    <a:schemeClr val="accent6"/>
                  </a:solidFill>
                </a:rPr>
                <a:t> </a:t>
              </a:r>
              <a:r>
                <a:rPr lang="fr-FR" sz="800" dirty="0" err="1" smtClean="0">
                  <a:solidFill>
                    <a:schemeClr val="accent6"/>
                  </a:solidFill>
                </a:rPr>
                <a:t>we</a:t>
              </a:r>
              <a:r>
                <a:rPr lang="fr-FR" sz="800" dirty="0" smtClean="0">
                  <a:solidFill>
                    <a:schemeClr val="accent6"/>
                  </a:solidFill>
                </a:rPr>
                <a:t> </a:t>
              </a:r>
              <a:r>
                <a:rPr lang="fr-FR" sz="800" dirty="0" err="1" smtClean="0">
                  <a:solidFill>
                    <a:schemeClr val="accent6"/>
                  </a:solidFill>
                </a:rPr>
                <a:t>will</a:t>
              </a:r>
              <a:r>
                <a:rPr lang="fr-FR" sz="800" dirty="0" smtClean="0">
                  <a:solidFill>
                    <a:schemeClr val="accent6"/>
                  </a:solidFill>
                </a:rPr>
                <a:t> correct artefacts online</a:t>
              </a:r>
              <a:endParaRPr lang="fr-FR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87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sp>
        <p:nvSpPr>
          <p:cNvPr id="31" name="TextBox 30"/>
          <p:cNvSpPr txBox="1"/>
          <p:nvPr/>
        </p:nvSpPr>
        <p:spPr>
          <a:xfrm>
            <a:off x="276527" y="699542"/>
            <a:ext cx="8590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rawSessionData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used</a:t>
            </a:r>
            <a:r>
              <a:rPr lang="fr-FR" dirty="0" smtClean="0">
                <a:solidFill>
                  <a:schemeClr val="accent1"/>
                </a:solidFill>
              </a:rPr>
              <a:t> to </a:t>
            </a:r>
            <a:r>
              <a:rPr lang="fr-FR" dirty="0" err="1" smtClean="0">
                <a:solidFill>
                  <a:schemeClr val="accent1"/>
                </a:solidFill>
              </a:rPr>
              <a:t>compute</a:t>
            </a:r>
            <a:r>
              <a:rPr lang="fr-FR" dirty="0" smtClean="0">
                <a:solidFill>
                  <a:schemeClr val="accent1"/>
                </a:solidFill>
              </a:rPr>
              <a:t> the relaxation index and </a:t>
            </a:r>
            <a:r>
              <a:rPr lang="fr-FR" dirty="0" err="1" smtClean="0">
                <a:solidFill>
                  <a:schemeClr val="accent1"/>
                </a:solidFill>
              </a:rPr>
              <a:t>statistics</a:t>
            </a:r>
            <a:r>
              <a:rPr lang="fr-FR" dirty="0" smtClean="0">
                <a:solidFill>
                  <a:schemeClr val="accent1"/>
                </a:solidFill>
              </a:rPr>
              <a:t> about relaxation state. The </a:t>
            </a:r>
            <a:r>
              <a:rPr lang="fr-FR" dirty="0" err="1" smtClean="0">
                <a:solidFill>
                  <a:schemeClr val="accent1"/>
                </a:solidFill>
              </a:rPr>
              <a:t>NaN</a:t>
            </a:r>
            <a:r>
              <a:rPr lang="fr-FR" dirty="0" smtClean="0">
                <a:solidFill>
                  <a:schemeClr val="accent1"/>
                </a:solidFill>
              </a:rPr>
              <a:t> values correspond to </a:t>
            </a:r>
            <a:r>
              <a:rPr lang="fr-FR" dirty="0" err="1" smtClean="0">
                <a:solidFill>
                  <a:schemeClr val="accent1"/>
                </a:solidFill>
              </a:rPr>
              <a:t>bad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quality</a:t>
            </a:r>
            <a:r>
              <a:rPr lang="fr-FR" dirty="0" smtClean="0">
                <a:solidFill>
                  <a:schemeClr val="accent1"/>
                </a:solidFill>
              </a:rPr>
              <a:t> values.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initSessionData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sent to the server </a:t>
            </a:r>
            <a:r>
              <a:rPr lang="fr-FR" dirty="0" err="1" smtClean="0">
                <a:solidFill>
                  <a:schemeClr val="accent1"/>
                </a:solidFill>
              </a:rPr>
              <a:t>with</a:t>
            </a:r>
            <a:r>
              <a:rPr lang="fr-FR" dirty="0" smtClean="0">
                <a:solidFill>
                  <a:schemeClr val="accent1"/>
                </a:solidFill>
              </a:rPr>
              <a:t> the </a:t>
            </a:r>
            <a:r>
              <a:rPr lang="fr-FR" b="1" dirty="0" err="1" smtClean="0">
                <a:solidFill>
                  <a:schemeClr val="accent1"/>
                </a:solidFill>
              </a:rPr>
              <a:t>qualitySession</a:t>
            </a:r>
            <a:r>
              <a:rPr lang="fr-FR" dirty="0" smtClean="0">
                <a:solidFill>
                  <a:schemeClr val="accent1"/>
                </a:solidFill>
              </a:rPr>
              <a:t> on a </a:t>
            </a:r>
            <a:r>
              <a:rPr lang="fr-FR" dirty="0" err="1" smtClean="0">
                <a:solidFill>
                  <a:schemeClr val="accent1"/>
                </a:solidFill>
              </a:rPr>
              <a:t>Json</a:t>
            </a:r>
            <a:r>
              <a:rPr lang="fr-FR" dirty="0" smtClean="0">
                <a:solidFill>
                  <a:schemeClr val="accent1"/>
                </a:solidFill>
              </a:rPr>
              <a:t> file. </a:t>
            </a:r>
            <a:r>
              <a:rPr lang="fr-FR" dirty="0" err="1" smtClean="0">
                <a:solidFill>
                  <a:schemeClr val="accent1"/>
                </a:solidFill>
              </a:rPr>
              <a:t>initSessionData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without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any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process</a:t>
            </a:r>
            <a:r>
              <a:rPr lang="fr-FR" dirty="0" smtClean="0">
                <a:solidFill>
                  <a:schemeClr val="accent1"/>
                </a:solidFill>
              </a:rPr>
              <a:t> in </a:t>
            </a:r>
            <a:r>
              <a:rPr lang="fr-FR" dirty="0" err="1" smtClean="0">
                <a:solidFill>
                  <a:schemeClr val="accent1"/>
                </a:solidFill>
              </a:rPr>
              <a:t>order</a:t>
            </a:r>
            <a:r>
              <a:rPr lang="fr-FR" dirty="0" smtClean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 smtClean="0">
                <a:solidFill>
                  <a:schemeClr val="accent1"/>
                </a:solidFill>
              </a:rPr>
              <a:t>work</a:t>
            </a:r>
            <a:r>
              <a:rPr lang="fr-FR" dirty="0" smtClean="0">
                <a:solidFill>
                  <a:schemeClr val="accent1"/>
                </a:solidFill>
              </a:rPr>
              <a:t> offline.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204721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hemeMBT2016_v2.1_2016_03_29_SD">
  <a:themeElements>
    <a:clrScheme name="MBT">
      <a:dk1>
        <a:sysClr val="windowText" lastClr="000000"/>
      </a:dk1>
      <a:lt1>
        <a:sysClr val="window" lastClr="FFFFFF"/>
      </a:lt1>
      <a:dk2>
        <a:srgbClr val="2F6DA6"/>
      </a:dk2>
      <a:lt2>
        <a:srgbClr val="EEECE1"/>
      </a:lt2>
      <a:accent1>
        <a:srgbClr val="2F6DA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B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PPT_ThemeMBT2016_v2.1_2016_03_29_SD</Template>
  <TotalTime>962</TotalTime>
  <Words>929</Words>
  <Application>Microsoft Office PowerPoint</Application>
  <PresentationFormat>On-screen Show (16:9)</PresentationFormat>
  <Paragraphs>150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 Thin</vt:lpstr>
      <vt:lpstr>Roboto Light</vt:lpstr>
      <vt:lpstr>Arial</vt:lpstr>
      <vt:lpstr>PPT_ThemeMBT2016_v2.1_2016_03_29_SD</vt:lpstr>
      <vt:lpstr>Schema on the pipeline of Melomind </vt:lpstr>
      <vt:lpstr>During Calibration</vt:lpstr>
      <vt:lpstr>During Calibration</vt:lpstr>
      <vt:lpstr>At the end of the Calibration</vt:lpstr>
      <vt:lpstr>At the end of the Calibration</vt:lpstr>
      <vt:lpstr>During Session</vt:lpstr>
      <vt:lpstr>During Session</vt:lpstr>
      <vt:lpstr>During Session</vt:lpstr>
      <vt:lpstr>At the end of the Session</vt:lpstr>
      <vt:lpstr>At the end of the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</dc:creator>
  <cp:lastModifiedBy>Fanny</cp:lastModifiedBy>
  <cp:revision>127</cp:revision>
  <dcterms:created xsi:type="dcterms:W3CDTF">2016-03-29T14:56:56Z</dcterms:created>
  <dcterms:modified xsi:type="dcterms:W3CDTF">2017-01-30T17:39:23Z</dcterms:modified>
</cp:coreProperties>
</file>