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2"/>
  </p:notesMasterIdLst>
  <p:sldIdLst>
    <p:sldId id="256" r:id="rId2"/>
    <p:sldId id="272" r:id="rId3"/>
    <p:sldId id="283" r:id="rId4"/>
    <p:sldId id="280" r:id="rId5"/>
    <p:sldId id="284" r:id="rId6"/>
    <p:sldId id="281" r:id="rId7"/>
    <p:sldId id="285" r:id="rId8"/>
    <p:sldId id="287" r:id="rId9"/>
    <p:sldId id="282" r:id="rId10"/>
    <p:sldId id="286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Roboto Thin" panose="020B0604020202020204" charset="0"/>
      <p:regular r:id="rId17"/>
      <p:italic r:id="rId18"/>
    </p:embeddedFont>
    <p:embeddedFont>
      <p:font typeface="Roboto Light" panose="020B0604020202020204" charset="0"/>
      <p:regular r:id="rId19"/>
      <p:italic r:id="rId20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2B9B-D65D-4813-94B9-8825ACC0A3EB}" type="datetimeFigureOut">
              <a:rPr lang="en-US" smtClean="0"/>
              <a:t>2/1/2017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16F6-EA62-4300-8461-15ED8174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20/30s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F16F6-EA62-4300-8461-15ED81747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9702"/>
            <a:ext cx="9152331" cy="3003798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2F6DA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633844"/>
            <a:ext cx="6048672" cy="1102519"/>
          </a:xfr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978842"/>
            <a:ext cx="6837731" cy="5033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11995" y="4749155"/>
            <a:ext cx="3320008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667"/>
            <a:ext cx="2884140" cy="14420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51720" y="111142"/>
            <a:ext cx="6912768" cy="78524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90307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/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6102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863501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861020"/>
            <a:ext cx="2133600" cy="273844"/>
          </a:xfr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10948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42856" y="4877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877376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568" y="4877376"/>
            <a:ext cx="1907232" cy="273844"/>
          </a:xfrm>
          <a:prstGeom prst="rect">
            <a:avLst/>
          </a:prstGeom>
        </p:spPr>
        <p:txBody>
          <a:bodyPr/>
          <a:lstStyle>
            <a:lvl1pPr>
              <a:defRPr lang="fr-FR" sz="800" b="0" i="0" u="none" strike="noStrike" cap="none" baseline="0" dirty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" y="4799560"/>
            <a:ext cx="648000" cy="3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24" y="2006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rgbClr val="2F6DA6"/>
          </a:solidFill>
          <a:latin typeface="Roboto Thin" pitchFamily="2" charset="0"/>
          <a:ea typeface="Roboto Thin" pitchFamily="2" charset="0"/>
          <a:cs typeface="Roboto Thin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2283718"/>
            <a:ext cx="6840760" cy="1102519"/>
          </a:xfrm>
        </p:spPr>
        <p:txBody>
          <a:bodyPr/>
          <a:lstStyle/>
          <a:p>
            <a:r>
              <a:rPr lang="fr-FR" dirty="0" err="1" smtClean="0"/>
              <a:t>Schema</a:t>
            </a:r>
            <a:r>
              <a:rPr lang="fr-FR" dirty="0" smtClean="0"/>
              <a:t> on the pipeline of </a:t>
            </a:r>
            <a:r>
              <a:rPr lang="fr-FR" dirty="0" err="1" smtClean="0"/>
              <a:t>Melomind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563968"/>
            <a:ext cx="6837731" cy="503325"/>
          </a:xfrm>
        </p:spPr>
        <p:txBody>
          <a:bodyPr/>
          <a:lstStyle/>
          <a:p>
            <a:r>
              <a:rPr lang="fr-FR" dirty="0" smtClean="0"/>
              <a:t>Fanny GROSSELIN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49619" y="4784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+mn-lt"/>
              </a:rPr>
              <a:t>01</a:t>
            </a:r>
            <a:r>
              <a:rPr lang="fr-FR" dirty="0" smtClean="0">
                <a:solidFill>
                  <a:schemeClr val="bg1"/>
                </a:solidFill>
                <a:latin typeface="+mn-lt"/>
              </a:rPr>
              <a:t>-02-2017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grpSp>
        <p:nvGrpSpPr>
          <p:cNvPr id="9" name="Group 8"/>
          <p:cNvGrpSpPr/>
          <p:nvPr/>
        </p:nvGrpSpPr>
        <p:grpSpPr>
          <a:xfrm>
            <a:off x="-93691" y="1209937"/>
            <a:ext cx="9331382" cy="2994192"/>
            <a:chOff x="-93691" y="1209937"/>
            <a:chExt cx="9331382" cy="2994192"/>
          </a:xfrm>
        </p:grpSpPr>
        <p:grpSp>
          <p:nvGrpSpPr>
            <p:cNvPr id="75" name="Group 74"/>
            <p:cNvGrpSpPr/>
            <p:nvPr/>
          </p:nvGrpSpPr>
          <p:grpSpPr>
            <a:xfrm>
              <a:off x="-93691" y="1209937"/>
              <a:ext cx="9331382" cy="2994192"/>
              <a:chOff x="-103023" y="778575"/>
              <a:chExt cx="9331382" cy="2994192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03023" y="778575"/>
                <a:ext cx="9331382" cy="2224751"/>
                <a:chOff x="-103023" y="778575"/>
                <a:chExt cx="9331382" cy="2224751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438283" y="981865"/>
                  <a:ext cx="964927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Remove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NaN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bad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) values</a:t>
                  </a:r>
                  <a:endParaRPr lang="fr-FR" sz="900" dirty="0" smtClean="0"/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1009633" y="1194073"/>
                  <a:ext cx="5380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-103023" y="778575"/>
                  <a:ext cx="9331382" cy="2224751"/>
                  <a:chOff x="-103023" y="778575"/>
                  <a:chExt cx="9331382" cy="2224751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783833" y="895539"/>
                    <a:ext cx="4306787" cy="73426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914246" y="1638834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103023" y="778575"/>
                    <a:ext cx="9331382" cy="1200329"/>
                    <a:chOff x="-103023" y="778575"/>
                    <a:chExt cx="9331382" cy="1200329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-103023" y="778575"/>
                      <a:ext cx="9331382" cy="1200329"/>
                      <a:chOff x="-1755017" y="970197"/>
                      <a:chExt cx="9331382" cy="1200329"/>
                    </a:xfrm>
                  </p:grpSpPr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-1755017" y="1201029"/>
                        <a:ext cx="1270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rawSessionData</a:t>
                        </a:r>
                        <a:r>
                          <a:rPr lang="fr-FR" sz="900" dirty="0" smtClean="0"/>
                          <a:t> of the best </a:t>
                        </a:r>
                        <a:r>
                          <a:rPr lang="fr-FR" sz="900" dirty="0" err="1" smtClean="0"/>
                          <a:t>channel</a:t>
                        </a:r>
                        <a:endParaRPr lang="fr-FR" sz="900" dirty="0" smtClean="0"/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592399" y="970197"/>
                        <a:ext cx="6983966" cy="1200329"/>
                        <a:chOff x="1036787" y="1044471"/>
                        <a:chExt cx="6983966" cy="1200329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1036787" y="1194859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 smtClean="0"/>
                            <a:t>Whole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rawSessionData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38" name="Straight Arrow Connector 37"/>
                        <p:cNvCxnSpPr/>
                        <p:nvPr/>
                      </p:nvCxnSpPr>
                      <p:spPr>
                        <a:xfrm>
                          <a:off x="1186403" y="1476726"/>
                          <a:ext cx="90574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2007060" y="1044471"/>
                          <a:ext cx="1540386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DC </a:t>
                          </a:r>
                          <a:r>
                            <a:rPr lang="fr-FR" sz="900" dirty="0" err="1" smtClean="0"/>
                            <a:t>removal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Remove</a:t>
                          </a:r>
                          <a:r>
                            <a:rPr lang="fr-FR" sz="900" dirty="0" smtClean="0"/>
                            <a:t> the </a:t>
                          </a:r>
                          <a:r>
                            <a:rPr lang="fr-FR" sz="900" dirty="0" err="1" smtClean="0"/>
                            <a:t>powerline</a:t>
                          </a:r>
                          <a:r>
                            <a:rPr lang="fr-FR" sz="900" dirty="0" smtClean="0"/>
                            <a:t> noise (</a:t>
                          </a:r>
                          <a:r>
                            <a:rPr lang="fr-FR" sz="900" dirty="0" err="1" smtClean="0"/>
                            <a:t>notch</a:t>
                          </a:r>
                          <a:r>
                            <a:rPr lang="fr-FR" sz="900" dirty="0" smtClean="0"/>
                            <a:t> at 50 and 100Hz) 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smtClean="0"/>
                            <a:t>a </a:t>
                          </a:r>
                          <a:r>
                            <a:rPr lang="fr-FR" sz="900" dirty="0" err="1" smtClean="0"/>
                            <a:t>bandpass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between</a:t>
                          </a:r>
                          <a:r>
                            <a:rPr lang="fr-FR" sz="900" dirty="0" smtClean="0"/>
                            <a:t> 2 and </a:t>
                          </a:r>
                          <a:r>
                            <a:rPr lang="fr-FR" sz="900" dirty="0" smtClean="0"/>
                            <a:t>30Hz</a:t>
                          </a:r>
                        </a:p>
                      </p:txBody>
                    </p:sp>
                    <p:cxnSp>
                      <p:nvCxnSpPr>
                        <p:cNvPr id="42" name="Straight Arrow Connector 41"/>
                        <p:cNvCxnSpPr/>
                        <p:nvPr/>
                      </p:nvCxnSpPr>
                      <p:spPr>
                        <a:xfrm>
                          <a:off x="3467730" y="1493896"/>
                          <a:ext cx="107172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422005" y="1231351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 smtClean="0"/>
                            <a:t>Whole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rawSessionData</a:t>
                          </a:r>
                          <a:endParaRPr lang="fr-FR" sz="700" dirty="0"/>
                        </a:p>
                      </p:txBody>
                    </p:sp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4455509" y="1254212"/>
                          <a:ext cx="12373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Set the </a:t>
                          </a:r>
                          <a:r>
                            <a:rPr lang="fr-FR" sz="900" dirty="0" err="1" smtClean="0"/>
                            <a:t>thresholds</a:t>
                          </a:r>
                          <a:r>
                            <a:rPr lang="fr-FR" sz="900" dirty="0" smtClean="0"/>
                            <a:t> for the </a:t>
                          </a:r>
                          <a:r>
                            <a:rPr lang="fr-FR" sz="900" dirty="0" err="1" smtClean="0"/>
                            <a:t>outliers</a:t>
                          </a:r>
                          <a:endParaRPr lang="fr-FR" sz="900" dirty="0" smtClean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5963294" y="1207079"/>
                          <a:ext cx="205745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linear</a:t>
                          </a:r>
                          <a:r>
                            <a:rPr lang="fr-FR" sz="900" dirty="0" smtClean="0"/>
                            <a:t> interpolation of the </a:t>
                          </a:r>
                          <a:r>
                            <a:rPr lang="fr-FR" sz="900" dirty="0" err="1" smtClean="0"/>
                            <a:t>outliers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based</a:t>
                          </a:r>
                          <a:r>
                            <a:rPr lang="fr-FR" sz="900" dirty="0" smtClean="0"/>
                            <a:t> on the data of the 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preprocessed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rawSessionData</a:t>
                          </a:r>
                          <a:endParaRPr lang="fr-FR" sz="900" dirty="0" smtClean="0"/>
                        </a:p>
                      </p:txBody>
                    </p:sp>
                  </p:grpSp>
                </p:grp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6756423" y="1228000"/>
                      <a:ext cx="42475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Arrow Connector 67"/>
                  <p:cNvCxnSpPr>
                    <a:stCxn id="27" idx="2"/>
                  </p:cNvCxnSpPr>
                  <p:nvPr/>
                </p:nvCxnSpPr>
                <p:spPr>
                  <a:xfrm>
                    <a:off x="6878789" y="2600759"/>
                    <a:ext cx="1" cy="4025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1" name="TextBox 70"/>
              <p:cNvSpPr txBox="1"/>
              <p:nvPr/>
            </p:nvSpPr>
            <p:spPr>
              <a:xfrm>
                <a:off x="5808814" y="3003326"/>
                <a:ext cx="2139951" cy="7694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>
                    <a:solidFill>
                      <a:schemeClr val="accent1"/>
                    </a:solidFill>
                  </a:rPr>
                  <a:t>Some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are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computed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on the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whole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EEG signal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from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session.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These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concern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relaxation state.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6405657" y="2662789"/>
              <a:ext cx="96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Trend correction 1/f</a:t>
              </a:r>
              <a:endParaRPr lang="fr-FR" sz="900" dirty="0" smtClean="0"/>
            </a:p>
          </p:txBody>
        </p:sp>
        <p:cxnSp>
          <p:nvCxnSpPr>
            <p:cNvPr id="8" name="Straight Arrow Connector 7"/>
            <p:cNvCxnSpPr>
              <a:stCxn id="58" idx="2"/>
              <a:endCxn id="27" idx="0"/>
            </p:cNvCxnSpPr>
            <p:nvPr/>
          </p:nvCxnSpPr>
          <p:spPr>
            <a:xfrm flipH="1">
              <a:off x="6888121" y="2408750"/>
              <a:ext cx="1" cy="25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444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78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395536" y="3850878"/>
            <a:ext cx="8590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in the </a:t>
            </a:r>
            <a:r>
              <a:rPr lang="fr-FR" dirty="0" err="1" smtClean="0">
                <a:solidFill>
                  <a:schemeClr val="accent1"/>
                </a:solidFill>
              </a:rPr>
              <a:t>next</a:t>
            </a:r>
            <a:r>
              <a:rPr lang="fr-FR" dirty="0" smtClean="0">
                <a:solidFill>
                  <a:schemeClr val="accent1"/>
                </a:solidFill>
              </a:rPr>
              <a:t> pipelines.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initCalibrationData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sent to the server 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</a:t>
            </a:r>
            <a:r>
              <a:rPr lang="fr-FR" b="1" dirty="0" err="1" smtClean="0">
                <a:solidFill>
                  <a:schemeClr val="accent1"/>
                </a:solidFill>
              </a:rPr>
              <a:t>qualityCalibration</a:t>
            </a:r>
            <a:r>
              <a:rPr lang="fr-FR" dirty="0" smtClean="0">
                <a:solidFill>
                  <a:schemeClr val="accent1"/>
                </a:solidFill>
              </a:rPr>
              <a:t> on a </a:t>
            </a:r>
            <a:r>
              <a:rPr lang="fr-FR" dirty="0" err="1" smtClean="0">
                <a:solidFill>
                  <a:schemeClr val="accent1"/>
                </a:solidFill>
              </a:rPr>
              <a:t>Json</a:t>
            </a:r>
            <a:r>
              <a:rPr lang="fr-FR" dirty="0" smtClean="0">
                <a:solidFill>
                  <a:schemeClr val="accent1"/>
                </a:solidFill>
              </a:rPr>
              <a:t> file. </a:t>
            </a:r>
            <a:r>
              <a:rPr lang="fr-FR" dirty="0" err="1" smtClean="0">
                <a:solidFill>
                  <a:schemeClr val="accent1"/>
                </a:solidFill>
              </a:rPr>
              <a:t>initCalibrationData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without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any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 in </a:t>
            </a:r>
            <a:r>
              <a:rPr lang="fr-FR" dirty="0" err="1" smtClean="0">
                <a:solidFill>
                  <a:schemeClr val="accent1"/>
                </a:solidFill>
              </a:rPr>
              <a:t>order</a:t>
            </a:r>
            <a:r>
              <a:rPr lang="fr-FR" dirty="0" smtClean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 smtClean="0">
                <a:solidFill>
                  <a:schemeClr val="accent1"/>
                </a:solidFill>
              </a:rPr>
              <a:t>work</a:t>
            </a:r>
            <a:r>
              <a:rPr lang="fr-FR" dirty="0" smtClean="0">
                <a:solidFill>
                  <a:schemeClr val="accent1"/>
                </a:solidFill>
              </a:rPr>
              <a:t> offline.</a:t>
            </a:r>
            <a:endParaRPr lang="fr-FR" dirty="0">
              <a:solidFill>
                <a:schemeClr val="accent1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2279" y="750360"/>
            <a:ext cx="9014217" cy="3009571"/>
            <a:chOff x="22279" y="750360"/>
            <a:chExt cx="9014217" cy="3009571"/>
          </a:xfrm>
        </p:grpSpPr>
        <p:cxnSp>
          <p:nvCxnSpPr>
            <p:cNvPr id="38" name="Straight Arrow Connector 37"/>
            <p:cNvCxnSpPr/>
            <p:nvPr/>
          </p:nvCxnSpPr>
          <p:spPr>
            <a:xfrm>
              <a:off x="2411760" y="1824597"/>
              <a:ext cx="2343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/>
            <p:cNvGrpSpPr/>
            <p:nvPr/>
          </p:nvGrpSpPr>
          <p:grpSpPr>
            <a:xfrm>
              <a:off x="22279" y="750360"/>
              <a:ext cx="9014217" cy="3009571"/>
              <a:chOff x="35496" y="750360"/>
              <a:chExt cx="9014217" cy="3009571"/>
            </a:xfrm>
          </p:grpSpPr>
          <p:grpSp>
            <p:nvGrpSpPr>
              <p:cNvPr id="56" name="Group 55"/>
              <p:cNvGrpSpPr/>
              <p:nvPr/>
            </p:nvGrpSpPr>
            <p:grpSpPr>
              <a:xfrm>
                <a:off x="35496" y="750360"/>
                <a:ext cx="9014217" cy="3009571"/>
                <a:chOff x="-1131340" y="936741"/>
                <a:chExt cx="9014217" cy="3009571"/>
              </a:xfrm>
            </p:grpSpPr>
            <p:sp>
              <p:nvSpPr>
                <p:cNvPr id="9" name="TextBox 8"/>
                <p:cNvSpPr txBox="1"/>
                <p:nvPr/>
              </p:nvSpPr>
              <p:spPr>
                <a:xfrm>
                  <a:off x="-123228" y="941768"/>
                  <a:ext cx="1682847" cy="5539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Add</a:t>
                  </a:r>
                  <a:r>
                    <a:rPr lang="fr-FR" sz="1000" dirty="0" smtClean="0"/>
                    <a:t> the 1s data on a matrix </a:t>
                  </a:r>
                  <a:r>
                    <a:rPr lang="fr-FR" sz="1000" dirty="0" err="1" smtClean="0"/>
                    <a:t>initCalibrationData</a:t>
                  </a:r>
                  <a:r>
                    <a:rPr lang="fr-FR" sz="1000" dirty="0" smtClean="0"/>
                    <a:t> for </a:t>
                  </a:r>
                  <a:r>
                    <a:rPr lang="fr-FR" sz="1000" dirty="0" err="1" smtClean="0"/>
                    <a:t>JsonFile</a:t>
                  </a:r>
                  <a:endParaRPr lang="fr-FR" sz="1000" dirty="0"/>
                </a:p>
              </p:txBody>
            </p:sp>
            <p:grpSp>
              <p:nvGrpSpPr>
                <p:cNvPr id="23" name="Group 22"/>
                <p:cNvGrpSpPr/>
                <p:nvPr/>
              </p:nvGrpSpPr>
              <p:grpSpPr>
                <a:xfrm>
                  <a:off x="-1131340" y="1530735"/>
                  <a:ext cx="8883310" cy="2415577"/>
                  <a:chOff x="-1131340" y="1530735"/>
                  <a:chExt cx="8883310" cy="2415577"/>
                </a:xfrm>
              </p:grpSpPr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286535" y="2930649"/>
                    <a:ext cx="1465435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smtClean="0"/>
                      <a:t>Replace </a:t>
                    </a:r>
                    <a:r>
                      <a:rPr lang="fr-FR" sz="1000" dirty="0" err="1" smtClean="0"/>
                      <a:t>bad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quality</a:t>
                    </a:r>
                    <a:r>
                      <a:rPr lang="fr-FR" sz="1000" dirty="0" smtClean="0"/>
                      <a:t> data of </a:t>
                    </a:r>
                    <a:r>
                      <a:rPr lang="fr-FR" sz="1000" dirty="0" err="1" smtClean="0"/>
                      <a:t>rawCalibrationData</a:t>
                    </a:r>
                    <a:r>
                      <a:rPr lang="fr-FR" sz="1000" dirty="0" smtClean="0"/>
                      <a:t> by </a:t>
                    </a:r>
                    <a:r>
                      <a:rPr lang="fr-FR" sz="1000" dirty="0" err="1" smtClean="0"/>
                      <a:t>NaN</a:t>
                    </a:r>
                    <a:r>
                      <a:rPr lang="fr-FR" sz="1000" dirty="0" smtClean="0"/>
                      <a:t> values(1s by 1s)</a:t>
                    </a:r>
                  </a:p>
                  <a:p>
                    <a:pPr algn="ctr"/>
                    <a:r>
                      <a:rPr lang="fr-FR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(+ Correct </a:t>
                    </a:r>
                    <a:r>
                      <a:rPr lang="fr-FR" sz="1000" dirty="0" err="1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artifacts</a:t>
                    </a:r>
                    <a:r>
                      <a:rPr lang="fr-FR" sz="10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lang="fr-FR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online</a:t>
                    </a:r>
                    <a:r>
                      <a:rPr lang="fr-FR" sz="10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 </a:t>
                    </a:r>
                    <a:r>
                      <a:rPr lang="fr-FR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(for the </a:t>
                    </a:r>
                    <a:r>
                      <a:rPr lang="fr-FR" sz="1000" dirty="0" smtClean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future))</a:t>
                    </a:r>
                    <a:endParaRPr lang="fr-FR" sz="1000" dirty="0" smtClean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-1131340" y="1530735"/>
                    <a:ext cx="8883310" cy="1015663"/>
                    <a:chOff x="-1131340" y="1530735"/>
                    <a:chExt cx="8883310" cy="1015663"/>
                  </a:xfrm>
                </p:grpSpPr>
                <p:pic>
                  <p:nvPicPr>
                    <p:cNvPr id="1026" name="Picture 2" descr="https://s14-eu5.ixquick.com/cgi-bin/serveimage?url=http%3A%2F%2Ft3.gstatic.com%2Fimages%3Fq%3Dtbn%3AANd9GcRxCQCqAjwDG5HsbK1174VaSRVbwBMRmUFfPgMmrcCURlAOKfGg&amp;sp=4e2588877ee8d1bc4e1875ddaf84a9ac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1131340" y="1670253"/>
                      <a:ext cx="576064" cy="675075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cxnSp>
                  <p:nvCxnSpPr>
                    <p:cNvPr id="7" name="Straight Arrow Connector 6"/>
                    <p:cNvCxnSpPr/>
                    <p:nvPr/>
                  </p:nvCxnSpPr>
                  <p:spPr>
                    <a:xfrm>
                      <a:off x="-411260" y="1999652"/>
                      <a:ext cx="432048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" name="TextBox 7"/>
                    <p:cNvSpPr txBox="1"/>
                    <p:nvPr/>
                  </p:nvSpPr>
                  <p:spPr>
                    <a:xfrm>
                      <a:off x="364" y="1733979"/>
                      <a:ext cx="1305147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err="1" smtClean="0"/>
                        <a:t>Raw</a:t>
                      </a:r>
                      <a:r>
                        <a:rPr lang="fr-FR" sz="1000" dirty="0" smtClean="0"/>
                        <a:t> data sent on the smartphone 1s by 1s</a:t>
                      </a:r>
                    </a:p>
                  </p:txBody>
                </p:sp>
                <p:pic>
                  <p:nvPicPr>
                    <p:cNvPr id="1028" name="Picture 4" descr="https://s14-eu5.ixquick.com/cgi-bin/serveimage?url=http%3A%2F%2Ft3.gstatic.com%2Fimages%3Fq%3Dtbn%3AANd9GcSrEM37qd0NZ6VO0HFYqGwSnAeMzvDH6cZGHEOgyNwxeoJXK0LRVg&amp;sp=be77629f0c8bba4b7677f89c798b4f3d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-303244" y="1781991"/>
                      <a:ext cx="216016" cy="161206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2868446" y="1715021"/>
                      <a:ext cx="1466398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err="1" smtClean="0"/>
                        <a:t>Linear</a:t>
                      </a:r>
                      <a:r>
                        <a:rPr lang="fr-FR" sz="1000" dirty="0" smtClean="0"/>
                        <a:t> interpolation of possible </a:t>
                      </a:r>
                      <a:r>
                        <a:rPr lang="fr-FR" sz="1000" dirty="0" err="1" smtClean="0"/>
                        <a:t>missing</a:t>
                      </a:r>
                      <a:r>
                        <a:rPr lang="fr-FR" sz="1000" dirty="0" smtClean="0"/>
                        <a:t> values</a:t>
                      </a:r>
                    </a:p>
                    <a:p>
                      <a:pPr algn="ctr"/>
                      <a:r>
                        <a:rPr lang="fr-FR" sz="1000" dirty="0" smtClean="0"/>
                        <a:t>(1s by 1s)</a:t>
                      </a:r>
                      <a:endParaRPr lang="fr-FR" sz="1000" dirty="0" smtClean="0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507856" y="1530735"/>
                      <a:ext cx="1646710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/>
                        <a:t>DC </a:t>
                      </a:r>
                      <a:r>
                        <a:rPr lang="fr-FR" sz="1000" dirty="0" err="1" smtClean="0"/>
                        <a:t>removal</a:t>
                      </a:r>
                      <a:endParaRPr lang="fr-FR" sz="1000" dirty="0" smtClean="0"/>
                    </a:p>
                    <a:p>
                      <a:pPr algn="ctr"/>
                      <a:r>
                        <a:rPr lang="fr-FR" sz="1000" dirty="0" smtClean="0"/>
                        <a:t>(1s by 1s)</a:t>
                      </a:r>
                    </a:p>
                    <a:p>
                      <a:pPr algn="ctr"/>
                      <a:r>
                        <a:rPr lang="fr-FR" sz="1000" dirty="0" smtClean="0"/>
                        <a:t>+</a:t>
                      </a:r>
                    </a:p>
                    <a:p>
                      <a:pPr algn="ctr"/>
                      <a:r>
                        <a:rPr lang="fr-FR" sz="1000" dirty="0" err="1" smtClean="0"/>
                        <a:t>Remove</a:t>
                      </a:r>
                      <a:r>
                        <a:rPr lang="fr-FR" sz="1000" dirty="0" smtClean="0"/>
                        <a:t> the </a:t>
                      </a:r>
                      <a:r>
                        <a:rPr lang="fr-FR" sz="1000" dirty="0" err="1" smtClean="0"/>
                        <a:t>powerline</a:t>
                      </a:r>
                      <a:r>
                        <a:rPr lang="fr-FR" sz="1000" dirty="0" smtClean="0"/>
                        <a:t> noise (</a:t>
                      </a:r>
                      <a:r>
                        <a:rPr lang="fr-FR" sz="1000" dirty="0" err="1" smtClean="0"/>
                        <a:t>notch</a:t>
                      </a:r>
                      <a:r>
                        <a:rPr lang="fr-FR" sz="1000" dirty="0" smtClean="0"/>
                        <a:t> at 50 and 100Hz) (1s by 1s)</a:t>
                      </a:r>
                    </a:p>
                  </p:txBody>
                </p:sp>
                <p:sp>
                  <p:nvSpPr>
                    <p:cNvPr id="16" name="TextBox 15"/>
                    <p:cNvSpPr txBox="1"/>
                    <p:nvPr/>
                  </p:nvSpPr>
                  <p:spPr>
                    <a:xfrm>
                      <a:off x="6285572" y="1823123"/>
                      <a:ext cx="146639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err="1" smtClean="0"/>
                        <a:t>Quality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Checker</a:t>
                      </a:r>
                      <a:endParaRPr lang="fr-FR" sz="1000" dirty="0" smtClean="0"/>
                    </a:p>
                    <a:p>
                      <a:pPr algn="ctr"/>
                      <a:r>
                        <a:rPr lang="fr-FR" sz="1000" dirty="0" smtClean="0"/>
                        <a:t>(1s by 1s)</a:t>
                      </a:r>
                    </a:p>
                  </p:txBody>
                </p: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 flipV="1">
                      <a:off x="2604120" y="1992020"/>
                      <a:ext cx="360040" cy="76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" name="Straight Arrow Connector 19"/>
                    <p:cNvCxnSpPr/>
                    <p:nvPr/>
                  </p:nvCxnSpPr>
                  <p:spPr>
                    <a:xfrm flipV="1">
                      <a:off x="4265279" y="1984388"/>
                      <a:ext cx="360040" cy="76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 flipV="1">
                      <a:off x="6009806" y="1976756"/>
                      <a:ext cx="360040" cy="76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8" name="TextBox 17"/>
                    <p:cNvSpPr txBox="1"/>
                    <p:nvPr/>
                  </p:nvSpPr>
                  <p:spPr>
                    <a:xfrm>
                      <a:off x="2604120" y="1823123"/>
                      <a:ext cx="2936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</a:t>
                      </a:r>
                      <a:endParaRPr lang="fr-FR" sz="800" dirty="0"/>
                    </a:p>
                  </p:txBody>
                </p:sp>
                <p:sp>
                  <p:nvSpPr>
                    <p:cNvPr id="24" name="TextBox 23"/>
                    <p:cNvSpPr txBox="1"/>
                    <p:nvPr/>
                  </p:nvSpPr>
                  <p:spPr>
                    <a:xfrm>
                      <a:off x="4268625" y="1795534"/>
                      <a:ext cx="2936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</a:t>
                      </a:r>
                      <a:endParaRPr lang="fr-FR" sz="800" dirty="0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6038921" y="1775162"/>
                      <a:ext cx="29367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</a:t>
                      </a:r>
                      <a:endParaRPr lang="fr-FR" sz="800" dirty="0"/>
                    </a:p>
                  </p:txBody>
                </p:sp>
              </p:grpSp>
            </p:grpSp>
            <p:cxnSp>
              <p:nvCxnSpPr>
                <p:cNvPr id="28" name="Straight Arrow Connector 27"/>
                <p:cNvCxnSpPr>
                  <a:stCxn id="8" idx="0"/>
                </p:cNvCxnSpPr>
                <p:nvPr/>
              </p:nvCxnSpPr>
              <p:spPr>
                <a:xfrm flipV="1">
                  <a:off x="652938" y="1545473"/>
                  <a:ext cx="15922" cy="18850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6107117" y="936741"/>
                  <a:ext cx="1775760" cy="861774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/>
                    <a:t>Add</a:t>
                  </a:r>
                  <a:r>
                    <a:rPr lang="fr-FR" sz="1000" dirty="0"/>
                    <a:t> the </a:t>
                  </a:r>
                  <a:r>
                    <a:rPr lang="fr-FR" sz="1000" dirty="0" err="1"/>
                    <a:t>quality</a:t>
                  </a:r>
                  <a:r>
                    <a:rPr lang="fr-FR" sz="1000" dirty="0"/>
                    <a:t> data on a matrix </a:t>
                  </a:r>
                  <a:r>
                    <a:rPr lang="fr-FR" sz="1000" dirty="0" err="1"/>
                    <a:t>qualityCalibration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which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holds</a:t>
                  </a:r>
                  <a:r>
                    <a:rPr lang="fr-FR" sz="1000" dirty="0"/>
                    <a:t> one </a:t>
                  </a:r>
                  <a:r>
                    <a:rPr lang="fr-FR" sz="1000" dirty="0" err="1"/>
                    <a:t>quality</a:t>
                  </a:r>
                  <a:r>
                    <a:rPr lang="fr-FR" sz="1000" dirty="0"/>
                    <a:t> value by second for the </a:t>
                  </a:r>
                  <a:r>
                    <a:rPr lang="fr-FR" sz="1000" dirty="0" err="1"/>
                    <a:t>JsonFile</a:t>
                  </a:r>
                  <a:endParaRPr lang="fr-FR" sz="1000" dirty="0"/>
                </a:p>
              </p:txBody>
            </p:sp>
            <p:cxnSp>
              <p:nvCxnSpPr>
                <p:cNvPr id="33" name="Straight Arrow Connector 32"/>
                <p:cNvCxnSpPr>
                  <a:endCxn id="32" idx="2"/>
                </p:cNvCxnSpPr>
                <p:nvPr/>
              </p:nvCxnSpPr>
              <p:spPr>
                <a:xfrm flipH="1" flipV="1">
                  <a:off x="6994997" y="1798515"/>
                  <a:ext cx="2" cy="336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flipH="1">
                  <a:off x="4415460" y="1995686"/>
                  <a:ext cx="1" cy="93496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/>
                <p:cNvSpPr txBox="1"/>
                <p:nvPr/>
              </p:nvSpPr>
              <p:spPr>
                <a:xfrm>
                  <a:off x="3468003" y="3086596"/>
                  <a:ext cx="1954591" cy="707886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/>
                    <a:t>Add</a:t>
                  </a:r>
                  <a:r>
                    <a:rPr lang="fr-FR" sz="1000" dirty="0"/>
                    <a:t> the 1s </a:t>
                  </a:r>
                  <a:r>
                    <a:rPr lang="fr-FR" sz="1000" dirty="0" err="1"/>
                    <a:t>interpolated</a:t>
                  </a:r>
                  <a:r>
                    <a:rPr lang="fr-FR" sz="1000" dirty="0"/>
                    <a:t> data on a matrix </a:t>
                  </a:r>
                  <a:r>
                    <a:rPr lang="fr-FR" sz="1000" dirty="0" err="1"/>
                    <a:t>rawSessionData</a:t>
                  </a:r>
                  <a:r>
                    <a:rPr lang="fr-FR" sz="1000" dirty="0"/>
                    <a:t>.</a:t>
                  </a:r>
                </a:p>
                <a:p>
                  <a:pPr algn="ctr"/>
                  <a:r>
                    <a:rPr lang="fr-FR" sz="1000" dirty="0" err="1"/>
                    <a:t>rawSessionData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can</a:t>
                  </a:r>
                  <a:r>
                    <a:rPr lang="fr-FR" sz="1000" dirty="0"/>
                    <a:t> have </a:t>
                  </a:r>
                  <a:r>
                    <a:rPr lang="fr-FR" sz="1000" dirty="0" err="1"/>
                    <a:t>NaN</a:t>
                  </a:r>
                  <a:r>
                    <a:rPr lang="fr-FR" sz="1000" dirty="0"/>
                    <a:t> values if the </a:t>
                  </a:r>
                  <a:r>
                    <a:rPr lang="fr-FR" sz="1000" dirty="0" err="1"/>
                    <a:t>quality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is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bad</a:t>
                  </a:r>
                  <a:r>
                    <a:rPr lang="fr-FR" sz="1000" dirty="0"/>
                    <a:t>.</a:t>
                  </a:r>
                </a:p>
              </p:txBody>
            </p:sp>
            <p:cxnSp>
              <p:nvCxnSpPr>
                <p:cNvPr id="49" name="Straight Connector 48"/>
                <p:cNvCxnSpPr>
                  <a:stCxn id="16" idx="2"/>
                  <a:endCxn id="17" idx="0"/>
                </p:cNvCxnSpPr>
                <p:nvPr/>
              </p:nvCxnSpPr>
              <p:spPr>
                <a:xfrm>
                  <a:off x="7018771" y="2223233"/>
                  <a:ext cx="482" cy="7074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/>
                <p:cNvCxnSpPr>
                  <a:stCxn id="17" idx="1"/>
                  <a:endCxn id="37" idx="3"/>
                </p:cNvCxnSpPr>
                <p:nvPr/>
              </p:nvCxnSpPr>
              <p:spPr>
                <a:xfrm flipH="1">
                  <a:off x="5422594" y="3438481"/>
                  <a:ext cx="863941" cy="20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/>
              <p:cNvSpPr txBox="1"/>
              <p:nvPr/>
            </p:nvSpPr>
            <p:spPr>
              <a:xfrm>
                <a:off x="2920126" y="758667"/>
                <a:ext cx="1939906" cy="55399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err="1" smtClean="0"/>
                  <a:t>Add</a:t>
                </a:r>
                <a:r>
                  <a:rPr lang="fr-FR" sz="1000" dirty="0" smtClean="0"/>
                  <a:t> NULL </a:t>
                </a:r>
                <a:r>
                  <a:rPr lang="fr-FR" sz="1000" dirty="0"/>
                  <a:t>in </a:t>
                </a:r>
                <a:r>
                  <a:rPr lang="fr-FR" sz="1000" dirty="0" err="1"/>
                  <a:t>qualityCalibration</a:t>
                </a:r>
                <a:r>
                  <a:rPr lang="fr-FR" sz="1000" dirty="0"/>
                  <a:t> </a:t>
                </a:r>
                <a:r>
                  <a:rPr lang="fr-FR" sz="1000" dirty="0" err="1"/>
                  <a:t>which</a:t>
                </a:r>
                <a:r>
                  <a:rPr lang="fr-FR" sz="1000" dirty="0"/>
                  <a:t> </a:t>
                </a:r>
                <a:r>
                  <a:rPr lang="fr-FR" sz="1000" dirty="0" err="1"/>
                  <a:t>holds</a:t>
                </a:r>
                <a:r>
                  <a:rPr lang="fr-FR" sz="1000" dirty="0"/>
                  <a:t> one </a:t>
                </a:r>
                <a:r>
                  <a:rPr lang="fr-FR" sz="1000" dirty="0" err="1" smtClean="0"/>
                  <a:t>quality</a:t>
                </a:r>
                <a:r>
                  <a:rPr lang="fr-FR" sz="1000" dirty="0" smtClean="0"/>
                  <a:t> value </a:t>
                </a:r>
                <a:r>
                  <a:rPr lang="fr-FR" sz="1000" dirty="0"/>
                  <a:t>by second for the </a:t>
                </a:r>
                <a:r>
                  <a:rPr lang="fr-FR" sz="1000" dirty="0" err="1" smtClean="0"/>
                  <a:t>JsonFile</a:t>
                </a:r>
                <a:endParaRPr lang="fr-FR" sz="1000" dirty="0"/>
              </a:p>
            </p:txBody>
          </p:sp>
          <p:cxnSp>
            <p:nvCxnSpPr>
              <p:cNvPr id="11" name="Straight Arrow Connector 10"/>
              <p:cNvCxnSpPr>
                <a:stCxn id="43" idx="0"/>
              </p:cNvCxnSpPr>
              <p:nvPr/>
            </p:nvCxnSpPr>
            <p:spPr>
              <a:xfrm flipV="1">
                <a:off x="3159833" y="1344354"/>
                <a:ext cx="10530" cy="1690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2550382" y="1513376"/>
                <a:ext cx="1218901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00" dirty="0" err="1" smtClean="0"/>
                  <a:t>We</a:t>
                </a:r>
                <a:r>
                  <a:rPr lang="fr-FR" sz="1000" dirty="0" smtClean="0"/>
                  <a:t> </a:t>
                </a:r>
                <a:r>
                  <a:rPr lang="fr-FR" sz="1000" dirty="0" err="1" smtClean="0"/>
                  <a:t>don’t</a:t>
                </a:r>
                <a:r>
                  <a:rPr lang="fr-FR" sz="1000" dirty="0" smtClean="0"/>
                  <a:t> </a:t>
                </a:r>
                <a:r>
                  <a:rPr lang="fr-FR" sz="1000" dirty="0" err="1" smtClean="0"/>
                  <a:t>receive</a:t>
                </a:r>
                <a:r>
                  <a:rPr lang="fr-FR" sz="1000" dirty="0" smtClean="0"/>
                  <a:t> </a:t>
                </a:r>
                <a:r>
                  <a:rPr lang="fr-FR" sz="1000" dirty="0" err="1" smtClean="0"/>
                  <a:t>anything</a:t>
                </a:r>
                <a:r>
                  <a:rPr lang="fr-FR" sz="1000" dirty="0" smtClean="0"/>
                  <a:t> (</a:t>
                </a:r>
                <a:r>
                  <a:rPr lang="fr-FR" sz="1000" dirty="0" err="1" smtClean="0"/>
                  <a:t>packet</a:t>
                </a:r>
                <a:r>
                  <a:rPr lang="fr-FR" sz="1000" dirty="0" smtClean="0"/>
                  <a:t> </a:t>
                </a:r>
                <a:r>
                  <a:rPr lang="fr-FR" sz="1000" dirty="0" err="1" smtClean="0"/>
                  <a:t>lost</a:t>
                </a:r>
                <a:r>
                  <a:rPr lang="fr-FR" sz="1000" dirty="0" smtClean="0"/>
                  <a:t>)</a:t>
                </a:r>
                <a:endParaRPr lang="fr-FR" sz="1000" dirty="0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218015" y="1359092"/>
                <a:ext cx="4048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err="1" smtClean="0"/>
                  <a:t>yes</a:t>
                </a:r>
                <a:endParaRPr lang="fr-FR" sz="8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782163" y="1772481"/>
                <a:ext cx="404882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 smtClean="0"/>
                  <a:t>no</a:t>
                </a:r>
                <a:endParaRPr lang="fr-FR" sz="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62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4100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  <p:cxnSp>
        <p:nvCxnSpPr>
          <p:cNvPr id="123" name="Straight Connector 122"/>
          <p:cNvCxnSpPr/>
          <p:nvPr/>
        </p:nvCxnSpPr>
        <p:spPr>
          <a:xfrm>
            <a:off x="7462737" y="1611005"/>
            <a:ext cx="0" cy="36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7462737" y="1977965"/>
            <a:ext cx="205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667228" y="1705535"/>
            <a:ext cx="144127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/>
              <a:t>Keep</a:t>
            </a:r>
            <a:r>
              <a:rPr lang="fr-FR" sz="900" dirty="0" smtClean="0"/>
              <a:t> </a:t>
            </a:r>
            <a:r>
              <a:rPr lang="fr-FR" sz="900" dirty="0" err="1" smtClean="0"/>
              <a:t>it</a:t>
            </a:r>
            <a:r>
              <a:rPr lang="fr-FR" sz="900" dirty="0" smtClean="0"/>
              <a:t> in memory to </a:t>
            </a:r>
            <a:r>
              <a:rPr lang="fr-FR" sz="900" dirty="0" err="1" smtClean="0"/>
              <a:t>compute</a:t>
            </a:r>
            <a:r>
              <a:rPr lang="fr-FR" sz="900" dirty="0" smtClean="0"/>
              <a:t> relaxation SNR </a:t>
            </a:r>
            <a:r>
              <a:rPr lang="fr-FR" sz="900" dirty="0" err="1" smtClean="0"/>
              <a:t>from</a:t>
            </a:r>
            <a:r>
              <a:rPr lang="fr-FR" sz="900" dirty="0" smtClean="0"/>
              <a:t> </a:t>
            </a:r>
            <a:r>
              <a:rPr lang="fr-FR" sz="900" dirty="0" err="1" smtClean="0"/>
              <a:t>this</a:t>
            </a:r>
            <a:r>
              <a:rPr lang="fr-FR" sz="900" dirty="0" smtClean="0"/>
              <a:t> </a:t>
            </a:r>
            <a:r>
              <a:rPr lang="fr-FR" sz="900" dirty="0" err="1" smtClean="0"/>
              <a:t>channel</a:t>
            </a:r>
            <a:r>
              <a:rPr lang="fr-FR" sz="900" dirty="0" smtClean="0"/>
              <a:t> </a:t>
            </a:r>
            <a:r>
              <a:rPr lang="fr-FR" sz="900" dirty="0" err="1" smtClean="0"/>
              <a:t>during</a:t>
            </a:r>
            <a:r>
              <a:rPr lang="fr-FR" sz="900" dirty="0" smtClean="0"/>
              <a:t> session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-83221" y="483518"/>
            <a:ext cx="9192841" cy="4551312"/>
            <a:chOff x="-83221" y="456567"/>
            <a:chExt cx="9192841" cy="4551312"/>
          </a:xfrm>
        </p:grpSpPr>
        <p:grpSp>
          <p:nvGrpSpPr>
            <p:cNvPr id="136" name="Group 135"/>
            <p:cNvGrpSpPr/>
            <p:nvPr/>
          </p:nvGrpSpPr>
          <p:grpSpPr>
            <a:xfrm>
              <a:off x="-83221" y="456567"/>
              <a:ext cx="9192841" cy="4443010"/>
              <a:chOff x="-83221" y="456567"/>
              <a:chExt cx="9192841" cy="4443010"/>
            </a:xfrm>
          </p:grpSpPr>
          <p:sp>
            <p:nvSpPr>
              <p:cNvPr id="128" name="Rectangle 127"/>
              <p:cNvSpPr/>
              <p:nvPr/>
            </p:nvSpPr>
            <p:spPr>
              <a:xfrm>
                <a:off x="1462507" y="3947552"/>
                <a:ext cx="1810276" cy="613471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1358814" y="4561023"/>
                <a:ext cx="19290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 smtClean="0">
                    <a:solidFill>
                      <a:schemeClr val="accent6"/>
                    </a:solidFill>
                  </a:rPr>
                  <a:t>No </a:t>
                </a:r>
                <a:r>
                  <a:rPr lang="fr-FR" sz="800" dirty="0" err="1" smtClean="0">
                    <a:solidFill>
                      <a:schemeClr val="accent6"/>
                    </a:solidFill>
                  </a:rPr>
                  <a:t>need</a:t>
                </a:r>
                <a:r>
                  <a:rPr lang="fr-FR" sz="800" dirty="0" smtClean="0">
                    <a:solidFill>
                      <a:schemeClr val="accent6"/>
                    </a:solidFill>
                  </a:rPr>
                  <a:t> in the futur </a:t>
                </a:r>
                <a:r>
                  <a:rPr lang="fr-FR" sz="800" dirty="0" err="1" smtClean="0">
                    <a:solidFill>
                      <a:schemeClr val="accent6"/>
                    </a:solidFill>
                  </a:rPr>
                  <a:t>because</a:t>
                </a:r>
                <a:r>
                  <a:rPr lang="fr-FR" sz="800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fr-FR" sz="800" dirty="0" err="1" smtClean="0">
                    <a:solidFill>
                      <a:schemeClr val="accent6"/>
                    </a:solidFill>
                  </a:rPr>
                  <a:t>we</a:t>
                </a:r>
                <a:r>
                  <a:rPr lang="fr-FR" sz="800" dirty="0" smtClean="0">
                    <a:solidFill>
                      <a:schemeClr val="accent6"/>
                    </a:solidFill>
                  </a:rPr>
                  <a:t> </a:t>
                </a:r>
                <a:r>
                  <a:rPr lang="fr-FR" sz="800" dirty="0" err="1" smtClean="0">
                    <a:solidFill>
                      <a:schemeClr val="accent6"/>
                    </a:solidFill>
                  </a:rPr>
                  <a:t>will</a:t>
                </a:r>
                <a:r>
                  <a:rPr lang="fr-FR" sz="800" dirty="0" smtClean="0">
                    <a:solidFill>
                      <a:schemeClr val="accent6"/>
                    </a:solidFill>
                  </a:rPr>
                  <a:t> correct artefacts online</a:t>
                </a:r>
                <a:endParaRPr lang="fr-FR" sz="800" dirty="0">
                  <a:solidFill>
                    <a:schemeClr val="accent6"/>
                  </a:solidFill>
                </a:endParaRP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-83221" y="456567"/>
                <a:ext cx="9192841" cy="4348535"/>
                <a:chOff x="-83221" y="456567"/>
                <a:chExt cx="9192841" cy="4348535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-83221" y="1561441"/>
                  <a:ext cx="9192841" cy="3243661"/>
                  <a:chOff x="-224163" y="970197"/>
                  <a:chExt cx="9192841" cy="3243661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-224163" y="970197"/>
                    <a:ext cx="9192841" cy="3243661"/>
                    <a:chOff x="-224163" y="970197"/>
                    <a:chExt cx="9192841" cy="3243661"/>
                  </a:xfrm>
                </p:grpSpPr>
                <p:sp>
                  <p:nvSpPr>
                    <p:cNvPr id="31" name="TextBox 30"/>
                    <p:cNvSpPr txBox="1"/>
                    <p:nvPr/>
                  </p:nvSpPr>
                  <p:spPr>
                    <a:xfrm>
                      <a:off x="-224163" y="2199027"/>
                      <a:ext cx="127084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rawCalibrationData</a:t>
                      </a:r>
                      <a:r>
                        <a:rPr lang="fr-FR" sz="900" dirty="0" smtClean="0"/>
                        <a:t> of the best </a:t>
                      </a:r>
                      <a:r>
                        <a:rPr lang="fr-FR" sz="900" dirty="0" err="1" smtClean="0"/>
                        <a:t>channel</a:t>
                      </a:r>
                      <a:endParaRPr lang="fr-FR" sz="900" dirty="0" smtClean="0"/>
                    </a:p>
                    <a:p>
                      <a:pPr algn="ctr"/>
                      <a:r>
                        <a:rPr lang="fr-FR" sz="900" dirty="0" err="1"/>
                        <a:t>w</a:t>
                      </a:r>
                      <a:r>
                        <a:rPr lang="fr-FR" sz="900" dirty="0" err="1" smtClean="0"/>
                        <a:t>ithout</a:t>
                      </a:r>
                      <a:r>
                        <a:rPr lang="fr-FR" sz="900" dirty="0" smtClean="0"/>
                        <a:t> Bad data</a:t>
                      </a:r>
                      <a:endParaRPr lang="fr-FR" sz="900" dirty="0"/>
                    </a:p>
                  </p:txBody>
                </p:sp>
                <p:sp>
                  <p:nvSpPr>
                    <p:cNvPr id="67" name="TextBox 66"/>
                    <p:cNvSpPr txBox="1"/>
                    <p:nvPr/>
                  </p:nvSpPr>
                  <p:spPr>
                    <a:xfrm>
                      <a:off x="6201303" y="3273214"/>
                      <a:ext cx="1237324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Smooth</a:t>
                      </a:r>
                      <a:r>
                        <a:rPr lang="fr-FR" sz="900" dirty="0" smtClean="0"/>
                        <a:t> SNR</a:t>
                      </a:r>
                    </a:p>
                  </p:txBody>
                </p:sp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160351" y="970197"/>
                      <a:ext cx="6787427" cy="3243661"/>
                      <a:chOff x="604739" y="1044471"/>
                      <a:chExt cx="6787427" cy="3243661"/>
                    </a:xfrm>
                  </p:grpSpPr>
                  <p:sp>
                    <p:nvSpPr>
                      <p:cNvPr id="33" name="TextBox 32"/>
                      <p:cNvSpPr txBox="1"/>
                      <p:nvPr/>
                    </p:nvSpPr>
                    <p:spPr>
                      <a:xfrm>
                        <a:off x="648504" y="320671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35" name="TextBox 34"/>
                      <p:cNvSpPr txBox="1"/>
                      <p:nvPr/>
                    </p:nvSpPr>
                    <p:spPr>
                      <a:xfrm>
                        <a:off x="604739" y="119485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err="1" smtClean="0"/>
                          <a:t>Whole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rawCalibrationData</a:t>
                        </a:r>
                        <a:endParaRPr lang="fr-FR" sz="700" dirty="0"/>
                      </a:p>
                    </p:txBody>
                  </p:sp>
                  <p:cxnSp>
                    <p:nvCxnSpPr>
                      <p:cNvPr id="41" name="Straight Connector 40"/>
                      <p:cNvCxnSpPr/>
                      <p:nvPr/>
                    </p:nvCxnSpPr>
                    <p:spPr>
                      <a:xfrm>
                        <a:off x="770990" y="1476726"/>
                        <a:ext cx="0" cy="806992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3" name="Straight Arrow Connector 42"/>
                      <p:cNvCxnSpPr/>
                      <p:nvPr/>
                    </p:nvCxnSpPr>
                    <p:spPr>
                      <a:xfrm>
                        <a:off x="754355" y="1476726"/>
                        <a:ext cx="90574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5" name="Straight Connector 44"/>
                      <p:cNvCxnSpPr/>
                      <p:nvPr/>
                    </p:nvCxnSpPr>
                    <p:spPr>
                      <a:xfrm>
                        <a:off x="770990" y="2787774"/>
                        <a:ext cx="0" cy="72008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7" name="Straight Arrow Connector 46"/>
                      <p:cNvCxnSpPr/>
                      <p:nvPr/>
                    </p:nvCxnSpPr>
                    <p:spPr>
                      <a:xfrm>
                        <a:off x="770990" y="3507854"/>
                        <a:ext cx="93303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48" name="TextBox 47"/>
                      <p:cNvSpPr txBox="1"/>
                      <p:nvPr/>
                    </p:nvSpPr>
                    <p:spPr>
                      <a:xfrm>
                        <a:off x="1575012" y="1044471"/>
                        <a:ext cx="1540386" cy="120032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DC </a:t>
                        </a:r>
                        <a:r>
                          <a:rPr lang="fr-FR" sz="900" dirty="0" err="1" smtClean="0"/>
                          <a:t>removal</a:t>
                        </a:r>
                        <a:r>
                          <a:rPr lang="fr-FR" sz="900" dirty="0"/>
                          <a:t> </a:t>
                        </a:r>
                        <a:r>
                          <a:rPr lang="fr-FR" sz="900" dirty="0" smtClean="0"/>
                          <a:t>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Remove</a:t>
                        </a:r>
                        <a:r>
                          <a:rPr lang="fr-FR" sz="900" dirty="0" smtClean="0"/>
                          <a:t> the </a:t>
                        </a:r>
                        <a:r>
                          <a:rPr lang="fr-FR" sz="900" dirty="0" err="1" smtClean="0"/>
                          <a:t>powerline</a:t>
                        </a:r>
                        <a:r>
                          <a:rPr lang="fr-FR" sz="900" dirty="0" smtClean="0"/>
                          <a:t> noise (</a:t>
                        </a:r>
                        <a:r>
                          <a:rPr lang="fr-FR" sz="900" dirty="0" err="1" smtClean="0"/>
                          <a:t>notch</a:t>
                        </a:r>
                        <a:r>
                          <a:rPr lang="fr-FR" sz="900" dirty="0" smtClean="0"/>
                          <a:t> at 50 and 100Hz) 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bandpass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between</a:t>
                        </a:r>
                        <a:r>
                          <a:rPr lang="fr-FR" sz="900" dirty="0" smtClean="0"/>
                          <a:t> 2 and 30Hz</a:t>
                        </a:r>
                      </a:p>
                    </p:txBody>
                  </p:sp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>
                        <a:off x="3035682" y="1460995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TextBox 50"/>
                      <p:cNvSpPr txBox="1"/>
                      <p:nvPr/>
                    </p:nvSpPr>
                    <p:spPr>
                      <a:xfrm>
                        <a:off x="2989957" y="118611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err="1" smtClean="0"/>
                          <a:t>Whole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rawCalibrationData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53" name="TextBox 52"/>
                      <p:cNvSpPr txBox="1"/>
                      <p:nvPr/>
                    </p:nvSpPr>
                    <p:spPr>
                      <a:xfrm>
                        <a:off x="4085671" y="1245373"/>
                        <a:ext cx="1237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Set the </a:t>
                        </a:r>
                        <a:r>
                          <a:rPr lang="fr-FR" sz="900" dirty="0" err="1" smtClean="0"/>
                          <a:t>thresholds</a:t>
                        </a:r>
                        <a:r>
                          <a:rPr lang="fr-FR" sz="900" dirty="0" smtClean="0"/>
                          <a:t> for the </a:t>
                        </a:r>
                        <a:r>
                          <a:rPr lang="fr-FR" sz="900" dirty="0" err="1" smtClean="0"/>
                          <a:t>outliers</a:t>
                        </a:r>
                        <a:endParaRPr lang="fr-FR" sz="900" dirty="0" smtClean="0"/>
                      </a:p>
                    </p:txBody>
                  </p:sp>
                  <p:cxnSp>
                    <p:nvCxnSpPr>
                      <p:cNvPr id="55" name="Straight Arrow Connector 54"/>
                      <p:cNvCxnSpPr/>
                      <p:nvPr/>
                    </p:nvCxnSpPr>
                    <p:spPr>
                      <a:xfrm>
                        <a:off x="5307494" y="1445428"/>
                        <a:ext cx="57606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8" name="TextBox 57"/>
                      <p:cNvSpPr txBox="1"/>
                      <p:nvPr/>
                    </p:nvSpPr>
                    <p:spPr>
                      <a:xfrm>
                        <a:off x="5950890" y="1245373"/>
                        <a:ext cx="1441276" cy="36933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Keep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them</a:t>
                        </a:r>
                        <a:r>
                          <a:rPr lang="fr-FR" sz="900" dirty="0" smtClean="0"/>
                          <a:t> in memory for the session</a:t>
                        </a:r>
                      </a:p>
                    </p:txBody>
                  </p:sp>
                  <p:sp>
                    <p:nvSpPr>
                      <p:cNvPr id="59" name="TextBox 58"/>
                      <p:cNvSpPr txBox="1"/>
                      <p:nvPr/>
                    </p:nvSpPr>
                    <p:spPr>
                      <a:xfrm>
                        <a:off x="1658914" y="2270804"/>
                        <a:ext cx="2057459" cy="17543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DC </a:t>
                        </a:r>
                        <a:r>
                          <a:rPr lang="fr-FR" sz="900" dirty="0" err="1" smtClean="0"/>
                          <a:t>removal</a:t>
                        </a:r>
                        <a:endParaRPr lang="fr-FR" sz="900" dirty="0" smtClean="0"/>
                      </a:p>
                      <a:p>
                        <a:pPr algn="ctr"/>
                        <a:r>
                          <a:rPr lang="fr-FR" sz="900" dirty="0" smtClean="0"/>
                          <a:t>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Remove</a:t>
                        </a:r>
                        <a:r>
                          <a:rPr lang="fr-FR" sz="900" dirty="0" smtClean="0"/>
                          <a:t> the </a:t>
                        </a:r>
                        <a:r>
                          <a:rPr lang="fr-FR" sz="900" dirty="0" err="1" smtClean="0"/>
                          <a:t>powerline</a:t>
                        </a:r>
                        <a:r>
                          <a:rPr lang="fr-FR" sz="900" dirty="0" smtClean="0"/>
                          <a:t> noise (</a:t>
                        </a:r>
                        <a:r>
                          <a:rPr lang="fr-FR" sz="900" dirty="0" err="1" smtClean="0"/>
                          <a:t>notch</a:t>
                        </a:r>
                        <a:r>
                          <a:rPr lang="fr-FR" sz="900" dirty="0" smtClean="0"/>
                          <a:t> at 50 and 100Hz) 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smtClean="0"/>
                          <a:t>a </a:t>
                        </a:r>
                        <a:r>
                          <a:rPr lang="fr-FR" sz="900" dirty="0" err="1" smtClean="0"/>
                          <a:t>bandpass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between</a:t>
                        </a:r>
                        <a:r>
                          <a:rPr lang="fr-FR" sz="900" dirty="0" smtClean="0"/>
                          <a:t> 2 and 30Hz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linear</a:t>
                        </a:r>
                        <a:r>
                          <a:rPr lang="fr-FR" sz="900" dirty="0" smtClean="0"/>
                          <a:t> interpolation of the </a:t>
                        </a:r>
                        <a:r>
                          <a:rPr lang="fr-FR" sz="900" dirty="0" err="1" smtClean="0"/>
                          <a:t>outliers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based</a:t>
                        </a:r>
                        <a:r>
                          <a:rPr lang="fr-FR" sz="900" dirty="0" smtClean="0"/>
                          <a:t> on the data of the 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 </a:t>
                        </a:r>
                        <a:r>
                          <a:rPr lang="fr-FR" sz="900" dirty="0" err="1" smtClean="0"/>
                          <a:t>from</a:t>
                        </a:r>
                        <a:r>
                          <a:rPr lang="fr-FR" sz="900" dirty="0" smtClean="0"/>
                          <a:t> calibration</a:t>
                        </a:r>
                      </a:p>
                    </p:txBody>
                  </p:sp>
                  <p:cxnSp>
                    <p:nvCxnSpPr>
                      <p:cNvPr id="60" name="Straight Arrow Connector 59"/>
                      <p:cNvCxnSpPr/>
                      <p:nvPr/>
                    </p:nvCxnSpPr>
                    <p:spPr>
                      <a:xfrm>
                        <a:off x="3576228" y="3507854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3" name="TextBox 62"/>
                      <p:cNvSpPr txBox="1"/>
                      <p:nvPr/>
                    </p:nvSpPr>
                    <p:spPr>
                      <a:xfrm>
                        <a:off x="3589191" y="3112499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64" name="TextBox 63"/>
                      <p:cNvSpPr txBox="1"/>
                      <p:nvPr/>
                    </p:nvSpPr>
                    <p:spPr>
                      <a:xfrm>
                        <a:off x="4541863" y="3374083"/>
                        <a:ext cx="1237324" cy="2308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Compute</a:t>
                        </a:r>
                        <a:r>
                          <a:rPr lang="fr-FR" sz="900" dirty="0" smtClean="0"/>
                          <a:t> SNR</a:t>
                        </a:r>
                      </a:p>
                    </p:txBody>
                  </p:sp>
                  <p:cxnSp>
                    <p:nvCxnSpPr>
                      <p:cNvPr id="65" name="Straight Arrow Connector 64"/>
                      <p:cNvCxnSpPr/>
                      <p:nvPr/>
                    </p:nvCxnSpPr>
                    <p:spPr>
                      <a:xfrm>
                        <a:off x="5675767" y="3490293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6" name="TextBox 65"/>
                      <p:cNvSpPr txBox="1"/>
                      <p:nvPr/>
                    </p:nvSpPr>
                    <p:spPr>
                      <a:xfrm>
                        <a:off x="5688730" y="3094938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cxnSp>
                    <p:nvCxnSpPr>
                      <p:cNvPr id="69" name="Straight Arrow Connector 68"/>
                      <p:cNvCxnSpPr>
                        <a:stCxn id="64" idx="2"/>
                      </p:cNvCxnSpPr>
                      <p:nvPr/>
                    </p:nvCxnSpPr>
                    <p:spPr>
                      <a:xfrm>
                        <a:off x="5160525" y="3604915"/>
                        <a:ext cx="0" cy="33498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4519266" y="3918800"/>
                        <a:ext cx="1237324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Store </a:t>
                        </a:r>
                        <a:r>
                          <a:rPr lang="fr-FR" sz="900" dirty="0" err="1" smtClean="0"/>
                          <a:t>it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SNRCalib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vector</a:t>
                        </a:r>
                        <a:endParaRPr lang="fr-FR" sz="900" dirty="0" smtClean="0"/>
                      </a:p>
                    </p:txBody>
                  </p:sp>
                  <p:cxnSp>
                    <p:nvCxnSpPr>
                      <p:cNvPr id="72" name="Straight Connector 71"/>
                      <p:cNvCxnSpPr>
                        <a:stCxn id="70" idx="3"/>
                      </p:cNvCxnSpPr>
                      <p:nvPr/>
                    </p:nvCxnSpPr>
                    <p:spPr>
                      <a:xfrm>
                        <a:off x="5756590" y="4103466"/>
                        <a:ext cx="1503474" cy="15389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" name="Straight Arrow Connector 73"/>
                      <p:cNvCxnSpPr/>
                      <p:nvPr/>
                    </p:nvCxnSpPr>
                    <p:spPr>
                      <a:xfrm flipV="1">
                        <a:off x="7257543" y="3593709"/>
                        <a:ext cx="0" cy="51611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7527402" y="3147814"/>
                      <a:ext cx="1441276" cy="64633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Keep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them</a:t>
                      </a:r>
                      <a:r>
                        <a:rPr lang="fr-FR" sz="900" dirty="0" smtClean="0"/>
                        <a:t> in memory </a:t>
                      </a:r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SmoothedSNRCalib</a:t>
                      </a:r>
                      <a:r>
                        <a:rPr lang="fr-FR" sz="900" dirty="0" smtClean="0"/>
                        <a:t>) to </a:t>
                      </a:r>
                      <a:r>
                        <a:rPr lang="fr-FR" sz="900" dirty="0" err="1" smtClean="0"/>
                        <a:t>normalize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smoothed</a:t>
                      </a:r>
                      <a:r>
                        <a:rPr lang="fr-FR" sz="900" dirty="0" smtClean="0"/>
                        <a:t> SNR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the session</a:t>
                      </a:r>
                    </a:p>
                  </p:txBody>
                </p:sp>
              </p:grpSp>
              <p:cxnSp>
                <p:nvCxnSpPr>
                  <p:cNvPr id="82" name="Straight Arrow Connector 81"/>
                  <p:cNvCxnSpPr/>
                  <p:nvPr/>
                </p:nvCxnSpPr>
                <p:spPr>
                  <a:xfrm>
                    <a:off x="7167362" y="3401729"/>
                    <a:ext cx="334807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4" name="TextBox 83"/>
                <p:cNvSpPr txBox="1"/>
                <p:nvPr/>
              </p:nvSpPr>
              <p:spPr>
                <a:xfrm>
                  <a:off x="30600" y="516563"/>
                  <a:ext cx="12961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qualityCalibration</a:t>
                  </a:r>
                  <a:r>
                    <a:rPr lang="fr-FR" sz="900" dirty="0" smtClean="0"/>
                    <a:t> matrix</a:t>
                  </a:r>
                  <a:endParaRPr lang="fr-FR" sz="900" dirty="0"/>
                </a:p>
              </p:txBody>
            </p:sp>
            <p:cxnSp>
              <p:nvCxnSpPr>
                <p:cNvPr id="88" name="Straight Arrow Connector 87"/>
                <p:cNvCxnSpPr/>
                <p:nvPr/>
              </p:nvCxnSpPr>
              <p:spPr>
                <a:xfrm>
                  <a:off x="1187624" y="699542"/>
                  <a:ext cx="64807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/>
                <p:cNvSpPr txBox="1"/>
                <p:nvPr/>
              </p:nvSpPr>
              <p:spPr>
                <a:xfrm>
                  <a:off x="1163181" y="478286"/>
                  <a:ext cx="569387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1s by 1s</a:t>
                  </a:r>
                  <a:endParaRPr lang="fr-FR" sz="800" dirty="0"/>
                </a:p>
              </p:txBody>
            </p:sp>
            <p:sp>
              <p:nvSpPr>
                <p:cNvPr id="90" name="TextBox 89"/>
                <p:cNvSpPr txBox="1"/>
                <p:nvPr/>
              </p:nvSpPr>
              <p:spPr>
                <a:xfrm>
                  <a:off x="1816137" y="529655"/>
                  <a:ext cx="16192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Keep</a:t>
                  </a:r>
                  <a:r>
                    <a:rPr lang="fr-FR" sz="900" dirty="0" smtClean="0"/>
                    <a:t> for </a:t>
                  </a:r>
                  <a:r>
                    <a:rPr lang="fr-FR" sz="900" dirty="0" err="1" smtClean="0"/>
                    <a:t>each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packets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with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&gt;= 0,5</a:t>
                  </a:r>
                  <a:endParaRPr lang="fr-FR" sz="900" dirty="0"/>
                </a:p>
              </p:txBody>
            </p:sp>
            <p:cxnSp>
              <p:nvCxnSpPr>
                <p:cNvPr id="91" name="Straight Arrow Connector 90"/>
                <p:cNvCxnSpPr/>
                <p:nvPr/>
              </p:nvCxnSpPr>
              <p:spPr>
                <a:xfrm flipV="1">
                  <a:off x="3391918" y="693730"/>
                  <a:ext cx="1011276" cy="58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3516633" y="478286"/>
                  <a:ext cx="800219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err="1"/>
                    <a:t>e</a:t>
                  </a:r>
                  <a:r>
                    <a:rPr lang="fr-FR" sz="800" dirty="0" err="1" smtClean="0"/>
                    <a:t>ach</a:t>
                  </a:r>
                  <a:r>
                    <a:rPr lang="fr-FR" sz="800" dirty="0" smtClean="0"/>
                    <a:t> </a:t>
                  </a:r>
                  <a:r>
                    <a:rPr lang="fr-FR" sz="800" dirty="0" err="1" smtClean="0"/>
                    <a:t>channel</a:t>
                  </a:r>
                  <a:endParaRPr lang="fr-FR" sz="800" dirty="0"/>
                </a:p>
              </p:txBody>
            </p:sp>
            <p:sp>
              <p:nvSpPr>
                <p:cNvPr id="94" name="TextBox 93"/>
                <p:cNvSpPr txBox="1"/>
                <p:nvPr/>
              </p:nvSpPr>
              <p:spPr>
                <a:xfrm>
                  <a:off x="4287781" y="469196"/>
                  <a:ext cx="1619231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Compute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average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for </a:t>
                  </a:r>
                  <a:r>
                    <a:rPr lang="fr-FR" sz="900" dirty="0" err="1" smtClean="0"/>
                    <a:t>each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only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with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kept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packets</a:t>
                  </a:r>
                  <a:r>
                    <a:rPr lang="fr-FR" sz="900" dirty="0" smtClean="0"/>
                    <a:t>)</a:t>
                  </a:r>
                  <a:endParaRPr lang="fr-FR" sz="900" dirty="0"/>
                </a:p>
              </p:txBody>
            </p:sp>
            <p:cxnSp>
              <p:nvCxnSpPr>
                <p:cNvPr id="95" name="Straight Arrow Connector 94"/>
                <p:cNvCxnSpPr/>
                <p:nvPr/>
              </p:nvCxnSpPr>
              <p:spPr>
                <a:xfrm>
                  <a:off x="5793601" y="716497"/>
                  <a:ext cx="411280" cy="66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/>
                <p:cNvSpPr txBox="1"/>
                <p:nvPr/>
              </p:nvSpPr>
              <p:spPr>
                <a:xfrm>
                  <a:off x="5071729" y="1103174"/>
                  <a:ext cx="2652417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The best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is</a:t>
                  </a:r>
                  <a:r>
                    <a:rPr lang="fr-FR" sz="900" dirty="0" smtClean="0"/>
                    <a:t> the </a:t>
                  </a:r>
                  <a:r>
                    <a:rPr lang="fr-FR" sz="900" dirty="0" err="1" smtClean="0"/>
                    <a:t>channel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with</a:t>
                  </a:r>
                  <a:r>
                    <a:rPr lang="fr-FR" sz="900" dirty="0" smtClean="0"/>
                    <a:t> the best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</a:t>
                  </a:r>
                  <a:r>
                    <a:rPr lang="fr-FR" sz="900" dirty="0" smtClean="0"/>
                    <a:t>(or the first one if the </a:t>
                  </a:r>
                  <a:r>
                    <a:rPr lang="fr-FR" sz="900" dirty="0" err="1" smtClean="0"/>
                    <a:t>qualities</a:t>
                  </a:r>
                  <a:r>
                    <a:rPr lang="fr-FR" sz="900" dirty="0" smtClean="0"/>
                    <a:t> are </a:t>
                  </a:r>
                  <a:r>
                    <a:rPr lang="fr-FR" sz="900" dirty="0" err="1" smtClean="0"/>
                    <a:t>equal</a:t>
                  </a:r>
                  <a:r>
                    <a:rPr lang="fr-FR" sz="900" dirty="0" smtClean="0"/>
                    <a:t>) and </a:t>
                  </a:r>
                  <a:r>
                    <a:rPr lang="fr-FR" sz="900" dirty="0" err="1" smtClean="0"/>
                    <a:t>we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can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compute</a:t>
                  </a:r>
                  <a:r>
                    <a:rPr lang="fr-FR" sz="900" dirty="0" smtClean="0"/>
                    <a:t> the SNR </a:t>
                  </a:r>
                  <a:r>
                    <a:rPr lang="fr-FR" sz="900" dirty="0" err="1" smtClean="0"/>
                    <a:t>from</a:t>
                  </a:r>
                  <a:r>
                    <a:rPr lang="fr-FR" sz="900" dirty="0" smtClean="0"/>
                    <a:t> calibration</a:t>
                  </a:r>
                  <a:endParaRPr lang="fr-FR" sz="900" dirty="0"/>
                </a:p>
              </p:txBody>
            </p:sp>
            <p:cxnSp>
              <p:nvCxnSpPr>
                <p:cNvPr id="100" name="Straight Arrow Connector 99"/>
                <p:cNvCxnSpPr/>
                <p:nvPr/>
              </p:nvCxnSpPr>
              <p:spPr>
                <a:xfrm>
                  <a:off x="7257097" y="709431"/>
                  <a:ext cx="411280" cy="661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TextBox 100"/>
                <p:cNvSpPr txBox="1"/>
                <p:nvPr/>
              </p:nvSpPr>
              <p:spPr>
                <a:xfrm>
                  <a:off x="6165795" y="584126"/>
                  <a:ext cx="121696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best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</a:t>
                  </a:r>
                  <a:r>
                    <a:rPr lang="fr-FR" sz="900" dirty="0" smtClean="0"/>
                    <a:t>= </a:t>
                  </a:r>
                  <a:r>
                    <a:rPr lang="fr-FR" sz="900" dirty="0" smtClean="0"/>
                    <a:t>0,5</a:t>
                  </a:r>
                  <a:endParaRPr lang="fr-FR" sz="900" dirty="0"/>
                </a:p>
              </p:txBody>
            </p:sp>
            <p:sp>
              <p:nvSpPr>
                <p:cNvPr id="102" name="TextBox 101"/>
                <p:cNvSpPr txBox="1"/>
                <p:nvPr/>
              </p:nvSpPr>
              <p:spPr>
                <a:xfrm>
                  <a:off x="7264873" y="506623"/>
                  <a:ext cx="32252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oui</a:t>
                  </a:r>
                  <a:endParaRPr lang="fr-FR" sz="800" dirty="0"/>
                </a:p>
              </p:txBody>
            </p:sp>
            <p:sp>
              <p:nvSpPr>
                <p:cNvPr id="103" name="TextBox 102"/>
                <p:cNvSpPr txBox="1"/>
                <p:nvPr/>
              </p:nvSpPr>
              <p:spPr>
                <a:xfrm>
                  <a:off x="6660323" y="814958"/>
                  <a:ext cx="35779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non</a:t>
                  </a:r>
                  <a:endParaRPr lang="fr-FR" sz="800" dirty="0"/>
                </a:p>
              </p:txBody>
            </p:sp>
            <p:cxnSp>
              <p:nvCxnSpPr>
                <p:cNvPr id="105" name="Straight Arrow Connector 104"/>
                <p:cNvCxnSpPr/>
                <p:nvPr/>
              </p:nvCxnSpPr>
              <p:spPr>
                <a:xfrm>
                  <a:off x="6732240" y="771550"/>
                  <a:ext cx="0" cy="38569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TextBox 105"/>
                <p:cNvSpPr txBox="1"/>
                <p:nvPr/>
              </p:nvSpPr>
              <p:spPr>
                <a:xfrm>
                  <a:off x="7599455" y="456567"/>
                  <a:ext cx="1337443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i="1" dirty="0" smtClean="0"/>
                    <a:t>Best </a:t>
                  </a:r>
                  <a:r>
                    <a:rPr lang="fr-FR" sz="900" i="1" dirty="0" err="1" smtClean="0"/>
                    <a:t>channel</a:t>
                  </a:r>
                  <a:r>
                    <a:rPr lang="fr-FR" sz="900" i="1" dirty="0" smtClean="0"/>
                    <a:t> = -2</a:t>
                  </a:r>
                </a:p>
                <a:p>
                  <a:pPr algn="ctr"/>
                  <a:r>
                    <a:rPr lang="fr-FR" sz="900" i="1" dirty="0" err="1" smtClean="0"/>
                    <a:t>Smoothed</a:t>
                  </a:r>
                  <a:r>
                    <a:rPr lang="fr-FR" sz="900" i="1" dirty="0" smtClean="0"/>
                    <a:t> SNR </a:t>
                  </a:r>
                  <a:r>
                    <a:rPr lang="fr-FR" sz="900" i="1" dirty="0" err="1" smtClean="0"/>
                    <a:t>from</a:t>
                  </a:r>
                  <a:r>
                    <a:rPr lang="fr-FR" sz="900" i="1" dirty="0" smtClean="0"/>
                    <a:t> calibration = </a:t>
                  </a:r>
                  <a:r>
                    <a:rPr lang="fr-FR" sz="900" i="1" dirty="0" err="1" smtClean="0"/>
                    <a:t>Inf</a:t>
                  </a:r>
                  <a:r>
                    <a:rPr lang="fr-FR" sz="900" i="1" dirty="0" smtClean="0"/>
                    <a:t> values</a:t>
                  </a:r>
                  <a:endParaRPr lang="fr-FR" sz="900" i="1" dirty="0"/>
                </a:p>
              </p:txBody>
            </p:sp>
            <p:cxnSp>
              <p:nvCxnSpPr>
                <p:cNvPr id="108" name="Straight Arrow Connector 107"/>
                <p:cNvCxnSpPr>
                  <a:stCxn id="106" idx="2"/>
                </p:cNvCxnSpPr>
                <p:nvPr/>
              </p:nvCxnSpPr>
              <p:spPr>
                <a:xfrm flipH="1">
                  <a:off x="8268176" y="964398"/>
                  <a:ext cx="1" cy="3112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7812361" y="1262440"/>
                  <a:ext cx="1008112" cy="230832"/>
                </a:xfrm>
                <a:prstGeom prst="rect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i="1" dirty="0" smtClean="0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rPr>
                    <a:t>Bad calibration</a:t>
                  </a:r>
                  <a:endParaRPr lang="fr-FR" sz="900" i="1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cxnSp>
              <p:nvCxnSpPr>
                <p:cNvPr id="112" name="Straight Connector 111"/>
                <p:cNvCxnSpPr>
                  <a:stCxn id="97" idx="1"/>
                </p:cNvCxnSpPr>
                <p:nvPr/>
              </p:nvCxnSpPr>
              <p:spPr>
                <a:xfrm flipH="1" flipV="1">
                  <a:off x="244943" y="1349227"/>
                  <a:ext cx="4826786" cy="786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244943" y="1347614"/>
                  <a:ext cx="0" cy="141614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345058" y="1598284"/>
                  <a:ext cx="6912039" cy="1160165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4990955" y="2365904"/>
                  <a:ext cx="223224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No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need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in the futur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because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we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1000" dirty="0" err="1" smtClean="0">
                      <a:solidFill>
                        <a:schemeClr val="accent6"/>
                      </a:solidFill>
                    </a:rPr>
                    <a:t>will</a:t>
                  </a:r>
                  <a:r>
                    <a:rPr lang="fr-FR" sz="1000" dirty="0" smtClean="0">
                      <a:solidFill>
                        <a:schemeClr val="accent6"/>
                      </a:solidFill>
                    </a:rPr>
                    <a:t> correct artefacts online</a:t>
                  </a:r>
                  <a:endParaRPr lang="fr-FR" sz="10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68" name="TextBox 67"/>
            <p:cNvSpPr txBox="1"/>
            <p:nvPr/>
          </p:nvSpPr>
          <p:spPr>
            <a:xfrm>
              <a:off x="1732568" y="4777047"/>
              <a:ext cx="1237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+ trend correction 1/f</a:t>
              </a:r>
              <a:endParaRPr lang="fr-FR" sz="9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31127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8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grpSp>
        <p:nvGrpSpPr>
          <p:cNvPr id="30" name="Group 29"/>
          <p:cNvGrpSpPr/>
          <p:nvPr/>
        </p:nvGrpSpPr>
        <p:grpSpPr>
          <a:xfrm>
            <a:off x="21258" y="334976"/>
            <a:ext cx="9159020" cy="4625422"/>
            <a:chOff x="21258" y="334976"/>
            <a:chExt cx="9159020" cy="4625422"/>
          </a:xfrm>
        </p:grpSpPr>
        <p:grpSp>
          <p:nvGrpSpPr>
            <p:cNvPr id="24" name="Group 23"/>
            <p:cNvGrpSpPr/>
            <p:nvPr/>
          </p:nvGrpSpPr>
          <p:grpSpPr>
            <a:xfrm>
              <a:off x="21258" y="334976"/>
              <a:ext cx="9159020" cy="4625422"/>
              <a:chOff x="21258" y="334976"/>
              <a:chExt cx="9159020" cy="462542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21258" y="334976"/>
                <a:ext cx="9159020" cy="4494283"/>
                <a:chOff x="21258" y="334976"/>
                <a:chExt cx="9159020" cy="4494283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3575960" y="1375135"/>
                  <a:ext cx="29855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 20"/>
                <p:cNvGrpSpPr/>
                <p:nvPr/>
              </p:nvGrpSpPr>
              <p:grpSpPr>
                <a:xfrm>
                  <a:off x="21258" y="334976"/>
                  <a:ext cx="9159020" cy="4494283"/>
                  <a:chOff x="21258" y="334976"/>
                  <a:chExt cx="9159020" cy="4494283"/>
                </a:xfrm>
              </p:grpSpPr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21258" y="334976"/>
                    <a:ext cx="9159020" cy="4494283"/>
                    <a:chOff x="21258" y="334976"/>
                    <a:chExt cx="9159020" cy="4494283"/>
                  </a:xfrm>
                </p:grpSpPr>
                <p:grpSp>
                  <p:nvGrpSpPr>
                    <p:cNvPr id="116" name="Group 115"/>
                    <p:cNvGrpSpPr/>
                    <p:nvPr/>
                  </p:nvGrpSpPr>
                  <p:grpSpPr>
                    <a:xfrm>
                      <a:off x="21258" y="334976"/>
                      <a:ext cx="9159020" cy="4251637"/>
                      <a:chOff x="21258" y="337651"/>
                      <a:chExt cx="9159020" cy="4251637"/>
                    </a:xfrm>
                  </p:grpSpPr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107504" y="337651"/>
                        <a:ext cx="8951100" cy="2760281"/>
                        <a:chOff x="107504" y="337651"/>
                        <a:chExt cx="8951100" cy="2760281"/>
                      </a:xfrm>
                    </p:grpSpPr>
                    <p:grpSp>
                      <p:nvGrpSpPr>
                        <p:cNvPr id="32" name="Group 31"/>
                        <p:cNvGrpSpPr/>
                        <p:nvPr/>
                      </p:nvGrpSpPr>
                      <p:grpSpPr>
                        <a:xfrm>
                          <a:off x="107504" y="337651"/>
                          <a:ext cx="8951100" cy="2760281"/>
                          <a:chOff x="179512" y="764184"/>
                          <a:chExt cx="8951100" cy="2760281"/>
                        </a:xfrm>
                      </p:grpSpPr>
                      <p:grpSp>
                        <p:nvGrpSpPr>
                          <p:cNvPr id="33" name="Group 32"/>
                          <p:cNvGrpSpPr/>
                          <p:nvPr/>
                        </p:nvGrpSpPr>
                        <p:grpSpPr>
                          <a:xfrm>
                            <a:off x="179512" y="764184"/>
                            <a:ext cx="7719813" cy="2760281"/>
                            <a:chOff x="97129" y="934890"/>
                            <a:chExt cx="7719813" cy="2760281"/>
                          </a:xfrm>
                        </p:grpSpPr>
                        <p:sp>
                          <p:nvSpPr>
                            <p:cNvPr id="36" name="TextBox 35"/>
                            <p:cNvSpPr txBox="1"/>
                            <p:nvPr/>
                          </p:nvSpPr>
                          <p:spPr>
                            <a:xfrm>
                              <a:off x="806348" y="934890"/>
                              <a:ext cx="1682847" cy="55399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accent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000" dirty="0" err="1" smtClean="0"/>
                                <a:t>Add</a:t>
                              </a:r>
                              <a:r>
                                <a:rPr lang="fr-FR" sz="1000" dirty="0" smtClean="0"/>
                                <a:t> the 1s data on a matrix </a:t>
                              </a:r>
                              <a:r>
                                <a:rPr lang="fr-FR" sz="1000" dirty="0" err="1" smtClean="0"/>
                                <a:t>initSessionData</a:t>
                              </a:r>
                              <a:r>
                                <a:rPr lang="fr-FR" sz="1000" dirty="0" smtClean="0"/>
                                <a:t> for </a:t>
                              </a:r>
                              <a:r>
                                <a:rPr lang="fr-FR" sz="1000" dirty="0" err="1" smtClean="0"/>
                                <a:t>JsonFile</a:t>
                              </a:r>
                              <a:endParaRPr lang="fr-FR" sz="1000" dirty="0"/>
                            </a:p>
                          </p:txBody>
                        </p:sp>
                        <p:grpSp>
                          <p:nvGrpSpPr>
                            <p:cNvPr id="37" name="Group 36"/>
                            <p:cNvGrpSpPr/>
                            <p:nvPr/>
                          </p:nvGrpSpPr>
                          <p:grpSpPr>
                            <a:xfrm>
                              <a:off x="97129" y="1530735"/>
                              <a:ext cx="7719813" cy="1933604"/>
                              <a:chOff x="97129" y="1530735"/>
                              <a:chExt cx="7719813" cy="1933604"/>
                            </a:xfrm>
                          </p:grpSpPr>
                          <p:sp>
                            <p:nvSpPr>
                              <p:cNvPr id="45" name="TextBox 44"/>
                              <p:cNvSpPr txBox="1"/>
                              <p:nvPr/>
                            </p:nvSpPr>
                            <p:spPr>
                              <a:xfrm>
                                <a:off x="6220600" y="2602565"/>
                                <a:ext cx="1596342" cy="86177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smtClean="0"/>
                                  <a:t>Replace </a:t>
                                </a:r>
                                <a:r>
                                  <a:rPr lang="fr-FR" sz="1000" dirty="0" err="1" smtClean="0"/>
                                  <a:t>bad</a:t>
                                </a:r>
                                <a:r>
                                  <a:rPr lang="fr-FR" sz="1000" dirty="0" smtClean="0"/>
                                  <a:t> </a:t>
                                </a:r>
                                <a:r>
                                  <a:rPr lang="fr-FR" sz="1000" dirty="0" err="1" smtClean="0"/>
                                  <a:t>quality</a:t>
                                </a:r>
                                <a:r>
                                  <a:rPr lang="fr-FR" sz="1000" dirty="0" smtClean="0"/>
                                  <a:t> data of </a:t>
                                </a:r>
                                <a:r>
                                  <a:rPr lang="fr-FR" sz="1000" dirty="0" err="1" smtClean="0"/>
                                  <a:t>rawSessionData</a:t>
                                </a:r>
                                <a:r>
                                  <a:rPr lang="fr-FR" sz="1000" dirty="0" smtClean="0"/>
                                  <a:t> by </a:t>
                                </a:r>
                                <a:r>
                                  <a:rPr lang="fr-FR" sz="1000" dirty="0" err="1" smtClean="0"/>
                                  <a:t>NaN</a:t>
                                </a:r>
                                <a:r>
                                  <a:rPr lang="fr-FR" sz="1000" dirty="0" smtClean="0"/>
                                  <a:t> values(1s by 1s)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(+ Correct </a:t>
                                </a:r>
                                <a:r>
                                  <a:rPr lang="fr-FR" sz="1000" dirty="0" err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artifacts</a:t>
                                </a:r>
                                <a:r>
                                  <a:rPr lang="fr-FR" sz="1000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 </a:t>
                                </a:r>
                                <a:r>
                                  <a:rPr lang="fr-FR" sz="1000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online</a:t>
                                </a:r>
                                <a:r>
                                  <a:rPr lang="fr-FR" sz="1000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 </a:t>
                                </a:r>
                                <a:r>
                                  <a:rPr lang="fr-FR" sz="1000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(for the </a:t>
                                </a:r>
                                <a:r>
                                  <a:rPr lang="fr-FR" sz="1000" dirty="0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</a:rPr>
                                  <a:t>future))</a:t>
                                </a:r>
                                <a:endPara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46" name="Group 45"/>
                              <p:cNvGrpSpPr/>
                              <p:nvPr/>
                            </p:nvGrpSpPr>
                            <p:grpSpPr>
                              <a:xfrm>
                                <a:off x="97129" y="1530735"/>
                                <a:ext cx="7654841" cy="1015663"/>
                                <a:chOff x="97129" y="1530735"/>
                                <a:chExt cx="7654841" cy="1015663"/>
                              </a:xfrm>
                            </p:grpSpPr>
                            <p:pic>
                              <p:nvPicPr>
                                <p:cNvPr id="47" name="Picture 2" descr="https://s14-eu5.ixquick.com/cgi-bin/serveimage?url=http%3A%2F%2Ft3.gstatic.com%2Fimages%3Fq%3Dtbn%3AANd9GcRxCQCqAjwDG5HsbK1174VaSRVbwBMRmUFfPgMmrcCURlAOKfGg&amp;sp=4e2588877ee8d1bc4e1875ddaf84a9ac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7129" y="1670253"/>
                                  <a:ext cx="576064" cy="675075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  <p:cxnSp>
                              <p:nvCxnSpPr>
                                <p:cNvPr id="48" name="Straight Arrow Connector 47"/>
                                <p:cNvCxnSpPr/>
                                <p:nvPr/>
                              </p:nvCxnSpPr>
                              <p:spPr>
                                <a:xfrm>
                                  <a:off x="673193" y="1999652"/>
                                  <a:ext cx="432048" cy="0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49" name="TextBox 48"/>
                                <p:cNvSpPr txBox="1"/>
                                <p:nvPr/>
                              </p:nvSpPr>
                              <p:spPr>
                                <a:xfrm>
                                  <a:off x="1032019" y="1802173"/>
                                  <a:ext cx="1231507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000" dirty="0" err="1" smtClean="0"/>
                                    <a:t>Raw</a:t>
                                  </a:r>
                                  <a:r>
                                    <a:rPr lang="fr-FR" sz="1000" dirty="0" smtClean="0"/>
                                    <a:t> data sent on the smartphone 1s by 1s</a:t>
                                  </a:r>
                                </a:p>
                              </p:txBody>
                            </p:sp>
                            <p:pic>
                              <p:nvPicPr>
                                <p:cNvPr id="50" name="Picture 4" descr="https://s14-eu5.ixquick.com/cgi-bin/serveimage?url=http%3A%2F%2Ft3.gstatic.com%2Fimages%3Fq%3Dtbn%3AANd9GcSrEM37qd0NZ6VO0HFYqGwSnAeMzvDH6cZGHEOgyNwxeoJXK0LRVg&amp;sp=be77629f0c8bba4b7677f89c798b4f3d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81209" y="1781991"/>
                                  <a:ext cx="216016" cy="161206"/>
                                </a:xfrm>
                                <a:prstGeom prst="rect">
                                  <a:avLst/>
                                </a:prstGeom>
                                <a:noFill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</a:extLst>
                              </p:spPr>
                            </p:pic>
                            <p:sp>
                              <p:nvSpPr>
                                <p:cNvPr id="51" name="TextBox 50"/>
                                <p:cNvSpPr txBox="1"/>
                                <p:nvPr/>
                              </p:nvSpPr>
                              <p:spPr>
                                <a:xfrm>
                                  <a:off x="3676062" y="1612804"/>
                                  <a:ext cx="1168749" cy="86177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000" dirty="0" err="1" smtClean="0"/>
                                    <a:t>Linear</a:t>
                                  </a:r>
                                  <a:r>
                                    <a:rPr lang="fr-FR" sz="1000" dirty="0" smtClean="0"/>
                                    <a:t> interpolation of </a:t>
                                  </a:r>
                                  <a:r>
                                    <a:rPr lang="fr-FR" sz="1000" dirty="0" smtClean="0"/>
                                    <a:t>possible </a:t>
                                  </a:r>
                                  <a:r>
                                    <a:rPr lang="fr-FR" sz="1000" dirty="0" err="1" smtClean="0"/>
                                    <a:t>missing</a:t>
                                  </a:r>
                                  <a:r>
                                    <a:rPr lang="fr-FR" sz="1000" dirty="0" smtClean="0"/>
                                    <a:t> </a:t>
                                  </a:r>
                                  <a:r>
                                    <a:rPr lang="fr-FR" sz="1000" dirty="0" smtClean="0"/>
                                    <a:t>values</a:t>
                                  </a:r>
                                </a:p>
                                <a:p>
                                  <a:pPr algn="ctr"/>
                                  <a:r>
                                    <a:rPr lang="fr-FR" sz="1000" dirty="0" smtClean="0"/>
                                    <a:t>(1s by 1s)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52" name="TextBox 51"/>
                                <p:cNvSpPr txBox="1"/>
                                <p:nvPr/>
                              </p:nvSpPr>
                              <p:spPr>
                                <a:xfrm>
                                  <a:off x="4715115" y="1530735"/>
                                  <a:ext cx="1646710" cy="1015663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000" dirty="0" smtClean="0"/>
                                    <a:t>DC </a:t>
                                  </a:r>
                                  <a:r>
                                    <a:rPr lang="fr-FR" sz="1000" dirty="0" err="1" smtClean="0"/>
                                    <a:t>removal</a:t>
                                  </a:r>
                                  <a:endParaRPr lang="fr-FR" sz="1000" dirty="0" smtClean="0"/>
                                </a:p>
                                <a:p>
                                  <a:pPr algn="ctr"/>
                                  <a:r>
                                    <a:rPr lang="fr-FR" sz="1000" dirty="0" smtClean="0"/>
                                    <a:t>(1s by 1s)</a:t>
                                  </a:r>
                                </a:p>
                                <a:p>
                                  <a:pPr algn="ctr"/>
                                  <a:r>
                                    <a:rPr lang="fr-FR" sz="1000" dirty="0" smtClean="0"/>
                                    <a:t>+</a:t>
                                  </a:r>
                                </a:p>
                                <a:p>
                                  <a:pPr algn="ctr"/>
                                  <a:r>
                                    <a:rPr lang="fr-FR" sz="1000" dirty="0" err="1" smtClean="0"/>
                                    <a:t>Remove</a:t>
                                  </a:r>
                                  <a:r>
                                    <a:rPr lang="fr-FR" sz="1000" dirty="0" smtClean="0"/>
                                    <a:t> the </a:t>
                                  </a:r>
                                  <a:r>
                                    <a:rPr lang="fr-FR" sz="1000" dirty="0" err="1" smtClean="0"/>
                                    <a:t>powerline</a:t>
                                  </a:r>
                                  <a:r>
                                    <a:rPr lang="fr-FR" sz="1000" dirty="0" smtClean="0"/>
                                    <a:t> noise (</a:t>
                                  </a:r>
                                  <a:r>
                                    <a:rPr lang="fr-FR" sz="1000" dirty="0" err="1" smtClean="0"/>
                                    <a:t>notch</a:t>
                                  </a:r>
                                  <a:r>
                                    <a:rPr lang="fr-FR" sz="1000" dirty="0" smtClean="0"/>
                                    <a:t> at 50 and 100Hz) (1s by 1s)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53" name="TextBox 52"/>
                                <p:cNvSpPr txBox="1"/>
                                <p:nvPr/>
                              </p:nvSpPr>
                              <p:spPr>
                                <a:xfrm>
                                  <a:off x="6285572" y="1823123"/>
                                  <a:ext cx="1466398" cy="400110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fr-FR" sz="1000" dirty="0" err="1" smtClean="0"/>
                                    <a:t>Quality</a:t>
                                  </a:r>
                                  <a:r>
                                    <a:rPr lang="fr-FR" sz="1000" dirty="0" smtClean="0"/>
                                    <a:t> </a:t>
                                  </a:r>
                                  <a:r>
                                    <a:rPr lang="fr-FR" sz="1000" dirty="0" err="1" smtClean="0"/>
                                    <a:t>Checker</a:t>
                                  </a:r>
                                  <a:endParaRPr lang="fr-FR" sz="1000" dirty="0" smtClean="0"/>
                                </a:p>
                                <a:p>
                                  <a:pPr algn="ctr"/>
                                  <a:r>
                                    <a:rPr lang="fr-FR" sz="1000" dirty="0" smtClean="0"/>
                                    <a:t>(1s by 1s)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54" name="Straight Arrow Connector 53"/>
                                <p:cNvCxnSpPr/>
                                <p:nvPr/>
                              </p:nvCxnSpPr>
                              <p:spPr>
                                <a:xfrm flipV="1">
                                  <a:off x="2185361" y="1992020"/>
                                  <a:ext cx="360040" cy="7632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55" name="Straight Arrow Connector 54"/>
                                <p:cNvCxnSpPr/>
                                <p:nvPr/>
                              </p:nvCxnSpPr>
                              <p:spPr>
                                <a:xfrm flipV="1">
                                  <a:off x="4633633" y="1984388"/>
                                  <a:ext cx="360040" cy="7632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cxnSp>
                              <p:nvCxnSpPr>
                                <p:cNvPr id="56" name="Straight Arrow Connector 55"/>
                                <p:cNvCxnSpPr/>
                                <p:nvPr/>
                              </p:nvCxnSpPr>
                              <p:spPr>
                                <a:xfrm flipV="1">
                                  <a:off x="6009806" y="1976756"/>
                                  <a:ext cx="360040" cy="7632"/>
                                </a:xfrm>
                                <a:prstGeom prst="straightConnector1">
                                  <a:avLst/>
                                </a:prstGeom>
                                <a:ln>
                                  <a:tailEnd type="triangle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57" name="TextBox 56"/>
                                <p:cNvSpPr txBox="1"/>
                                <p:nvPr/>
                              </p:nvSpPr>
                              <p:spPr>
                                <a:xfrm>
                                  <a:off x="2179723" y="1823123"/>
                                  <a:ext cx="293670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800" dirty="0" smtClean="0"/>
                                    <a:t>1s</a:t>
                                  </a:r>
                                  <a:endParaRPr lang="fr-FR" sz="800" dirty="0"/>
                                </a:p>
                              </p:txBody>
                            </p:sp>
                            <p:sp>
                              <p:nvSpPr>
                                <p:cNvPr id="58" name="TextBox 57"/>
                                <p:cNvSpPr txBox="1"/>
                                <p:nvPr/>
                              </p:nvSpPr>
                              <p:spPr>
                                <a:xfrm>
                                  <a:off x="4627995" y="1795534"/>
                                  <a:ext cx="293670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800" dirty="0" smtClean="0"/>
                                    <a:t>1s</a:t>
                                  </a:r>
                                  <a:endParaRPr lang="fr-FR" sz="800" dirty="0"/>
                                </a:p>
                              </p:txBody>
                            </p:sp>
                            <p:sp>
                              <p:nvSpPr>
                                <p:cNvPr id="59" name="TextBox 58"/>
                                <p:cNvSpPr txBox="1"/>
                                <p:nvPr/>
                              </p:nvSpPr>
                              <p:spPr>
                                <a:xfrm>
                                  <a:off x="6038921" y="1775162"/>
                                  <a:ext cx="293670" cy="21544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fr-FR" sz="800" dirty="0" smtClean="0"/>
                                    <a:t>1s</a:t>
                                  </a:r>
                                  <a:endParaRPr lang="fr-FR" sz="800" dirty="0"/>
                                </a:p>
                              </p:txBody>
                            </p:sp>
                          </p:grpSp>
                        </p:grpSp>
                        <p:cxnSp>
                          <p:nvCxnSpPr>
                            <p:cNvPr id="38" name="Straight Arrow Connector 37"/>
                            <p:cNvCxnSpPr>
                              <a:stCxn id="49" idx="0"/>
                              <a:endCxn id="36" idx="2"/>
                            </p:cNvCxnSpPr>
                            <p:nvPr/>
                          </p:nvCxnSpPr>
                          <p:spPr>
                            <a:xfrm flipH="1" flipV="1">
                              <a:off x="1647772" y="1488888"/>
                              <a:ext cx="1" cy="313285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1" name="Straight Arrow Connector 40"/>
                            <p:cNvCxnSpPr/>
                            <p:nvPr/>
                          </p:nvCxnSpPr>
                          <p:spPr>
                            <a:xfrm>
                              <a:off x="4775501" y="1995686"/>
                              <a:ext cx="2148" cy="818778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42" name="TextBox 41"/>
                            <p:cNvSpPr txBox="1"/>
                            <p:nvPr/>
                          </p:nvSpPr>
                          <p:spPr>
                            <a:xfrm>
                              <a:off x="3438164" y="2833397"/>
                              <a:ext cx="1954591" cy="86177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solidFill>
                                <a:schemeClr val="accent1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000" dirty="0" err="1" smtClean="0"/>
                                <a:t>Add</a:t>
                              </a:r>
                              <a:r>
                                <a:rPr lang="fr-FR" sz="1000" dirty="0" smtClean="0"/>
                                <a:t> the 1s </a:t>
                              </a:r>
                              <a:r>
                                <a:rPr lang="fr-FR" sz="1000" dirty="0" err="1" smtClean="0"/>
                                <a:t>interpolated</a:t>
                              </a:r>
                              <a:r>
                                <a:rPr lang="fr-FR" sz="1000" dirty="0" smtClean="0"/>
                                <a:t> data on a matrix </a:t>
                              </a:r>
                              <a:r>
                                <a:rPr lang="fr-FR" sz="1000" dirty="0" err="1" smtClean="0"/>
                                <a:t>rawSessionData</a:t>
                              </a:r>
                              <a:r>
                                <a:rPr lang="fr-FR" sz="1000" dirty="0" smtClean="0"/>
                                <a:t>.</a:t>
                              </a:r>
                            </a:p>
                            <a:p>
                              <a:pPr algn="ctr"/>
                              <a:r>
                                <a:rPr lang="fr-FR" sz="1000" dirty="0" err="1" smtClean="0"/>
                                <a:t>rawSessionData</a:t>
                              </a:r>
                              <a:r>
                                <a:rPr lang="fr-FR" sz="1000" dirty="0" smtClean="0"/>
                                <a:t> </a:t>
                              </a:r>
                              <a:r>
                                <a:rPr lang="fr-FR" sz="1000" dirty="0" err="1" smtClean="0"/>
                                <a:t>can</a:t>
                              </a:r>
                              <a:r>
                                <a:rPr lang="fr-FR" sz="1000" dirty="0" smtClean="0"/>
                                <a:t> have </a:t>
                              </a:r>
                              <a:r>
                                <a:rPr lang="fr-FR" sz="1000" dirty="0" err="1" smtClean="0"/>
                                <a:t>NaN</a:t>
                              </a:r>
                              <a:r>
                                <a:rPr lang="fr-FR" sz="1000" dirty="0" smtClean="0"/>
                                <a:t> values if the </a:t>
                              </a:r>
                              <a:r>
                                <a:rPr lang="fr-FR" sz="1000" dirty="0" err="1" smtClean="0"/>
                                <a:t>quality</a:t>
                              </a:r>
                              <a:r>
                                <a:rPr lang="fr-FR" sz="1000" dirty="0" smtClean="0"/>
                                <a:t> </a:t>
                              </a:r>
                              <a:r>
                                <a:rPr lang="fr-FR" sz="1000" dirty="0" err="1" smtClean="0"/>
                                <a:t>is</a:t>
                              </a:r>
                              <a:r>
                                <a:rPr lang="fr-FR" sz="1000" dirty="0" smtClean="0"/>
                                <a:t> </a:t>
                              </a:r>
                              <a:r>
                                <a:rPr lang="fr-FR" sz="1000" dirty="0" err="1" smtClean="0"/>
                                <a:t>bad</a:t>
                              </a:r>
                              <a:r>
                                <a:rPr lang="fr-FR" sz="1000" dirty="0" smtClean="0"/>
                                <a:t>.</a:t>
                              </a:r>
                              <a:endParaRPr lang="fr-FR" sz="1000" dirty="0" smtClean="0"/>
                            </a:p>
                            <a:p>
                              <a:pPr algn="ctr"/>
                              <a:endParaRPr lang="fr-FR" sz="1000" dirty="0"/>
                            </a:p>
                          </p:txBody>
                        </p:sp>
                        <p:cxnSp>
                          <p:nvCxnSpPr>
                            <p:cNvPr id="43" name="Straight Connector 42"/>
                            <p:cNvCxnSpPr>
                              <a:stCxn id="53" idx="2"/>
                              <a:endCxn id="45" idx="0"/>
                            </p:cNvCxnSpPr>
                            <p:nvPr/>
                          </p:nvCxnSpPr>
                          <p:spPr>
                            <a:xfrm>
                              <a:off x="7018771" y="2223233"/>
                              <a:ext cx="0" cy="379332"/>
                            </a:xfrm>
                            <a:prstGeom prst="line">
                              <a:avLst/>
                            </a:prstGeom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cxnSp>
                          <p:nvCxnSpPr>
                            <p:cNvPr id="44" name="Straight Arrow Connector 43"/>
                            <p:cNvCxnSpPr>
                              <a:stCxn id="45" idx="1"/>
                            </p:cNvCxnSpPr>
                            <p:nvPr/>
                          </p:nvCxnSpPr>
                          <p:spPr>
                            <a:xfrm flipH="1" flipV="1">
                              <a:off x="5392755" y="3031431"/>
                              <a:ext cx="827845" cy="2021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sp>
                        <p:nvSpPr>
                          <p:cNvPr id="34" name="TextBox 33"/>
                          <p:cNvSpPr txBox="1"/>
                          <p:nvPr/>
                        </p:nvSpPr>
                        <p:spPr>
                          <a:xfrm>
                            <a:off x="7862098" y="1187715"/>
                            <a:ext cx="1268514" cy="1169551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000" dirty="0" err="1"/>
                              <a:t>Add</a:t>
                            </a:r>
                            <a:r>
                              <a:rPr lang="fr-FR" sz="1000" dirty="0"/>
                              <a:t> the </a:t>
                            </a:r>
                            <a:r>
                              <a:rPr lang="fr-FR" sz="1000" dirty="0" err="1"/>
                              <a:t>quality</a:t>
                            </a:r>
                            <a:r>
                              <a:rPr lang="fr-FR" sz="1000" dirty="0"/>
                              <a:t> data on a matrix </a:t>
                            </a:r>
                            <a:r>
                              <a:rPr lang="fr-FR" sz="1000" dirty="0" err="1" smtClean="0"/>
                              <a:t>qualitySession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/>
                              <a:t>which</a:t>
                            </a:r>
                            <a:r>
                              <a:rPr lang="fr-FR" sz="1000" dirty="0"/>
                              <a:t> </a:t>
                            </a:r>
                            <a:r>
                              <a:rPr lang="fr-FR" sz="1000" dirty="0" err="1"/>
                              <a:t>holds</a:t>
                            </a:r>
                            <a:r>
                              <a:rPr lang="fr-FR" sz="1000" dirty="0"/>
                              <a:t> one </a:t>
                            </a:r>
                            <a:r>
                              <a:rPr lang="fr-FR" sz="1000" dirty="0" err="1"/>
                              <a:t>quality</a:t>
                            </a:r>
                            <a:r>
                              <a:rPr lang="fr-FR" sz="1000" dirty="0"/>
                              <a:t> value by second for the </a:t>
                            </a:r>
                            <a:r>
                              <a:rPr lang="fr-FR" sz="1000" dirty="0" err="1"/>
                              <a:t>JsonFile</a:t>
                            </a:r>
                            <a:endParaRPr lang="fr-FR" sz="1000" dirty="0"/>
                          </a:p>
                        </p:txBody>
                      </p:sp>
                      <p:cxnSp>
                        <p:nvCxnSpPr>
                          <p:cNvPr id="35" name="Straight Arrow Connector 34"/>
                          <p:cNvCxnSpPr/>
                          <p:nvPr/>
                        </p:nvCxnSpPr>
                        <p:spPr>
                          <a:xfrm>
                            <a:off x="7596336" y="1772491"/>
                            <a:ext cx="279150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68" name="TextBox 67"/>
                        <p:cNvSpPr txBox="1"/>
                        <p:nvPr/>
                      </p:nvSpPr>
                      <p:spPr>
                        <a:xfrm>
                          <a:off x="1291694" y="2073791"/>
                          <a:ext cx="1882210" cy="70788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err="1" smtClean="0"/>
                            <a:t>Each</a:t>
                          </a:r>
                          <a:r>
                            <a:rPr lang="fr-FR" sz="1000" dirty="0" smtClean="0"/>
                            <a:t> second, </a:t>
                          </a:r>
                          <a:r>
                            <a:rPr lang="fr-FR" sz="1000" dirty="0" err="1" smtClean="0"/>
                            <a:t>fill</a:t>
                          </a:r>
                          <a:r>
                            <a:rPr lang="fr-FR" sz="1000" dirty="0" smtClean="0"/>
                            <a:t> in a buffer of 4s </a:t>
                          </a:r>
                          <a:r>
                            <a:rPr lang="fr-FR" sz="1000" dirty="0" err="1" smtClean="0"/>
                            <a:t>from</a:t>
                          </a:r>
                          <a:r>
                            <a:rPr lang="fr-FR" sz="1000" dirty="0" smtClean="0"/>
                            <a:t> the </a:t>
                          </a:r>
                          <a:r>
                            <a:rPr lang="fr-FR" sz="1000" dirty="0" err="1" smtClean="0"/>
                            <a:t>rawSessionData</a:t>
                          </a:r>
                          <a:r>
                            <a:rPr lang="fr-FR" sz="1000" dirty="0" smtClean="0"/>
                            <a:t> of the best </a:t>
                          </a:r>
                          <a:r>
                            <a:rPr lang="fr-FR" sz="1000" dirty="0" err="1"/>
                            <a:t>channel</a:t>
                          </a:r>
                          <a:r>
                            <a:rPr lang="fr-FR" sz="1000" dirty="0"/>
                            <a:t> (</a:t>
                          </a:r>
                          <a:r>
                            <a:rPr lang="fr-FR" sz="1000" dirty="0" err="1"/>
                            <a:t>see</a:t>
                          </a:r>
                          <a:r>
                            <a:rPr lang="fr-FR" sz="1000" dirty="0"/>
                            <a:t> calibration) </a:t>
                          </a:r>
                          <a:endParaRPr lang="fr-FR" sz="1000" dirty="0" smtClean="0"/>
                        </a:p>
                      </p:txBody>
                    </p:sp>
                    <p:cxnSp>
                      <p:nvCxnSpPr>
                        <p:cNvPr id="69" name="Straight Arrow Connector 68"/>
                        <p:cNvCxnSpPr/>
                        <p:nvPr/>
                      </p:nvCxnSpPr>
                      <p:spPr>
                        <a:xfrm flipH="1">
                          <a:off x="3124200" y="2436213"/>
                          <a:ext cx="324340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71" name="TextBox 70"/>
                      <p:cNvSpPr txBox="1"/>
                      <p:nvPr/>
                    </p:nvSpPr>
                    <p:spPr>
                      <a:xfrm>
                        <a:off x="142183" y="2227496"/>
                        <a:ext cx="111744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700" dirty="0" smtClean="0"/>
                          <a:t>4s by 4s </a:t>
                        </a:r>
                        <a:r>
                          <a:rPr lang="fr-FR" sz="700" dirty="0" err="1" smtClean="0"/>
                          <a:t>with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sliding</a:t>
                        </a:r>
                        <a:r>
                          <a:rPr lang="fr-FR" sz="700" dirty="0" smtClean="0"/>
                          <a:t> </a:t>
                        </a:r>
                        <a:r>
                          <a:rPr lang="fr-FR" sz="700" dirty="0" err="1" smtClean="0"/>
                          <a:t>window</a:t>
                        </a:r>
                        <a:r>
                          <a:rPr lang="fr-FR" sz="700" dirty="0" smtClean="0"/>
                          <a:t> of 1s</a:t>
                        </a:r>
                        <a:endParaRPr lang="fr-FR" sz="700" dirty="0"/>
                      </a:p>
                    </p:txBody>
                  </p:sp>
                  <p:sp>
                    <p:nvSpPr>
                      <p:cNvPr id="72" name="TextBox 71"/>
                      <p:cNvSpPr txBox="1"/>
                      <p:nvPr/>
                    </p:nvSpPr>
                    <p:spPr>
                      <a:xfrm>
                        <a:off x="21258" y="2756594"/>
                        <a:ext cx="2057459" cy="175432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smtClean="0"/>
                          <a:t>DC </a:t>
                        </a:r>
                        <a:r>
                          <a:rPr lang="fr-FR" sz="900" dirty="0" err="1" smtClean="0"/>
                          <a:t>removal</a:t>
                        </a:r>
                        <a:endParaRPr lang="fr-FR" sz="900" dirty="0" smtClean="0"/>
                      </a:p>
                      <a:p>
                        <a:pPr algn="ctr"/>
                        <a:r>
                          <a:rPr lang="fr-FR" sz="900" dirty="0" smtClean="0"/>
                          <a:t>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Remove</a:t>
                        </a:r>
                        <a:r>
                          <a:rPr lang="fr-FR" sz="900" dirty="0" smtClean="0"/>
                          <a:t> the </a:t>
                        </a:r>
                        <a:r>
                          <a:rPr lang="fr-FR" sz="900" dirty="0" err="1" smtClean="0"/>
                          <a:t>powerline</a:t>
                        </a:r>
                        <a:r>
                          <a:rPr lang="fr-FR" sz="900" dirty="0" smtClean="0"/>
                          <a:t> noise (</a:t>
                        </a:r>
                        <a:r>
                          <a:rPr lang="fr-FR" sz="900" dirty="0" err="1" smtClean="0"/>
                          <a:t>notch</a:t>
                        </a:r>
                        <a:r>
                          <a:rPr lang="fr-FR" sz="900" dirty="0" smtClean="0"/>
                          <a:t> at 50 and 100Hz) (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signal)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Appky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bandpass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between</a:t>
                        </a:r>
                        <a:r>
                          <a:rPr lang="fr-FR" sz="900" dirty="0" smtClean="0"/>
                          <a:t> 2 and 30Hz</a:t>
                        </a:r>
                      </a:p>
                      <a:p>
                        <a:pPr algn="ctr"/>
                        <a:r>
                          <a:rPr lang="fr-FR" sz="9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900" dirty="0" err="1" smtClean="0"/>
                          <a:t>Apply</a:t>
                        </a:r>
                        <a:r>
                          <a:rPr lang="fr-FR" sz="900" dirty="0" smtClean="0"/>
                          <a:t> a </a:t>
                        </a:r>
                        <a:r>
                          <a:rPr lang="fr-FR" sz="900" dirty="0" err="1" smtClean="0"/>
                          <a:t>linear</a:t>
                        </a:r>
                        <a:r>
                          <a:rPr lang="fr-FR" sz="900" dirty="0" smtClean="0"/>
                          <a:t> interpolation of the </a:t>
                        </a:r>
                        <a:r>
                          <a:rPr lang="fr-FR" sz="900" dirty="0" err="1" smtClean="0"/>
                          <a:t>outliers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err="1" smtClean="0"/>
                          <a:t>based</a:t>
                        </a:r>
                        <a:r>
                          <a:rPr lang="fr-FR" sz="900" dirty="0" smtClean="0"/>
                          <a:t> on the data of the </a:t>
                        </a:r>
                        <a:r>
                          <a:rPr lang="fr-FR" sz="900" dirty="0" err="1" smtClean="0"/>
                          <a:t>whole</a:t>
                        </a:r>
                        <a:r>
                          <a:rPr lang="fr-FR" sz="900" dirty="0" smtClean="0"/>
                          <a:t> signal </a:t>
                        </a:r>
                        <a:r>
                          <a:rPr lang="fr-FR" sz="900" dirty="0" err="1" smtClean="0"/>
                          <a:t>from</a:t>
                        </a:r>
                        <a:r>
                          <a:rPr lang="fr-FR" sz="900" dirty="0" smtClean="0"/>
                          <a:t> calibration</a:t>
                        </a:r>
                      </a:p>
                    </p:txBody>
                  </p:sp>
                  <p:cxnSp>
                    <p:nvCxnSpPr>
                      <p:cNvPr id="90" name="Straight Arrow Connector 89"/>
                      <p:cNvCxnSpPr/>
                      <p:nvPr/>
                    </p:nvCxnSpPr>
                    <p:spPr>
                      <a:xfrm>
                        <a:off x="1043608" y="2427734"/>
                        <a:ext cx="6380" cy="40011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" name="Straight Connector 97"/>
                      <p:cNvCxnSpPr/>
                      <p:nvPr/>
                    </p:nvCxnSpPr>
                    <p:spPr>
                      <a:xfrm flipH="1">
                        <a:off x="1043608" y="2434192"/>
                        <a:ext cx="369843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5" name="Group 114"/>
                      <p:cNvGrpSpPr/>
                      <p:nvPr/>
                    </p:nvGrpSpPr>
                    <p:grpSpPr>
                      <a:xfrm>
                        <a:off x="1984024" y="3328990"/>
                        <a:ext cx="7196254" cy="1260298"/>
                        <a:chOff x="1984024" y="3328990"/>
                        <a:chExt cx="7196254" cy="1260298"/>
                      </a:xfrm>
                    </p:grpSpPr>
                    <p:cxnSp>
                      <p:nvCxnSpPr>
                        <p:cNvPr id="73" name="Straight Arrow Connector 72"/>
                        <p:cNvCxnSpPr/>
                        <p:nvPr/>
                      </p:nvCxnSpPr>
                      <p:spPr>
                        <a:xfrm>
                          <a:off x="1984024" y="3809010"/>
                          <a:ext cx="107172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grpSp>
                      <p:nvGrpSpPr>
                        <p:cNvPr id="114" name="Group 113"/>
                        <p:cNvGrpSpPr/>
                        <p:nvPr/>
                      </p:nvGrpSpPr>
                      <p:grpSpPr>
                        <a:xfrm>
                          <a:off x="1987632" y="3328990"/>
                          <a:ext cx="7192646" cy="1260298"/>
                          <a:chOff x="1987632" y="3328990"/>
                          <a:chExt cx="7192646" cy="1260298"/>
                        </a:xfrm>
                      </p:grpSpPr>
                      <p:sp>
                        <p:nvSpPr>
                          <p:cNvPr id="70" name="TextBox 69"/>
                          <p:cNvSpPr txBox="1"/>
                          <p:nvPr/>
                        </p:nvSpPr>
                        <p:spPr>
                          <a:xfrm>
                            <a:off x="4522529" y="3648155"/>
                            <a:ext cx="1237324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Smooth</a:t>
                            </a:r>
                            <a:r>
                              <a:rPr lang="fr-FR" sz="900" dirty="0" smtClean="0"/>
                              <a:t> SNR</a:t>
                            </a:r>
                          </a:p>
                        </p:txBody>
                      </p:sp>
                      <p:sp>
                        <p:nvSpPr>
                          <p:cNvPr id="74" name="TextBox 73"/>
                          <p:cNvSpPr txBox="1"/>
                          <p:nvPr/>
                        </p:nvSpPr>
                        <p:spPr>
                          <a:xfrm>
                            <a:off x="1987632" y="3488109"/>
                            <a:ext cx="1117449" cy="30777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smtClean="0"/>
                              <a:t>4s by 4s </a:t>
                            </a:r>
                            <a:r>
                              <a:rPr lang="fr-FR" sz="700" dirty="0" err="1" smtClean="0"/>
                              <a:t>with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sliding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window</a:t>
                            </a:r>
                            <a:r>
                              <a:rPr lang="fr-FR" sz="700" dirty="0" smtClean="0"/>
                              <a:t> of 1s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75" name="TextBox 74"/>
                          <p:cNvSpPr txBox="1"/>
                          <p:nvPr/>
                        </p:nvSpPr>
                        <p:spPr>
                          <a:xfrm>
                            <a:off x="2866405" y="3675239"/>
                            <a:ext cx="1237324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Compute</a:t>
                            </a:r>
                            <a:r>
                              <a:rPr lang="fr-FR" sz="900" dirty="0" smtClean="0"/>
                              <a:t> SNR</a:t>
                            </a:r>
                          </a:p>
                        </p:txBody>
                      </p:sp>
                      <p:cxnSp>
                        <p:nvCxnSpPr>
                          <p:cNvPr id="76" name="Straight Arrow Connector 75"/>
                          <p:cNvCxnSpPr/>
                          <p:nvPr/>
                        </p:nvCxnSpPr>
                        <p:spPr>
                          <a:xfrm flipV="1">
                            <a:off x="3921936" y="3790655"/>
                            <a:ext cx="832560" cy="79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7" name="TextBox 76"/>
                          <p:cNvSpPr txBox="1"/>
                          <p:nvPr/>
                        </p:nvSpPr>
                        <p:spPr>
                          <a:xfrm>
                            <a:off x="3813695" y="3563516"/>
                            <a:ext cx="1117449" cy="2000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smtClean="0"/>
                              <a:t>1 value by second</a:t>
                            </a:r>
                            <a:endParaRPr lang="fr-FR" sz="700" dirty="0"/>
                          </a:p>
                        </p:txBody>
                      </p:sp>
                      <p:cxnSp>
                        <p:nvCxnSpPr>
                          <p:cNvPr id="78" name="Straight Arrow Connector 77"/>
                          <p:cNvCxnSpPr>
                            <a:stCxn id="75" idx="2"/>
                          </p:cNvCxnSpPr>
                          <p:nvPr/>
                        </p:nvCxnSpPr>
                        <p:spPr>
                          <a:xfrm>
                            <a:off x="3485067" y="3906071"/>
                            <a:ext cx="0" cy="33498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9" name="TextBox 78"/>
                          <p:cNvSpPr txBox="1"/>
                          <p:nvPr/>
                        </p:nvSpPr>
                        <p:spPr>
                          <a:xfrm>
                            <a:off x="2843808" y="4219956"/>
                            <a:ext cx="12373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Store </a:t>
                            </a:r>
                            <a:r>
                              <a:rPr lang="fr-FR" sz="900" dirty="0" err="1" smtClean="0"/>
                              <a:t>it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SNRSession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vector</a:t>
                            </a:r>
                            <a:endParaRPr lang="fr-FR" sz="900" dirty="0" smtClean="0"/>
                          </a:p>
                        </p:txBody>
                      </p:sp>
                      <p:cxnSp>
                        <p:nvCxnSpPr>
                          <p:cNvPr id="80" name="Straight Connector 79"/>
                          <p:cNvCxnSpPr/>
                          <p:nvPr/>
                        </p:nvCxnSpPr>
                        <p:spPr>
                          <a:xfrm>
                            <a:off x="3984690" y="4404622"/>
                            <a:ext cx="1177200" cy="15389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1" name="Straight Arrow Connector 80"/>
                          <p:cNvCxnSpPr/>
                          <p:nvPr/>
                        </p:nvCxnSpPr>
                        <p:spPr>
                          <a:xfrm flipV="1">
                            <a:off x="5161890" y="3903899"/>
                            <a:ext cx="0" cy="51611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82" name="TextBox 81"/>
                          <p:cNvSpPr txBox="1"/>
                          <p:nvPr/>
                        </p:nvSpPr>
                        <p:spPr>
                          <a:xfrm>
                            <a:off x="6173828" y="3515624"/>
                            <a:ext cx="1441276" cy="646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Normalize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Smoothed</a:t>
                            </a:r>
                            <a:r>
                              <a:rPr lang="fr-FR" sz="900" dirty="0" smtClean="0"/>
                              <a:t> SNR </a:t>
                            </a:r>
                            <a:r>
                              <a:rPr lang="fr-FR" sz="900" dirty="0" err="1" smtClean="0"/>
                              <a:t>with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mean</a:t>
                            </a:r>
                            <a:r>
                              <a:rPr lang="fr-FR" sz="900" dirty="0" smtClean="0"/>
                              <a:t> and </a:t>
                            </a:r>
                            <a:r>
                              <a:rPr lang="fr-FR" sz="900" dirty="0" err="1" smtClean="0"/>
                              <a:t>std</a:t>
                            </a:r>
                            <a:r>
                              <a:rPr lang="fr-FR" sz="900" dirty="0" smtClean="0"/>
                              <a:t> of </a:t>
                            </a:r>
                            <a:r>
                              <a:rPr lang="fr-FR" sz="900" dirty="0" err="1" smtClean="0"/>
                              <a:t>smoothed</a:t>
                            </a:r>
                            <a:r>
                              <a:rPr lang="fr-FR" sz="900" dirty="0" smtClean="0"/>
                              <a:t> SNR </a:t>
                            </a:r>
                            <a:r>
                              <a:rPr lang="fr-FR" sz="900" dirty="0" err="1" smtClean="0"/>
                              <a:t>from</a:t>
                            </a:r>
                            <a:r>
                              <a:rPr lang="fr-FR" sz="900" dirty="0" smtClean="0"/>
                              <a:t> calibration </a:t>
                            </a:r>
                          </a:p>
                        </p:txBody>
                      </p:sp>
                      <p:cxnSp>
                        <p:nvCxnSpPr>
                          <p:cNvPr id="83" name="Straight Arrow Connector 82"/>
                          <p:cNvCxnSpPr/>
                          <p:nvPr/>
                        </p:nvCxnSpPr>
                        <p:spPr>
                          <a:xfrm>
                            <a:off x="5534793" y="3763571"/>
                            <a:ext cx="729719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02" name="Straight Arrow Connector 101"/>
                          <p:cNvCxnSpPr/>
                          <p:nvPr/>
                        </p:nvCxnSpPr>
                        <p:spPr>
                          <a:xfrm flipV="1">
                            <a:off x="7580649" y="3721432"/>
                            <a:ext cx="652513" cy="1795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103" name="TextBox 102"/>
                          <p:cNvSpPr txBox="1"/>
                          <p:nvPr/>
                        </p:nvSpPr>
                        <p:spPr>
                          <a:xfrm>
                            <a:off x="8193322" y="3328990"/>
                            <a:ext cx="986956" cy="10618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Transform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into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volum</a:t>
                            </a:r>
                            <a:r>
                              <a:rPr lang="fr-FR" sz="900" dirty="0" smtClean="0"/>
                              <a:t> value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If </a:t>
                            </a:r>
                            <a:r>
                              <a:rPr lang="fr-FR" sz="900" dirty="0" err="1" smtClean="0"/>
                              <a:t>normalized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smoothed</a:t>
                            </a:r>
                            <a:r>
                              <a:rPr lang="fr-FR" sz="900" dirty="0" smtClean="0"/>
                              <a:t> SNR value = </a:t>
                            </a:r>
                            <a:r>
                              <a:rPr lang="fr-FR" sz="900" dirty="0" err="1" smtClean="0"/>
                              <a:t>NaN</a:t>
                            </a:r>
                            <a:r>
                              <a:rPr lang="fr-FR" sz="900" dirty="0" smtClean="0"/>
                              <a:t>, </a:t>
                            </a:r>
                            <a:r>
                              <a:rPr lang="fr-FR" sz="900" dirty="0" err="1" smtClean="0"/>
                              <a:t>volum</a:t>
                            </a:r>
                            <a:r>
                              <a:rPr lang="fr-FR" sz="900" dirty="0" smtClean="0"/>
                              <a:t> = </a:t>
                            </a:r>
                            <a:r>
                              <a:rPr lang="fr-FR" sz="900" dirty="0" smtClean="0"/>
                              <a:t>0,5 or </a:t>
                            </a:r>
                            <a:r>
                              <a:rPr lang="fr-FR" sz="900" dirty="0" err="1" smtClean="0"/>
                              <a:t>previous</a:t>
                            </a:r>
                            <a:r>
                              <a:rPr lang="fr-FR" sz="900" dirty="0" smtClean="0"/>
                              <a:t> value</a:t>
                            </a:r>
                            <a:endParaRPr lang="fr-FR" sz="900" dirty="0" smtClean="0"/>
                          </a:p>
                        </p:txBody>
                      </p:sp>
                      <p:sp>
                        <p:nvSpPr>
                          <p:cNvPr id="111" name="TextBox 110"/>
                          <p:cNvSpPr txBox="1"/>
                          <p:nvPr/>
                        </p:nvSpPr>
                        <p:spPr>
                          <a:xfrm>
                            <a:off x="5310875" y="3561432"/>
                            <a:ext cx="1117449" cy="2000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smtClean="0"/>
                              <a:t>1 value by second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112" name="TextBox 111"/>
                          <p:cNvSpPr txBox="1"/>
                          <p:nvPr/>
                        </p:nvSpPr>
                        <p:spPr>
                          <a:xfrm>
                            <a:off x="7348180" y="3521377"/>
                            <a:ext cx="1117449" cy="2000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smtClean="0"/>
                              <a:t>1 value by second</a:t>
                            </a:r>
                            <a:endParaRPr lang="fr-FR" sz="700" dirty="0"/>
                          </a:p>
                        </p:txBody>
                      </p:sp>
                    </p:grpSp>
                  </p:grpSp>
                </p:grp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174474" y="3902495"/>
                      <a:ext cx="1810276" cy="613471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107504" y="4490705"/>
                      <a:ext cx="192908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800" dirty="0" smtClean="0">
                          <a:solidFill>
                            <a:schemeClr val="accent6"/>
                          </a:solidFill>
                        </a:rPr>
                        <a:t>No </a:t>
                      </a:r>
                      <a:r>
                        <a:rPr lang="fr-FR" sz="800" dirty="0" err="1" smtClean="0">
                          <a:solidFill>
                            <a:schemeClr val="accent6"/>
                          </a:solidFill>
                        </a:rPr>
                        <a:t>need</a:t>
                      </a:r>
                      <a:r>
                        <a:rPr lang="fr-FR" sz="800" dirty="0" smtClean="0">
                          <a:solidFill>
                            <a:schemeClr val="accent6"/>
                          </a:solidFill>
                        </a:rPr>
                        <a:t> in the futur </a:t>
                      </a:r>
                      <a:r>
                        <a:rPr lang="fr-FR" sz="800" dirty="0" err="1" smtClean="0">
                          <a:solidFill>
                            <a:schemeClr val="accent6"/>
                          </a:solidFill>
                        </a:rPr>
                        <a:t>because</a:t>
                      </a:r>
                      <a:r>
                        <a:rPr lang="fr-FR" sz="8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800" dirty="0" err="1" smtClean="0">
                          <a:solidFill>
                            <a:schemeClr val="accent6"/>
                          </a:solidFill>
                        </a:rPr>
                        <a:t>we</a:t>
                      </a:r>
                      <a:r>
                        <a:rPr lang="fr-FR" sz="8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800" dirty="0" err="1" smtClean="0">
                          <a:solidFill>
                            <a:schemeClr val="accent6"/>
                          </a:solidFill>
                        </a:rPr>
                        <a:t>will</a:t>
                      </a:r>
                      <a:r>
                        <a:rPr lang="fr-FR" sz="800" dirty="0" smtClean="0">
                          <a:solidFill>
                            <a:schemeClr val="accent6"/>
                          </a:solidFill>
                        </a:rPr>
                        <a:t> correct artefacts online</a:t>
                      </a:r>
                      <a:endParaRPr lang="fr-FR" sz="8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2572362" y="528141"/>
                    <a:ext cx="2657252" cy="400110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Add</a:t>
                    </a:r>
                    <a:r>
                      <a:rPr lang="fr-FR" sz="1000" dirty="0" smtClean="0"/>
                      <a:t> NULL </a:t>
                    </a:r>
                    <a:r>
                      <a:rPr lang="fr-FR" sz="1000" dirty="0"/>
                      <a:t>in </a:t>
                    </a:r>
                    <a:r>
                      <a:rPr lang="fr-FR" sz="1000" dirty="0" err="1"/>
                      <a:t>qualityCalibration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which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holds</a:t>
                    </a:r>
                    <a:r>
                      <a:rPr lang="fr-FR" sz="1000" dirty="0"/>
                      <a:t> one </a:t>
                    </a:r>
                    <a:r>
                      <a:rPr lang="fr-FR" sz="1000" dirty="0" err="1" smtClean="0"/>
                      <a:t>quality</a:t>
                    </a:r>
                    <a:r>
                      <a:rPr lang="fr-FR" sz="1000" dirty="0" smtClean="0"/>
                      <a:t> value </a:t>
                    </a:r>
                    <a:r>
                      <a:rPr lang="fr-FR" sz="1000" dirty="0"/>
                      <a:t>by second for the </a:t>
                    </a:r>
                    <a:r>
                      <a:rPr lang="fr-FR" sz="1000" dirty="0" err="1" smtClean="0"/>
                      <a:t>JsonFile</a:t>
                    </a:r>
                    <a:endParaRPr lang="fr-FR" sz="1000" dirty="0"/>
                  </a:p>
                </p:txBody>
              </p:sp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2440499" y="1122739"/>
                    <a:ext cx="1218901" cy="55399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We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don’t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receive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anything</a:t>
                    </a:r>
                    <a:r>
                      <a:rPr lang="fr-FR" sz="1000" dirty="0" smtClean="0"/>
                      <a:t> (</a:t>
                    </a:r>
                    <a:r>
                      <a:rPr lang="fr-FR" sz="1000" dirty="0" err="1" smtClean="0"/>
                      <a:t>packet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 smtClean="0"/>
                      <a:t>lost</a:t>
                    </a:r>
                    <a:r>
                      <a:rPr lang="fr-FR" sz="1000" dirty="0" smtClean="0"/>
                      <a:t>)</a:t>
                    </a:r>
                    <a:endParaRPr lang="fr-FR" sz="1000" dirty="0"/>
                  </a:p>
                </p:txBody>
              </p:sp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3034904" y="912862"/>
                    <a:ext cx="40488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 err="1" smtClean="0"/>
                      <a:t>yes</a:t>
                    </a:r>
                    <a:endParaRPr lang="fr-FR" sz="800" dirty="0"/>
                  </a:p>
                </p:txBody>
              </p:sp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3537660" y="1343984"/>
                    <a:ext cx="404882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800" dirty="0" smtClean="0"/>
                      <a:t>no</a:t>
                    </a:r>
                    <a:endParaRPr lang="fr-FR" sz="800" dirty="0"/>
                  </a:p>
                </p:txBody>
              </p:sp>
              <p:cxnSp>
                <p:nvCxnSpPr>
                  <p:cNvPr id="12" name="Straight Arrow Connector 11"/>
                  <p:cNvCxnSpPr>
                    <a:stCxn id="63" idx="0"/>
                  </p:cNvCxnSpPr>
                  <p:nvPr/>
                </p:nvCxnSpPr>
                <p:spPr>
                  <a:xfrm flipV="1">
                    <a:off x="3049950" y="895702"/>
                    <a:ext cx="4244" cy="22703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3536465" y="1169030"/>
                    <a:ext cx="293670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r-FR" sz="800" dirty="0" smtClean="0"/>
                      <a:t>1s</a:t>
                    </a:r>
                    <a:endParaRPr lang="fr-FR" sz="800" dirty="0"/>
                  </a:p>
                </p:txBody>
              </p:sp>
            </p:grpSp>
          </p:grpSp>
          <p:sp>
            <p:nvSpPr>
              <p:cNvPr id="86" name="TextBox 85"/>
              <p:cNvSpPr txBox="1"/>
              <p:nvPr/>
            </p:nvSpPr>
            <p:spPr>
              <a:xfrm>
                <a:off x="584214" y="4729566"/>
                <a:ext cx="123732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smtClean="0"/>
                  <a:t>+ trend correction 1/f</a:t>
                </a:r>
                <a:endParaRPr lang="fr-FR" sz="900" dirty="0" smtClean="0"/>
              </a:p>
            </p:txBody>
          </p:sp>
        </p:grpSp>
        <p:sp>
          <p:nvSpPr>
            <p:cNvPr id="88" name="TextBox 87"/>
            <p:cNvSpPr txBox="1"/>
            <p:nvPr/>
          </p:nvSpPr>
          <p:spPr>
            <a:xfrm>
              <a:off x="5527747" y="538969"/>
              <a:ext cx="111925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/>
                <a:t>v</a:t>
              </a:r>
              <a:r>
                <a:rPr lang="fr-FR" sz="900" dirty="0" err="1" smtClean="0"/>
                <a:t>olum</a:t>
              </a:r>
              <a:r>
                <a:rPr lang="fr-FR" sz="900" dirty="0" smtClean="0"/>
                <a:t> = 0,5 or </a:t>
              </a:r>
              <a:r>
                <a:rPr lang="fr-FR" sz="900" dirty="0" err="1" smtClean="0"/>
                <a:t>Previous</a:t>
              </a:r>
              <a:r>
                <a:rPr lang="fr-FR" sz="900" dirty="0" smtClean="0"/>
                <a:t> value?</a:t>
              </a:r>
              <a:endParaRPr lang="fr-FR" sz="900" dirty="0" smtClean="0"/>
            </a:p>
          </p:txBody>
        </p:sp>
        <p:cxnSp>
          <p:nvCxnSpPr>
            <p:cNvPr id="26" name="Straight Arrow Connector 25"/>
            <p:cNvCxnSpPr>
              <a:stCxn id="62" idx="3"/>
              <a:endCxn id="88" idx="1"/>
            </p:cNvCxnSpPr>
            <p:nvPr/>
          </p:nvCxnSpPr>
          <p:spPr>
            <a:xfrm flipV="1">
              <a:off x="5229614" y="723635"/>
              <a:ext cx="298133" cy="45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3874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  <p:sp>
        <p:nvSpPr>
          <p:cNvPr id="31" name="TextBox 30"/>
          <p:cNvSpPr txBox="1"/>
          <p:nvPr/>
        </p:nvSpPr>
        <p:spPr>
          <a:xfrm>
            <a:off x="276527" y="699542"/>
            <a:ext cx="859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rawSessionData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to </a:t>
            </a:r>
            <a:r>
              <a:rPr lang="fr-FR" dirty="0" err="1" smtClean="0">
                <a:solidFill>
                  <a:schemeClr val="accent1"/>
                </a:solidFill>
              </a:rPr>
              <a:t>compute</a:t>
            </a:r>
            <a:r>
              <a:rPr lang="fr-FR" dirty="0" smtClean="0">
                <a:solidFill>
                  <a:schemeClr val="accent1"/>
                </a:solidFill>
              </a:rPr>
              <a:t> the relaxation index and </a:t>
            </a:r>
            <a:r>
              <a:rPr lang="fr-FR" dirty="0" err="1" smtClean="0">
                <a:solidFill>
                  <a:schemeClr val="accent1"/>
                </a:solidFill>
              </a:rPr>
              <a:t>statistics</a:t>
            </a:r>
            <a:r>
              <a:rPr lang="fr-FR" dirty="0" smtClean="0">
                <a:solidFill>
                  <a:schemeClr val="accent1"/>
                </a:solidFill>
              </a:rPr>
              <a:t> about relaxation state. The </a:t>
            </a:r>
            <a:r>
              <a:rPr lang="fr-FR" dirty="0" err="1" smtClean="0">
                <a:solidFill>
                  <a:schemeClr val="accent1"/>
                </a:solidFill>
              </a:rPr>
              <a:t>NaN</a:t>
            </a:r>
            <a:r>
              <a:rPr lang="fr-FR" dirty="0" smtClean="0">
                <a:solidFill>
                  <a:schemeClr val="accent1"/>
                </a:solidFill>
              </a:rPr>
              <a:t> values correspond to </a:t>
            </a:r>
            <a:r>
              <a:rPr lang="fr-FR" dirty="0" err="1" smtClean="0">
                <a:solidFill>
                  <a:schemeClr val="accent1"/>
                </a:solidFill>
              </a:rPr>
              <a:t>bad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quality</a:t>
            </a:r>
            <a:r>
              <a:rPr lang="fr-FR" dirty="0" smtClean="0">
                <a:solidFill>
                  <a:schemeClr val="accent1"/>
                </a:solidFill>
              </a:rPr>
              <a:t> values.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sent to the server 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</a:t>
            </a:r>
            <a:r>
              <a:rPr lang="fr-FR" b="1" dirty="0" err="1" smtClean="0">
                <a:solidFill>
                  <a:schemeClr val="accent1"/>
                </a:solidFill>
              </a:rPr>
              <a:t>qualitySession</a:t>
            </a:r>
            <a:r>
              <a:rPr lang="fr-FR" dirty="0" smtClean="0">
                <a:solidFill>
                  <a:schemeClr val="accent1"/>
                </a:solidFill>
              </a:rPr>
              <a:t> on a </a:t>
            </a:r>
            <a:r>
              <a:rPr lang="fr-FR" dirty="0" err="1" smtClean="0">
                <a:solidFill>
                  <a:schemeClr val="accent1"/>
                </a:solidFill>
              </a:rPr>
              <a:t>Json</a:t>
            </a:r>
            <a:r>
              <a:rPr lang="fr-FR" dirty="0" smtClean="0">
                <a:solidFill>
                  <a:schemeClr val="accent1"/>
                </a:solidFill>
              </a:rPr>
              <a:t> file. </a:t>
            </a:r>
            <a:r>
              <a:rPr lang="fr-FR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without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any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process</a:t>
            </a:r>
            <a:r>
              <a:rPr lang="fr-FR" dirty="0" smtClean="0">
                <a:solidFill>
                  <a:schemeClr val="accent1"/>
                </a:solidFill>
              </a:rPr>
              <a:t> in </a:t>
            </a:r>
            <a:r>
              <a:rPr lang="fr-FR" dirty="0" err="1" smtClean="0">
                <a:solidFill>
                  <a:schemeClr val="accent1"/>
                </a:solidFill>
              </a:rPr>
              <a:t>order</a:t>
            </a:r>
            <a:r>
              <a:rPr lang="fr-FR" dirty="0" smtClean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 smtClean="0">
                <a:solidFill>
                  <a:schemeClr val="accent1"/>
                </a:solidFill>
              </a:rPr>
              <a:t>work</a:t>
            </a:r>
            <a:r>
              <a:rPr lang="fr-FR" dirty="0" smtClean="0">
                <a:solidFill>
                  <a:schemeClr val="accent1"/>
                </a:solidFill>
              </a:rPr>
              <a:t> offline.</a:t>
            </a: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3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204721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MBT2016_v2.1_2016_03_29_SD">
  <a:themeElements>
    <a:clrScheme name="MBT">
      <a:dk1>
        <a:sysClr val="windowText" lastClr="000000"/>
      </a:dk1>
      <a:lt1>
        <a:sysClr val="window" lastClr="FFFFFF"/>
      </a:lt1>
      <a:dk2>
        <a:srgbClr val="2F6DA6"/>
      </a:dk2>
      <a:lt2>
        <a:srgbClr val="EEECE1"/>
      </a:lt2>
      <a:accent1>
        <a:srgbClr val="2F6D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PPT_ThemeMBT2016_v2.1_2016_03_29_SD</Template>
  <TotalTime>1016</TotalTime>
  <Words>1016</Words>
  <Application>Microsoft Office PowerPoint</Application>
  <PresentationFormat>On-screen Show (16:9)</PresentationFormat>
  <Paragraphs>160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Arial</vt:lpstr>
      <vt:lpstr>Roboto Thin</vt:lpstr>
      <vt:lpstr>Roboto Light</vt:lpstr>
      <vt:lpstr>PPT_ThemeMBT2016_v2.1_2016_03_29_SD</vt:lpstr>
      <vt:lpstr>Schema on the pipeline of Melomind </vt:lpstr>
      <vt:lpstr>During Calibration</vt:lpstr>
      <vt:lpstr>During Calibration</vt:lpstr>
      <vt:lpstr>At the end of the Calibration</vt:lpstr>
      <vt:lpstr>At the end of the Calibration</vt:lpstr>
      <vt:lpstr>During Session</vt:lpstr>
      <vt:lpstr>During Session</vt:lpstr>
      <vt:lpstr>During Session</vt:lpstr>
      <vt:lpstr>At the end of the Session</vt:lpstr>
      <vt:lpstr>At the end of the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</dc:creator>
  <cp:lastModifiedBy>Fanny</cp:lastModifiedBy>
  <cp:revision>134</cp:revision>
  <dcterms:created xsi:type="dcterms:W3CDTF">2016-03-29T14:56:56Z</dcterms:created>
  <dcterms:modified xsi:type="dcterms:W3CDTF">2017-02-01T11:04:22Z</dcterms:modified>
</cp:coreProperties>
</file>