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15"/>
  </p:notesMasterIdLst>
  <p:sldIdLst>
    <p:sldId id="256" r:id="rId2"/>
    <p:sldId id="272" r:id="rId3"/>
    <p:sldId id="283" r:id="rId4"/>
    <p:sldId id="288" r:id="rId5"/>
    <p:sldId id="280" r:id="rId6"/>
    <p:sldId id="284" r:id="rId7"/>
    <p:sldId id="289" r:id="rId8"/>
    <p:sldId id="281" r:id="rId9"/>
    <p:sldId id="285" r:id="rId10"/>
    <p:sldId id="290" r:id="rId11"/>
    <p:sldId id="282" r:id="rId12"/>
    <p:sldId id="286" r:id="rId13"/>
    <p:sldId id="29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Thin" panose="020B0604020202020204" charset="0"/>
      <p:regular r:id="rId20"/>
      <p:italic r:id="rId21"/>
    </p:embeddedFont>
    <p:embeddedFont>
      <p:font typeface="Roboto Light" panose="020B0604020202020204" charset="0"/>
      <p:regular r:id="rId22"/>
      <p:italic r:id="rId2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27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82B9B-D65D-4813-94B9-8825ACC0A3EB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F16F6-EA62-4300-8461-15ED8174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20/30s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F16F6-EA62-4300-8461-15ED81747A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39702"/>
            <a:ext cx="9152331" cy="3003798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2F6DA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2633844"/>
            <a:ext cx="6048672" cy="1102519"/>
          </a:xfrm>
        </p:spPr>
        <p:txBody>
          <a:bodyPr/>
          <a:lstStyle>
            <a:lvl1pPr algn="ctr">
              <a:defRPr sz="2800">
                <a:solidFill>
                  <a:schemeClr val="bg1">
                    <a:lumMod val="95000"/>
                  </a:schemeClr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3134" y="3978842"/>
            <a:ext cx="6837731" cy="5033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11995" y="4749155"/>
            <a:ext cx="3320008" cy="273844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95000"/>
                  </a:schemeClr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83667"/>
            <a:ext cx="2884140" cy="144207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051720" y="111142"/>
            <a:ext cx="6912768" cy="78524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890194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</a:lstStyle>
          <a:p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903073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600"/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86102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863501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861020"/>
            <a:ext cx="2133600" cy="273844"/>
          </a:xfr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10948"/>
            <a:ext cx="9152331" cy="36000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42856" y="487737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877376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60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3568" y="4877376"/>
            <a:ext cx="1907232" cy="273844"/>
          </a:xfrm>
          <a:prstGeom prst="rect">
            <a:avLst/>
          </a:prstGeom>
        </p:spPr>
        <p:txBody>
          <a:bodyPr/>
          <a:lstStyle>
            <a:lvl1pPr>
              <a:defRPr lang="fr-FR" sz="800" b="0" i="0" u="none" strike="noStrike" cap="none" baseline="0" dirty="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</a:lstStyle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" y="4799560"/>
            <a:ext cx="648000" cy="3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24" y="2006"/>
            <a:ext cx="9152331" cy="36000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400" b="0" kern="1200">
          <a:solidFill>
            <a:srgbClr val="2F6DA6"/>
          </a:solidFill>
          <a:latin typeface="Roboto Thin" pitchFamily="2" charset="0"/>
          <a:ea typeface="Roboto Thin" pitchFamily="2" charset="0"/>
          <a:cs typeface="Roboto Thin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3608" y="2283718"/>
            <a:ext cx="6840760" cy="1102519"/>
          </a:xfrm>
        </p:spPr>
        <p:txBody>
          <a:bodyPr/>
          <a:lstStyle/>
          <a:p>
            <a:r>
              <a:rPr lang="fr-FR" dirty="0" err="1" smtClean="0"/>
              <a:t>Schema</a:t>
            </a:r>
            <a:r>
              <a:rPr lang="fr-FR" dirty="0" smtClean="0"/>
              <a:t> on the pipeline of </a:t>
            </a:r>
            <a:r>
              <a:rPr lang="fr-FR" dirty="0" err="1" smtClean="0"/>
              <a:t>Melomind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3134" y="3563968"/>
            <a:ext cx="6837731" cy="503325"/>
          </a:xfrm>
        </p:spPr>
        <p:txBody>
          <a:bodyPr/>
          <a:lstStyle/>
          <a:p>
            <a:r>
              <a:rPr lang="fr-FR" dirty="0" smtClean="0"/>
              <a:t>Fanny GROSSELIN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049619" y="478425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+mn-lt"/>
              </a:rPr>
              <a:t>02-02-2017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3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smtClean="0"/>
              <a:t>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276527" y="627534"/>
            <a:ext cx="8590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we</a:t>
            </a:r>
            <a:r>
              <a:rPr lang="fr-FR" b="1" u="sng" dirty="0" smtClean="0">
                <a:solidFill>
                  <a:schemeClr val="accent1"/>
                </a:solidFill>
              </a:rPr>
              <a:t> sent to the server ?</a:t>
            </a:r>
          </a:p>
          <a:p>
            <a:pPr algn="just"/>
            <a:r>
              <a:rPr lang="fr-FR" b="1" dirty="0" err="1">
                <a:solidFill>
                  <a:schemeClr val="accent1"/>
                </a:solidFill>
              </a:rPr>
              <a:t>initSessionData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sent to the server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the </a:t>
            </a:r>
            <a:r>
              <a:rPr lang="fr-FR" b="1" dirty="0" err="1">
                <a:solidFill>
                  <a:schemeClr val="accent1"/>
                </a:solidFill>
              </a:rPr>
              <a:t>qualitySession</a:t>
            </a:r>
            <a:r>
              <a:rPr lang="fr-FR" dirty="0">
                <a:solidFill>
                  <a:schemeClr val="accent1"/>
                </a:solidFill>
              </a:rPr>
              <a:t> on a </a:t>
            </a:r>
            <a:r>
              <a:rPr lang="fr-FR" dirty="0" err="1">
                <a:solidFill>
                  <a:schemeClr val="accent1"/>
                </a:solidFill>
              </a:rPr>
              <a:t>Json</a:t>
            </a:r>
            <a:r>
              <a:rPr lang="fr-FR" dirty="0">
                <a:solidFill>
                  <a:schemeClr val="accent1"/>
                </a:solidFill>
              </a:rPr>
              <a:t> file. </a:t>
            </a:r>
            <a:r>
              <a:rPr lang="fr-FR" dirty="0" err="1">
                <a:solidFill>
                  <a:schemeClr val="accent1"/>
                </a:solidFill>
              </a:rPr>
              <a:t>initSessionData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without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any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process</a:t>
            </a:r>
            <a:r>
              <a:rPr lang="fr-FR" dirty="0">
                <a:solidFill>
                  <a:schemeClr val="accent1"/>
                </a:solidFill>
              </a:rPr>
              <a:t> in </a:t>
            </a:r>
            <a:r>
              <a:rPr lang="fr-FR" dirty="0" err="1">
                <a:solidFill>
                  <a:schemeClr val="accent1"/>
                </a:solidFill>
              </a:rPr>
              <a:t>order</a:t>
            </a:r>
            <a:r>
              <a:rPr lang="fr-FR" dirty="0">
                <a:solidFill>
                  <a:schemeClr val="accent1"/>
                </a:solidFill>
              </a:rPr>
              <a:t> to have the original data for a possible </a:t>
            </a:r>
            <a:r>
              <a:rPr lang="fr-FR" dirty="0" err="1">
                <a:solidFill>
                  <a:schemeClr val="accent1"/>
                </a:solidFill>
              </a:rPr>
              <a:t>work</a:t>
            </a:r>
            <a:r>
              <a:rPr lang="fr-FR" dirty="0">
                <a:solidFill>
                  <a:schemeClr val="accent1"/>
                </a:solidFill>
              </a:rPr>
              <a:t> offline.</a:t>
            </a: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dirty="0">
                <a:solidFill>
                  <a:schemeClr val="accent1"/>
                </a:solidFill>
              </a:rPr>
              <a:t>This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rawSessionData</a:t>
            </a:r>
            <a:r>
              <a:rPr lang="fr-FR" dirty="0">
                <a:solidFill>
                  <a:schemeClr val="accent1"/>
                </a:solidFill>
              </a:rPr>
              <a:t> (</a:t>
            </a:r>
            <a:r>
              <a:rPr lang="fr-FR" dirty="0" err="1">
                <a:solidFill>
                  <a:schemeClr val="accent1"/>
                </a:solidFill>
              </a:rPr>
              <a:t>array</a:t>
            </a:r>
            <a:r>
              <a:rPr lang="fr-FR" dirty="0">
                <a:solidFill>
                  <a:schemeClr val="accent1"/>
                </a:solidFill>
              </a:rPr>
              <a:t> of 2 </a:t>
            </a:r>
            <a:r>
              <a:rPr lang="fr-FR" dirty="0" err="1">
                <a:solidFill>
                  <a:schemeClr val="accent1"/>
                </a:solidFill>
              </a:rPr>
              <a:t>rows</a:t>
            </a:r>
            <a:r>
              <a:rPr lang="fr-FR" dirty="0">
                <a:solidFill>
                  <a:schemeClr val="accent1"/>
                </a:solidFill>
              </a:rPr>
              <a:t>)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used</a:t>
            </a:r>
            <a:r>
              <a:rPr lang="fr-FR" dirty="0">
                <a:solidFill>
                  <a:schemeClr val="accent1"/>
                </a:solidFill>
              </a:rPr>
              <a:t> to </a:t>
            </a:r>
            <a:r>
              <a:rPr lang="fr-FR" dirty="0" err="1">
                <a:solidFill>
                  <a:schemeClr val="accent1"/>
                </a:solidFill>
              </a:rPr>
              <a:t>compute</a:t>
            </a:r>
            <a:r>
              <a:rPr lang="fr-FR" dirty="0">
                <a:solidFill>
                  <a:schemeClr val="accent1"/>
                </a:solidFill>
              </a:rPr>
              <a:t> the relaxation index and </a:t>
            </a:r>
            <a:r>
              <a:rPr lang="fr-FR" dirty="0" err="1">
                <a:solidFill>
                  <a:schemeClr val="accent1"/>
                </a:solidFill>
              </a:rPr>
              <a:t>statistics</a:t>
            </a:r>
            <a:r>
              <a:rPr lang="fr-FR" dirty="0">
                <a:solidFill>
                  <a:schemeClr val="accent1"/>
                </a:solidFill>
              </a:rPr>
              <a:t> about relaxation state. The </a:t>
            </a:r>
            <a:r>
              <a:rPr lang="fr-FR" dirty="0" err="1">
                <a:solidFill>
                  <a:schemeClr val="accent1"/>
                </a:solidFill>
              </a:rPr>
              <a:t>NaN</a:t>
            </a:r>
            <a:r>
              <a:rPr lang="fr-FR" dirty="0">
                <a:solidFill>
                  <a:schemeClr val="accent1"/>
                </a:solidFill>
              </a:rPr>
              <a:t> values correspond to </a:t>
            </a:r>
            <a:r>
              <a:rPr lang="fr-FR" dirty="0" err="1">
                <a:solidFill>
                  <a:schemeClr val="accent1"/>
                </a:solidFill>
              </a:rPr>
              <a:t>bad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quality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values or data no </a:t>
            </a:r>
            <a:r>
              <a:rPr lang="fr-FR" dirty="0" err="1" smtClean="0">
                <a:solidFill>
                  <a:schemeClr val="accent1"/>
                </a:solidFill>
              </a:rPr>
              <a:t>received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in memory of the smartphone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the end of the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processes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which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done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at the end of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session. 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204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dirty="0" smtClean="0"/>
              <a:t>At the end of the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grpSp>
        <p:nvGrpSpPr>
          <p:cNvPr id="9" name="Group 8"/>
          <p:cNvGrpSpPr/>
          <p:nvPr/>
        </p:nvGrpSpPr>
        <p:grpSpPr>
          <a:xfrm>
            <a:off x="-93691" y="1209937"/>
            <a:ext cx="9331382" cy="2651689"/>
            <a:chOff x="-93691" y="1209937"/>
            <a:chExt cx="9331382" cy="2651689"/>
          </a:xfrm>
        </p:grpSpPr>
        <p:grpSp>
          <p:nvGrpSpPr>
            <p:cNvPr id="75" name="Group 74"/>
            <p:cNvGrpSpPr/>
            <p:nvPr/>
          </p:nvGrpSpPr>
          <p:grpSpPr>
            <a:xfrm>
              <a:off x="-93691" y="1209937"/>
              <a:ext cx="9331382" cy="2651689"/>
              <a:chOff x="-103023" y="778575"/>
              <a:chExt cx="9331382" cy="2651689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03023" y="778575"/>
                <a:ext cx="9331382" cy="1850619"/>
                <a:chOff x="-103023" y="778575"/>
                <a:chExt cx="9331382" cy="1850619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1438283" y="981865"/>
                  <a:ext cx="9649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err="1" smtClean="0"/>
                    <a:t>Remove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NaN</a:t>
                  </a:r>
                  <a:r>
                    <a:rPr lang="fr-FR" sz="900" dirty="0" smtClean="0"/>
                    <a:t> (</a:t>
                  </a:r>
                  <a:r>
                    <a:rPr lang="fr-FR" sz="900" dirty="0" err="1" smtClean="0"/>
                    <a:t>bad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quality</a:t>
                  </a:r>
                  <a:r>
                    <a:rPr lang="fr-FR" sz="900" dirty="0" smtClean="0"/>
                    <a:t> or not </a:t>
                  </a:r>
                  <a:r>
                    <a:rPr lang="fr-FR" sz="900" dirty="0" err="1" smtClean="0"/>
                    <a:t>received</a:t>
                  </a:r>
                  <a:r>
                    <a:rPr lang="fr-FR" sz="900" dirty="0" smtClean="0"/>
                    <a:t> data) </a:t>
                  </a:r>
                  <a:r>
                    <a:rPr lang="fr-FR" sz="900" dirty="0" smtClean="0"/>
                    <a:t>values</a:t>
                  </a: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1009633" y="1194073"/>
                  <a:ext cx="53803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-103023" y="778575"/>
                  <a:ext cx="9331382" cy="1850619"/>
                  <a:chOff x="-103023" y="778575"/>
                  <a:chExt cx="9331382" cy="1850619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4783833" y="895539"/>
                    <a:ext cx="4306787" cy="734261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914246" y="1638834"/>
                    <a:ext cx="19290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No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need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in the futur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because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will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correct artefacts online</a:t>
                    </a:r>
                    <a:endParaRPr lang="fr-FR" sz="800" dirty="0">
                      <a:solidFill>
                        <a:schemeClr val="accent6"/>
                      </a:solidFill>
                    </a:endParaRPr>
                  </a:p>
                </p:txBody>
              </p:sp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-103023" y="778575"/>
                    <a:ext cx="9331382" cy="1200329"/>
                    <a:chOff x="-103023" y="778575"/>
                    <a:chExt cx="9331382" cy="1200329"/>
                  </a:xfrm>
                </p:grpSpPr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-103023" y="778575"/>
                      <a:ext cx="9331382" cy="1200329"/>
                      <a:chOff x="-1755017" y="970197"/>
                      <a:chExt cx="9331382" cy="1200329"/>
                    </a:xfrm>
                  </p:grpSpPr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-1755017" y="1201029"/>
                        <a:ext cx="12708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err="1" smtClean="0"/>
                          <a:t>rawSessionData</a:t>
                        </a:r>
                        <a:r>
                          <a:rPr lang="fr-FR" sz="900" dirty="0" smtClean="0"/>
                          <a:t> of the best </a:t>
                        </a:r>
                        <a:r>
                          <a:rPr lang="fr-FR" sz="900" dirty="0" err="1" smtClean="0"/>
                          <a:t>channel</a:t>
                        </a:r>
                        <a:endParaRPr lang="fr-FR" sz="900" dirty="0" smtClean="0"/>
                      </a:p>
                    </p:txBody>
                  </p: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592399" y="970197"/>
                        <a:ext cx="6983966" cy="1200329"/>
                        <a:chOff x="1036787" y="1044471"/>
                        <a:chExt cx="6983966" cy="1200329"/>
                      </a:xfrm>
                    </p:grpSpPr>
                    <p:sp>
                      <p:nvSpPr>
                        <p:cNvPr id="36" name="TextBox 35"/>
                        <p:cNvSpPr txBox="1"/>
                        <p:nvPr/>
                      </p:nvSpPr>
                      <p:spPr>
                        <a:xfrm>
                          <a:off x="1036787" y="1194859"/>
                          <a:ext cx="111744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err="1" smtClean="0"/>
                            <a:t>Whole</a:t>
                          </a:r>
                          <a:r>
                            <a:rPr lang="fr-FR" sz="700" dirty="0" smtClean="0"/>
                            <a:t> </a:t>
                          </a:r>
                          <a:r>
                            <a:rPr lang="fr-FR" sz="700" dirty="0" err="1" smtClean="0"/>
                            <a:t>rawSessionData</a:t>
                          </a:r>
                          <a:endParaRPr lang="fr-FR" sz="700" dirty="0" smtClean="0"/>
                        </a:p>
                        <a:p>
                          <a:pPr algn="ctr"/>
                          <a:r>
                            <a:rPr lang="fr-FR" sz="700" dirty="0" err="1"/>
                            <a:t>w</a:t>
                          </a:r>
                          <a:r>
                            <a:rPr lang="fr-FR" sz="700" dirty="0" err="1" smtClean="0"/>
                            <a:t>ithout</a:t>
                          </a:r>
                          <a:r>
                            <a:rPr lang="fr-FR" sz="700" dirty="0" smtClean="0"/>
                            <a:t> </a:t>
                          </a:r>
                          <a:r>
                            <a:rPr lang="fr-FR" sz="700" dirty="0" err="1" smtClean="0"/>
                            <a:t>NaN</a:t>
                          </a:r>
                          <a:r>
                            <a:rPr lang="fr-FR" sz="700" dirty="0" smtClean="0"/>
                            <a:t> values</a:t>
                          </a:r>
                          <a:endParaRPr lang="fr-FR" sz="700" dirty="0"/>
                        </a:p>
                      </p:txBody>
                    </p:sp>
                    <p:cxnSp>
                      <p:nvCxnSpPr>
                        <p:cNvPr id="38" name="Straight Arrow Connector 37"/>
                        <p:cNvCxnSpPr/>
                        <p:nvPr/>
                      </p:nvCxnSpPr>
                      <p:spPr>
                        <a:xfrm>
                          <a:off x="1186403" y="1476726"/>
                          <a:ext cx="905748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2007060" y="1044471"/>
                          <a:ext cx="1540386" cy="12003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smtClean="0"/>
                            <a:t>DC </a:t>
                          </a:r>
                          <a:r>
                            <a:rPr lang="fr-FR" sz="900" dirty="0" err="1" smtClean="0"/>
                            <a:t>removal</a:t>
                          </a:r>
                          <a:r>
                            <a:rPr lang="fr-FR" sz="900" dirty="0"/>
                            <a:t> </a:t>
                          </a:r>
                          <a:r>
                            <a:rPr lang="fr-FR" sz="900" dirty="0" smtClean="0"/>
                            <a:t>(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signal)</a:t>
                          </a:r>
                        </a:p>
                        <a:p>
                          <a:pPr algn="ctr"/>
                          <a:r>
                            <a:rPr lang="fr-FR" sz="900" dirty="0" smtClean="0"/>
                            <a:t>+</a:t>
                          </a:r>
                        </a:p>
                        <a:p>
                          <a:pPr algn="ctr"/>
                          <a:r>
                            <a:rPr lang="fr-FR" sz="900" dirty="0" err="1" smtClean="0"/>
                            <a:t>Remove</a:t>
                          </a:r>
                          <a:r>
                            <a:rPr lang="fr-FR" sz="900" dirty="0" smtClean="0"/>
                            <a:t> the </a:t>
                          </a:r>
                          <a:r>
                            <a:rPr lang="fr-FR" sz="900" dirty="0" err="1" smtClean="0"/>
                            <a:t>powerline</a:t>
                          </a:r>
                          <a:r>
                            <a:rPr lang="fr-FR" sz="900" dirty="0" smtClean="0"/>
                            <a:t> noise (</a:t>
                          </a:r>
                          <a:r>
                            <a:rPr lang="fr-FR" sz="900" dirty="0" err="1" smtClean="0"/>
                            <a:t>notch</a:t>
                          </a:r>
                          <a:r>
                            <a:rPr lang="fr-FR" sz="900" dirty="0" smtClean="0"/>
                            <a:t> at 50 and 100Hz) (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signal)</a:t>
                          </a:r>
                        </a:p>
                        <a:p>
                          <a:pPr algn="ctr"/>
                          <a:r>
                            <a:rPr lang="fr-FR" sz="900" dirty="0" smtClean="0"/>
                            <a:t>+</a:t>
                          </a:r>
                        </a:p>
                        <a:p>
                          <a:pPr algn="ctr"/>
                          <a:r>
                            <a:rPr lang="fr-FR" sz="900" dirty="0" err="1" smtClean="0"/>
                            <a:t>Apply</a:t>
                          </a:r>
                          <a:r>
                            <a:rPr lang="fr-FR" sz="900" dirty="0" smtClean="0"/>
                            <a:t> a </a:t>
                          </a:r>
                          <a:r>
                            <a:rPr lang="fr-FR" sz="900" dirty="0" err="1" smtClean="0"/>
                            <a:t>bandpass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between</a:t>
                          </a:r>
                          <a:r>
                            <a:rPr lang="fr-FR" sz="900" dirty="0" smtClean="0"/>
                            <a:t> 2 and 30Hz</a:t>
                          </a:r>
                        </a:p>
                      </p:txBody>
                    </p:sp>
                    <p:cxnSp>
                      <p:nvCxnSpPr>
                        <p:cNvPr id="42" name="Straight Arrow Connector 41"/>
                        <p:cNvCxnSpPr/>
                        <p:nvPr/>
                      </p:nvCxnSpPr>
                      <p:spPr>
                        <a:xfrm>
                          <a:off x="3467730" y="1493896"/>
                          <a:ext cx="1071724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3422005" y="1231351"/>
                          <a:ext cx="111744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err="1"/>
                            <a:t>Whole</a:t>
                          </a:r>
                          <a:r>
                            <a:rPr lang="fr-FR" sz="700" dirty="0"/>
                            <a:t> </a:t>
                          </a:r>
                          <a:r>
                            <a:rPr lang="fr-FR" sz="700" dirty="0" err="1"/>
                            <a:t>rawSessionData</a:t>
                          </a:r>
                          <a:endParaRPr lang="fr-FR" sz="700" dirty="0"/>
                        </a:p>
                        <a:p>
                          <a:pPr algn="ctr"/>
                          <a:r>
                            <a:rPr lang="fr-FR" sz="700" dirty="0" err="1"/>
                            <a:t>without</a:t>
                          </a:r>
                          <a:r>
                            <a:rPr lang="fr-FR" sz="700" dirty="0"/>
                            <a:t> </a:t>
                          </a:r>
                          <a:r>
                            <a:rPr lang="fr-FR" sz="700" dirty="0" err="1"/>
                            <a:t>NaN</a:t>
                          </a:r>
                          <a:r>
                            <a:rPr lang="fr-FR" sz="700" dirty="0"/>
                            <a:t> values</a:t>
                          </a:r>
                          <a:endParaRPr lang="fr-FR" sz="700" dirty="0"/>
                        </a:p>
                      </p:txBody>
                    </p:sp>
                    <p:sp>
                      <p:nvSpPr>
                        <p:cNvPr id="44" name="TextBox 43"/>
                        <p:cNvSpPr txBox="1"/>
                        <p:nvPr/>
                      </p:nvSpPr>
                      <p:spPr>
                        <a:xfrm>
                          <a:off x="4455509" y="1254212"/>
                          <a:ext cx="12373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smtClean="0"/>
                            <a:t>Set the </a:t>
                          </a:r>
                          <a:r>
                            <a:rPr lang="fr-FR" sz="900" dirty="0" err="1" smtClean="0"/>
                            <a:t>thresholds</a:t>
                          </a:r>
                          <a:r>
                            <a:rPr lang="fr-FR" sz="900" dirty="0" smtClean="0"/>
                            <a:t> for the </a:t>
                          </a:r>
                          <a:r>
                            <a:rPr lang="fr-FR" sz="900" dirty="0" err="1" smtClean="0"/>
                            <a:t>outliers</a:t>
                          </a:r>
                          <a:endParaRPr lang="fr-FR" sz="900" dirty="0" smtClean="0"/>
                        </a:p>
                      </p:txBody>
                    </p:sp>
                    <p:sp>
                      <p:nvSpPr>
                        <p:cNvPr id="47" name="TextBox 46"/>
                        <p:cNvSpPr txBox="1"/>
                        <p:nvPr/>
                      </p:nvSpPr>
                      <p:spPr>
                        <a:xfrm>
                          <a:off x="5963294" y="1207079"/>
                          <a:ext cx="2057459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Apply</a:t>
                          </a:r>
                          <a:r>
                            <a:rPr lang="fr-FR" sz="900" dirty="0" smtClean="0"/>
                            <a:t> a </a:t>
                          </a:r>
                          <a:r>
                            <a:rPr lang="fr-FR" sz="900" dirty="0" err="1" smtClean="0"/>
                            <a:t>linear</a:t>
                          </a:r>
                          <a:r>
                            <a:rPr lang="fr-FR" sz="900" dirty="0" smtClean="0"/>
                            <a:t> interpolation of the </a:t>
                          </a:r>
                          <a:r>
                            <a:rPr lang="fr-FR" sz="900" dirty="0" err="1" smtClean="0"/>
                            <a:t>outliers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based</a:t>
                          </a:r>
                          <a:r>
                            <a:rPr lang="fr-FR" sz="900" dirty="0" smtClean="0"/>
                            <a:t> on the data of the 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preprocessed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rawSessionData</a:t>
                          </a:r>
                          <a:endParaRPr lang="fr-FR" sz="900" dirty="0" smtClean="0"/>
                        </a:p>
                      </p:txBody>
                    </p:sp>
                  </p:grpSp>
                </p:grp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>
                      <a:off x="6756423" y="1228000"/>
                      <a:ext cx="42475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8" name="Straight Arrow Connector 67"/>
                  <p:cNvCxnSpPr>
                    <a:stCxn id="27" idx="2"/>
                  </p:cNvCxnSpPr>
                  <p:nvPr/>
                </p:nvCxnSpPr>
                <p:spPr>
                  <a:xfrm>
                    <a:off x="8195005" y="2226627"/>
                    <a:ext cx="1" cy="40256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1" name="TextBox 70"/>
              <p:cNvSpPr txBox="1"/>
              <p:nvPr/>
            </p:nvSpPr>
            <p:spPr>
              <a:xfrm>
                <a:off x="6967153" y="2660823"/>
                <a:ext cx="2139951" cy="76944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>
                    <a:solidFill>
                      <a:schemeClr val="accent1"/>
                    </a:solidFill>
                  </a:rPr>
                  <a:t>Some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statistics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are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computed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on the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whole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EEG signal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from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the session.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These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statistics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concern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the relaxation state.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7721873" y="2288657"/>
              <a:ext cx="964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Trend correction 1/f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8220547" y="2018876"/>
              <a:ext cx="1" cy="254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44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</a:t>
            </a:r>
            <a:r>
              <a:rPr lang="fr-FR" dirty="0" smtClean="0"/>
              <a:t>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276527" y="627534"/>
            <a:ext cx="8590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we</a:t>
            </a:r>
            <a:r>
              <a:rPr lang="fr-FR" b="1" u="sng" dirty="0" smtClean="0">
                <a:solidFill>
                  <a:schemeClr val="accent1"/>
                </a:solidFill>
              </a:rPr>
              <a:t> sent to the server ?</a:t>
            </a: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</a:rPr>
              <a:t>Statistics</a:t>
            </a:r>
            <a:r>
              <a:rPr lang="fr-FR" b="1" dirty="0" smtClean="0">
                <a:solidFill>
                  <a:schemeClr val="accent1"/>
                </a:solidFill>
              </a:rPr>
              <a:t>?</a:t>
            </a:r>
            <a:endParaRPr lang="fr-FR" dirty="0">
              <a:solidFill>
                <a:schemeClr val="accent1"/>
              </a:solidFill>
            </a:endParaRP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b="1" dirty="0" err="1">
                <a:solidFill>
                  <a:schemeClr val="accent1"/>
                </a:solidFill>
              </a:rPr>
              <a:t>Statistics</a:t>
            </a:r>
            <a:r>
              <a:rPr lang="fr-FR" b="1" dirty="0">
                <a:solidFill>
                  <a:schemeClr val="accent1"/>
                </a:solidFill>
              </a:rPr>
              <a:t>?</a:t>
            </a:r>
          </a:p>
          <a:p>
            <a:pPr algn="just"/>
            <a:endParaRPr lang="fr-FR" dirty="0" smtClean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is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remove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from</a:t>
            </a:r>
            <a:r>
              <a:rPr lang="fr-FR" b="1" u="sng" dirty="0" smtClean="0">
                <a:solidFill>
                  <a:schemeClr val="accent1"/>
                </a:solidFill>
              </a:rPr>
              <a:t> memory of </a:t>
            </a:r>
            <a:r>
              <a:rPr lang="fr-FR" b="1" u="sng" dirty="0">
                <a:solidFill>
                  <a:schemeClr val="accent1"/>
                </a:solidFill>
              </a:rPr>
              <a:t>the smartphone?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</a:rPr>
              <a:t>rawSessionData</a:t>
            </a:r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3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Calibration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789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279" y="750360"/>
            <a:ext cx="9014217" cy="3341905"/>
            <a:chOff x="22279" y="750360"/>
            <a:chExt cx="9014217" cy="3341905"/>
          </a:xfrm>
        </p:grpSpPr>
        <p:grpSp>
          <p:nvGrpSpPr>
            <p:cNvPr id="41" name="Group 40"/>
            <p:cNvGrpSpPr/>
            <p:nvPr/>
          </p:nvGrpSpPr>
          <p:grpSpPr>
            <a:xfrm>
              <a:off x="22279" y="750360"/>
              <a:ext cx="9014217" cy="3341905"/>
              <a:chOff x="22279" y="750360"/>
              <a:chExt cx="9014217" cy="3341905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2411760" y="1824597"/>
                <a:ext cx="2343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22279" y="750360"/>
                <a:ext cx="9014217" cy="3341905"/>
                <a:chOff x="35496" y="750360"/>
                <a:chExt cx="9014217" cy="3341905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35496" y="750360"/>
                  <a:ext cx="9014217" cy="3341905"/>
                  <a:chOff x="-1131340" y="936741"/>
                  <a:chExt cx="9014217" cy="3341905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-123228" y="941768"/>
                    <a:ext cx="1682847" cy="553998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 smtClean="0"/>
                      <a:t>Add</a:t>
                    </a:r>
                    <a:r>
                      <a:rPr lang="fr-FR" sz="1000" dirty="0" smtClean="0"/>
                      <a:t> the 1s data on a matrix </a:t>
                    </a:r>
                    <a:r>
                      <a:rPr lang="fr-FR" sz="1000" dirty="0" err="1" smtClean="0"/>
                      <a:t>initCalibrationData</a:t>
                    </a:r>
                    <a:r>
                      <a:rPr lang="fr-FR" sz="1000" dirty="0" smtClean="0"/>
                      <a:t> for </a:t>
                    </a:r>
                    <a:r>
                      <a:rPr lang="fr-FR" sz="1000" dirty="0" err="1" smtClean="0"/>
                      <a:t>JsonFile</a:t>
                    </a:r>
                    <a:endParaRPr lang="fr-FR" sz="1000" dirty="0"/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-1131340" y="1530735"/>
                    <a:ext cx="8883310" cy="2747911"/>
                    <a:chOff x="-1131340" y="1530735"/>
                    <a:chExt cx="8883310" cy="2747911"/>
                  </a:xfrm>
                </p:grpSpPr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6285572" y="3262983"/>
                      <a:ext cx="1465435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smtClean="0"/>
                        <a:t>Replace </a:t>
                      </a:r>
                      <a:r>
                        <a:rPr lang="fr-FR" sz="1000" dirty="0" err="1" smtClean="0"/>
                        <a:t>bad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dirty="0" err="1" smtClean="0"/>
                        <a:t>quality</a:t>
                      </a:r>
                      <a:r>
                        <a:rPr lang="fr-FR" sz="1000" dirty="0" smtClean="0"/>
                        <a:t> data of </a:t>
                      </a:r>
                      <a:r>
                        <a:rPr lang="fr-FR" sz="1000" dirty="0" err="1" smtClean="0"/>
                        <a:t>rawCalibrationData</a:t>
                      </a:r>
                      <a:r>
                        <a:rPr lang="fr-FR" sz="1000" dirty="0" smtClean="0"/>
                        <a:t> by </a:t>
                      </a:r>
                      <a:r>
                        <a:rPr lang="fr-FR" sz="1000" dirty="0" err="1" smtClean="0"/>
                        <a:t>NaN</a:t>
                      </a:r>
                      <a:r>
                        <a:rPr lang="fr-FR" sz="1000" dirty="0" smtClean="0"/>
                        <a:t> values(1s by 1s)</a:t>
                      </a:r>
                    </a:p>
                    <a:p>
                      <a:pPr algn="ctr"/>
                      <a:r>
                        <a:rPr lang="fr-FR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(+ Correct </a:t>
                      </a:r>
                      <a:r>
                        <a:rPr lang="fr-FR" sz="10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artifacts</a:t>
                      </a:r>
                      <a:r>
                        <a:rPr lang="fr-FR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fr-FR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online</a:t>
                      </a:r>
                      <a:r>
                        <a:rPr lang="fr-FR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fr-FR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(for the future))</a:t>
                      </a:r>
                    </a:p>
                  </p:txBody>
                </p: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-1131340" y="1530735"/>
                      <a:ext cx="8883310" cy="1015663"/>
                      <a:chOff x="-1131340" y="1530735"/>
                      <a:chExt cx="8883310" cy="1015663"/>
                    </a:xfrm>
                  </p:grpSpPr>
                  <p:pic>
                    <p:nvPicPr>
                      <p:cNvPr id="1026" name="Picture 2" descr="https://s14-eu5.ixquick.com/cgi-bin/serveimage?url=http%3A%2F%2Ft3.gstatic.com%2Fimages%3Fq%3Dtbn%3AANd9GcRxCQCqAjwDG5HsbK1174VaSRVbwBMRmUFfPgMmrcCURlAOKfGg&amp;sp=4e2588877ee8d1bc4e1875ddaf84a9ac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31340" y="1670253"/>
                        <a:ext cx="576064" cy="67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7" name="Straight Arrow Connector 6"/>
                      <p:cNvCxnSpPr/>
                      <p:nvPr/>
                    </p:nvCxnSpPr>
                    <p:spPr>
                      <a:xfrm>
                        <a:off x="-411260" y="1999652"/>
                        <a:ext cx="432048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364" y="1733979"/>
                        <a:ext cx="1305147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Raw</a:t>
                        </a:r>
                        <a:r>
                          <a:rPr lang="fr-FR" sz="1000" dirty="0" smtClean="0"/>
                          <a:t> data sent on the smartphone 1s by 1s</a:t>
                        </a:r>
                      </a:p>
                    </p:txBody>
                  </p:sp>
                  <p:pic>
                    <p:nvPicPr>
                      <p:cNvPr id="1028" name="Picture 4" descr="https://s14-eu5.ixquick.com/cgi-bin/serveimage?url=http%3A%2F%2Ft3.gstatic.com%2Fimages%3Fq%3Dtbn%3AANd9GcSrEM37qd0NZ6VO0HFYqGwSnAeMzvDH6cZGHEOgyNwxeoJXK0LRVg&amp;sp=be77629f0c8bba4b7677f89c798b4f3d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3244" y="1781991"/>
                        <a:ext cx="216016" cy="161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2868446" y="1715021"/>
                        <a:ext cx="1466398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Linear</a:t>
                        </a:r>
                        <a:r>
                          <a:rPr lang="fr-FR" sz="1000" dirty="0" smtClean="0"/>
                          <a:t> interpolation of possible </a:t>
                        </a:r>
                        <a:r>
                          <a:rPr lang="fr-FR" sz="1000" dirty="0" err="1" smtClean="0"/>
                          <a:t>missing</a:t>
                        </a:r>
                        <a:r>
                          <a:rPr lang="fr-FR" sz="1000" dirty="0" smtClean="0"/>
                          <a:t> values</a:t>
                        </a:r>
                      </a:p>
                      <a:p>
                        <a:pPr algn="ctr"/>
                        <a:r>
                          <a:rPr lang="fr-FR" sz="1000" dirty="0" smtClean="0"/>
                          <a:t>(1s by 1s)</a:t>
                        </a:r>
                      </a:p>
                    </p:txBody>
                  </p:sp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507856" y="1530735"/>
                        <a:ext cx="1646710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smtClean="0"/>
                          <a:t>DC </a:t>
                        </a:r>
                        <a:r>
                          <a:rPr lang="fr-FR" sz="1000" dirty="0" err="1" smtClean="0"/>
                          <a:t>removal</a:t>
                        </a:r>
                        <a:endParaRPr lang="fr-FR" sz="1000" dirty="0" smtClean="0"/>
                      </a:p>
                      <a:p>
                        <a:pPr algn="ctr"/>
                        <a:r>
                          <a:rPr lang="fr-FR" sz="1000" dirty="0" smtClean="0"/>
                          <a:t>(1s by 1s)</a:t>
                        </a:r>
                      </a:p>
                      <a:p>
                        <a:pPr algn="ctr"/>
                        <a:r>
                          <a:rPr lang="fr-FR" sz="10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1000" dirty="0" err="1" smtClean="0"/>
                          <a:t>Remove</a:t>
                        </a:r>
                        <a:r>
                          <a:rPr lang="fr-FR" sz="1000" dirty="0" smtClean="0"/>
                          <a:t> the </a:t>
                        </a:r>
                        <a:r>
                          <a:rPr lang="fr-FR" sz="1000" dirty="0" err="1" smtClean="0"/>
                          <a:t>powerline</a:t>
                        </a:r>
                        <a:r>
                          <a:rPr lang="fr-FR" sz="1000" dirty="0" smtClean="0"/>
                          <a:t> noise (</a:t>
                        </a:r>
                        <a:r>
                          <a:rPr lang="fr-FR" sz="1000" dirty="0" err="1" smtClean="0"/>
                          <a:t>notch</a:t>
                        </a:r>
                        <a:r>
                          <a:rPr lang="fr-FR" sz="1000" dirty="0" smtClean="0"/>
                          <a:t> at 50 and 100Hz) (1s by 1s)</a:t>
                        </a:r>
                      </a:p>
                    </p:txBody>
                  </p: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6285572" y="1823123"/>
                        <a:ext cx="146639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Quality</a:t>
                        </a:r>
                        <a:r>
                          <a:rPr lang="fr-FR" sz="1000" dirty="0" smtClean="0"/>
                          <a:t> </a:t>
                        </a:r>
                        <a:r>
                          <a:rPr lang="fr-FR" sz="1000" dirty="0" err="1" smtClean="0"/>
                          <a:t>Checker</a:t>
                        </a:r>
                        <a:endParaRPr lang="fr-FR" sz="1000" dirty="0" smtClean="0"/>
                      </a:p>
                      <a:p>
                        <a:pPr algn="ctr"/>
                        <a:r>
                          <a:rPr lang="fr-FR" sz="1000" dirty="0" smtClean="0"/>
                          <a:t>(1s by 1s)</a:t>
                        </a:r>
                      </a:p>
                    </p:txBody>
                  </p:sp>
                  <p:cxnSp>
                    <p:nvCxnSpPr>
                      <p:cNvPr id="15" name="Straight Arrow Connector 14"/>
                      <p:cNvCxnSpPr/>
                      <p:nvPr/>
                    </p:nvCxnSpPr>
                    <p:spPr>
                      <a:xfrm flipV="1">
                        <a:off x="2604120" y="1992020"/>
                        <a:ext cx="360040" cy="763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Arrow Connector 19"/>
                      <p:cNvCxnSpPr/>
                      <p:nvPr/>
                    </p:nvCxnSpPr>
                    <p:spPr>
                      <a:xfrm flipV="1">
                        <a:off x="4265279" y="1984388"/>
                        <a:ext cx="360040" cy="763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6009806" y="1976756"/>
                        <a:ext cx="360040" cy="763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2604120" y="1823123"/>
                        <a:ext cx="29367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800" dirty="0" smtClean="0"/>
                          <a:t>1s</a:t>
                        </a:r>
                        <a:endParaRPr lang="fr-FR" sz="800" dirty="0"/>
                      </a:p>
                    </p:txBody>
                  </p: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4268625" y="1795534"/>
                        <a:ext cx="29367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800" dirty="0" smtClean="0"/>
                          <a:t>1s</a:t>
                        </a:r>
                        <a:endParaRPr lang="fr-FR" sz="800" dirty="0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6038921" y="1775162"/>
                        <a:ext cx="29367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800" dirty="0" smtClean="0"/>
                          <a:t>1s</a:t>
                        </a:r>
                        <a:endParaRPr lang="fr-FR" sz="800" dirty="0"/>
                      </a:p>
                    </p:txBody>
                  </p:sp>
                </p:grpSp>
              </p:grpSp>
              <p:cxnSp>
                <p:nvCxnSpPr>
                  <p:cNvPr id="28" name="Straight Arrow Connector 27"/>
                  <p:cNvCxnSpPr>
                    <a:stCxn id="8" idx="0"/>
                  </p:cNvCxnSpPr>
                  <p:nvPr/>
                </p:nvCxnSpPr>
                <p:spPr>
                  <a:xfrm flipV="1">
                    <a:off x="652938" y="1545473"/>
                    <a:ext cx="15922" cy="18850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107117" y="936741"/>
                    <a:ext cx="1775760" cy="86177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/>
                      <a:t>Add</a:t>
                    </a:r>
                    <a:r>
                      <a:rPr lang="fr-FR" sz="1000" dirty="0"/>
                      <a:t> the </a:t>
                    </a:r>
                    <a:r>
                      <a:rPr lang="fr-FR" sz="1000" dirty="0" err="1"/>
                      <a:t>quality</a:t>
                    </a:r>
                    <a:r>
                      <a:rPr lang="fr-FR" sz="1000" dirty="0"/>
                      <a:t> data on a matrix </a:t>
                    </a:r>
                    <a:r>
                      <a:rPr lang="fr-FR" sz="1000" dirty="0" err="1"/>
                      <a:t>qualityCalibration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which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holds</a:t>
                    </a:r>
                    <a:r>
                      <a:rPr lang="fr-FR" sz="1000" dirty="0"/>
                      <a:t> one </a:t>
                    </a:r>
                    <a:r>
                      <a:rPr lang="fr-FR" sz="1000" dirty="0" err="1"/>
                      <a:t>quality</a:t>
                    </a:r>
                    <a:r>
                      <a:rPr lang="fr-FR" sz="1000" dirty="0"/>
                      <a:t> value by second for the </a:t>
                    </a:r>
                    <a:r>
                      <a:rPr lang="fr-FR" sz="1000" dirty="0" err="1"/>
                      <a:t>JsonFile</a:t>
                    </a:r>
                    <a:endParaRPr lang="fr-FR" sz="1000" dirty="0"/>
                  </a:p>
                </p:txBody>
              </p:sp>
              <p:cxnSp>
                <p:nvCxnSpPr>
                  <p:cNvPr id="33" name="Straight Arrow Connector 32"/>
                  <p:cNvCxnSpPr>
                    <a:endCxn id="32" idx="2"/>
                  </p:cNvCxnSpPr>
                  <p:nvPr/>
                </p:nvCxnSpPr>
                <p:spPr>
                  <a:xfrm flipH="1" flipV="1">
                    <a:off x="6994997" y="1798515"/>
                    <a:ext cx="2" cy="336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415460" y="1995686"/>
                    <a:ext cx="2" cy="13582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584999" y="3416872"/>
                    <a:ext cx="1954591" cy="707886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/>
                      <a:t>Add</a:t>
                    </a:r>
                    <a:r>
                      <a:rPr lang="fr-FR" sz="1000" dirty="0"/>
                      <a:t> the 1s </a:t>
                    </a:r>
                    <a:r>
                      <a:rPr lang="fr-FR" sz="1000" dirty="0" err="1"/>
                      <a:t>interpolated</a:t>
                    </a:r>
                    <a:r>
                      <a:rPr lang="fr-FR" sz="1000" dirty="0"/>
                      <a:t> data on a matrix </a:t>
                    </a:r>
                    <a:r>
                      <a:rPr lang="fr-FR" sz="1000" dirty="0" err="1" smtClean="0"/>
                      <a:t>rawCalibrationData</a:t>
                    </a:r>
                    <a:r>
                      <a:rPr lang="fr-FR" sz="1000" dirty="0"/>
                      <a:t>.</a:t>
                    </a:r>
                  </a:p>
                  <a:p>
                    <a:pPr algn="ctr"/>
                    <a:r>
                      <a:rPr lang="fr-FR" sz="1000" dirty="0" err="1" smtClean="0"/>
                      <a:t>rawCalibrationData</a:t>
                    </a:r>
                    <a:r>
                      <a:rPr lang="fr-FR" sz="1000" dirty="0" smtClean="0"/>
                      <a:t> </a:t>
                    </a:r>
                    <a:r>
                      <a:rPr lang="fr-FR" sz="1000" dirty="0" err="1"/>
                      <a:t>can</a:t>
                    </a:r>
                    <a:r>
                      <a:rPr lang="fr-FR" sz="1000" dirty="0"/>
                      <a:t> have </a:t>
                    </a:r>
                    <a:r>
                      <a:rPr lang="fr-FR" sz="1000" dirty="0" err="1"/>
                      <a:t>NaN</a:t>
                    </a:r>
                    <a:r>
                      <a:rPr lang="fr-FR" sz="1000" dirty="0"/>
                      <a:t> values if the </a:t>
                    </a:r>
                    <a:r>
                      <a:rPr lang="fr-FR" sz="1000" dirty="0" err="1"/>
                      <a:t>quality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is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bad</a:t>
                    </a:r>
                    <a:r>
                      <a:rPr lang="fr-FR" sz="1000" dirty="0"/>
                      <a:t>.</a:t>
                    </a:r>
                  </a:p>
                </p:txBody>
              </p:sp>
              <p:cxnSp>
                <p:nvCxnSpPr>
                  <p:cNvPr id="49" name="Straight Connector 48"/>
                  <p:cNvCxnSpPr>
                    <a:stCxn id="16" idx="2"/>
                    <a:endCxn id="17" idx="0"/>
                  </p:cNvCxnSpPr>
                  <p:nvPr/>
                </p:nvCxnSpPr>
                <p:spPr>
                  <a:xfrm flipH="1">
                    <a:off x="7018290" y="2223233"/>
                    <a:ext cx="481" cy="10397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stCxn id="17" idx="1"/>
                    <a:endCxn id="37" idx="3"/>
                  </p:cNvCxnSpPr>
                  <p:nvPr/>
                </p:nvCxnSpPr>
                <p:spPr>
                  <a:xfrm flipH="1">
                    <a:off x="5539590" y="3770815"/>
                    <a:ext cx="74598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2305838" y="2316574"/>
                  <a:ext cx="1939906" cy="55399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err="1" smtClean="0"/>
                    <a:t>Add</a:t>
                  </a:r>
                  <a:r>
                    <a:rPr lang="fr-FR" sz="1000" dirty="0" smtClean="0"/>
                    <a:t> </a:t>
                  </a:r>
                  <a:r>
                    <a:rPr lang="fr-FR" sz="1000" dirty="0" smtClean="0"/>
                    <a:t>0 </a:t>
                  </a:r>
                  <a:r>
                    <a:rPr lang="fr-FR" sz="1000" dirty="0"/>
                    <a:t>in </a:t>
                  </a:r>
                  <a:r>
                    <a:rPr lang="fr-FR" sz="1000" dirty="0" err="1"/>
                    <a:t>qualityCalibration</a:t>
                  </a:r>
                  <a:r>
                    <a:rPr lang="fr-FR" sz="1000" dirty="0"/>
                    <a:t> </a:t>
                  </a:r>
                  <a:r>
                    <a:rPr lang="fr-FR" sz="1000" dirty="0" err="1"/>
                    <a:t>which</a:t>
                  </a:r>
                  <a:r>
                    <a:rPr lang="fr-FR" sz="1000" dirty="0"/>
                    <a:t> </a:t>
                  </a:r>
                  <a:r>
                    <a:rPr lang="fr-FR" sz="1000" dirty="0" err="1"/>
                    <a:t>holds</a:t>
                  </a:r>
                  <a:r>
                    <a:rPr lang="fr-FR" sz="1000" dirty="0"/>
                    <a:t> one </a:t>
                  </a:r>
                  <a:r>
                    <a:rPr lang="fr-FR" sz="1000" dirty="0" err="1" smtClean="0"/>
                    <a:t>quality</a:t>
                  </a:r>
                  <a:r>
                    <a:rPr lang="fr-FR" sz="1000" dirty="0" smtClean="0"/>
                    <a:t> value </a:t>
                  </a:r>
                  <a:r>
                    <a:rPr lang="fr-FR" sz="1000" dirty="0"/>
                    <a:t>by second for the </a:t>
                  </a:r>
                  <a:r>
                    <a:rPr lang="fr-FR" sz="1000" dirty="0" err="1" smtClean="0"/>
                    <a:t>JsonFile</a:t>
                  </a:r>
                  <a:endParaRPr lang="fr-FR" sz="1000" dirty="0"/>
                </a:p>
              </p:txBody>
            </p:sp>
            <p:cxnSp>
              <p:nvCxnSpPr>
                <p:cNvPr id="11" name="Straight Arrow Connector 10"/>
                <p:cNvCxnSpPr>
                  <a:stCxn id="43" idx="2"/>
                </p:cNvCxnSpPr>
                <p:nvPr/>
              </p:nvCxnSpPr>
              <p:spPr>
                <a:xfrm flipH="1">
                  <a:off x="3159832" y="2067374"/>
                  <a:ext cx="1" cy="2149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2550382" y="1513376"/>
                  <a:ext cx="1218901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err="1" smtClean="0"/>
                    <a:t>We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don’t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receive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anything</a:t>
                  </a:r>
                  <a:r>
                    <a:rPr lang="fr-FR" sz="1000" dirty="0" smtClean="0"/>
                    <a:t> (</a:t>
                  </a:r>
                  <a:r>
                    <a:rPr lang="fr-FR" sz="1000" dirty="0" err="1" smtClean="0"/>
                    <a:t>packet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lost</a:t>
                  </a:r>
                  <a:r>
                    <a:rPr lang="fr-FR" sz="1000" dirty="0" smtClean="0"/>
                    <a:t>)</a:t>
                  </a:r>
                  <a:endParaRPr lang="fr-FR" sz="1000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115889" y="2039700"/>
                  <a:ext cx="40488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 err="1" smtClean="0"/>
                    <a:t>yes</a:t>
                  </a:r>
                  <a:endParaRPr lang="fr-FR" sz="80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2163" y="1772481"/>
                  <a:ext cx="40488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 smtClean="0"/>
                    <a:t>no</a:t>
                  </a:r>
                  <a:endParaRPr lang="fr-FR" sz="800" dirty="0"/>
                </a:p>
              </p:txBody>
            </p:sp>
          </p:grpSp>
        </p:grpSp>
        <p:sp>
          <p:nvSpPr>
            <p:cNvPr id="45" name="TextBox 44"/>
            <p:cNvSpPr txBox="1"/>
            <p:nvPr/>
          </p:nvSpPr>
          <p:spPr>
            <a:xfrm>
              <a:off x="1763688" y="3092941"/>
              <a:ext cx="2723198" cy="8156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 smtClean="0"/>
                <a:t>Add</a:t>
              </a:r>
              <a:r>
                <a:rPr lang="fr-FR" sz="1000" dirty="0" smtClean="0"/>
                <a:t> 250 data points </a:t>
              </a:r>
              <a:r>
                <a:rPr lang="fr-FR" sz="1000" dirty="0" err="1" smtClean="0"/>
                <a:t>with</a:t>
              </a:r>
              <a:r>
                <a:rPr lang="fr-FR" sz="1000" dirty="0" smtClean="0"/>
                <a:t> </a:t>
              </a:r>
              <a:r>
                <a:rPr lang="fr-FR" sz="1000" dirty="0" err="1" smtClean="0"/>
                <a:t>NaN</a:t>
              </a:r>
              <a:r>
                <a:rPr lang="fr-FR" sz="1000" dirty="0" smtClean="0"/>
                <a:t> values in </a:t>
              </a:r>
              <a:r>
                <a:rPr lang="fr-FR" sz="1000" dirty="0" err="1" smtClean="0"/>
                <a:t>rawCalibrationData</a:t>
              </a:r>
              <a:endParaRPr lang="fr-FR" sz="1000" dirty="0" smtClean="0"/>
            </a:p>
            <a:p>
              <a:pPr algn="ctr"/>
              <a:r>
                <a:rPr lang="fr-FR" sz="900" i="1" dirty="0" smtClean="0"/>
                <a:t>(If </a:t>
              </a:r>
              <a:r>
                <a:rPr lang="fr-FR" sz="900" i="1" dirty="0" err="1" smtClean="0"/>
                <a:t>we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don’t</a:t>
              </a:r>
              <a:r>
                <a:rPr lang="fr-FR" sz="900" i="1" dirty="0" smtClean="0"/>
                <a:t> do </a:t>
              </a:r>
              <a:r>
                <a:rPr lang="fr-FR" sz="900" i="1" dirty="0" err="1" smtClean="0"/>
                <a:t>that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there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will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be</a:t>
              </a:r>
              <a:r>
                <a:rPr lang="fr-FR" sz="900" i="1" dirty="0" smtClean="0"/>
                <a:t> a time </a:t>
              </a:r>
              <a:r>
                <a:rPr lang="fr-FR" sz="900" i="1" dirty="0" err="1" smtClean="0"/>
                <a:t>lag</a:t>
              </a:r>
              <a:r>
                <a:rPr lang="fr-FR" sz="900" i="1" dirty="0" smtClean="0"/>
                <a:t> in </a:t>
              </a:r>
              <a:r>
                <a:rPr lang="fr-FR" sz="900" i="1" dirty="0" err="1" smtClean="0"/>
                <a:t>rawCalibrationData</a:t>
              </a:r>
              <a:r>
                <a:rPr lang="fr-FR" sz="900" i="1" dirty="0" smtClean="0"/>
                <a:t> and SNR </a:t>
              </a:r>
              <a:r>
                <a:rPr lang="fr-FR" sz="900" i="1" dirty="0" err="1" smtClean="0"/>
                <a:t>will</a:t>
              </a:r>
              <a:r>
                <a:rPr lang="fr-FR" sz="900" i="1" dirty="0" smtClean="0"/>
                <a:t> not </a:t>
              </a:r>
              <a:r>
                <a:rPr lang="fr-FR" sz="900" i="1" dirty="0" err="1" smtClean="0"/>
                <a:t>be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computed</a:t>
              </a:r>
              <a:r>
                <a:rPr lang="fr-FR" sz="900" i="1" dirty="0" smtClean="0"/>
                <a:t> on 4 </a:t>
              </a:r>
              <a:r>
                <a:rPr lang="fr-FR" sz="900" i="1" dirty="0" err="1" smtClean="0"/>
                <a:t>consecutive</a:t>
              </a:r>
              <a:r>
                <a:rPr lang="fr-FR" sz="900" i="1" dirty="0" smtClean="0"/>
                <a:t> seconds)</a:t>
              </a:r>
              <a:endParaRPr lang="fr-FR" sz="900" i="1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3131323" y="2887210"/>
              <a:ext cx="0" cy="280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409349" y="3651870"/>
              <a:ext cx="288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2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276527" y="627534"/>
            <a:ext cx="85909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we</a:t>
            </a:r>
            <a:r>
              <a:rPr lang="fr-FR" b="1" u="sng" dirty="0" smtClean="0">
                <a:solidFill>
                  <a:schemeClr val="accent1"/>
                </a:solidFill>
              </a:rPr>
              <a:t> sent to the server ?</a:t>
            </a:r>
          </a:p>
          <a:p>
            <a:pPr algn="just"/>
            <a:r>
              <a:rPr lang="fr-FR" b="1" dirty="0" err="1">
                <a:solidFill>
                  <a:schemeClr val="accent1"/>
                </a:solidFill>
              </a:rPr>
              <a:t>initCalibrationData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sent to the server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the </a:t>
            </a:r>
            <a:r>
              <a:rPr lang="fr-FR" b="1" dirty="0" err="1">
                <a:solidFill>
                  <a:schemeClr val="accent1"/>
                </a:solidFill>
              </a:rPr>
              <a:t>qualityCalibration</a:t>
            </a:r>
            <a:r>
              <a:rPr lang="fr-FR" dirty="0">
                <a:solidFill>
                  <a:schemeClr val="accent1"/>
                </a:solidFill>
              </a:rPr>
              <a:t> on a </a:t>
            </a:r>
            <a:r>
              <a:rPr lang="fr-FR" dirty="0" err="1">
                <a:solidFill>
                  <a:schemeClr val="accent1"/>
                </a:solidFill>
              </a:rPr>
              <a:t>Json</a:t>
            </a:r>
            <a:r>
              <a:rPr lang="fr-FR" dirty="0">
                <a:solidFill>
                  <a:schemeClr val="accent1"/>
                </a:solidFill>
              </a:rPr>
              <a:t> file. </a:t>
            </a:r>
            <a:r>
              <a:rPr lang="fr-FR" dirty="0" err="1">
                <a:solidFill>
                  <a:schemeClr val="accent1"/>
                </a:solidFill>
              </a:rPr>
              <a:t>initCalibrationData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without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any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process</a:t>
            </a:r>
            <a:r>
              <a:rPr lang="fr-FR" dirty="0">
                <a:solidFill>
                  <a:schemeClr val="accent1"/>
                </a:solidFill>
              </a:rPr>
              <a:t> in </a:t>
            </a:r>
            <a:r>
              <a:rPr lang="fr-FR" dirty="0" err="1">
                <a:solidFill>
                  <a:schemeClr val="accent1"/>
                </a:solidFill>
              </a:rPr>
              <a:t>order</a:t>
            </a:r>
            <a:r>
              <a:rPr lang="fr-FR" dirty="0">
                <a:solidFill>
                  <a:schemeClr val="accent1"/>
                </a:solidFill>
              </a:rPr>
              <a:t> to have the original data for a possible </a:t>
            </a:r>
            <a:r>
              <a:rPr lang="fr-FR" dirty="0" err="1">
                <a:solidFill>
                  <a:schemeClr val="accent1"/>
                </a:solidFill>
              </a:rPr>
              <a:t>work</a:t>
            </a:r>
            <a:r>
              <a:rPr lang="fr-FR" dirty="0">
                <a:solidFill>
                  <a:schemeClr val="accent1"/>
                </a:solidFill>
              </a:rPr>
              <a:t> offline.</a:t>
            </a: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</a:p>
          <a:p>
            <a:pPr algn="just"/>
            <a:r>
              <a:rPr lang="fr-FR" dirty="0" smtClean="0">
                <a:solidFill>
                  <a:schemeClr val="accent1"/>
                </a:solidFill>
              </a:rPr>
              <a:t>This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rawCalibrationData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>
                <a:solidFill>
                  <a:schemeClr val="accent1"/>
                </a:solidFill>
              </a:rPr>
              <a:t>array</a:t>
            </a:r>
            <a:r>
              <a:rPr lang="fr-FR" dirty="0" smtClean="0">
                <a:solidFill>
                  <a:schemeClr val="accent1"/>
                </a:solidFill>
              </a:rPr>
              <a:t> of 2 </a:t>
            </a:r>
            <a:r>
              <a:rPr lang="fr-FR" dirty="0" err="1" smtClean="0">
                <a:solidFill>
                  <a:schemeClr val="accent1"/>
                </a:solidFill>
              </a:rPr>
              <a:t>rows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used</a:t>
            </a:r>
            <a:r>
              <a:rPr lang="fr-FR" dirty="0" smtClean="0">
                <a:solidFill>
                  <a:schemeClr val="accent1"/>
                </a:solidFill>
              </a:rPr>
              <a:t> in the </a:t>
            </a:r>
            <a:r>
              <a:rPr lang="fr-FR" dirty="0" err="1" smtClean="0">
                <a:solidFill>
                  <a:schemeClr val="accent1"/>
                </a:solidFill>
              </a:rPr>
              <a:t>next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pipelines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memory of the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smartphone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the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end of the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processes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which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done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at the end of calibration. </a:t>
            </a:r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4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Calibration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9410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24963"/>
          </a:xfrm>
        </p:spPr>
        <p:txBody>
          <a:bodyPr/>
          <a:lstStyle/>
          <a:p>
            <a:r>
              <a:rPr lang="fr-FR" dirty="0" smtClean="0"/>
              <a:t>At the end of the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grpSp>
        <p:nvGrpSpPr>
          <p:cNvPr id="24" name="Group 23"/>
          <p:cNvGrpSpPr/>
          <p:nvPr/>
        </p:nvGrpSpPr>
        <p:grpSpPr>
          <a:xfrm>
            <a:off x="-88196" y="388065"/>
            <a:ext cx="9197816" cy="4646765"/>
            <a:chOff x="-88196" y="388065"/>
            <a:chExt cx="9197816" cy="4646765"/>
          </a:xfrm>
        </p:grpSpPr>
        <p:grpSp>
          <p:nvGrpSpPr>
            <p:cNvPr id="3" name="Group 2"/>
            <p:cNvGrpSpPr/>
            <p:nvPr/>
          </p:nvGrpSpPr>
          <p:grpSpPr>
            <a:xfrm>
              <a:off x="-83221" y="388065"/>
              <a:ext cx="9192841" cy="4646765"/>
              <a:chOff x="-83221" y="388065"/>
              <a:chExt cx="9192841" cy="4646765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7462737" y="1611005"/>
                <a:ext cx="0" cy="3669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7462737" y="1977965"/>
                <a:ext cx="2056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7667228" y="1705535"/>
                <a:ext cx="1441276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 err="1" smtClean="0"/>
                  <a:t>Keep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it</a:t>
                </a:r>
                <a:r>
                  <a:rPr lang="fr-FR" sz="900" dirty="0" smtClean="0"/>
                  <a:t> in memory to </a:t>
                </a:r>
                <a:r>
                  <a:rPr lang="fr-FR" sz="900" dirty="0" err="1" smtClean="0"/>
                  <a:t>compute</a:t>
                </a:r>
                <a:r>
                  <a:rPr lang="fr-FR" sz="900" dirty="0" smtClean="0"/>
                  <a:t> relaxation SNR </a:t>
                </a:r>
                <a:r>
                  <a:rPr lang="fr-FR" sz="900" dirty="0" err="1" smtClean="0"/>
                  <a:t>from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this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channel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during</a:t>
                </a:r>
                <a:r>
                  <a:rPr lang="fr-FR" sz="900" dirty="0" smtClean="0"/>
                  <a:t> session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-83221" y="388065"/>
                <a:ext cx="9192841" cy="4646765"/>
                <a:chOff x="-83221" y="361114"/>
                <a:chExt cx="9192841" cy="4646765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-83221" y="361114"/>
                  <a:ext cx="9192841" cy="4569478"/>
                  <a:chOff x="-83221" y="361114"/>
                  <a:chExt cx="9192841" cy="4569478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1462507" y="3947552"/>
                    <a:ext cx="1810276" cy="613471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358814" y="4561023"/>
                    <a:ext cx="19290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No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need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in the futur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because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will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correct artefacts online</a:t>
                    </a:r>
                    <a:endParaRPr lang="fr-FR" sz="800" dirty="0">
                      <a:solidFill>
                        <a:schemeClr val="accent6"/>
                      </a:solidFill>
                    </a:endParaRPr>
                  </a:p>
                </p:txBody>
              </p: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-83221" y="361114"/>
                    <a:ext cx="9192841" cy="4569478"/>
                    <a:chOff x="-83221" y="361114"/>
                    <a:chExt cx="9192841" cy="4569478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-83221" y="1580147"/>
                      <a:ext cx="9192841" cy="3350445"/>
                      <a:chOff x="-224163" y="988903"/>
                      <a:chExt cx="9192841" cy="3350445"/>
                    </a:xfrm>
                  </p:grpSpPr>
                  <p:grpSp>
                    <p:nvGrpSpPr>
                      <p:cNvPr id="77" name="Group 76"/>
                      <p:cNvGrpSpPr/>
                      <p:nvPr/>
                    </p:nvGrpSpPr>
                    <p:grpSpPr>
                      <a:xfrm>
                        <a:off x="-224163" y="988903"/>
                        <a:ext cx="9192841" cy="3350445"/>
                        <a:chOff x="-224163" y="988903"/>
                        <a:chExt cx="9192841" cy="3350445"/>
                      </a:xfrm>
                    </p:grpSpPr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-224163" y="2199027"/>
                          <a:ext cx="1270845" cy="5078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rawCalibrationData</a:t>
                          </a:r>
                          <a:r>
                            <a:rPr lang="fr-FR" sz="900" dirty="0" smtClean="0"/>
                            <a:t> of the best </a:t>
                          </a:r>
                          <a:r>
                            <a:rPr lang="fr-FR" sz="900" dirty="0" err="1" smtClean="0"/>
                            <a:t>channel</a:t>
                          </a:r>
                          <a:endParaRPr lang="fr-FR" sz="900" dirty="0" smtClean="0"/>
                        </a:p>
                        <a:p>
                          <a:pPr algn="ctr"/>
                          <a:r>
                            <a:rPr lang="fr-FR" sz="900" dirty="0" err="1"/>
                            <a:t>w</a:t>
                          </a:r>
                          <a:r>
                            <a:rPr lang="fr-FR" sz="900" dirty="0" err="1" smtClean="0"/>
                            <a:t>ithout</a:t>
                          </a:r>
                          <a:r>
                            <a:rPr lang="fr-FR" sz="900" dirty="0" smtClean="0"/>
                            <a:t> Bad data</a:t>
                          </a:r>
                          <a:endParaRPr lang="fr-FR" sz="900" dirty="0"/>
                        </a:p>
                      </p:txBody>
                    </p:sp>
                    <p:sp>
                      <p:nvSpPr>
                        <p:cNvPr id="67" name="TextBox 66"/>
                        <p:cNvSpPr txBox="1"/>
                        <p:nvPr/>
                      </p:nvSpPr>
                      <p:spPr>
                        <a:xfrm>
                          <a:off x="6201303" y="3273214"/>
                          <a:ext cx="1237324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Smooth</a:t>
                          </a:r>
                          <a:r>
                            <a:rPr lang="fr-FR" sz="900" dirty="0" smtClean="0"/>
                            <a:t> SNR</a:t>
                          </a:r>
                        </a:p>
                      </p:txBody>
                    </p: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104001" y="988903"/>
                          <a:ext cx="6843777" cy="3350445"/>
                          <a:chOff x="548389" y="1063177"/>
                          <a:chExt cx="6843777" cy="3350445"/>
                        </a:xfrm>
                      </p:grpSpPr>
                      <p:sp>
                        <p:nvSpPr>
                          <p:cNvPr id="35" name="TextBox 34"/>
                          <p:cNvSpPr txBox="1"/>
                          <p:nvPr/>
                        </p:nvSpPr>
                        <p:spPr>
                          <a:xfrm>
                            <a:off x="1278855" y="1193656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 err="1" smtClean="0"/>
                              <a:t>Whole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rawCalibrationData</a:t>
                            </a:r>
                            <a:endParaRPr lang="fr-FR" sz="700" dirty="0" smtClean="0"/>
                          </a:p>
                          <a:p>
                            <a:pPr algn="ctr"/>
                            <a:r>
                              <a:rPr lang="fr-FR" sz="700" dirty="0" err="1"/>
                              <a:t>w</a:t>
                            </a:r>
                            <a:r>
                              <a:rPr lang="fr-FR" sz="700" dirty="0" err="1" smtClean="0"/>
                              <a:t>ithout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NaN</a:t>
                            </a:r>
                            <a:r>
                              <a:rPr lang="fr-FR" sz="700" dirty="0" smtClean="0"/>
                              <a:t> values</a:t>
                            </a:r>
                            <a:endParaRPr lang="fr-FR" sz="700" dirty="0"/>
                          </a:p>
                        </p:txBody>
                      </p:sp>
                      <p:cxnSp>
                        <p:nvCxnSpPr>
                          <p:cNvPr id="41" name="Straight Connector 40"/>
                          <p:cNvCxnSpPr/>
                          <p:nvPr/>
                        </p:nvCxnSpPr>
                        <p:spPr>
                          <a:xfrm>
                            <a:off x="770990" y="1794030"/>
                            <a:ext cx="0" cy="521831"/>
                          </a:xfrm>
                          <a:prstGeom prst="line">
                            <a:avLst/>
                          </a:prstGeom>
                          <a:ln>
                            <a:headEnd type="triangl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Straight Arrow Connector 42"/>
                          <p:cNvCxnSpPr/>
                          <p:nvPr/>
                        </p:nvCxnSpPr>
                        <p:spPr>
                          <a:xfrm>
                            <a:off x="1398802" y="1470865"/>
                            <a:ext cx="905748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Straight Connector 44"/>
                          <p:cNvCxnSpPr/>
                          <p:nvPr/>
                        </p:nvCxnSpPr>
                        <p:spPr>
                          <a:xfrm>
                            <a:off x="548389" y="2795132"/>
                            <a:ext cx="0" cy="410647"/>
                          </a:xfrm>
                          <a:prstGeom prst="line">
                            <a:avLst/>
                          </a:prstGeom>
                          <a:ln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7" name="Straight Arrow Connector 46"/>
                          <p:cNvCxnSpPr/>
                          <p:nvPr/>
                        </p:nvCxnSpPr>
                        <p:spPr>
                          <a:xfrm>
                            <a:off x="1081925" y="3649189"/>
                            <a:ext cx="628655" cy="7414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8" name="TextBox 47"/>
                          <p:cNvSpPr txBox="1"/>
                          <p:nvPr/>
                        </p:nvSpPr>
                        <p:spPr>
                          <a:xfrm>
                            <a:off x="2154978" y="1063177"/>
                            <a:ext cx="1540386" cy="120032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DC </a:t>
                            </a:r>
                            <a:r>
                              <a:rPr lang="fr-FR" sz="900" dirty="0" err="1" smtClean="0"/>
                              <a:t>removal</a:t>
                            </a:r>
                            <a:r>
                              <a:rPr lang="fr-FR" sz="900" dirty="0"/>
                              <a:t> </a:t>
                            </a:r>
                            <a:r>
                              <a:rPr lang="fr-FR" sz="900" dirty="0" smtClean="0"/>
                              <a:t>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Remove</a:t>
                            </a:r>
                            <a:r>
                              <a:rPr lang="fr-FR" sz="900" dirty="0" smtClean="0"/>
                              <a:t> the </a:t>
                            </a:r>
                            <a:r>
                              <a:rPr lang="fr-FR" sz="900" dirty="0" err="1" smtClean="0"/>
                              <a:t>powerline</a:t>
                            </a:r>
                            <a:r>
                              <a:rPr lang="fr-FR" sz="900" dirty="0" smtClean="0"/>
                              <a:t> noise (</a:t>
                            </a:r>
                            <a:r>
                              <a:rPr lang="fr-FR" sz="900" dirty="0" err="1" smtClean="0"/>
                              <a:t>notch</a:t>
                            </a:r>
                            <a:r>
                              <a:rPr lang="fr-FR" sz="900" dirty="0" smtClean="0"/>
                              <a:t> at 50 and 100Hz) 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Apply</a:t>
                            </a:r>
                            <a:r>
                              <a:rPr lang="fr-FR" sz="900" dirty="0" smtClean="0"/>
                              <a:t> a </a:t>
                            </a:r>
                            <a:r>
                              <a:rPr lang="fr-FR" sz="900" dirty="0" err="1" smtClean="0"/>
                              <a:t>bandpass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between</a:t>
                            </a:r>
                            <a:r>
                              <a:rPr lang="fr-FR" sz="900" dirty="0" smtClean="0"/>
                              <a:t> 2 and 30Hz</a:t>
                            </a:r>
                          </a:p>
                        </p:txBody>
                      </p:sp>
                      <p:cxnSp>
                        <p:nvCxnSpPr>
                          <p:cNvPr id="50" name="Straight Arrow Connector 49"/>
                          <p:cNvCxnSpPr/>
                          <p:nvPr/>
                        </p:nvCxnSpPr>
                        <p:spPr>
                          <a:xfrm>
                            <a:off x="3548574" y="1455134"/>
                            <a:ext cx="107172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1" name="TextBox 50"/>
                          <p:cNvSpPr txBox="1"/>
                          <p:nvPr/>
                        </p:nvSpPr>
                        <p:spPr>
                          <a:xfrm>
                            <a:off x="3495535" y="1180283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 err="1" smtClean="0"/>
                              <a:t>Whole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rawCalibrationData</a:t>
                            </a:r>
                            <a:endParaRPr lang="fr-FR" sz="700" dirty="0"/>
                          </a:p>
                          <a:p>
                            <a:pPr algn="ctr"/>
                            <a:r>
                              <a:rPr lang="fr-FR" sz="700" dirty="0" err="1"/>
                              <a:t>w</a:t>
                            </a:r>
                            <a:r>
                              <a:rPr lang="fr-FR" sz="700" dirty="0" err="1" smtClean="0"/>
                              <a:t>ithout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NaN</a:t>
                            </a:r>
                            <a:r>
                              <a:rPr lang="fr-FR" sz="700" dirty="0" smtClean="0"/>
                              <a:t> values</a:t>
                            </a:r>
                            <a:endParaRPr lang="fr-FR" sz="700" dirty="0"/>
                          </a:p>
                        </p:txBody>
                      </p:sp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4445495" y="1233025"/>
                            <a:ext cx="12373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Set the </a:t>
                            </a:r>
                            <a:r>
                              <a:rPr lang="fr-FR" sz="900" dirty="0" err="1" smtClean="0"/>
                              <a:t>thresholds</a:t>
                            </a:r>
                            <a:r>
                              <a:rPr lang="fr-FR" sz="900" dirty="0" smtClean="0"/>
                              <a:t> for the </a:t>
                            </a:r>
                            <a:r>
                              <a:rPr lang="fr-FR" sz="900" dirty="0" err="1" smtClean="0"/>
                              <a:t>outliers</a:t>
                            </a:r>
                            <a:endParaRPr lang="fr-FR" sz="900" dirty="0" smtClean="0"/>
                          </a:p>
                        </p:txBody>
                      </p:sp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5950890" y="1245373"/>
                            <a:ext cx="1441276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err="1" smtClean="0"/>
                              <a:t>Keep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them</a:t>
                            </a:r>
                            <a:r>
                              <a:rPr lang="fr-FR" sz="900" dirty="0" smtClean="0"/>
                              <a:t> in memory for the session</a:t>
                            </a:r>
                          </a:p>
                        </p:txBody>
                      </p:sp>
                      <p:sp>
                        <p:nvSpPr>
                          <p:cNvPr id="59" name="TextBox 58"/>
                          <p:cNvSpPr txBox="1"/>
                          <p:nvPr/>
                        </p:nvSpPr>
                        <p:spPr>
                          <a:xfrm>
                            <a:off x="1658914" y="2270804"/>
                            <a:ext cx="2057459" cy="175432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DC </a:t>
                            </a:r>
                            <a:r>
                              <a:rPr lang="fr-FR" sz="900" dirty="0" err="1" smtClean="0"/>
                              <a:t>removal</a:t>
                            </a:r>
                            <a:endParaRPr lang="fr-FR" sz="900" dirty="0" smtClean="0"/>
                          </a:p>
                          <a:p>
                            <a:pPr algn="ctr"/>
                            <a:r>
                              <a:rPr lang="fr-FR" sz="900" dirty="0" smtClean="0"/>
                              <a:t>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Remove</a:t>
                            </a:r>
                            <a:r>
                              <a:rPr lang="fr-FR" sz="900" dirty="0" smtClean="0"/>
                              <a:t> the </a:t>
                            </a:r>
                            <a:r>
                              <a:rPr lang="fr-FR" sz="900" dirty="0" err="1" smtClean="0"/>
                              <a:t>powerline</a:t>
                            </a:r>
                            <a:r>
                              <a:rPr lang="fr-FR" sz="900" dirty="0" smtClean="0"/>
                              <a:t> noise (</a:t>
                            </a:r>
                            <a:r>
                              <a:rPr lang="fr-FR" sz="900" dirty="0" err="1" smtClean="0"/>
                              <a:t>notch</a:t>
                            </a:r>
                            <a:r>
                              <a:rPr lang="fr-FR" sz="900" dirty="0" smtClean="0"/>
                              <a:t> at 50 and 100Hz) 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Apply</a:t>
                            </a:r>
                            <a:r>
                              <a:rPr lang="fr-FR" sz="900" dirty="0" smtClean="0"/>
                              <a:t> a </a:t>
                            </a:r>
                            <a:r>
                              <a:rPr lang="fr-FR" sz="900" dirty="0" err="1" smtClean="0"/>
                              <a:t>bandpass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between</a:t>
                            </a:r>
                            <a:r>
                              <a:rPr lang="fr-FR" sz="900" dirty="0" smtClean="0"/>
                              <a:t> 2 and 30Hz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Apply</a:t>
                            </a:r>
                            <a:r>
                              <a:rPr lang="fr-FR" sz="900" dirty="0" smtClean="0"/>
                              <a:t> a </a:t>
                            </a:r>
                            <a:r>
                              <a:rPr lang="fr-FR" sz="900" dirty="0" err="1" smtClean="0"/>
                              <a:t>linear</a:t>
                            </a:r>
                            <a:r>
                              <a:rPr lang="fr-FR" sz="900" dirty="0" smtClean="0"/>
                              <a:t> interpolation of the </a:t>
                            </a:r>
                            <a:r>
                              <a:rPr lang="fr-FR" sz="900" dirty="0" err="1" smtClean="0"/>
                              <a:t>outliers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based</a:t>
                            </a:r>
                            <a:r>
                              <a:rPr lang="fr-FR" sz="900" dirty="0" smtClean="0"/>
                              <a:t> on the data of the 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 </a:t>
                            </a:r>
                            <a:r>
                              <a:rPr lang="fr-FR" sz="900" dirty="0" err="1" smtClean="0"/>
                              <a:t>from</a:t>
                            </a:r>
                            <a:r>
                              <a:rPr lang="fr-FR" sz="900" dirty="0" smtClean="0"/>
                              <a:t> calibration</a:t>
                            </a:r>
                          </a:p>
                        </p:txBody>
                      </p:sp>
                      <p:cxnSp>
                        <p:nvCxnSpPr>
                          <p:cNvPr id="60" name="Straight Arrow Connector 59"/>
                          <p:cNvCxnSpPr/>
                          <p:nvPr/>
                        </p:nvCxnSpPr>
                        <p:spPr>
                          <a:xfrm>
                            <a:off x="3576228" y="3507854"/>
                            <a:ext cx="107172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3" name="TextBox 62"/>
                          <p:cNvSpPr txBox="1"/>
                          <p:nvPr/>
                        </p:nvSpPr>
                        <p:spPr>
                          <a:xfrm>
                            <a:off x="3543072" y="3222693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/>
                              <a:t>4s by 4s </a:t>
                            </a:r>
                            <a:r>
                              <a:rPr lang="fr-FR" sz="700" dirty="0" err="1"/>
                              <a:t>with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sliding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window</a:t>
                            </a:r>
                            <a:r>
                              <a:rPr lang="fr-FR" sz="700" dirty="0"/>
                              <a:t> of 1s </a:t>
                            </a:r>
                            <a:r>
                              <a:rPr lang="fr-FR" sz="700" dirty="0" err="1"/>
                              <a:t>without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NaN</a:t>
                            </a:r>
                            <a:r>
                              <a:rPr lang="fr-FR" sz="700" dirty="0"/>
                              <a:t> values</a:t>
                            </a:r>
                            <a:endParaRPr lang="fr-FR" sz="700" dirty="0"/>
                          </a:p>
                        </p:txBody>
                      </p:sp>
                      <p:sp>
                        <p:nvSpPr>
                          <p:cNvPr id="64" name="TextBox 63"/>
                          <p:cNvSpPr txBox="1"/>
                          <p:nvPr/>
                        </p:nvSpPr>
                        <p:spPr>
                          <a:xfrm>
                            <a:off x="4541863" y="3374083"/>
                            <a:ext cx="1237324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err="1" smtClean="0"/>
                              <a:t>Compute</a:t>
                            </a:r>
                            <a:r>
                              <a:rPr lang="fr-FR" sz="900" dirty="0" smtClean="0"/>
                              <a:t> SNR</a:t>
                            </a:r>
                          </a:p>
                        </p:txBody>
                      </p:sp>
                      <p:cxnSp>
                        <p:nvCxnSpPr>
                          <p:cNvPr id="65" name="Straight Arrow Connector 64"/>
                          <p:cNvCxnSpPr/>
                          <p:nvPr/>
                        </p:nvCxnSpPr>
                        <p:spPr>
                          <a:xfrm>
                            <a:off x="5675767" y="3490293"/>
                            <a:ext cx="107172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6" name="TextBox 65"/>
                          <p:cNvSpPr txBox="1"/>
                          <p:nvPr/>
                        </p:nvSpPr>
                        <p:spPr>
                          <a:xfrm>
                            <a:off x="5659594" y="3217646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/>
                              <a:t>4s by 4s </a:t>
                            </a:r>
                            <a:r>
                              <a:rPr lang="fr-FR" sz="700" dirty="0" err="1"/>
                              <a:t>with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sliding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window</a:t>
                            </a:r>
                            <a:r>
                              <a:rPr lang="fr-FR" sz="700" dirty="0"/>
                              <a:t> of 1s </a:t>
                            </a:r>
                            <a:r>
                              <a:rPr lang="fr-FR" sz="700" dirty="0" err="1"/>
                              <a:t>without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NaN</a:t>
                            </a:r>
                            <a:r>
                              <a:rPr lang="fr-FR" sz="700" dirty="0"/>
                              <a:t> values</a:t>
                            </a:r>
                            <a:endParaRPr lang="fr-FR" sz="700" dirty="0"/>
                          </a:p>
                        </p:txBody>
                      </p:sp>
                      <p:cxnSp>
                        <p:nvCxnSpPr>
                          <p:cNvPr id="69" name="Straight Arrow Connector 68"/>
                          <p:cNvCxnSpPr>
                            <a:stCxn id="64" idx="2"/>
                          </p:cNvCxnSpPr>
                          <p:nvPr/>
                        </p:nvCxnSpPr>
                        <p:spPr>
                          <a:xfrm>
                            <a:off x="5160525" y="3604915"/>
                            <a:ext cx="0" cy="334987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0" name="TextBox 69"/>
                          <p:cNvSpPr txBox="1"/>
                          <p:nvPr/>
                        </p:nvSpPr>
                        <p:spPr>
                          <a:xfrm>
                            <a:off x="4306733" y="3905791"/>
                            <a:ext cx="1744123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Store </a:t>
                            </a:r>
                            <a:r>
                              <a:rPr lang="fr-FR" sz="900" dirty="0" err="1" smtClean="0"/>
                              <a:t>it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smtClean="0"/>
                              <a:t>in a </a:t>
                            </a:r>
                            <a:r>
                              <a:rPr lang="fr-FR" sz="900" dirty="0" err="1" smtClean="0"/>
                              <a:t>SNRCalib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vector</a:t>
                            </a:r>
                            <a:r>
                              <a:rPr lang="fr-FR" sz="900" dirty="0" smtClean="0"/>
                              <a:t> to </a:t>
                            </a:r>
                            <a:r>
                              <a:rPr lang="fr-FR" sz="900" dirty="0" err="1" smtClean="0"/>
                              <a:t>be</a:t>
                            </a:r>
                            <a:r>
                              <a:rPr lang="fr-FR" sz="900" dirty="0" smtClean="0"/>
                              <a:t> able to </a:t>
                            </a:r>
                            <a:r>
                              <a:rPr lang="fr-FR" sz="900" dirty="0" err="1" smtClean="0"/>
                              <a:t>smooth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with</a:t>
                            </a:r>
                            <a:r>
                              <a:rPr lang="fr-FR" sz="900" dirty="0" smtClean="0"/>
                              <a:t> the </a:t>
                            </a:r>
                            <a:r>
                              <a:rPr lang="fr-FR" sz="900" dirty="0" err="1" smtClean="0"/>
                              <a:t>previous</a:t>
                            </a:r>
                            <a:r>
                              <a:rPr lang="fr-FR" sz="900" dirty="0" smtClean="0"/>
                              <a:t> SNR values</a:t>
                            </a:r>
                            <a:endParaRPr lang="fr-FR" sz="900" dirty="0" smtClean="0"/>
                          </a:p>
                        </p:txBody>
                      </p:sp>
                      <p:cxnSp>
                        <p:nvCxnSpPr>
                          <p:cNvPr id="72" name="Straight Connector 71"/>
                          <p:cNvCxnSpPr>
                            <a:stCxn id="70" idx="3"/>
                          </p:cNvCxnSpPr>
                          <p:nvPr/>
                        </p:nvCxnSpPr>
                        <p:spPr>
                          <a:xfrm flipV="1">
                            <a:off x="6050856" y="4158851"/>
                            <a:ext cx="1206687" cy="85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Arrow Connector 73"/>
                          <p:cNvCxnSpPr/>
                          <p:nvPr/>
                        </p:nvCxnSpPr>
                        <p:spPr>
                          <a:xfrm flipV="1">
                            <a:off x="7257543" y="3593709"/>
                            <a:ext cx="0" cy="56514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TextBox 74"/>
                        <p:cNvSpPr txBox="1"/>
                        <p:nvPr/>
                      </p:nvSpPr>
                      <p:spPr>
                        <a:xfrm>
                          <a:off x="7527402" y="3147814"/>
                          <a:ext cx="1441276" cy="64633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Keep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them</a:t>
                          </a:r>
                          <a:r>
                            <a:rPr lang="fr-FR" sz="900" dirty="0" smtClean="0"/>
                            <a:t> in memory (</a:t>
                          </a:r>
                          <a:r>
                            <a:rPr lang="fr-FR" sz="900" dirty="0" err="1" smtClean="0"/>
                            <a:t>SmoothedSNRCalib</a:t>
                          </a:r>
                          <a:r>
                            <a:rPr lang="fr-FR" sz="900" dirty="0" smtClean="0"/>
                            <a:t>) to </a:t>
                          </a:r>
                          <a:r>
                            <a:rPr lang="fr-FR" sz="900" dirty="0" err="1" smtClean="0"/>
                            <a:t>normalize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smoothed</a:t>
                          </a:r>
                          <a:r>
                            <a:rPr lang="fr-FR" sz="900" dirty="0" smtClean="0"/>
                            <a:t> SNR </a:t>
                          </a:r>
                          <a:r>
                            <a:rPr lang="fr-FR" sz="900" dirty="0" err="1" smtClean="0"/>
                            <a:t>from</a:t>
                          </a:r>
                          <a:r>
                            <a:rPr lang="fr-FR" sz="900" dirty="0" smtClean="0"/>
                            <a:t> the session</a:t>
                          </a:r>
                        </a:p>
                      </p:txBody>
                    </p:sp>
                  </p:grp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>
                        <a:off x="7167362" y="3401729"/>
                        <a:ext cx="334807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30600" y="516563"/>
                      <a:ext cx="12961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qualityCalibration</a:t>
                      </a:r>
                      <a:r>
                        <a:rPr lang="fr-FR" sz="900" dirty="0" smtClean="0"/>
                        <a:t> matrix</a:t>
                      </a:r>
                      <a:endParaRPr lang="fr-FR" sz="900" dirty="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1187624" y="699542"/>
                      <a:ext cx="6480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1163181" y="478286"/>
                      <a:ext cx="5693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1s by 1s</a:t>
                      </a:r>
                      <a:endParaRPr lang="fr-FR" sz="800" dirty="0"/>
                    </a:p>
                  </p:txBody>
                </p:sp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816137" y="529655"/>
                      <a:ext cx="1619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Keep</a:t>
                      </a:r>
                      <a:r>
                        <a:rPr lang="fr-FR" sz="900" dirty="0" smtClean="0"/>
                        <a:t> for </a:t>
                      </a:r>
                      <a:r>
                        <a:rPr lang="fr-FR" sz="900" dirty="0" err="1" smtClean="0"/>
                        <a:t>each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packets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&gt;= 0,5</a:t>
                      </a:r>
                      <a:endParaRPr lang="fr-FR" sz="900" dirty="0"/>
                    </a:p>
                  </p:txBody>
                </p:sp>
                <p:cxnSp>
                  <p:nvCxnSpPr>
                    <p:cNvPr id="91" name="Straight Arrow Connector 90"/>
                    <p:cNvCxnSpPr/>
                    <p:nvPr/>
                  </p:nvCxnSpPr>
                  <p:spPr>
                    <a:xfrm flipV="1">
                      <a:off x="3391918" y="693730"/>
                      <a:ext cx="1011276" cy="58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516633" y="478286"/>
                      <a:ext cx="80021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err="1"/>
                        <a:t>e</a:t>
                      </a:r>
                      <a:r>
                        <a:rPr lang="fr-FR" sz="800" dirty="0" err="1" smtClean="0"/>
                        <a:t>ach</a:t>
                      </a:r>
                      <a:r>
                        <a:rPr lang="fr-FR" sz="800" dirty="0" smtClean="0"/>
                        <a:t> </a:t>
                      </a:r>
                      <a:r>
                        <a:rPr lang="fr-FR" sz="800" dirty="0" err="1" smtClean="0"/>
                        <a:t>channel</a:t>
                      </a:r>
                      <a:endParaRPr lang="fr-FR" sz="800" dirty="0"/>
                    </a:p>
                  </p:txBody>
                </p:sp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4287781" y="469196"/>
                      <a:ext cx="1619231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Compute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average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for </a:t>
                      </a:r>
                      <a:r>
                        <a:rPr lang="fr-FR" sz="900" dirty="0" err="1" smtClean="0"/>
                        <a:t>each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(</a:t>
                      </a:r>
                      <a:r>
                        <a:rPr lang="fr-FR" sz="900" dirty="0" err="1" smtClean="0"/>
                        <a:t>only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kept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packets</a:t>
                      </a:r>
                      <a:r>
                        <a:rPr lang="fr-FR" sz="900" dirty="0" smtClean="0"/>
                        <a:t>)</a:t>
                      </a:r>
                      <a:endParaRPr lang="fr-FR" sz="900" dirty="0"/>
                    </a:p>
                  </p:txBody>
                </p:sp>
                <p:cxnSp>
                  <p:nvCxnSpPr>
                    <p:cNvPr id="95" name="Straight Arrow Connector 94"/>
                    <p:cNvCxnSpPr/>
                    <p:nvPr/>
                  </p:nvCxnSpPr>
                  <p:spPr>
                    <a:xfrm>
                      <a:off x="5793601" y="716497"/>
                      <a:ext cx="411280" cy="66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5071729" y="1103174"/>
                      <a:ext cx="2652417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smtClean="0"/>
                        <a:t>The best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is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the best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(or the first one if the </a:t>
                      </a:r>
                      <a:r>
                        <a:rPr lang="fr-FR" sz="900" dirty="0" err="1" smtClean="0"/>
                        <a:t>qualities</a:t>
                      </a:r>
                      <a:r>
                        <a:rPr lang="fr-FR" sz="900" dirty="0" smtClean="0"/>
                        <a:t> are </a:t>
                      </a:r>
                      <a:r>
                        <a:rPr lang="fr-FR" sz="900" dirty="0" err="1" smtClean="0"/>
                        <a:t>equal</a:t>
                      </a:r>
                      <a:r>
                        <a:rPr lang="fr-FR" sz="900" dirty="0" smtClean="0"/>
                        <a:t>) and </a:t>
                      </a:r>
                      <a:r>
                        <a:rPr lang="fr-FR" sz="900" dirty="0" err="1" smtClean="0"/>
                        <a:t>we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can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compute</a:t>
                      </a:r>
                      <a:r>
                        <a:rPr lang="fr-FR" sz="900" dirty="0" smtClean="0"/>
                        <a:t> the SNR </a:t>
                      </a:r>
                      <a:r>
                        <a:rPr lang="fr-FR" sz="900" dirty="0" err="1" smtClean="0"/>
                        <a:t>from</a:t>
                      </a:r>
                      <a:r>
                        <a:rPr lang="fr-FR" sz="900" dirty="0" smtClean="0"/>
                        <a:t> calibration</a:t>
                      </a:r>
                      <a:endParaRPr lang="fr-FR" sz="900" dirty="0"/>
                    </a:p>
                  </p:txBody>
                </p:sp>
                <p:cxnSp>
                  <p:nvCxnSpPr>
                    <p:cNvPr id="100" name="Straight Arrow Connector 99"/>
                    <p:cNvCxnSpPr/>
                    <p:nvPr/>
                  </p:nvCxnSpPr>
                  <p:spPr>
                    <a:xfrm>
                      <a:off x="7257097" y="709431"/>
                      <a:ext cx="411280" cy="66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6099898" y="361114"/>
                      <a:ext cx="1312967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smtClean="0"/>
                        <a:t>best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smtClean="0"/>
                        <a:t>&lt; 0,5</a:t>
                      </a:r>
                    </a:p>
                    <a:p>
                      <a:pPr algn="ctr"/>
                      <a:r>
                        <a:rPr lang="fr-FR" sz="900" dirty="0" smtClean="0"/>
                        <a:t>(</a:t>
                      </a:r>
                      <a:r>
                        <a:rPr lang="fr-FR" sz="900" dirty="0" err="1" smtClean="0"/>
                        <a:t>It’s</a:t>
                      </a:r>
                      <a:r>
                        <a:rPr lang="fr-FR" sz="900" dirty="0" smtClean="0"/>
                        <a:t> possible </a:t>
                      </a:r>
                      <a:r>
                        <a:rPr lang="fr-FR" sz="900" dirty="0" err="1" smtClean="0"/>
                        <a:t>because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it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initialized</a:t>
                      </a:r>
                      <a:r>
                        <a:rPr lang="fr-FR" sz="900" dirty="0" smtClean="0"/>
                        <a:t> at 0)</a:t>
                      </a:r>
                      <a:endParaRPr lang="fr-FR" sz="900" dirty="0"/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7264873" y="506623"/>
                      <a:ext cx="32252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oui</a:t>
                      </a:r>
                      <a:endParaRPr lang="fr-FR" sz="800" dirty="0"/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6660323" y="814958"/>
                      <a:ext cx="35779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non</a:t>
                      </a:r>
                      <a:endParaRPr lang="fr-FR" sz="800" dirty="0"/>
                    </a:p>
                  </p:txBody>
                </p:sp>
                <p:cxnSp>
                  <p:nvCxnSpPr>
                    <p:cNvPr id="105" name="Straight Arrow Connector 104"/>
                    <p:cNvCxnSpPr/>
                    <p:nvPr/>
                  </p:nvCxnSpPr>
                  <p:spPr>
                    <a:xfrm>
                      <a:off x="6732240" y="790950"/>
                      <a:ext cx="0" cy="38569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599455" y="456567"/>
                      <a:ext cx="1337443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i="1" dirty="0" smtClean="0"/>
                        <a:t>Best </a:t>
                      </a:r>
                      <a:r>
                        <a:rPr lang="fr-FR" sz="900" i="1" dirty="0" err="1" smtClean="0"/>
                        <a:t>channel</a:t>
                      </a:r>
                      <a:r>
                        <a:rPr lang="fr-FR" sz="900" i="1" dirty="0" smtClean="0"/>
                        <a:t> = -2</a:t>
                      </a:r>
                    </a:p>
                    <a:p>
                      <a:pPr algn="ctr"/>
                      <a:r>
                        <a:rPr lang="fr-FR" sz="900" i="1" dirty="0" err="1" smtClean="0"/>
                        <a:t>Smoothed</a:t>
                      </a:r>
                      <a:r>
                        <a:rPr lang="fr-FR" sz="900" i="1" dirty="0" smtClean="0"/>
                        <a:t> SNR </a:t>
                      </a:r>
                      <a:r>
                        <a:rPr lang="fr-FR" sz="900" i="1" dirty="0" err="1" smtClean="0"/>
                        <a:t>from</a:t>
                      </a:r>
                      <a:r>
                        <a:rPr lang="fr-FR" sz="900" i="1" dirty="0" smtClean="0"/>
                        <a:t> calibration = </a:t>
                      </a:r>
                      <a:r>
                        <a:rPr lang="fr-FR" sz="900" i="1" dirty="0" err="1" smtClean="0"/>
                        <a:t>Inf</a:t>
                      </a:r>
                      <a:r>
                        <a:rPr lang="fr-FR" sz="900" i="1" dirty="0" smtClean="0"/>
                        <a:t> values</a:t>
                      </a:r>
                      <a:endParaRPr lang="fr-FR" sz="900" i="1" dirty="0"/>
                    </a:p>
                  </p:txBody>
                </p:sp>
                <p:cxnSp>
                  <p:nvCxnSpPr>
                    <p:cNvPr id="108" name="Straight Arrow Connector 107"/>
                    <p:cNvCxnSpPr>
                      <a:stCxn id="106" idx="2"/>
                    </p:cNvCxnSpPr>
                    <p:nvPr/>
                  </p:nvCxnSpPr>
                  <p:spPr>
                    <a:xfrm flipH="1">
                      <a:off x="8268176" y="964398"/>
                      <a:ext cx="1" cy="31120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7812361" y="1262440"/>
                      <a:ext cx="1008112" cy="2308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2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i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Bad calibration</a:t>
                      </a:r>
                      <a:endParaRPr lang="fr-FR" sz="900" i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112" name="Straight Connector 111"/>
                    <p:cNvCxnSpPr>
                      <a:stCxn id="97" idx="1"/>
                    </p:cNvCxnSpPr>
                    <p:nvPr/>
                  </p:nvCxnSpPr>
                  <p:spPr>
                    <a:xfrm flipH="1" flipV="1">
                      <a:off x="244943" y="1349227"/>
                      <a:ext cx="4826786" cy="78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Arrow Connector 113"/>
                    <p:cNvCxnSpPr/>
                    <p:nvPr/>
                  </p:nvCxnSpPr>
                  <p:spPr>
                    <a:xfrm>
                      <a:off x="244943" y="1347614"/>
                      <a:ext cx="0" cy="141614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345058" y="1598284"/>
                      <a:ext cx="6912039" cy="116016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4990955" y="2365904"/>
                      <a:ext cx="223224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No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need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in the 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future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because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we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will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correct artefacts online</a:t>
                      </a:r>
                      <a:endParaRPr lang="fr-FR" sz="10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8" name="TextBox 67"/>
                <p:cNvSpPr txBox="1"/>
                <p:nvPr/>
              </p:nvSpPr>
              <p:spPr>
                <a:xfrm>
                  <a:off x="1732568" y="4777047"/>
                  <a:ext cx="123732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smtClean="0"/>
                    <a:t>+ trend correction 1/f</a:t>
                  </a:r>
                </a:p>
              </p:txBody>
            </p:sp>
          </p:grpSp>
        </p:grpSp>
        <p:sp>
          <p:nvSpPr>
            <p:cNvPr id="71" name="TextBox 70"/>
            <p:cNvSpPr txBox="1"/>
            <p:nvPr/>
          </p:nvSpPr>
          <p:spPr>
            <a:xfrm>
              <a:off x="280237" y="1691620"/>
              <a:ext cx="94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 smtClean="0"/>
                <a:t>Remove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NaN</a:t>
              </a:r>
              <a:r>
                <a:rPr lang="fr-FR" sz="900" dirty="0" smtClean="0"/>
                <a:t> values (</a:t>
              </a:r>
              <a:r>
                <a:rPr lang="fr-FR" sz="900" dirty="0" err="1" smtClean="0"/>
                <a:t>bad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quality</a:t>
              </a:r>
              <a:r>
                <a:rPr lang="fr-FR" sz="900" dirty="0" smtClean="0"/>
                <a:t> or no </a:t>
              </a:r>
              <a:r>
                <a:rPr lang="fr-FR" sz="900" dirty="0" err="1" smtClean="0"/>
                <a:t>received</a:t>
              </a:r>
              <a:r>
                <a:rPr lang="fr-FR" sz="900" dirty="0" smtClean="0"/>
                <a:t> data)</a:t>
              </a:r>
              <a:endParaRPr lang="fr-FR" sz="900" dirty="0" smtClean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73124" y="1970801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4211" y="2439021"/>
              <a:ext cx="1117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err="1" smtClean="0"/>
                <a:t>Whole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rawCalibrationData</a:t>
              </a:r>
              <a:endParaRPr lang="fr-FR" sz="700" dirty="0" smtClean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88196" y="3755738"/>
              <a:ext cx="94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 smtClean="0"/>
                <a:t>Remove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NaN</a:t>
              </a:r>
              <a:r>
                <a:rPr lang="fr-FR" sz="900" dirty="0" smtClean="0"/>
                <a:t> values (</a:t>
              </a:r>
              <a:r>
                <a:rPr lang="fr-FR" sz="900" dirty="0" err="1" smtClean="0"/>
                <a:t>bad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quality</a:t>
              </a:r>
              <a:r>
                <a:rPr lang="fr-FR" sz="900" dirty="0" smtClean="0"/>
                <a:t> or no </a:t>
              </a:r>
              <a:r>
                <a:rPr lang="fr-FR" sz="900" dirty="0" err="1" smtClean="0"/>
                <a:t>received</a:t>
              </a:r>
              <a:r>
                <a:rPr lang="fr-FR" sz="900" dirty="0" smtClean="0"/>
                <a:t> data)</a:t>
              </a:r>
              <a:endParaRPr lang="fr-FR" sz="900" dirty="0" smtClean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32003" y="4212033"/>
              <a:ext cx="77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/>
                <a:t>4s by 4s </a:t>
              </a:r>
              <a:r>
                <a:rPr lang="fr-FR" sz="700" dirty="0" err="1" smtClean="0"/>
                <a:t>with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sliding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window</a:t>
              </a:r>
              <a:r>
                <a:rPr lang="fr-FR" sz="700" dirty="0" smtClean="0"/>
                <a:t> of </a:t>
              </a:r>
              <a:r>
                <a:rPr lang="fr-FR" sz="700" dirty="0" smtClean="0"/>
                <a:t>1s </a:t>
              </a:r>
              <a:r>
                <a:rPr lang="fr-FR" sz="700" dirty="0" err="1" smtClean="0"/>
                <a:t>without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NaN</a:t>
              </a:r>
              <a:r>
                <a:rPr lang="fr-FR" sz="700" dirty="0" smtClean="0"/>
                <a:t> values</a:t>
              </a:r>
              <a:endParaRPr lang="fr-FR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11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24963"/>
          </a:xfrm>
        </p:spPr>
        <p:txBody>
          <a:bodyPr/>
          <a:lstStyle/>
          <a:p>
            <a:r>
              <a:rPr lang="fr-FR" dirty="0" smtClean="0"/>
              <a:t>At the end of the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sp>
        <p:nvSpPr>
          <p:cNvPr id="71" name="TextBox 70"/>
          <p:cNvSpPr txBox="1"/>
          <p:nvPr/>
        </p:nvSpPr>
        <p:spPr>
          <a:xfrm>
            <a:off x="276527" y="627534"/>
            <a:ext cx="8590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we</a:t>
            </a:r>
            <a:r>
              <a:rPr lang="fr-FR" b="1" u="sng" dirty="0" smtClean="0">
                <a:solidFill>
                  <a:schemeClr val="accent1"/>
                </a:solidFill>
              </a:rPr>
              <a:t> sent to the server ?</a:t>
            </a:r>
          </a:p>
          <a:p>
            <a:pPr algn="just"/>
            <a:r>
              <a:rPr lang="fr-FR" dirty="0" smtClean="0">
                <a:solidFill>
                  <a:schemeClr val="accent1"/>
                </a:solidFill>
              </a:rPr>
              <a:t>Nothing</a:t>
            </a: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</a:p>
          <a:p>
            <a:pPr algn="just"/>
            <a:r>
              <a:rPr lang="fr-FR" dirty="0" smtClean="0">
                <a:solidFill>
                  <a:schemeClr val="accent1"/>
                </a:solidFill>
              </a:rPr>
              <a:t>The </a:t>
            </a:r>
            <a:r>
              <a:rPr lang="fr-FR" b="1" dirty="0" smtClean="0">
                <a:solidFill>
                  <a:schemeClr val="accent1"/>
                </a:solidFill>
              </a:rPr>
              <a:t>best </a:t>
            </a:r>
            <a:r>
              <a:rPr lang="fr-FR" b="1" dirty="0" err="1" smtClean="0">
                <a:solidFill>
                  <a:schemeClr val="accent1"/>
                </a:solidFill>
              </a:rPr>
              <a:t>channel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>
                <a:solidFill>
                  <a:schemeClr val="accent1"/>
                </a:solidFill>
              </a:rPr>
              <a:t>with</a:t>
            </a:r>
            <a:r>
              <a:rPr lang="fr-FR" dirty="0" smtClean="0">
                <a:solidFill>
                  <a:schemeClr val="accent1"/>
                </a:solidFill>
              </a:rPr>
              <a:t> the </a:t>
            </a:r>
            <a:r>
              <a:rPr lang="fr-FR" dirty="0" err="1" smtClean="0">
                <a:solidFill>
                  <a:schemeClr val="accent1"/>
                </a:solidFill>
              </a:rPr>
              <a:t>better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quality</a:t>
            </a:r>
            <a:r>
              <a:rPr lang="fr-FR" dirty="0" smtClean="0">
                <a:solidFill>
                  <a:schemeClr val="accent1"/>
                </a:solidFill>
              </a:rPr>
              <a:t>) (</a:t>
            </a:r>
            <a:r>
              <a:rPr lang="fr-FR" dirty="0" err="1" smtClean="0">
                <a:solidFill>
                  <a:schemeClr val="accent1"/>
                </a:solidFill>
              </a:rPr>
              <a:t>int</a:t>
            </a:r>
            <a:r>
              <a:rPr lang="fr-FR" dirty="0" smtClean="0">
                <a:solidFill>
                  <a:schemeClr val="accent1"/>
                </a:solidFill>
              </a:rPr>
              <a:t>) and a </a:t>
            </a:r>
            <a:r>
              <a:rPr lang="fr-FR" dirty="0" err="1" smtClean="0">
                <a:solidFill>
                  <a:schemeClr val="accent1"/>
                </a:solidFill>
              </a:rPr>
              <a:t>vector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holds</a:t>
            </a:r>
            <a:r>
              <a:rPr lang="fr-FR" dirty="0" smtClean="0">
                <a:solidFill>
                  <a:schemeClr val="accent1"/>
                </a:solidFill>
              </a:rPr>
              <a:t> all the </a:t>
            </a:r>
            <a:r>
              <a:rPr lang="fr-FR" b="1" dirty="0" err="1" smtClean="0">
                <a:solidFill>
                  <a:schemeClr val="accent1"/>
                </a:solidFill>
              </a:rPr>
              <a:t>Smoothed</a:t>
            </a:r>
            <a:r>
              <a:rPr lang="fr-FR" b="1" dirty="0" smtClean="0">
                <a:solidFill>
                  <a:schemeClr val="accent1"/>
                </a:solidFill>
              </a:rPr>
              <a:t> SNR values </a:t>
            </a:r>
            <a:r>
              <a:rPr lang="fr-FR" b="1" dirty="0" err="1" smtClean="0">
                <a:solidFill>
                  <a:schemeClr val="accent1"/>
                </a:solidFill>
              </a:rPr>
              <a:t>from</a:t>
            </a:r>
            <a:r>
              <a:rPr lang="fr-FR" b="1" dirty="0" smtClean="0">
                <a:solidFill>
                  <a:schemeClr val="accent1"/>
                </a:solidFill>
              </a:rPr>
              <a:t> the calibration 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>
                <a:solidFill>
                  <a:schemeClr val="accent1"/>
                </a:solidFill>
              </a:rPr>
              <a:t>vector</a:t>
            </a:r>
            <a:r>
              <a:rPr lang="fr-FR" dirty="0" smtClean="0">
                <a:solidFill>
                  <a:schemeClr val="accent1"/>
                </a:solidFill>
              </a:rPr>
              <a:t> of </a:t>
            </a:r>
            <a:r>
              <a:rPr lang="fr-FR" dirty="0" err="1" smtClean="0">
                <a:solidFill>
                  <a:schemeClr val="accent1"/>
                </a:solidFill>
              </a:rPr>
              <a:t>float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memory of the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smartphone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the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end of the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processes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which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done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at the end of session. </a:t>
            </a:r>
          </a:p>
          <a:p>
            <a:pPr algn="just"/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is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remove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from</a:t>
            </a:r>
            <a:r>
              <a:rPr lang="fr-FR" b="1" u="sng" dirty="0" smtClean="0">
                <a:solidFill>
                  <a:schemeClr val="accent1"/>
                </a:solidFill>
              </a:rPr>
              <a:t> memory of </a:t>
            </a:r>
            <a:r>
              <a:rPr lang="fr-FR" b="1" u="sng" dirty="0">
                <a:solidFill>
                  <a:schemeClr val="accent1"/>
                </a:solidFill>
              </a:rPr>
              <a:t>the smartphone?</a:t>
            </a: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</a:rPr>
              <a:t>rawCalibrationData</a:t>
            </a:r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2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Session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586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258" y="76909"/>
            <a:ext cx="9159020" cy="4883489"/>
            <a:chOff x="21258" y="76909"/>
            <a:chExt cx="9159020" cy="4883489"/>
          </a:xfrm>
        </p:grpSpPr>
        <p:grpSp>
          <p:nvGrpSpPr>
            <p:cNvPr id="22" name="Group 21"/>
            <p:cNvGrpSpPr/>
            <p:nvPr/>
          </p:nvGrpSpPr>
          <p:grpSpPr>
            <a:xfrm>
              <a:off x="21258" y="76909"/>
              <a:ext cx="9159020" cy="4768073"/>
              <a:chOff x="21258" y="76909"/>
              <a:chExt cx="9159020" cy="4768073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3536465" y="857612"/>
                <a:ext cx="2985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21258" y="76909"/>
                <a:ext cx="9159020" cy="4768073"/>
                <a:chOff x="21258" y="76909"/>
                <a:chExt cx="9159020" cy="4768073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21258" y="76909"/>
                  <a:ext cx="9159020" cy="4768073"/>
                  <a:chOff x="21258" y="76909"/>
                  <a:chExt cx="9159020" cy="4768073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21258" y="76909"/>
                    <a:ext cx="9159020" cy="4768073"/>
                    <a:chOff x="21258" y="79584"/>
                    <a:chExt cx="9159020" cy="4768073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107504" y="79584"/>
                      <a:ext cx="8951100" cy="2855981"/>
                      <a:chOff x="107504" y="79584"/>
                      <a:chExt cx="8951100" cy="2855981"/>
                    </a:xfrm>
                  </p:grpSpPr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07504" y="79584"/>
                        <a:ext cx="8951100" cy="2851652"/>
                        <a:chOff x="179512" y="506117"/>
                        <a:chExt cx="8951100" cy="2851652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79512" y="506117"/>
                          <a:ext cx="7719813" cy="2851652"/>
                          <a:chOff x="97129" y="676823"/>
                          <a:chExt cx="7719813" cy="2851652"/>
                        </a:xfrm>
                      </p:grpSpPr>
                      <p:sp>
                        <p:nvSpPr>
                          <p:cNvPr id="36" name="TextBox 35"/>
                          <p:cNvSpPr txBox="1"/>
                          <p:nvPr/>
                        </p:nvSpPr>
                        <p:spPr>
                          <a:xfrm>
                            <a:off x="668091" y="676823"/>
                            <a:ext cx="1963637" cy="40011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000" dirty="0" err="1" smtClean="0"/>
                              <a:t>Add</a:t>
                            </a:r>
                            <a:r>
                              <a:rPr lang="fr-FR" sz="1000" dirty="0" smtClean="0"/>
                              <a:t> the 1s data on a matrix </a:t>
                            </a:r>
                            <a:r>
                              <a:rPr lang="fr-FR" sz="1000" dirty="0" err="1" smtClean="0"/>
                              <a:t>initSessionData</a:t>
                            </a:r>
                            <a:r>
                              <a:rPr lang="fr-FR" sz="1000" dirty="0" smtClean="0"/>
                              <a:t> for </a:t>
                            </a:r>
                            <a:r>
                              <a:rPr lang="fr-FR" sz="1000" dirty="0" err="1" smtClean="0"/>
                              <a:t>JsonFile</a:t>
                            </a:r>
                            <a:endParaRPr lang="fr-FR" sz="1000" dirty="0"/>
                          </a:p>
                        </p:txBody>
                      </p:sp>
                      <p:grpSp>
                        <p:nvGrpSpPr>
                          <p:cNvPr id="37" name="Group 36"/>
                          <p:cNvGrpSpPr/>
                          <p:nvPr/>
                        </p:nvGrpSpPr>
                        <p:grpSpPr>
                          <a:xfrm>
                            <a:off x="97129" y="1003873"/>
                            <a:ext cx="7719813" cy="2460466"/>
                            <a:chOff x="97129" y="1003873"/>
                            <a:chExt cx="7719813" cy="2460466"/>
                          </a:xfrm>
                        </p:grpSpPr>
                        <p:sp>
                          <p:nvSpPr>
                            <p:cNvPr id="45" name="TextBox 44"/>
                            <p:cNvSpPr txBox="1"/>
                            <p:nvPr/>
                          </p:nvSpPr>
                          <p:spPr>
                            <a:xfrm>
                              <a:off x="6220600" y="2602565"/>
                              <a:ext cx="1596342" cy="86177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000" dirty="0" smtClean="0"/>
                                <a:t>Replace </a:t>
                              </a:r>
                              <a:r>
                                <a:rPr lang="fr-FR" sz="1000" dirty="0" err="1" smtClean="0"/>
                                <a:t>bad</a:t>
                              </a:r>
                              <a:r>
                                <a:rPr lang="fr-FR" sz="1000" dirty="0" smtClean="0"/>
                                <a:t> </a:t>
                              </a:r>
                              <a:r>
                                <a:rPr lang="fr-FR" sz="1000" dirty="0" err="1" smtClean="0"/>
                                <a:t>quality</a:t>
                              </a:r>
                              <a:r>
                                <a:rPr lang="fr-FR" sz="1000" dirty="0" smtClean="0"/>
                                <a:t> data of </a:t>
                              </a:r>
                              <a:r>
                                <a:rPr lang="fr-FR" sz="1000" dirty="0" err="1" smtClean="0"/>
                                <a:t>rawSessionData</a:t>
                              </a:r>
                              <a:r>
                                <a:rPr lang="fr-FR" sz="1000" dirty="0" smtClean="0"/>
                                <a:t> by </a:t>
                              </a:r>
                              <a:r>
                                <a:rPr lang="fr-FR" sz="1000" dirty="0" err="1" smtClean="0"/>
                                <a:t>NaN</a:t>
                              </a:r>
                              <a:r>
                                <a:rPr lang="fr-FR" sz="1000" dirty="0" smtClean="0"/>
                                <a:t> values(1s by 1s)</a:t>
                              </a:r>
                            </a:p>
                            <a:p>
                              <a:pPr algn="ctr"/>
                              <a:r>
                                <a:rPr lang="fr-FR" sz="1000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(+ Correct </a:t>
                              </a:r>
                              <a:r>
                                <a:rPr lang="fr-FR" sz="1000" dirty="0" err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artifacts</a:t>
                              </a:r>
                              <a:r>
                                <a:rPr lang="fr-FR" sz="1000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lang="fr-FR" sz="1000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online</a:t>
                              </a:r>
                              <a:r>
                                <a:rPr lang="fr-FR" sz="1000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lang="fr-FR" sz="1000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(for the future))</a:t>
                              </a:r>
                            </a:p>
                          </p:txBody>
                        </p:sp>
                        <p:grpSp>
                          <p:nvGrpSpPr>
                            <p:cNvPr id="46" name="Group 45"/>
                            <p:cNvGrpSpPr/>
                            <p:nvPr/>
                          </p:nvGrpSpPr>
                          <p:grpSpPr>
                            <a:xfrm>
                              <a:off x="97129" y="1003873"/>
                              <a:ext cx="7654841" cy="1015663"/>
                              <a:chOff x="97129" y="1003873"/>
                              <a:chExt cx="7654841" cy="1015663"/>
                            </a:xfrm>
                          </p:grpSpPr>
                          <p:pic>
                            <p:nvPicPr>
                              <p:cNvPr id="47" name="Picture 2" descr="https://s14-eu5.ixquick.com/cgi-bin/serveimage?url=http%3A%2F%2Ft3.gstatic.com%2Fimages%3Fq%3Dtbn%3AANd9GcRxCQCqAjwDG5HsbK1174VaSRVbwBMRmUFfPgMmrcCURlAOKfGg&amp;sp=4e2588877ee8d1bc4e1875ddaf84a9ac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7129" y="1143391"/>
                                <a:ext cx="576064" cy="67507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cxnSp>
                            <p:nvCxnSpPr>
                              <p:cNvPr id="48" name="Straight Arrow Connector 47"/>
                              <p:cNvCxnSpPr/>
                              <p:nvPr/>
                            </p:nvCxnSpPr>
                            <p:spPr>
                              <a:xfrm>
                                <a:off x="673193" y="1472790"/>
                                <a:ext cx="432048" cy="0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49" name="TextBox 48"/>
                              <p:cNvSpPr txBox="1"/>
                              <p:nvPr/>
                            </p:nvSpPr>
                            <p:spPr>
                              <a:xfrm>
                                <a:off x="1032019" y="1275311"/>
                                <a:ext cx="1231507" cy="5539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fr-FR" sz="1000" dirty="0" err="1" smtClean="0"/>
                                  <a:t>Raw</a:t>
                                </a:r>
                                <a:r>
                                  <a:rPr lang="fr-FR" sz="1000" dirty="0" smtClean="0"/>
                                  <a:t> data sent on the smartphone 1s by 1s</a:t>
                                </a:r>
                              </a:p>
                            </p:txBody>
                          </p:sp>
                          <p:pic>
                            <p:nvPicPr>
                              <p:cNvPr id="50" name="Picture 4" descr="https://s14-eu5.ixquick.com/cgi-bin/serveimage?url=http%3A%2F%2Ft3.gstatic.com%2Fimages%3Fq%3Dtbn%3AANd9GcSrEM37qd0NZ6VO0HFYqGwSnAeMzvDH6cZGHEOgyNwxeoJXK0LRVg&amp;sp=be77629f0c8bba4b7677f89c798b4f3d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81209" y="1255129"/>
                                <a:ext cx="216016" cy="16120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51" name="TextBox 50"/>
                              <p:cNvSpPr txBox="1"/>
                              <p:nvPr/>
                            </p:nvSpPr>
                            <p:spPr>
                              <a:xfrm>
                                <a:off x="3676062" y="1085942"/>
                                <a:ext cx="1168749" cy="86177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fr-FR" sz="1000" dirty="0" err="1" smtClean="0"/>
                                  <a:t>Linear</a:t>
                                </a:r>
                                <a:r>
                                  <a:rPr lang="fr-FR" sz="1000" dirty="0" smtClean="0"/>
                                  <a:t> interpolation of possible </a:t>
                                </a:r>
                                <a:r>
                                  <a:rPr lang="fr-FR" sz="1000" dirty="0" err="1" smtClean="0"/>
                                  <a:t>missing</a:t>
                                </a:r>
                                <a:r>
                                  <a:rPr lang="fr-FR" sz="1000" dirty="0" smtClean="0"/>
                                  <a:t> values</a:t>
                                </a:r>
                              </a:p>
                              <a:p>
                                <a:pPr algn="ctr"/>
                                <a:r>
                                  <a:rPr lang="fr-FR" sz="1000" dirty="0" smtClean="0"/>
                                  <a:t>(1s by 1s)</a:t>
                                </a:r>
                              </a:p>
                            </p:txBody>
                          </p:sp>
                          <p:sp>
                            <p:nvSpPr>
                              <p:cNvPr id="52" name="TextBox 51"/>
                              <p:cNvSpPr txBox="1"/>
                              <p:nvPr/>
                            </p:nvSpPr>
                            <p:spPr>
                              <a:xfrm>
                                <a:off x="4715115" y="1003873"/>
                                <a:ext cx="1646710" cy="101566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fr-FR" sz="1000" dirty="0" smtClean="0"/>
                                  <a:t>DC </a:t>
                                </a:r>
                                <a:r>
                                  <a:rPr lang="fr-FR" sz="1000" dirty="0" err="1" smtClean="0"/>
                                  <a:t>removal</a:t>
                                </a:r>
                                <a:endParaRPr lang="fr-FR" sz="1000" dirty="0" smtClean="0"/>
                              </a:p>
                              <a:p>
                                <a:pPr algn="ctr"/>
                                <a:r>
                                  <a:rPr lang="fr-FR" sz="1000" dirty="0" smtClean="0"/>
                                  <a:t>(1s by 1s)</a:t>
                                </a:r>
                              </a:p>
                              <a:p>
                                <a:pPr algn="ctr"/>
                                <a:r>
                                  <a:rPr lang="fr-FR" sz="1000" dirty="0" smtClean="0"/>
                                  <a:t>+</a:t>
                                </a:r>
                              </a:p>
                              <a:p>
                                <a:pPr algn="ctr"/>
                                <a:r>
                                  <a:rPr lang="fr-FR" sz="1000" dirty="0" err="1" smtClean="0"/>
                                  <a:t>Remove</a:t>
                                </a:r>
                                <a:r>
                                  <a:rPr lang="fr-FR" sz="1000" dirty="0" smtClean="0"/>
                                  <a:t> the </a:t>
                                </a:r>
                                <a:r>
                                  <a:rPr lang="fr-FR" sz="1000" dirty="0" err="1" smtClean="0"/>
                                  <a:t>powerline</a:t>
                                </a:r>
                                <a:r>
                                  <a:rPr lang="fr-FR" sz="1000" dirty="0" smtClean="0"/>
                                  <a:t> noise (</a:t>
                                </a:r>
                                <a:r>
                                  <a:rPr lang="fr-FR" sz="1000" dirty="0" err="1" smtClean="0"/>
                                  <a:t>notch</a:t>
                                </a:r>
                                <a:r>
                                  <a:rPr lang="fr-FR" sz="1000" dirty="0" smtClean="0"/>
                                  <a:t> at 50 and 100Hz) (1s by 1s)</a:t>
                                </a:r>
                              </a:p>
                            </p:txBody>
                          </p:sp>
                          <p:sp>
                            <p:nvSpPr>
                              <p:cNvPr id="53" name="TextBox 52"/>
                              <p:cNvSpPr txBox="1"/>
                              <p:nvPr/>
                            </p:nvSpPr>
                            <p:spPr>
                              <a:xfrm>
                                <a:off x="6285572" y="1296261"/>
                                <a:ext cx="1466398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fr-FR" sz="1000" dirty="0" err="1" smtClean="0"/>
                                  <a:t>Quality</a:t>
                                </a:r>
                                <a:r>
                                  <a:rPr lang="fr-FR" sz="1000" dirty="0" smtClean="0"/>
                                  <a:t> </a:t>
                                </a:r>
                                <a:r>
                                  <a:rPr lang="fr-FR" sz="1000" dirty="0" err="1" smtClean="0"/>
                                  <a:t>Checker</a:t>
                                </a:r>
                                <a:endParaRPr lang="fr-FR" sz="1000" dirty="0" smtClean="0"/>
                              </a:p>
                              <a:p>
                                <a:pPr algn="ctr"/>
                                <a:r>
                                  <a:rPr lang="fr-FR" sz="1000" dirty="0" smtClean="0"/>
                                  <a:t>(1s by 1s)</a:t>
                                </a:r>
                              </a:p>
                            </p:txBody>
                          </p:sp>
                          <p:cxnSp>
                            <p:nvCxnSpPr>
                              <p:cNvPr id="54" name="Straight Arrow Connector 53"/>
                              <p:cNvCxnSpPr/>
                              <p:nvPr/>
                            </p:nvCxnSpPr>
                            <p:spPr>
                              <a:xfrm flipV="1">
                                <a:off x="2144294" y="1479544"/>
                                <a:ext cx="360040" cy="7632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5" name="Straight Arrow Connector 54"/>
                              <p:cNvCxnSpPr/>
                              <p:nvPr/>
                            </p:nvCxnSpPr>
                            <p:spPr>
                              <a:xfrm flipV="1">
                                <a:off x="4633633" y="1457526"/>
                                <a:ext cx="360040" cy="7632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6" name="Straight Arrow Connector 55"/>
                              <p:cNvCxnSpPr/>
                              <p:nvPr/>
                            </p:nvCxnSpPr>
                            <p:spPr>
                              <a:xfrm flipV="1">
                                <a:off x="6066545" y="1443138"/>
                                <a:ext cx="360040" cy="7632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57" name="TextBox 56"/>
                              <p:cNvSpPr txBox="1"/>
                              <p:nvPr/>
                            </p:nvSpPr>
                            <p:spPr>
                              <a:xfrm>
                                <a:off x="2179723" y="1296261"/>
                                <a:ext cx="293670" cy="2154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fr-FR" sz="800" dirty="0" smtClean="0"/>
                                  <a:t>1s</a:t>
                                </a:r>
                                <a:endParaRPr lang="fr-FR" sz="800" dirty="0"/>
                              </a:p>
                            </p:txBody>
                          </p:sp>
                          <p:sp>
                            <p:nvSpPr>
                              <p:cNvPr id="58" name="TextBox 57"/>
                              <p:cNvSpPr txBox="1"/>
                              <p:nvPr/>
                            </p:nvSpPr>
                            <p:spPr>
                              <a:xfrm>
                                <a:off x="4677550" y="1256163"/>
                                <a:ext cx="293670" cy="2154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fr-FR" sz="800" dirty="0" smtClean="0"/>
                                  <a:t>1s</a:t>
                                </a:r>
                                <a:endParaRPr lang="fr-FR" sz="800" dirty="0"/>
                              </a:p>
                            </p:txBody>
                          </p:sp>
                          <p:sp>
                            <p:nvSpPr>
                              <p:cNvPr id="59" name="TextBox 58"/>
                              <p:cNvSpPr txBox="1"/>
                              <p:nvPr/>
                            </p:nvSpPr>
                            <p:spPr>
                              <a:xfrm>
                                <a:off x="6038921" y="1248300"/>
                                <a:ext cx="293670" cy="2154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fr-FR" sz="800" dirty="0" smtClean="0"/>
                                  <a:t>1s</a:t>
                                </a:r>
                                <a:endParaRPr lang="fr-FR" sz="800" dirty="0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38" name="Straight Arrow Connector 37"/>
                          <p:cNvCxnSpPr>
                            <a:stCxn id="49" idx="0"/>
                            <a:endCxn id="36" idx="2"/>
                          </p:cNvCxnSpPr>
                          <p:nvPr/>
                        </p:nvCxnSpPr>
                        <p:spPr>
                          <a:xfrm flipV="1">
                            <a:off x="1647773" y="1076933"/>
                            <a:ext cx="2137" cy="19837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" name="Straight Arrow Connector 40"/>
                          <p:cNvCxnSpPr/>
                          <p:nvPr/>
                        </p:nvCxnSpPr>
                        <p:spPr>
                          <a:xfrm>
                            <a:off x="4833007" y="1471607"/>
                            <a:ext cx="15222" cy="133470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2" name="TextBox 41"/>
                          <p:cNvSpPr txBox="1"/>
                          <p:nvPr/>
                        </p:nvSpPr>
                        <p:spPr>
                          <a:xfrm>
                            <a:off x="4047194" y="2820589"/>
                            <a:ext cx="1954591" cy="70788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000" dirty="0" err="1" smtClean="0"/>
                              <a:t>Add</a:t>
                            </a:r>
                            <a:r>
                              <a:rPr lang="fr-FR" sz="1000" dirty="0" smtClean="0"/>
                              <a:t> the 1s </a:t>
                            </a:r>
                            <a:r>
                              <a:rPr lang="fr-FR" sz="1000" dirty="0" err="1" smtClean="0"/>
                              <a:t>interpolated</a:t>
                            </a:r>
                            <a:r>
                              <a:rPr lang="fr-FR" sz="1000" dirty="0" smtClean="0"/>
                              <a:t> data on a matrix </a:t>
                            </a:r>
                            <a:r>
                              <a:rPr lang="fr-FR" sz="1000" dirty="0" err="1" smtClean="0"/>
                              <a:t>rawSessionData</a:t>
                            </a:r>
                            <a:r>
                              <a:rPr lang="fr-FR" sz="1000" dirty="0" smtClean="0"/>
                              <a:t>.</a:t>
                            </a:r>
                          </a:p>
                          <a:p>
                            <a:pPr algn="ctr"/>
                            <a:r>
                              <a:rPr lang="fr-FR" sz="1000" dirty="0" err="1" smtClean="0"/>
                              <a:t>rawSessionData</a:t>
                            </a:r>
                            <a:r>
                              <a:rPr lang="fr-FR" sz="1000" dirty="0" smtClean="0"/>
                              <a:t> </a:t>
                            </a:r>
                            <a:r>
                              <a:rPr lang="fr-FR" sz="1000" dirty="0" err="1" smtClean="0"/>
                              <a:t>can</a:t>
                            </a:r>
                            <a:r>
                              <a:rPr lang="fr-FR" sz="1000" dirty="0" smtClean="0"/>
                              <a:t> have </a:t>
                            </a:r>
                            <a:r>
                              <a:rPr lang="fr-FR" sz="1000" dirty="0" err="1" smtClean="0"/>
                              <a:t>NaN</a:t>
                            </a:r>
                            <a:r>
                              <a:rPr lang="fr-FR" sz="1000" dirty="0" smtClean="0"/>
                              <a:t> values if the </a:t>
                            </a:r>
                            <a:r>
                              <a:rPr lang="fr-FR" sz="1000" dirty="0" err="1" smtClean="0"/>
                              <a:t>quality</a:t>
                            </a:r>
                            <a:r>
                              <a:rPr lang="fr-FR" sz="1000" dirty="0" smtClean="0"/>
                              <a:t> </a:t>
                            </a:r>
                            <a:r>
                              <a:rPr lang="fr-FR" sz="1000" dirty="0" err="1" smtClean="0"/>
                              <a:t>is</a:t>
                            </a:r>
                            <a:r>
                              <a:rPr lang="fr-FR" sz="1000" dirty="0" smtClean="0"/>
                              <a:t> </a:t>
                            </a:r>
                            <a:r>
                              <a:rPr lang="fr-FR" sz="1000" dirty="0" err="1" smtClean="0"/>
                              <a:t>bad</a:t>
                            </a:r>
                            <a:r>
                              <a:rPr lang="fr-FR" sz="1000" dirty="0" smtClean="0"/>
                              <a:t>.</a:t>
                            </a:r>
                            <a:endParaRPr lang="fr-FR" sz="1000" dirty="0" smtClean="0"/>
                          </a:p>
                        </p:txBody>
                      </p:sp>
                      <p:cxnSp>
                        <p:nvCxnSpPr>
                          <p:cNvPr id="43" name="Straight Connector 42"/>
                          <p:cNvCxnSpPr>
                            <a:stCxn id="53" idx="2"/>
                            <a:endCxn id="45" idx="0"/>
                          </p:cNvCxnSpPr>
                          <p:nvPr/>
                        </p:nvCxnSpPr>
                        <p:spPr>
                          <a:xfrm>
                            <a:off x="7018771" y="1696371"/>
                            <a:ext cx="0" cy="90619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Straight Arrow Connector 43"/>
                          <p:cNvCxnSpPr>
                            <a:stCxn id="45" idx="1"/>
                          </p:cNvCxnSpPr>
                          <p:nvPr/>
                        </p:nvCxnSpPr>
                        <p:spPr>
                          <a:xfrm flipH="1">
                            <a:off x="6009425" y="3033452"/>
                            <a:ext cx="211175" cy="5427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7862098" y="660853"/>
                          <a:ext cx="1268514" cy="11695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000" dirty="0" err="1"/>
                            <a:t>Add</a:t>
                          </a:r>
                          <a:r>
                            <a:rPr lang="fr-FR" sz="1000" dirty="0"/>
                            <a:t> the </a:t>
                          </a:r>
                          <a:r>
                            <a:rPr lang="fr-FR" sz="1000" dirty="0" err="1"/>
                            <a:t>quality</a:t>
                          </a:r>
                          <a:r>
                            <a:rPr lang="fr-FR" sz="1000" dirty="0"/>
                            <a:t> data on a matrix </a:t>
                          </a:r>
                          <a:r>
                            <a:rPr lang="fr-FR" sz="1000" dirty="0" err="1" smtClean="0"/>
                            <a:t>qualitySession</a:t>
                          </a:r>
                          <a:r>
                            <a:rPr lang="fr-FR" sz="1000" dirty="0" smtClean="0"/>
                            <a:t> </a:t>
                          </a:r>
                          <a:r>
                            <a:rPr lang="fr-FR" sz="1000" dirty="0" err="1"/>
                            <a:t>which</a:t>
                          </a:r>
                          <a:r>
                            <a:rPr lang="fr-FR" sz="1000" dirty="0"/>
                            <a:t> </a:t>
                          </a:r>
                          <a:r>
                            <a:rPr lang="fr-FR" sz="1000" dirty="0" err="1"/>
                            <a:t>holds</a:t>
                          </a:r>
                          <a:r>
                            <a:rPr lang="fr-FR" sz="1000" dirty="0"/>
                            <a:t> one </a:t>
                          </a:r>
                          <a:r>
                            <a:rPr lang="fr-FR" sz="1000" dirty="0" err="1"/>
                            <a:t>quality</a:t>
                          </a:r>
                          <a:r>
                            <a:rPr lang="fr-FR" sz="1000" dirty="0"/>
                            <a:t> value by second for the </a:t>
                          </a:r>
                          <a:r>
                            <a:rPr lang="fr-FR" sz="1000" dirty="0" err="1"/>
                            <a:t>JsonFile</a:t>
                          </a:r>
                          <a:endParaRPr lang="fr-FR" sz="1000" dirty="0"/>
                        </a:p>
                      </p:txBody>
                    </p:sp>
                    <p:cxnSp>
                      <p:nvCxnSpPr>
                        <p:cNvPr id="35" name="Straight Arrow Connector 34"/>
                        <p:cNvCxnSpPr/>
                        <p:nvPr/>
                      </p:nvCxnSpPr>
                      <p:spPr>
                        <a:xfrm>
                          <a:off x="7596336" y="1245629"/>
                          <a:ext cx="279150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2434349" y="2073791"/>
                        <a:ext cx="1321707" cy="8617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Each</a:t>
                        </a:r>
                        <a:r>
                          <a:rPr lang="fr-FR" sz="1000" dirty="0" smtClean="0"/>
                          <a:t> second, </a:t>
                        </a:r>
                        <a:r>
                          <a:rPr lang="fr-FR" sz="1000" dirty="0" err="1" smtClean="0"/>
                          <a:t>fill</a:t>
                        </a:r>
                        <a:r>
                          <a:rPr lang="fr-FR" sz="1000" dirty="0" smtClean="0"/>
                          <a:t> in a buffer of 4s </a:t>
                        </a:r>
                        <a:r>
                          <a:rPr lang="fr-FR" sz="1000" dirty="0" err="1" smtClean="0"/>
                          <a:t>from</a:t>
                        </a:r>
                        <a:r>
                          <a:rPr lang="fr-FR" sz="1000" dirty="0" smtClean="0"/>
                          <a:t> the </a:t>
                        </a:r>
                        <a:r>
                          <a:rPr lang="fr-FR" sz="1000" dirty="0" err="1" smtClean="0"/>
                          <a:t>rawSessionData</a:t>
                        </a:r>
                        <a:r>
                          <a:rPr lang="fr-FR" sz="1000" dirty="0" smtClean="0"/>
                          <a:t> of the best </a:t>
                        </a:r>
                        <a:r>
                          <a:rPr lang="fr-FR" sz="1000" dirty="0" err="1"/>
                          <a:t>channel</a:t>
                        </a:r>
                        <a:r>
                          <a:rPr lang="fr-FR" sz="1000" dirty="0"/>
                          <a:t> (</a:t>
                        </a:r>
                        <a:r>
                          <a:rPr lang="fr-FR" sz="1000" dirty="0" err="1"/>
                          <a:t>see</a:t>
                        </a:r>
                        <a:r>
                          <a:rPr lang="fr-FR" sz="1000" dirty="0"/>
                          <a:t> calibration) </a:t>
                        </a:r>
                        <a:endParaRPr lang="fr-FR" sz="1000" dirty="0" smtClean="0"/>
                      </a:p>
                    </p:txBody>
                  </p:sp>
                  <p:cxnSp>
                    <p:nvCxnSpPr>
                      <p:cNvPr id="69" name="Straight Arrow Connector 68"/>
                      <p:cNvCxnSpPr/>
                      <p:nvPr/>
                    </p:nvCxnSpPr>
                    <p:spPr>
                      <a:xfrm flipH="1">
                        <a:off x="3706353" y="2436213"/>
                        <a:ext cx="324340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21258" y="2756594"/>
                      <a:ext cx="2057459" cy="17543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smtClean="0"/>
                        <a:t>DC </a:t>
                      </a:r>
                      <a:r>
                        <a:rPr lang="fr-FR" sz="900" dirty="0" err="1" smtClean="0"/>
                        <a:t>removal</a:t>
                      </a:r>
                      <a:endParaRPr lang="fr-FR" sz="900" dirty="0" smtClean="0"/>
                    </a:p>
                    <a:p>
                      <a:pPr algn="ctr"/>
                      <a:r>
                        <a:rPr lang="fr-FR" sz="900" dirty="0" smtClean="0"/>
                        <a:t>(</a:t>
                      </a:r>
                      <a:r>
                        <a:rPr lang="fr-FR" sz="900" dirty="0" err="1" smtClean="0"/>
                        <a:t>whole</a:t>
                      </a:r>
                      <a:r>
                        <a:rPr lang="fr-FR" sz="900" dirty="0" smtClean="0"/>
                        <a:t> signal)</a:t>
                      </a:r>
                    </a:p>
                    <a:p>
                      <a:pPr algn="ctr"/>
                      <a:r>
                        <a:rPr lang="fr-FR" sz="900" dirty="0" smtClean="0"/>
                        <a:t>+</a:t>
                      </a:r>
                    </a:p>
                    <a:p>
                      <a:pPr algn="ctr"/>
                      <a:r>
                        <a:rPr lang="fr-FR" sz="900" dirty="0" err="1" smtClean="0"/>
                        <a:t>Remove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powerline</a:t>
                      </a:r>
                      <a:r>
                        <a:rPr lang="fr-FR" sz="900" dirty="0" smtClean="0"/>
                        <a:t> noise (</a:t>
                      </a:r>
                      <a:r>
                        <a:rPr lang="fr-FR" sz="900" dirty="0" err="1" smtClean="0"/>
                        <a:t>notch</a:t>
                      </a:r>
                      <a:r>
                        <a:rPr lang="fr-FR" sz="900" dirty="0" smtClean="0"/>
                        <a:t> at 50 and 100Hz) (</a:t>
                      </a:r>
                      <a:r>
                        <a:rPr lang="fr-FR" sz="900" dirty="0" err="1" smtClean="0"/>
                        <a:t>whole</a:t>
                      </a:r>
                      <a:r>
                        <a:rPr lang="fr-FR" sz="900" dirty="0" smtClean="0"/>
                        <a:t> signal)</a:t>
                      </a:r>
                    </a:p>
                    <a:p>
                      <a:pPr algn="ctr"/>
                      <a:r>
                        <a:rPr lang="fr-FR" sz="900" dirty="0" smtClean="0"/>
                        <a:t>+</a:t>
                      </a:r>
                    </a:p>
                    <a:p>
                      <a:pPr algn="ctr"/>
                      <a:r>
                        <a:rPr lang="fr-FR" sz="900" dirty="0" err="1" smtClean="0"/>
                        <a:t>Apply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smtClean="0"/>
                        <a:t>a </a:t>
                      </a:r>
                      <a:r>
                        <a:rPr lang="fr-FR" sz="900" dirty="0" err="1" smtClean="0"/>
                        <a:t>bandpass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between</a:t>
                      </a:r>
                      <a:r>
                        <a:rPr lang="fr-FR" sz="900" dirty="0" smtClean="0"/>
                        <a:t> 2 and 30Hz</a:t>
                      </a:r>
                    </a:p>
                    <a:p>
                      <a:pPr algn="ctr"/>
                      <a:r>
                        <a:rPr lang="fr-FR" sz="900" dirty="0" smtClean="0"/>
                        <a:t>+</a:t>
                      </a:r>
                    </a:p>
                    <a:p>
                      <a:pPr algn="ctr"/>
                      <a:r>
                        <a:rPr lang="fr-FR" sz="900" dirty="0" err="1" smtClean="0"/>
                        <a:t>Apply</a:t>
                      </a:r>
                      <a:r>
                        <a:rPr lang="fr-FR" sz="900" dirty="0" smtClean="0"/>
                        <a:t> a </a:t>
                      </a:r>
                      <a:r>
                        <a:rPr lang="fr-FR" sz="900" dirty="0" err="1" smtClean="0"/>
                        <a:t>linear</a:t>
                      </a:r>
                      <a:r>
                        <a:rPr lang="fr-FR" sz="900" dirty="0" smtClean="0"/>
                        <a:t> interpolation of the </a:t>
                      </a:r>
                      <a:r>
                        <a:rPr lang="fr-FR" sz="900" dirty="0" err="1" smtClean="0"/>
                        <a:t>outliers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based</a:t>
                      </a:r>
                      <a:r>
                        <a:rPr lang="fr-FR" sz="900" dirty="0" smtClean="0"/>
                        <a:t> on the data of the </a:t>
                      </a:r>
                      <a:r>
                        <a:rPr lang="fr-FR" sz="900" dirty="0" err="1" smtClean="0"/>
                        <a:t>whole</a:t>
                      </a:r>
                      <a:r>
                        <a:rPr lang="fr-FR" sz="900" dirty="0" smtClean="0"/>
                        <a:t> signal </a:t>
                      </a:r>
                      <a:r>
                        <a:rPr lang="fr-FR" sz="900" dirty="0" err="1" smtClean="0"/>
                        <a:t>from</a:t>
                      </a:r>
                      <a:r>
                        <a:rPr lang="fr-FR" sz="900" dirty="0" smtClean="0"/>
                        <a:t> calibration</a:t>
                      </a:r>
                    </a:p>
                  </p:txBody>
                </p: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 flipH="1">
                      <a:off x="1049987" y="2567211"/>
                      <a:ext cx="6291" cy="29729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1469625" y="2436213"/>
                      <a:ext cx="1036193" cy="0"/>
                    </a:xfrm>
                    <a:prstGeom prst="line">
                      <a:avLst/>
                    </a:prstGeom>
                    <a:ln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1984024" y="3328990"/>
                      <a:ext cx="7196254" cy="1518667"/>
                      <a:chOff x="1984024" y="3328990"/>
                      <a:chExt cx="7196254" cy="1518667"/>
                    </a:xfrm>
                  </p:grpSpPr>
                  <p:cxnSp>
                    <p:nvCxnSpPr>
                      <p:cNvPr id="73" name="Straight Arrow Connector 72"/>
                      <p:cNvCxnSpPr/>
                      <p:nvPr/>
                    </p:nvCxnSpPr>
                    <p:spPr>
                      <a:xfrm>
                        <a:off x="1984024" y="3809010"/>
                        <a:ext cx="107172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14" name="Group 113"/>
                      <p:cNvGrpSpPr/>
                      <p:nvPr/>
                    </p:nvGrpSpPr>
                    <p:grpSpPr>
                      <a:xfrm>
                        <a:off x="1987632" y="3328990"/>
                        <a:ext cx="7192646" cy="1518667"/>
                        <a:chOff x="1987632" y="3328990"/>
                        <a:chExt cx="7192646" cy="1518667"/>
                      </a:xfrm>
                    </p:grpSpPr>
                    <p:sp>
                      <p:nvSpPr>
                        <p:cNvPr id="70" name="TextBox 69"/>
                        <p:cNvSpPr txBox="1"/>
                        <p:nvPr/>
                      </p:nvSpPr>
                      <p:spPr>
                        <a:xfrm>
                          <a:off x="4522529" y="3648155"/>
                          <a:ext cx="1237324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Smooth</a:t>
                          </a:r>
                          <a:r>
                            <a:rPr lang="fr-FR" sz="900" dirty="0" smtClean="0"/>
                            <a:t> SNR</a:t>
                          </a:r>
                        </a:p>
                      </p:txBody>
                    </p:sp>
                    <p:sp>
                      <p:nvSpPr>
                        <p:cNvPr id="74" name="TextBox 73"/>
                        <p:cNvSpPr txBox="1"/>
                        <p:nvPr/>
                      </p:nvSpPr>
                      <p:spPr>
                        <a:xfrm>
                          <a:off x="1987632" y="3527079"/>
                          <a:ext cx="1117449" cy="4154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/>
                            <a:t>4s by 4s </a:t>
                          </a:r>
                          <a:r>
                            <a:rPr lang="fr-FR" sz="700" dirty="0" err="1"/>
                            <a:t>with</a:t>
                          </a:r>
                          <a:r>
                            <a:rPr lang="fr-FR" sz="700" dirty="0"/>
                            <a:t> </a:t>
                          </a:r>
                          <a:r>
                            <a:rPr lang="fr-FR" sz="700" dirty="0" err="1"/>
                            <a:t>sliding</a:t>
                          </a:r>
                          <a:r>
                            <a:rPr lang="fr-FR" sz="700" dirty="0"/>
                            <a:t> </a:t>
                          </a:r>
                          <a:r>
                            <a:rPr lang="fr-FR" sz="700" dirty="0" err="1"/>
                            <a:t>window</a:t>
                          </a:r>
                          <a:r>
                            <a:rPr lang="fr-FR" sz="700" dirty="0"/>
                            <a:t> of 1s </a:t>
                          </a:r>
                          <a:endParaRPr lang="fr-FR" sz="700" dirty="0" smtClean="0"/>
                        </a:p>
                        <a:p>
                          <a:pPr algn="ctr"/>
                          <a:r>
                            <a:rPr lang="fr-FR" sz="700" dirty="0" err="1" smtClean="0"/>
                            <a:t>without</a:t>
                          </a:r>
                          <a:r>
                            <a:rPr lang="fr-FR" sz="700" dirty="0" smtClean="0"/>
                            <a:t> </a:t>
                          </a:r>
                          <a:r>
                            <a:rPr lang="fr-FR" sz="700" dirty="0" err="1"/>
                            <a:t>NaN</a:t>
                          </a:r>
                          <a:r>
                            <a:rPr lang="fr-FR" sz="700" dirty="0"/>
                            <a:t> values</a:t>
                          </a:r>
                          <a:endParaRPr lang="fr-FR" sz="700" dirty="0"/>
                        </a:p>
                      </p:txBody>
                    </p:sp>
                    <p:sp>
                      <p:nvSpPr>
                        <p:cNvPr id="75" name="TextBox 74"/>
                        <p:cNvSpPr txBox="1"/>
                        <p:nvPr/>
                      </p:nvSpPr>
                      <p:spPr>
                        <a:xfrm>
                          <a:off x="2866405" y="3675239"/>
                          <a:ext cx="1237324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Compute</a:t>
                          </a:r>
                          <a:r>
                            <a:rPr lang="fr-FR" sz="900" dirty="0" smtClean="0"/>
                            <a:t> SNR</a:t>
                          </a:r>
                        </a:p>
                      </p:txBody>
                    </p:sp>
                    <p:cxnSp>
                      <p:nvCxnSpPr>
                        <p:cNvPr id="76" name="Straight Arrow Connector 75"/>
                        <p:cNvCxnSpPr/>
                        <p:nvPr/>
                      </p:nvCxnSpPr>
                      <p:spPr>
                        <a:xfrm flipV="1">
                          <a:off x="3921936" y="3790655"/>
                          <a:ext cx="832560" cy="79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TextBox 76"/>
                        <p:cNvSpPr txBox="1"/>
                        <p:nvPr/>
                      </p:nvSpPr>
                      <p:spPr>
                        <a:xfrm>
                          <a:off x="3743437" y="3597158"/>
                          <a:ext cx="1117449" cy="2000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smtClean="0"/>
                            <a:t>1 value by second</a:t>
                          </a:r>
                          <a:endParaRPr lang="fr-FR" sz="700" dirty="0"/>
                        </a:p>
                      </p:txBody>
                    </p:sp>
                    <p:cxnSp>
                      <p:nvCxnSpPr>
                        <p:cNvPr id="78" name="Straight Arrow Connector 77"/>
                        <p:cNvCxnSpPr>
                          <a:stCxn id="75" idx="2"/>
                        </p:cNvCxnSpPr>
                        <p:nvPr/>
                      </p:nvCxnSpPr>
                      <p:spPr>
                        <a:xfrm>
                          <a:off x="3485067" y="3906071"/>
                          <a:ext cx="0" cy="33498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9" name="TextBox 78"/>
                        <p:cNvSpPr txBox="1"/>
                        <p:nvPr/>
                      </p:nvSpPr>
                      <p:spPr>
                        <a:xfrm>
                          <a:off x="2642103" y="4201326"/>
                          <a:ext cx="1681376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smtClean="0"/>
                            <a:t>Store </a:t>
                          </a:r>
                          <a:r>
                            <a:rPr lang="fr-FR" sz="900" dirty="0" err="1"/>
                            <a:t>it</a:t>
                          </a:r>
                          <a:r>
                            <a:rPr lang="fr-FR" sz="900" dirty="0"/>
                            <a:t> </a:t>
                          </a:r>
                          <a:r>
                            <a:rPr lang="fr-FR" sz="900" dirty="0" smtClean="0"/>
                            <a:t>in a </a:t>
                          </a:r>
                          <a:r>
                            <a:rPr lang="fr-FR" sz="900" dirty="0" err="1" smtClean="0"/>
                            <a:t>SNRSession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/>
                            <a:t>vector</a:t>
                          </a:r>
                          <a:r>
                            <a:rPr lang="fr-FR" sz="900" dirty="0"/>
                            <a:t> to </a:t>
                          </a:r>
                          <a:r>
                            <a:rPr lang="fr-FR" sz="900" dirty="0" err="1"/>
                            <a:t>be</a:t>
                          </a:r>
                          <a:r>
                            <a:rPr lang="fr-FR" sz="900" dirty="0"/>
                            <a:t> able to </a:t>
                          </a:r>
                          <a:r>
                            <a:rPr lang="fr-FR" sz="900" dirty="0" err="1"/>
                            <a:t>smooth</a:t>
                          </a:r>
                          <a:r>
                            <a:rPr lang="fr-FR" sz="900" dirty="0"/>
                            <a:t> </a:t>
                          </a:r>
                          <a:r>
                            <a:rPr lang="fr-FR" sz="900" dirty="0" err="1"/>
                            <a:t>with</a:t>
                          </a:r>
                          <a:r>
                            <a:rPr lang="fr-FR" sz="900" dirty="0"/>
                            <a:t> the </a:t>
                          </a:r>
                          <a:r>
                            <a:rPr lang="fr-FR" sz="900" dirty="0" err="1"/>
                            <a:t>previous</a:t>
                          </a:r>
                          <a:r>
                            <a:rPr lang="fr-FR" sz="900" dirty="0"/>
                            <a:t> SNR values</a:t>
                          </a:r>
                        </a:p>
                        <a:p>
                          <a:pPr algn="ctr"/>
                          <a:endParaRPr lang="fr-FR" sz="900" dirty="0" smtClean="0"/>
                        </a:p>
                      </p:txBody>
                    </p:sp>
                    <p:cxnSp>
                      <p:nvCxnSpPr>
                        <p:cNvPr id="80" name="Straight Connector 79"/>
                        <p:cNvCxnSpPr/>
                        <p:nvPr/>
                      </p:nvCxnSpPr>
                      <p:spPr>
                        <a:xfrm>
                          <a:off x="4211960" y="4420011"/>
                          <a:ext cx="94993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Arrow Connector 80"/>
                        <p:cNvCxnSpPr/>
                        <p:nvPr/>
                      </p:nvCxnSpPr>
                      <p:spPr>
                        <a:xfrm flipV="1">
                          <a:off x="5161890" y="3903899"/>
                          <a:ext cx="0" cy="51611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2" name="TextBox 81"/>
                        <p:cNvSpPr txBox="1"/>
                        <p:nvPr/>
                      </p:nvSpPr>
                      <p:spPr>
                        <a:xfrm>
                          <a:off x="6173828" y="3515624"/>
                          <a:ext cx="1441276" cy="646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Normalize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Smoothed</a:t>
                          </a:r>
                          <a:r>
                            <a:rPr lang="fr-FR" sz="900" dirty="0" smtClean="0"/>
                            <a:t> SNR </a:t>
                          </a:r>
                          <a:r>
                            <a:rPr lang="fr-FR" sz="900" dirty="0" err="1" smtClean="0"/>
                            <a:t>with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mean</a:t>
                          </a:r>
                          <a:r>
                            <a:rPr lang="fr-FR" sz="900" dirty="0" smtClean="0"/>
                            <a:t> and </a:t>
                          </a:r>
                          <a:r>
                            <a:rPr lang="fr-FR" sz="900" dirty="0" err="1" smtClean="0"/>
                            <a:t>std</a:t>
                          </a:r>
                          <a:r>
                            <a:rPr lang="fr-FR" sz="900" dirty="0" smtClean="0"/>
                            <a:t> of </a:t>
                          </a:r>
                          <a:r>
                            <a:rPr lang="fr-FR" sz="900" dirty="0" err="1" smtClean="0"/>
                            <a:t>smoothed</a:t>
                          </a:r>
                          <a:r>
                            <a:rPr lang="fr-FR" sz="900" dirty="0" smtClean="0"/>
                            <a:t> SNR </a:t>
                          </a:r>
                          <a:r>
                            <a:rPr lang="fr-FR" sz="900" dirty="0" err="1" smtClean="0"/>
                            <a:t>from</a:t>
                          </a:r>
                          <a:r>
                            <a:rPr lang="fr-FR" sz="900" dirty="0" smtClean="0"/>
                            <a:t> calibration </a:t>
                          </a:r>
                        </a:p>
                      </p:txBody>
                    </p:sp>
                    <p:cxnSp>
                      <p:nvCxnSpPr>
                        <p:cNvPr id="83" name="Straight Arrow Connector 82"/>
                        <p:cNvCxnSpPr/>
                        <p:nvPr/>
                      </p:nvCxnSpPr>
                      <p:spPr>
                        <a:xfrm>
                          <a:off x="5534793" y="3763571"/>
                          <a:ext cx="729719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" name="Straight Arrow Connector 101"/>
                        <p:cNvCxnSpPr/>
                        <p:nvPr/>
                      </p:nvCxnSpPr>
                      <p:spPr>
                        <a:xfrm flipV="1">
                          <a:off x="7580649" y="3721432"/>
                          <a:ext cx="652513" cy="179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3" name="TextBox 102"/>
                        <p:cNvSpPr txBox="1"/>
                        <p:nvPr/>
                      </p:nvSpPr>
                      <p:spPr>
                        <a:xfrm>
                          <a:off x="8193322" y="3328990"/>
                          <a:ext cx="986956" cy="10618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Transform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into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volum</a:t>
                          </a:r>
                          <a:r>
                            <a:rPr lang="fr-FR" sz="900" dirty="0" smtClean="0"/>
                            <a:t> value</a:t>
                          </a:r>
                        </a:p>
                        <a:p>
                          <a:pPr algn="ctr"/>
                          <a:r>
                            <a:rPr lang="fr-FR" sz="900" dirty="0" smtClean="0"/>
                            <a:t>If </a:t>
                          </a:r>
                          <a:r>
                            <a:rPr lang="fr-FR" sz="900" dirty="0" err="1" smtClean="0"/>
                            <a:t>normalized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smoothed</a:t>
                          </a:r>
                          <a:r>
                            <a:rPr lang="fr-FR" sz="900" dirty="0" smtClean="0"/>
                            <a:t> SNR value = </a:t>
                          </a:r>
                          <a:r>
                            <a:rPr lang="fr-FR" sz="900" dirty="0" err="1" smtClean="0"/>
                            <a:t>NaN</a:t>
                          </a:r>
                          <a:r>
                            <a:rPr lang="fr-FR" sz="900" dirty="0" smtClean="0"/>
                            <a:t>, </a:t>
                          </a:r>
                          <a:r>
                            <a:rPr lang="fr-FR" sz="900" dirty="0" err="1" smtClean="0"/>
                            <a:t>volum</a:t>
                          </a:r>
                          <a:r>
                            <a:rPr lang="fr-FR" sz="900" dirty="0" smtClean="0"/>
                            <a:t> = 0,5 or </a:t>
                          </a:r>
                          <a:r>
                            <a:rPr lang="fr-FR" sz="900" dirty="0" err="1" smtClean="0"/>
                            <a:t>previous</a:t>
                          </a:r>
                          <a:r>
                            <a:rPr lang="fr-FR" sz="900" dirty="0" smtClean="0"/>
                            <a:t> value</a:t>
                          </a:r>
                        </a:p>
                      </p:txBody>
                    </p:sp>
                    <p:sp>
                      <p:nvSpPr>
                        <p:cNvPr id="111" name="TextBox 110"/>
                        <p:cNvSpPr txBox="1"/>
                        <p:nvPr/>
                      </p:nvSpPr>
                      <p:spPr>
                        <a:xfrm>
                          <a:off x="5310875" y="3561432"/>
                          <a:ext cx="1117449" cy="2000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smtClean="0"/>
                            <a:t>1 value by second</a:t>
                          </a:r>
                          <a:endParaRPr lang="fr-FR" sz="700" dirty="0"/>
                        </a:p>
                      </p:txBody>
                    </p:sp>
                    <p:sp>
                      <p:nvSpPr>
                        <p:cNvPr id="112" name="TextBox 111"/>
                        <p:cNvSpPr txBox="1"/>
                        <p:nvPr/>
                      </p:nvSpPr>
                      <p:spPr>
                        <a:xfrm>
                          <a:off x="7348180" y="3521377"/>
                          <a:ext cx="1117449" cy="2000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smtClean="0"/>
                            <a:t>1 value by second</a:t>
                          </a:r>
                          <a:endParaRPr lang="fr-FR" sz="700" dirty="0"/>
                        </a:p>
                      </p:txBody>
                    </p:sp>
                  </p:grpSp>
                </p:grpSp>
              </p:grp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174474" y="3902495"/>
                    <a:ext cx="1810276" cy="613471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07504" y="4490705"/>
                    <a:ext cx="19290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No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need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in the futur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because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will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correct artefacts online</a:t>
                    </a:r>
                    <a:endParaRPr lang="fr-FR" sz="800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  <p:sp>
              <p:nvSpPr>
                <p:cNvPr id="63" name="TextBox 62"/>
                <p:cNvSpPr txBox="1"/>
                <p:nvPr/>
              </p:nvSpPr>
              <p:spPr>
                <a:xfrm>
                  <a:off x="2440499" y="595877"/>
                  <a:ext cx="1218901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err="1" smtClean="0"/>
                    <a:t>We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don’t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receive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anything</a:t>
                  </a:r>
                  <a:r>
                    <a:rPr lang="fr-FR" sz="1000" dirty="0" smtClean="0"/>
                    <a:t> (</a:t>
                  </a:r>
                  <a:r>
                    <a:rPr lang="fr-FR" sz="1000" dirty="0" err="1" smtClean="0"/>
                    <a:t>packet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lost</a:t>
                  </a:r>
                  <a:r>
                    <a:rPr lang="fr-FR" sz="1000" dirty="0" smtClean="0"/>
                    <a:t>)</a:t>
                  </a:r>
                  <a:endParaRPr lang="fr-FR" sz="10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537660" y="817122"/>
                  <a:ext cx="40488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 smtClean="0"/>
                    <a:t>no</a:t>
                  </a:r>
                  <a:endParaRPr lang="fr-FR" sz="8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536465" y="642168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 smtClean="0"/>
                    <a:t>1s</a:t>
                  </a:r>
                  <a:endParaRPr lang="fr-FR" sz="800" dirty="0"/>
                </a:p>
              </p:txBody>
            </p:sp>
          </p:grpSp>
        </p:grpSp>
        <p:sp>
          <p:nvSpPr>
            <p:cNvPr id="86" name="TextBox 85"/>
            <p:cNvSpPr txBox="1"/>
            <p:nvPr/>
          </p:nvSpPr>
          <p:spPr>
            <a:xfrm>
              <a:off x="584214" y="4729566"/>
              <a:ext cx="12373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+ trend correction 1/f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2195" y="1381829"/>
            <a:ext cx="1939906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/>
              <a:t>Add</a:t>
            </a:r>
            <a:r>
              <a:rPr lang="fr-FR" sz="1000" dirty="0" smtClean="0"/>
              <a:t> </a:t>
            </a:r>
            <a:r>
              <a:rPr lang="fr-FR" sz="1000" dirty="0" smtClean="0"/>
              <a:t>0 </a:t>
            </a:r>
            <a:r>
              <a:rPr lang="fr-FR" sz="1000" dirty="0"/>
              <a:t>in </a:t>
            </a:r>
            <a:r>
              <a:rPr lang="fr-FR" sz="1000" dirty="0" err="1" smtClean="0"/>
              <a:t>qualitySession</a:t>
            </a:r>
            <a:r>
              <a:rPr lang="fr-FR" sz="1000" dirty="0" smtClean="0"/>
              <a:t> </a:t>
            </a:r>
            <a:r>
              <a:rPr lang="fr-FR" sz="1000" dirty="0" err="1"/>
              <a:t>which</a:t>
            </a:r>
            <a:r>
              <a:rPr lang="fr-FR" sz="1000" dirty="0"/>
              <a:t> </a:t>
            </a:r>
            <a:r>
              <a:rPr lang="fr-FR" sz="1000" dirty="0" err="1"/>
              <a:t>holds</a:t>
            </a:r>
            <a:r>
              <a:rPr lang="fr-FR" sz="1000" dirty="0"/>
              <a:t> one </a:t>
            </a:r>
            <a:r>
              <a:rPr lang="fr-FR" sz="1000" dirty="0" err="1" smtClean="0"/>
              <a:t>quality</a:t>
            </a:r>
            <a:r>
              <a:rPr lang="fr-FR" sz="1000" dirty="0" smtClean="0"/>
              <a:t> value </a:t>
            </a:r>
            <a:r>
              <a:rPr lang="fr-FR" sz="1000" dirty="0"/>
              <a:t>by second for the </a:t>
            </a:r>
            <a:r>
              <a:rPr lang="fr-FR" sz="1000" dirty="0" err="1" smtClean="0"/>
              <a:t>JsonFile</a:t>
            </a:r>
            <a:endParaRPr lang="fr-FR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2117419" y="1332085"/>
            <a:ext cx="272319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/>
              <a:t>Add</a:t>
            </a:r>
            <a:r>
              <a:rPr lang="fr-FR" sz="1000" dirty="0" smtClean="0"/>
              <a:t> 250 data points </a:t>
            </a:r>
            <a:r>
              <a:rPr lang="fr-FR" sz="1000" dirty="0" err="1" smtClean="0"/>
              <a:t>with</a:t>
            </a:r>
            <a:r>
              <a:rPr lang="fr-FR" sz="1000" dirty="0" smtClean="0"/>
              <a:t> </a:t>
            </a:r>
            <a:r>
              <a:rPr lang="fr-FR" sz="1000" dirty="0" err="1" smtClean="0"/>
              <a:t>NaN</a:t>
            </a:r>
            <a:r>
              <a:rPr lang="fr-FR" sz="1000" dirty="0" smtClean="0"/>
              <a:t> values in </a:t>
            </a:r>
            <a:r>
              <a:rPr lang="fr-FR" sz="1000" dirty="0" err="1" smtClean="0"/>
              <a:t>rawSessionData</a:t>
            </a:r>
            <a:r>
              <a:rPr lang="fr-FR" sz="1000" dirty="0"/>
              <a:t> </a:t>
            </a:r>
            <a:r>
              <a:rPr lang="fr-FR" sz="900" i="1" dirty="0" smtClean="0"/>
              <a:t>(If </a:t>
            </a:r>
            <a:r>
              <a:rPr lang="fr-FR" sz="900" i="1" dirty="0" err="1" smtClean="0"/>
              <a:t>we</a:t>
            </a:r>
            <a:r>
              <a:rPr lang="fr-FR" sz="900" i="1" dirty="0" smtClean="0"/>
              <a:t> </a:t>
            </a:r>
            <a:r>
              <a:rPr lang="fr-FR" sz="900" i="1" dirty="0" err="1" smtClean="0"/>
              <a:t>don’t</a:t>
            </a:r>
            <a:r>
              <a:rPr lang="fr-FR" sz="900" i="1" dirty="0" smtClean="0"/>
              <a:t> do </a:t>
            </a:r>
            <a:r>
              <a:rPr lang="fr-FR" sz="900" i="1" dirty="0" err="1" smtClean="0"/>
              <a:t>that</a:t>
            </a:r>
            <a:r>
              <a:rPr lang="fr-FR" sz="900" i="1" dirty="0" smtClean="0"/>
              <a:t> </a:t>
            </a:r>
            <a:r>
              <a:rPr lang="fr-FR" sz="900" i="1" dirty="0" err="1" smtClean="0"/>
              <a:t>there</a:t>
            </a:r>
            <a:r>
              <a:rPr lang="fr-FR" sz="900" i="1" dirty="0" smtClean="0"/>
              <a:t> </a:t>
            </a:r>
            <a:r>
              <a:rPr lang="fr-FR" sz="900" i="1" dirty="0" err="1" smtClean="0"/>
              <a:t>will</a:t>
            </a:r>
            <a:r>
              <a:rPr lang="fr-FR" sz="900" i="1" dirty="0" smtClean="0"/>
              <a:t> </a:t>
            </a:r>
            <a:r>
              <a:rPr lang="fr-FR" sz="900" i="1" dirty="0" err="1" smtClean="0"/>
              <a:t>be</a:t>
            </a:r>
            <a:r>
              <a:rPr lang="fr-FR" sz="900" i="1" dirty="0" smtClean="0"/>
              <a:t> a time </a:t>
            </a:r>
            <a:r>
              <a:rPr lang="fr-FR" sz="900" i="1" dirty="0" err="1" smtClean="0"/>
              <a:t>lag</a:t>
            </a:r>
            <a:r>
              <a:rPr lang="fr-FR" sz="900" i="1" dirty="0" smtClean="0"/>
              <a:t> in </a:t>
            </a:r>
            <a:r>
              <a:rPr lang="fr-FR" sz="900" i="1" dirty="0" err="1" smtClean="0"/>
              <a:t>rawSessionData</a:t>
            </a:r>
            <a:r>
              <a:rPr lang="fr-FR" sz="900" i="1" dirty="0" smtClean="0"/>
              <a:t> and SNR </a:t>
            </a:r>
            <a:r>
              <a:rPr lang="fr-FR" sz="900" i="1" dirty="0" err="1" smtClean="0"/>
              <a:t>will</a:t>
            </a:r>
            <a:r>
              <a:rPr lang="fr-FR" sz="900" i="1" dirty="0" smtClean="0"/>
              <a:t> not </a:t>
            </a:r>
            <a:r>
              <a:rPr lang="fr-FR" sz="900" i="1" dirty="0" err="1" smtClean="0"/>
              <a:t>be</a:t>
            </a:r>
            <a:r>
              <a:rPr lang="fr-FR" sz="900" i="1" dirty="0" smtClean="0"/>
              <a:t> </a:t>
            </a:r>
            <a:r>
              <a:rPr lang="fr-FR" sz="900" i="1" dirty="0" err="1" smtClean="0"/>
              <a:t>computed</a:t>
            </a:r>
            <a:r>
              <a:rPr lang="fr-FR" sz="900" i="1" dirty="0" smtClean="0"/>
              <a:t> on 4 </a:t>
            </a:r>
            <a:r>
              <a:rPr lang="fr-FR" sz="900" i="1" dirty="0" err="1" smtClean="0"/>
              <a:t>consecutive</a:t>
            </a:r>
            <a:r>
              <a:rPr lang="fr-FR" sz="900" i="1" dirty="0" smtClean="0"/>
              <a:t> seconds)</a:t>
            </a:r>
            <a:endParaRPr lang="fr-FR" sz="900" i="1" dirty="0"/>
          </a:p>
        </p:txBody>
      </p:sp>
      <p:cxnSp>
        <p:nvCxnSpPr>
          <p:cNvPr id="19" name="Straight Arrow Connector 18"/>
          <p:cNvCxnSpPr>
            <a:stCxn id="63" idx="2"/>
            <a:endCxn id="89" idx="0"/>
          </p:cNvCxnSpPr>
          <p:nvPr/>
        </p:nvCxnSpPr>
        <p:spPr>
          <a:xfrm flipH="1">
            <a:off x="1032148" y="1149875"/>
            <a:ext cx="2017802" cy="23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57043" y="1018451"/>
            <a:ext cx="404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yes</a:t>
            </a:r>
            <a:endParaRPr lang="fr-FR" sz="800" dirty="0"/>
          </a:p>
        </p:txBody>
      </p:sp>
      <p:cxnSp>
        <p:nvCxnSpPr>
          <p:cNvPr id="23" name="Straight Arrow Connector 22"/>
          <p:cNvCxnSpPr>
            <a:stCxn id="89" idx="3"/>
          </p:cNvCxnSpPr>
          <p:nvPr/>
        </p:nvCxnSpPr>
        <p:spPr>
          <a:xfrm flipV="1">
            <a:off x="2002101" y="1644442"/>
            <a:ext cx="230698" cy="1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55976" y="1994203"/>
            <a:ext cx="0" cy="18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82688" y="2149427"/>
            <a:ext cx="111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/>
              <a:t>4s by 4s </a:t>
            </a:r>
            <a:r>
              <a:rPr lang="fr-FR" sz="700" dirty="0" err="1" smtClean="0"/>
              <a:t>with</a:t>
            </a:r>
            <a:r>
              <a:rPr lang="fr-FR" sz="700" dirty="0" smtClean="0"/>
              <a:t> </a:t>
            </a:r>
            <a:r>
              <a:rPr lang="fr-FR" sz="700" dirty="0" err="1" smtClean="0"/>
              <a:t>sliding</a:t>
            </a:r>
            <a:r>
              <a:rPr lang="fr-FR" sz="700" dirty="0" smtClean="0"/>
              <a:t> </a:t>
            </a:r>
            <a:r>
              <a:rPr lang="fr-FR" sz="700" dirty="0" err="1" smtClean="0"/>
              <a:t>window</a:t>
            </a:r>
            <a:r>
              <a:rPr lang="fr-FR" sz="700" dirty="0" smtClean="0"/>
              <a:t> of 1s</a:t>
            </a:r>
            <a:endParaRPr lang="fr-FR" sz="700" dirty="0"/>
          </a:p>
        </p:txBody>
      </p:sp>
      <p:sp>
        <p:nvSpPr>
          <p:cNvPr id="97" name="TextBox 96"/>
          <p:cNvSpPr txBox="1"/>
          <p:nvPr/>
        </p:nvSpPr>
        <p:spPr>
          <a:xfrm>
            <a:off x="380864" y="2056705"/>
            <a:ext cx="1323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/>
              <a:t>Remove</a:t>
            </a:r>
            <a:r>
              <a:rPr lang="fr-FR" sz="900" dirty="0" smtClean="0"/>
              <a:t> </a:t>
            </a:r>
            <a:r>
              <a:rPr lang="fr-FR" sz="900" dirty="0" err="1" smtClean="0"/>
              <a:t>NaN</a:t>
            </a:r>
            <a:r>
              <a:rPr lang="fr-FR" sz="900" dirty="0" smtClean="0"/>
              <a:t> values (</a:t>
            </a:r>
            <a:r>
              <a:rPr lang="fr-FR" sz="900" dirty="0" err="1" smtClean="0"/>
              <a:t>bad</a:t>
            </a:r>
            <a:r>
              <a:rPr lang="fr-FR" sz="900" dirty="0" smtClean="0"/>
              <a:t> </a:t>
            </a:r>
            <a:r>
              <a:rPr lang="fr-FR" sz="900" dirty="0" err="1" smtClean="0"/>
              <a:t>quality</a:t>
            </a:r>
            <a:r>
              <a:rPr lang="fr-FR" sz="900" dirty="0" smtClean="0"/>
              <a:t> or no </a:t>
            </a:r>
            <a:r>
              <a:rPr lang="fr-FR" sz="900" dirty="0" err="1" smtClean="0"/>
              <a:t>received</a:t>
            </a:r>
            <a:r>
              <a:rPr lang="fr-FR" sz="900" dirty="0" smtClean="0"/>
              <a:t> data)</a:t>
            </a:r>
            <a:endParaRPr lang="fr-FR" sz="900" dirty="0" smtClean="0"/>
          </a:p>
        </p:txBody>
      </p:sp>
      <p:sp>
        <p:nvSpPr>
          <p:cNvPr id="99" name="TextBox 98"/>
          <p:cNvSpPr txBox="1"/>
          <p:nvPr/>
        </p:nvSpPr>
        <p:spPr>
          <a:xfrm>
            <a:off x="1005169" y="2506967"/>
            <a:ext cx="131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/>
              <a:t>4s by 4s </a:t>
            </a:r>
            <a:r>
              <a:rPr lang="fr-FR" sz="700" dirty="0" err="1" smtClean="0"/>
              <a:t>with</a:t>
            </a:r>
            <a:r>
              <a:rPr lang="fr-FR" sz="700" dirty="0" smtClean="0"/>
              <a:t> </a:t>
            </a:r>
            <a:r>
              <a:rPr lang="fr-FR" sz="700" dirty="0" err="1" smtClean="0"/>
              <a:t>sliding</a:t>
            </a:r>
            <a:r>
              <a:rPr lang="fr-FR" sz="700" dirty="0" smtClean="0"/>
              <a:t> </a:t>
            </a:r>
            <a:r>
              <a:rPr lang="fr-FR" sz="700" dirty="0" err="1" smtClean="0"/>
              <a:t>window</a:t>
            </a:r>
            <a:r>
              <a:rPr lang="fr-FR" sz="700" dirty="0" smtClean="0"/>
              <a:t> of </a:t>
            </a:r>
            <a:r>
              <a:rPr lang="fr-FR" sz="700" dirty="0" smtClean="0"/>
              <a:t>1s </a:t>
            </a:r>
            <a:r>
              <a:rPr lang="fr-FR" sz="700" dirty="0" err="1" smtClean="0"/>
              <a:t>without</a:t>
            </a:r>
            <a:r>
              <a:rPr lang="fr-FR" sz="700" dirty="0" smtClean="0"/>
              <a:t> </a:t>
            </a:r>
            <a:r>
              <a:rPr lang="fr-FR" sz="700" dirty="0" err="1" smtClean="0"/>
              <a:t>NaN</a:t>
            </a:r>
            <a:r>
              <a:rPr lang="fr-FR" sz="700" dirty="0" smtClean="0"/>
              <a:t> values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503874306"/>
      </p:ext>
    </p:extLst>
  </p:cSld>
  <p:clrMapOvr>
    <a:masterClrMapping/>
  </p:clrMapOvr>
</p:sld>
</file>

<file path=ppt/theme/theme1.xml><?xml version="1.0" encoding="utf-8"?>
<a:theme xmlns:a="http://schemas.openxmlformats.org/drawingml/2006/main" name="PPT_ThemeMBT2016_v2.1_2016_03_29_SD">
  <a:themeElements>
    <a:clrScheme name="MBT">
      <a:dk1>
        <a:sysClr val="windowText" lastClr="000000"/>
      </a:dk1>
      <a:lt1>
        <a:sysClr val="window" lastClr="FFFFFF"/>
      </a:lt1>
      <a:dk2>
        <a:srgbClr val="2F6DA6"/>
      </a:dk2>
      <a:lt2>
        <a:srgbClr val="EEECE1"/>
      </a:lt2>
      <a:accent1>
        <a:srgbClr val="2F6DA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B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PPT_ThemeMBT2016_v2.1_2016_03_29_SD</Template>
  <TotalTime>1156</TotalTime>
  <Words>1410</Words>
  <Application>Microsoft Office PowerPoint</Application>
  <PresentationFormat>On-screen Show (16:9)</PresentationFormat>
  <Paragraphs>204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Roboto Thin</vt:lpstr>
      <vt:lpstr>Roboto Light</vt:lpstr>
      <vt:lpstr>Arial</vt:lpstr>
      <vt:lpstr>Wingdings</vt:lpstr>
      <vt:lpstr>PPT_ThemeMBT2016_v2.1_2016_03_29_SD</vt:lpstr>
      <vt:lpstr>Schema on the pipeline of Melomind </vt:lpstr>
      <vt:lpstr>During Calibration</vt:lpstr>
      <vt:lpstr>During Calibration</vt:lpstr>
      <vt:lpstr>During Calibration</vt:lpstr>
      <vt:lpstr>At the end of the Calibration</vt:lpstr>
      <vt:lpstr>At the end of the Calibration</vt:lpstr>
      <vt:lpstr>At the end of the Calibration</vt:lpstr>
      <vt:lpstr>During Session</vt:lpstr>
      <vt:lpstr>During Session</vt:lpstr>
      <vt:lpstr>During Session</vt:lpstr>
      <vt:lpstr>At the end of the Session</vt:lpstr>
      <vt:lpstr>At the end of the Session</vt:lpstr>
      <vt:lpstr>During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</dc:creator>
  <cp:lastModifiedBy>Fanny</cp:lastModifiedBy>
  <cp:revision>154</cp:revision>
  <dcterms:created xsi:type="dcterms:W3CDTF">2016-03-29T14:56:56Z</dcterms:created>
  <dcterms:modified xsi:type="dcterms:W3CDTF">2017-02-02T11:23:21Z</dcterms:modified>
</cp:coreProperties>
</file>