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5" r:id="rId1"/>
  </p:sldMasterIdLst>
  <p:notesMasterIdLst>
    <p:notesMasterId r:id="rId15"/>
  </p:notesMasterIdLst>
  <p:sldIdLst>
    <p:sldId id="256" r:id="rId2"/>
    <p:sldId id="272" r:id="rId3"/>
    <p:sldId id="283" r:id="rId4"/>
    <p:sldId id="288" r:id="rId5"/>
    <p:sldId id="280" r:id="rId6"/>
    <p:sldId id="284" r:id="rId7"/>
    <p:sldId id="289" r:id="rId8"/>
    <p:sldId id="281" r:id="rId9"/>
    <p:sldId id="285" r:id="rId10"/>
    <p:sldId id="290" r:id="rId11"/>
    <p:sldId id="282" r:id="rId12"/>
    <p:sldId id="286" r:id="rId13"/>
    <p:sldId id="291" r:id="rId14"/>
  </p:sldIdLst>
  <p:sldSz cx="9144000" cy="5143500" type="screen16x9"/>
  <p:notesSz cx="6858000" cy="9144000"/>
  <p:embeddedFontLst>
    <p:embeddedFont>
      <p:font typeface="Calibri" panose="020F0502020204030204" pitchFamily="34" charset="0"/>
      <p:regular r:id="rId16"/>
      <p:bold r:id="rId17"/>
      <p:italic r:id="rId18"/>
      <p:boldItalic r:id="rId19"/>
    </p:embeddedFont>
    <p:embeddedFont>
      <p:font typeface="Roboto Thin" panose="020B0604020202020204" charset="0"/>
      <p:regular r:id="rId20"/>
      <p:italic r:id="rId21"/>
    </p:embeddedFont>
    <p:embeddedFont>
      <p:font typeface="Roboto Light" panose="020B0604020202020204" charset="0"/>
      <p:regular r:id="rId22"/>
      <p:italic r:id="rId23"/>
    </p:embeddedFont>
  </p:embeddedFontLst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FF99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4" d="100"/>
          <a:sy n="124" d="100"/>
        </p:scale>
        <p:origin x="274" y="91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font" Target="fonts/font8.fntdata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582B9B-D65D-4813-94B9-8825ACC0A3EB}" type="datetimeFigureOut">
              <a:rPr lang="en-US" smtClean="0"/>
              <a:t>2/9/2017</a:t>
            </a:fld>
            <a:endParaRPr lang="en-US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BF16F6-EA62-4300-8461-15ED81747A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853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20/30s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5BF16F6-EA62-4300-8461-15ED81747A2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963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2139702"/>
            <a:ext cx="9152331" cy="3003798"/>
          </a:xfrm>
          <a:prstGeom prst="rect">
            <a:avLst/>
          </a:prstGeom>
          <a:solidFill>
            <a:srgbClr val="2F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>
              <a:solidFill>
                <a:srgbClr val="2F6DA6"/>
              </a:solidFill>
            </a:endParaRPr>
          </a:p>
        </p:txBody>
      </p:sp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47664" y="2633844"/>
            <a:ext cx="6048672" cy="1102519"/>
          </a:xfrm>
        </p:spPr>
        <p:txBody>
          <a:bodyPr/>
          <a:lstStyle>
            <a:lvl1pPr algn="ctr">
              <a:defRPr sz="2800">
                <a:solidFill>
                  <a:schemeClr val="bg1">
                    <a:lumMod val="95000"/>
                  </a:schemeClr>
                </a:solidFill>
                <a:latin typeface="Roboto Thin" pitchFamily="2" charset="0"/>
                <a:ea typeface="Roboto Thin" pitchFamily="2" charset="0"/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3134" y="3978842"/>
            <a:ext cx="6837731" cy="503325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bg1">
                    <a:lumMod val="95000"/>
                  </a:schemeClr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Modifiez le style des sous-titres du masque</a:t>
            </a:r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2911995" y="4749155"/>
            <a:ext cx="3320008" cy="273844"/>
          </a:xfrm>
          <a:prstGeom prst="rect">
            <a:avLst/>
          </a:prstGeom>
        </p:spPr>
        <p:txBody>
          <a:bodyPr/>
          <a:lstStyle>
            <a:lvl1pPr algn="ctr">
              <a:defRPr sz="800">
                <a:solidFill>
                  <a:schemeClr val="bg1">
                    <a:lumMod val="95000"/>
                  </a:schemeClr>
                </a:solidFill>
                <a:latin typeface="Roboto Thin" pitchFamily="2" charset="0"/>
                <a:ea typeface="Roboto Thin" pitchFamily="2" charset="0"/>
              </a:defRPr>
            </a:lvl1pPr>
          </a:lstStyle>
          <a:p>
            <a:r>
              <a:rPr lang="fr-FR" smtClean="0"/>
              <a:t>Copyright myBrain Technologies 2016</a:t>
            </a:r>
            <a:endParaRPr lang="fr-FR" dirty="0"/>
          </a:p>
        </p:txBody>
      </p:sp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383667"/>
            <a:ext cx="2884140" cy="1442070"/>
          </a:xfrm>
          <a:prstGeom prst="rect">
            <a:avLst/>
          </a:prstGeom>
        </p:spPr>
      </p:pic>
      <p:sp>
        <p:nvSpPr>
          <p:cNvPr id="4" name="Rectangle 3"/>
          <p:cNvSpPr/>
          <p:nvPr userDrawn="1"/>
        </p:nvSpPr>
        <p:spPr>
          <a:xfrm>
            <a:off x="0" y="0"/>
            <a:ext cx="9144000" cy="41151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2051720" y="111142"/>
            <a:ext cx="6912768" cy="785242"/>
          </a:xfrm>
          <a:prstGeom prst="rect">
            <a:avLst/>
          </a:prstGeom>
        </p:spPr>
        <p:txBody>
          <a:bodyPr lIns="91425" tIns="91425" rIns="91425" bIns="91425" anchor="t" anchorCtr="0">
            <a:normAutofit/>
          </a:bodyPr>
          <a:lstStyle>
            <a:lvl1pPr>
              <a:spcBef>
                <a:spcPts val="0"/>
              </a:spcBef>
              <a:defRPr sz="2800"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r>
              <a:rPr lang="fr-FR" smtClean="0"/>
              <a:t>Modifiez le style du titre</a:t>
            </a:r>
            <a:endParaRPr dirty="0"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80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524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 dirty="0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4890194"/>
            <a:ext cx="2133600" cy="273844"/>
          </a:xfrm>
          <a:prstGeom prst="rect">
            <a:avLst/>
          </a:prstGeom>
        </p:spPr>
        <p:txBody>
          <a:bodyPr/>
          <a:lstStyle>
            <a:lvl1pPr algn="l">
              <a:defRPr sz="800"/>
            </a:lvl1pPr>
          </a:lstStyle>
          <a:p>
            <a:endParaRPr lang="fr-FR" dirty="0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903073"/>
            <a:ext cx="2895600" cy="273844"/>
          </a:xfrm>
          <a:prstGeom prst="rect">
            <a:avLst/>
          </a:prstGeom>
        </p:spPr>
        <p:txBody>
          <a:bodyPr/>
          <a:lstStyle>
            <a:lvl1pPr algn="ctr">
              <a:defRPr sz="600"/>
            </a:lvl1pPr>
          </a:lstStyle>
          <a:p>
            <a:r>
              <a:rPr lang="fr-FR" smtClean="0"/>
              <a:t>Copyright myBrain Technologies 2016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2F6DA6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4861020"/>
            <a:ext cx="2133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F6DA6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863501"/>
            <a:ext cx="2895600" cy="273844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2F6DA6"/>
                </a:solidFill>
              </a:defRPr>
            </a:lvl1pPr>
          </a:lstStyle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553200" y="4861020"/>
            <a:ext cx="2133600" cy="273844"/>
          </a:xfrm>
        </p:spPr>
        <p:txBody>
          <a:bodyPr/>
          <a:lstStyle>
            <a:lvl1pPr>
              <a:defRPr>
                <a:solidFill>
                  <a:srgbClr val="2F6DA6"/>
                </a:solidFill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Modifiez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fr-FR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endParaRPr lang="fr-FR" dirty="0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 smtClean="0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5110948"/>
            <a:ext cx="9152331" cy="36000"/>
          </a:xfrm>
          <a:prstGeom prst="rect">
            <a:avLst/>
          </a:prstGeom>
          <a:solidFill>
            <a:srgbClr val="2F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1079612" y="76504"/>
            <a:ext cx="6984776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fr-FR" dirty="0" smtClean="0"/>
              <a:t>Cliquez pour modifier le style du titre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pour modifier les styles du texte du masque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fr-FR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42856" y="4877376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 b="0">
                <a:solidFill>
                  <a:srgbClr val="2F6DA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Roboto Light" panose="02000000000000000000" pitchFamily="2" charset="0"/>
              </a:defRPr>
            </a:lvl1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 dirty="0"/>
          </a:p>
        </p:txBody>
      </p:sp>
      <p:sp>
        <p:nvSpPr>
          <p:cNvPr id="10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4877376"/>
            <a:ext cx="2895600" cy="273844"/>
          </a:xfrm>
          <a:prstGeom prst="rect">
            <a:avLst/>
          </a:prstGeom>
        </p:spPr>
        <p:txBody>
          <a:bodyPr/>
          <a:lstStyle>
            <a:lvl1pPr algn="ctr">
              <a:defRPr sz="600">
                <a:solidFill>
                  <a:srgbClr val="2F6DA6"/>
                </a:solidFill>
                <a:latin typeface="Roboto Light" panose="02000000000000000000" pitchFamily="2" charset="0"/>
                <a:ea typeface="Roboto Light" panose="02000000000000000000" pitchFamily="2" charset="0"/>
              </a:defRPr>
            </a:lvl1pPr>
          </a:lstStyle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11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683568" y="4877376"/>
            <a:ext cx="1907232" cy="273844"/>
          </a:xfrm>
          <a:prstGeom prst="rect">
            <a:avLst/>
          </a:prstGeom>
        </p:spPr>
        <p:txBody>
          <a:bodyPr/>
          <a:lstStyle>
            <a:lvl1pPr>
              <a:defRPr lang="fr-FR" sz="800" b="0" i="0" u="none" strike="noStrike" cap="none" baseline="0" dirty="0">
                <a:solidFill>
                  <a:srgbClr val="2F6DA6"/>
                </a:solidFill>
                <a:latin typeface="Roboto Light" panose="02000000000000000000" pitchFamily="2" charset="0"/>
                <a:ea typeface="Roboto Light" panose="02000000000000000000" pitchFamily="2" charset="0"/>
                <a:cs typeface="Arial"/>
                <a:sym typeface="Arial"/>
              </a:defRPr>
            </a:lvl1pPr>
          </a:lstStyle>
          <a:p>
            <a:endParaRPr lang="fr-FR" dirty="0"/>
          </a:p>
        </p:txBody>
      </p:sp>
      <p:pic>
        <p:nvPicPr>
          <p:cNvPr id="8" name="Image 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24" y="4799560"/>
            <a:ext cx="648000" cy="324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324" y="2006"/>
            <a:ext cx="9152331" cy="36000"/>
          </a:xfrm>
          <a:prstGeom prst="rect">
            <a:avLst/>
          </a:prstGeom>
          <a:solidFill>
            <a:srgbClr val="2F6DA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6" r:id="rId1"/>
    <p:sldLayoutId id="2147483657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66" r:id="rId10"/>
    <p:sldLayoutId id="2147483667" r:id="rId11"/>
  </p:sldLayoutIdLst>
  <p:timing>
    <p:tnLst>
      <p:par>
        <p:cTn id="1" dur="indefinite" restart="never" nodeType="tmRoot"/>
      </p:par>
    </p:tnLst>
  </p:timing>
  <p:hf hdr="0" dt="0"/>
  <p:txStyles>
    <p:titleStyle>
      <a:lvl1pPr algn="ctr" defTabSz="914400" rtl="0" eaLnBrk="1" latinLnBrk="0" hangingPunct="1">
        <a:spcBef>
          <a:spcPct val="0"/>
        </a:spcBef>
        <a:buNone/>
        <a:defRPr sz="2400" b="0" kern="1200">
          <a:solidFill>
            <a:srgbClr val="2F6DA6"/>
          </a:solidFill>
          <a:latin typeface="Roboto Thin" pitchFamily="2" charset="0"/>
          <a:ea typeface="Roboto Thin" pitchFamily="2" charset="0"/>
          <a:cs typeface="Roboto Thin" pitchFamily="2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>
              <a:lumMod val="75000"/>
              <a:lumOff val="25000"/>
            </a:schemeClr>
          </a:solidFill>
          <a:latin typeface="Roboto Light" pitchFamily="2" charset="0"/>
          <a:ea typeface="Roboto Light" pitchFamily="2" charset="0"/>
          <a:cs typeface="Roboto Light" pitchFamily="2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>
              <a:lumMod val="75000"/>
              <a:lumOff val="25000"/>
            </a:schemeClr>
          </a:solidFill>
          <a:latin typeface="Roboto Light" pitchFamily="2" charset="0"/>
          <a:ea typeface="Roboto Light" pitchFamily="2" charset="0"/>
          <a:cs typeface="Roboto Light" pitchFamily="2" charset="0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Roboto Light" pitchFamily="2" charset="0"/>
          <a:ea typeface="Roboto Light" pitchFamily="2" charset="0"/>
          <a:cs typeface="Roboto Light" pitchFamily="2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600" kern="1200">
          <a:solidFill>
            <a:schemeClr val="tx1">
              <a:lumMod val="75000"/>
              <a:lumOff val="25000"/>
            </a:schemeClr>
          </a:solidFill>
          <a:latin typeface="Roboto Light" pitchFamily="2" charset="0"/>
          <a:ea typeface="Roboto Light" pitchFamily="2" charset="0"/>
          <a:cs typeface="Roboto Light" pitchFamily="2" charset="0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600" kern="1200">
          <a:solidFill>
            <a:schemeClr val="tx1">
              <a:lumMod val="75000"/>
              <a:lumOff val="25000"/>
            </a:schemeClr>
          </a:solidFill>
          <a:latin typeface="Roboto Light" pitchFamily="2" charset="0"/>
          <a:ea typeface="Roboto Light" pitchFamily="2" charset="0"/>
          <a:cs typeface="Roboto Light" pitchFamily="2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043608" y="2283718"/>
            <a:ext cx="6840760" cy="1102519"/>
          </a:xfrm>
        </p:spPr>
        <p:txBody>
          <a:bodyPr/>
          <a:lstStyle/>
          <a:p>
            <a:r>
              <a:rPr lang="fr-FR" dirty="0" err="1" smtClean="0"/>
              <a:t>Schema</a:t>
            </a:r>
            <a:r>
              <a:rPr lang="fr-FR" dirty="0" smtClean="0"/>
              <a:t> on the pipeline of </a:t>
            </a:r>
            <a:r>
              <a:rPr lang="fr-FR" dirty="0" err="1" smtClean="0"/>
              <a:t>Melomind</a:t>
            </a:r>
            <a:r>
              <a:rPr lang="fr-FR" dirty="0" smtClean="0"/>
              <a:t> </a:t>
            </a:r>
            <a:endParaRPr lang="fr-FR" dirty="0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153134" y="3563968"/>
            <a:ext cx="6837731" cy="503325"/>
          </a:xfrm>
        </p:spPr>
        <p:txBody>
          <a:bodyPr/>
          <a:lstStyle/>
          <a:p>
            <a:r>
              <a:rPr lang="fr-FR" dirty="0" smtClean="0"/>
              <a:t>Fanny GROSSELIN</a:t>
            </a:r>
            <a:endParaRPr lang="fr-FR" dirty="0"/>
          </a:p>
        </p:txBody>
      </p:sp>
      <p:sp>
        <p:nvSpPr>
          <p:cNvPr id="6" name="ZoneTexte 5"/>
          <p:cNvSpPr txBox="1"/>
          <p:nvPr/>
        </p:nvSpPr>
        <p:spPr>
          <a:xfrm>
            <a:off x="4049619" y="4784253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fr-FR" dirty="0" smtClean="0">
                <a:solidFill>
                  <a:schemeClr val="bg1"/>
                </a:solidFill>
                <a:latin typeface="+mn-lt"/>
              </a:rPr>
              <a:t>09-02-2017</a:t>
            </a:r>
            <a:endParaRPr lang="fr-FR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123665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612" y="76504"/>
            <a:ext cx="6984776" cy="395583"/>
          </a:xfrm>
        </p:spPr>
        <p:txBody>
          <a:bodyPr/>
          <a:lstStyle/>
          <a:p>
            <a:r>
              <a:rPr lang="fr-FR" dirty="0" err="1" smtClean="0"/>
              <a:t>During</a:t>
            </a:r>
            <a:r>
              <a:rPr lang="fr-FR" dirty="0" smtClean="0"/>
              <a:t> Session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 dirty="0"/>
          </a:p>
        </p:txBody>
      </p:sp>
      <p:sp>
        <p:nvSpPr>
          <p:cNvPr id="65" name="TextBox 64"/>
          <p:cNvSpPr txBox="1"/>
          <p:nvPr/>
        </p:nvSpPr>
        <p:spPr>
          <a:xfrm>
            <a:off x="276527" y="627534"/>
            <a:ext cx="85909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u="sng" dirty="0" err="1" smtClean="0">
                <a:solidFill>
                  <a:schemeClr val="accent1"/>
                </a:solidFill>
              </a:rPr>
              <a:t>What</a:t>
            </a:r>
            <a:r>
              <a:rPr lang="fr-FR" b="1" u="sng" dirty="0" smtClean="0">
                <a:solidFill>
                  <a:schemeClr val="accent1"/>
                </a:solidFill>
              </a:rPr>
              <a:t> </a:t>
            </a:r>
            <a:r>
              <a:rPr lang="fr-FR" b="1" u="sng" dirty="0" err="1" smtClean="0">
                <a:solidFill>
                  <a:schemeClr val="accent1"/>
                </a:solidFill>
              </a:rPr>
              <a:t>is</a:t>
            </a:r>
            <a:r>
              <a:rPr lang="fr-FR" b="1" u="sng" dirty="0" smtClean="0">
                <a:solidFill>
                  <a:schemeClr val="accent1"/>
                </a:solidFill>
              </a:rPr>
              <a:t> </a:t>
            </a:r>
            <a:r>
              <a:rPr lang="fr-FR" b="1" u="sng" dirty="0" err="1" smtClean="0">
                <a:solidFill>
                  <a:schemeClr val="accent1"/>
                </a:solidFill>
              </a:rPr>
              <a:t>keep</a:t>
            </a:r>
            <a:r>
              <a:rPr lang="fr-FR" b="1" u="sng" dirty="0" smtClean="0">
                <a:solidFill>
                  <a:schemeClr val="accent1"/>
                </a:solidFill>
              </a:rPr>
              <a:t> in memory in the smartphone?</a:t>
            </a:r>
            <a:endParaRPr lang="fr-FR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marL="285750" indent="-285750" algn="just">
              <a:buFontTx/>
              <a:buChar char="-"/>
            </a:pPr>
            <a:r>
              <a:rPr lang="fr-FR" dirty="0" smtClean="0">
                <a:solidFill>
                  <a:schemeClr val="accent1"/>
                </a:solidFill>
              </a:rPr>
              <a:t>This </a:t>
            </a:r>
            <a:r>
              <a:rPr lang="fr-FR" dirty="0" err="1">
                <a:solidFill>
                  <a:schemeClr val="accent1"/>
                </a:solidFill>
              </a:rPr>
              <a:t>is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b="1" dirty="0" err="1" smtClean="0">
                <a:solidFill>
                  <a:schemeClr val="accent1"/>
                </a:solidFill>
              </a:rPr>
              <a:t>pp</a:t>
            </a:r>
            <a:r>
              <a:rPr lang="fr-FR" b="1" dirty="0" err="1" smtClean="0">
                <a:solidFill>
                  <a:schemeClr val="accent1"/>
                </a:solidFill>
              </a:rPr>
              <a:t>SessionData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>
                <a:solidFill>
                  <a:schemeClr val="accent1"/>
                </a:solidFill>
              </a:rPr>
              <a:t>(</a:t>
            </a:r>
            <a:r>
              <a:rPr lang="fr-FR" dirty="0" err="1">
                <a:solidFill>
                  <a:schemeClr val="accent1"/>
                </a:solidFill>
              </a:rPr>
              <a:t>array</a:t>
            </a:r>
            <a:r>
              <a:rPr lang="fr-FR" dirty="0">
                <a:solidFill>
                  <a:schemeClr val="accent1"/>
                </a:solidFill>
              </a:rPr>
              <a:t> of </a:t>
            </a:r>
            <a:r>
              <a:rPr lang="fr-FR" dirty="0" smtClean="0">
                <a:solidFill>
                  <a:schemeClr val="accent1"/>
                </a:solidFill>
              </a:rPr>
              <a:t>1 </a:t>
            </a:r>
            <a:r>
              <a:rPr lang="fr-FR" dirty="0" err="1" smtClean="0">
                <a:solidFill>
                  <a:schemeClr val="accent1"/>
                </a:solidFill>
              </a:rPr>
              <a:t>row</a:t>
            </a:r>
            <a:r>
              <a:rPr lang="fr-FR" dirty="0" smtClean="0">
                <a:solidFill>
                  <a:schemeClr val="accent1"/>
                </a:solidFill>
              </a:rPr>
              <a:t> of </a:t>
            </a:r>
            <a:r>
              <a:rPr lang="fr-FR" dirty="0" err="1" smtClean="0">
                <a:solidFill>
                  <a:schemeClr val="accent1"/>
                </a:solidFill>
              </a:rPr>
              <a:t>float</a:t>
            </a:r>
            <a:r>
              <a:rPr lang="fr-FR" dirty="0" smtClean="0">
                <a:solidFill>
                  <a:schemeClr val="accent1"/>
                </a:solidFill>
              </a:rPr>
              <a:t>) </a:t>
            </a:r>
            <a:r>
              <a:rPr lang="fr-FR" dirty="0" err="1" smtClean="0">
                <a:solidFill>
                  <a:schemeClr val="accent1"/>
                </a:solidFill>
              </a:rPr>
              <a:t>which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is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used</a:t>
            </a:r>
            <a:r>
              <a:rPr lang="fr-FR" dirty="0">
                <a:solidFill>
                  <a:schemeClr val="accent1"/>
                </a:solidFill>
              </a:rPr>
              <a:t> to </a:t>
            </a:r>
            <a:r>
              <a:rPr lang="fr-FR" dirty="0" err="1">
                <a:solidFill>
                  <a:schemeClr val="accent1"/>
                </a:solidFill>
              </a:rPr>
              <a:t>compute</a:t>
            </a:r>
            <a:r>
              <a:rPr lang="fr-FR" dirty="0">
                <a:solidFill>
                  <a:schemeClr val="accent1"/>
                </a:solidFill>
              </a:rPr>
              <a:t> the relaxation index and </a:t>
            </a:r>
            <a:r>
              <a:rPr lang="fr-FR" dirty="0" err="1">
                <a:solidFill>
                  <a:schemeClr val="accent1"/>
                </a:solidFill>
              </a:rPr>
              <a:t>statistics</a:t>
            </a:r>
            <a:r>
              <a:rPr lang="fr-FR" dirty="0">
                <a:solidFill>
                  <a:schemeClr val="accent1"/>
                </a:solidFill>
              </a:rPr>
              <a:t> about relaxation state. The </a:t>
            </a:r>
            <a:r>
              <a:rPr lang="fr-FR" dirty="0" err="1">
                <a:solidFill>
                  <a:schemeClr val="accent1"/>
                </a:solidFill>
              </a:rPr>
              <a:t>NaN</a:t>
            </a:r>
            <a:r>
              <a:rPr lang="fr-FR" dirty="0">
                <a:solidFill>
                  <a:schemeClr val="accent1"/>
                </a:solidFill>
              </a:rPr>
              <a:t> values correspond to </a:t>
            </a:r>
            <a:r>
              <a:rPr lang="fr-FR" dirty="0" err="1">
                <a:solidFill>
                  <a:schemeClr val="accent1"/>
                </a:solidFill>
              </a:rPr>
              <a:t>bad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quality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smtClean="0">
                <a:solidFill>
                  <a:schemeClr val="accent1"/>
                </a:solidFill>
              </a:rPr>
              <a:t>values or data no </a:t>
            </a:r>
            <a:r>
              <a:rPr lang="fr-FR" dirty="0" err="1" smtClean="0">
                <a:solidFill>
                  <a:schemeClr val="accent1"/>
                </a:solidFill>
              </a:rPr>
              <a:t>received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fr-FR" dirty="0" err="1">
                <a:solidFill>
                  <a:schemeClr val="accent1"/>
                </a:solidFill>
                <a:sym typeface="Wingdings" panose="05000000000000000000" pitchFamily="2" charset="2"/>
              </a:rPr>
              <a:t>keep</a:t>
            </a:r>
            <a:r>
              <a:rPr lang="fr-FR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accent1"/>
                </a:solidFill>
                <a:sym typeface="Wingdings" panose="05000000000000000000" pitchFamily="2" charset="2"/>
              </a:rPr>
              <a:t>it</a:t>
            </a:r>
            <a:r>
              <a:rPr lang="fr-FR" dirty="0">
                <a:solidFill>
                  <a:schemeClr val="accent1"/>
                </a:solidFill>
                <a:sym typeface="Wingdings" panose="05000000000000000000" pitchFamily="2" charset="2"/>
              </a:rPr>
              <a:t> in memory of the smartphone </a:t>
            </a:r>
            <a:r>
              <a:rPr lang="fr-FR" dirty="0" err="1">
                <a:solidFill>
                  <a:schemeClr val="accent1"/>
                </a:solidFill>
                <a:sym typeface="Wingdings" panose="05000000000000000000" pitchFamily="2" charset="2"/>
              </a:rPr>
              <a:t>until</a:t>
            </a:r>
            <a:r>
              <a:rPr lang="fr-FR" dirty="0">
                <a:solidFill>
                  <a:schemeClr val="accent1"/>
                </a:solidFill>
                <a:sym typeface="Wingdings" panose="05000000000000000000" pitchFamily="2" charset="2"/>
              </a:rPr>
              <a:t> the end of the </a:t>
            </a:r>
            <a:r>
              <a:rPr lang="fr-FR" dirty="0" err="1">
                <a:solidFill>
                  <a:schemeClr val="accent1"/>
                </a:solidFill>
                <a:sym typeface="Wingdings" panose="05000000000000000000" pitchFamily="2" charset="2"/>
              </a:rPr>
              <a:t>processes</a:t>
            </a:r>
            <a:r>
              <a:rPr lang="fr-FR" dirty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fr-FR" dirty="0" err="1">
                <a:solidFill>
                  <a:schemeClr val="accent1"/>
                </a:solidFill>
                <a:sym typeface="Wingdings" panose="05000000000000000000" pitchFamily="2" charset="2"/>
              </a:rPr>
              <a:t>which</a:t>
            </a:r>
            <a:r>
              <a:rPr lang="fr-FR" dirty="0">
                <a:solidFill>
                  <a:schemeClr val="accent1"/>
                </a:solidFill>
                <a:sym typeface="Wingdings" panose="05000000000000000000" pitchFamily="2" charset="2"/>
              </a:rPr>
              <a:t> are </a:t>
            </a:r>
            <a:r>
              <a:rPr lang="fr-FR" dirty="0" err="1">
                <a:solidFill>
                  <a:schemeClr val="accent1"/>
                </a:solidFill>
                <a:sym typeface="Wingdings" panose="05000000000000000000" pitchFamily="2" charset="2"/>
              </a:rPr>
              <a:t>done</a:t>
            </a:r>
            <a:r>
              <a:rPr lang="fr-FR" dirty="0">
                <a:solidFill>
                  <a:schemeClr val="accent1"/>
                </a:solidFill>
                <a:sym typeface="Wingdings" panose="05000000000000000000" pitchFamily="2" charset="2"/>
              </a:rPr>
              <a:t> at the end of 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session. </a:t>
            </a:r>
            <a:endParaRPr lang="fr-FR" dirty="0" smtClean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marL="285750" indent="-285750" algn="just">
              <a:buFontTx/>
              <a:buChar char="-"/>
            </a:pPr>
            <a:r>
              <a:rPr lang="fr-FR" b="1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rawSessionData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is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kept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in memory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until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the end of the session.</a:t>
            </a:r>
            <a:endParaRPr lang="fr-FR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marL="285750" indent="-285750" algn="just">
              <a:buFontTx/>
              <a:buChar char="-"/>
            </a:pP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Keep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also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in memory the </a:t>
            </a:r>
            <a:r>
              <a:rPr lang="fr-FR" b="1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normalized</a:t>
            </a:r>
            <a:r>
              <a:rPr lang="fr-FR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fr-FR" b="1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smoothed</a:t>
            </a:r>
            <a:r>
              <a:rPr lang="fr-FR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SNR values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from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the session to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draw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some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plots at the end of the session.</a:t>
            </a:r>
            <a:endParaRPr lang="fr-FR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algn="just"/>
            <a:endParaRPr lang="fr-FR" dirty="0">
              <a:solidFill>
                <a:schemeClr val="accent1"/>
              </a:solidFill>
            </a:endParaRPr>
          </a:p>
          <a:p>
            <a:pPr algn="just"/>
            <a:endParaRPr lang="fr-FR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472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9612" y="2143125"/>
            <a:ext cx="6984776" cy="857250"/>
          </a:xfrm>
          <a:solidFill>
            <a:schemeClr val="accent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the end of the Session</a:t>
            </a:r>
            <a:endParaRPr lang="fr-F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39420472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612" y="76504"/>
            <a:ext cx="6984776" cy="479022"/>
          </a:xfrm>
        </p:spPr>
        <p:txBody>
          <a:bodyPr/>
          <a:lstStyle/>
          <a:p>
            <a:r>
              <a:rPr lang="fr-FR" dirty="0" smtClean="0"/>
              <a:t>At the end of the Session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 dirty="0"/>
          </a:p>
        </p:txBody>
      </p:sp>
      <p:grpSp>
        <p:nvGrpSpPr>
          <p:cNvPr id="9" name="Group 8"/>
          <p:cNvGrpSpPr/>
          <p:nvPr/>
        </p:nvGrpSpPr>
        <p:grpSpPr>
          <a:xfrm>
            <a:off x="-93691" y="1209937"/>
            <a:ext cx="9331382" cy="2651689"/>
            <a:chOff x="-93691" y="1209937"/>
            <a:chExt cx="9331382" cy="2651689"/>
          </a:xfrm>
        </p:grpSpPr>
        <p:grpSp>
          <p:nvGrpSpPr>
            <p:cNvPr id="75" name="Group 74"/>
            <p:cNvGrpSpPr/>
            <p:nvPr/>
          </p:nvGrpSpPr>
          <p:grpSpPr>
            <a:xfrm>
              <a:off x="-93691" y="1209937"/>
              <a:ext cx="9331382" cy="2651689"/>
              <a:chOff x="-103023" y="778575"/>
              <a:chExt cx="9331382" cy="2651689"/>
            </a:xfrm>
          </p:grpSpPr>
          <p:grpSp>
            <p:nvGrpSpPr>
              <p:cNvPr id="74" name="Group 73"/>
              <p:cNvGrpSpPr/>
              <p:nvPr/>
            </p:nvGrpSpPr>
            <p:grpSpPr>
              <a:xfrm>
                <a:off x="-103023" y="778575"/>
                <a:ext cx="9331382" cy="1850619"/>
                <a:chOff x="-103023" y="778575"/>
                <a:chExt cx="9331382" cy="1850619"/>
              </a:xfrm>
            </p:grpSpPr>
            <p:sp>
              <p:nvSpPr>
                <p:cNvPr id="63" name="TextBox 62"/>
                <p:cNvSpPr txBox="1"/>
                <p:nvPr/>
              </p:nvSpPr>
              <p:spPr>
                <a:xfrm>
                  <a:off x="1438283" y="981865"/>
                  <a:ext cx="964927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900" dirty="0" err="1" smtClean="0"/>
                    <a:t>Remove</a:t>
                  </a:r>
                  <a:r>
                    <a:rPr lang="fr-FR" sz="900" dirty="0" smtClean="0"/>
                    <a:t> </a:t>
                  </a:r>
                  <a:r>
                    <a:rPr lang="fr-FR" sz="900" dirty="0" err="1" smtClean="0"/>
                    <a:t>NaN</a:t>
                  </a:r>
                  <a:r>
                    <a:rPr lang="fr-FR" sz="900" dirty="0" smtClean="0"/>
                    <a:t> (</a:t>
                  </a:r>
                  <a:r>
                    <a:rPr lang="fr-FR" sz="900" dirty="0" err="1" smtClean="0"/>
                    <a:t>bad</a:t>
                  </a:r>
                  <a:r>
                    <a:rPr lang="fr-FR" sz="900" dirty="0" smtClean="0"/>
                    <a:t> </a:t>
                  </a:r>
                  <a:r>
                    <a:rPr lang="fr-FR" sz="900" dirty="0" err="1" smtClean="0"/>
                    <a:t>quality</a:t>
                  </a:r>
                  <a:r>
                    <a:rPr lang="fr-FR" sz="900" dirty="0" smtClean="0"/>
                    <a:t> or not </a:t>
                  </a:r>
                  <a:r>
                    <a:rPr lang="fr-FR" sz="900" dirty="0" err="1" smtClean="0"/>
                    <a:t>received</a:t>
                  </a:r>
                  <a:r>
                    <a:rPr lang="fr-FR" sz="900" dirty="0" smtClean="0"/>
                    <a:t> data) values</a:t>
                  </a:r>
                </a:p>
              </p:txBody>
            </p:sp>
            <p:cxnSp>
              <p:nvCxnSpPr>
                <p:cNvPr id="64" name="Straight Arrow Connector 63"/>
                <p:cNvCxnSpPr/>
                <p:nvPr/>
              </p:nvCxnSpPr>
              <p:spPr>
                <a:xfrm>
                  <a:off x="1009633" y="1194073"/>
                  <a:ext cx="538031" cy="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73" name="Group 72"/>
                <p:cNvGrpSpPr/>
                <p:nvPr/>
              </p:nvGrpSpPr>
              <p:grpSpPr>
                <a:xfrm>
                  <a:off x="-103023" y="778575"/>
                  <a:ext cx="9331382" cy="1850619"/>
                  <a:chOff x="-103023" y="778575"/>
                  <a:chExt cx="9331382" cy="1850619"/>
                </a:xfrm>
              </p:grpSpPr>
              <p:sp>
                <p:nvSpPr>
                  <p:cNvPr id="57" name="Rectangle 56"/>
                  <p:cNvSpPr/>
                  <p:nvPr/>
                </p:nvSpPr>
                <p:spPr>
                  <a:xfrm>
                    <a:off x="4783833" y="895539"/>
                    <a:ext cx="4306787" cy="734261"/>
                  </a:xfrm>
                  <a:prstGeom prst="rect">
                    <a:avLst/>
                  </a:prstGeom>
                  <a:no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58" name="TextBox 57"/>
                  <p:cNvSpPr txBox="1"/>
                  <p:nvPr/>
                </p:nvSpPr>
                <p:spPr>
                  <a:xfrm>
                    <a:off x="5914246" y="1638834"/>
                    <a:ext cx="192908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800" dirty="0" smtClean="0">
                        <a:solidFill>
                          <a:schemeClr val="accent6"/>
                        </a:solidFill>
                      </a:rPr>
                      <a:t>No </a:t>
                    </a:r>
                    <a:r>
                      <a:rPr lang="fr-FR" sz="800" dirty="0" err="1" smtClean="0">
                        <a:solidFill>
                          <a:schemeClr val="accent6"/>
                        </a:solidFill>
                      </a:rPr>
                      <a:t>need</a:t>
                    </a:r>
                    <a:r>
                      <a:rPr lang="fr-FR" sz="800" dirty="0" smtClean="0">
                        <a:solidFill>
                          <a:schemeClr val="accent6"/>
                        </a:solidFill>
                      </a:rPr>
                      <a:t> in the futur </a:t>
                    </a:r>
                    <a:r>
                      <a:rPr lang="fr-FR" sz="800" dirty="0" err="1" smtClean="0">
                        <a:solidFill>
                          <a:schemeClr val="accent6"/>
                        </a:solidFill>
                      </a:rPr>
                      <a:t>because</a:t>
                    </a:r>
                    <a:r>
                      <a:rPr lang="fr-FR" sz="800" dirty="0" smtClean="0">
                        <a:solidFill>
                          <a:schemeClr val="accent6"/>
                        </a:solidFill>
                      </a:rPr>
                      <a:t> </a:t>
                    </a:r>
                    <a:r>
                      <a:rPr lang="fr-FR" sz="800" dirty="0" err="1" smtClean="0">
                        <a:solidFill>
                          <a:schemeClr val="accent6"/>
                        </a:solidFill>
                      </a:rPr>
                      <a:t>we</a:t>
                    </a:r>
                    <a:r>
                      <a:rPr lang="fr-FR" sz="800" dirty="0" smtClean="0">
                        <a:solidFill>
                          <a:schemeClr val="accent6"/>
                        </a:solidFill>
                      </a:rPr>
                      <a:t> </a:t>
                    </a:r>
                    <a:r>
                      <a:rPr lang="fr-FR" sz="800" dirty="0" err="1" smtClean="0">
                        <a:solidFill>
                          <a:schemeClr val="accent6"/>
                        </a:solidFill>
                      </a:rPr>
                      <a:t>will</a:t>
                    </a:r>
                    <a:r>
                      <a:rPr lang="fr-FR" sz="800" dirty="0" smtClean="0">
                        <a:solidFill>
                          <a:schemeClr val="accent6"/>
                        </a:solidFill>
                      </a:rPr>
                      <a:t> correct artefacts online</a:t>
                    </a:r>
                    <a:endParaRPr lang="fr-FR" sz="800" dirty="0">
                      <a:solidFill>
                        <a:schemeClr val="accent6"/>
                      </a:solidFill>
                    </a:endParaRPr>
                  </a:p>
                </p:txBody>
              </p:sp>
              <p:grpSp>
                <p:nvGrpSpPr>
                  <p:cNvPr id="70" name="Group 69"/>
                  <p:cNvGrpSpPr/>
                  <p:nvPr/>
                </p:nvGrpSpPr>
                <p:grpSpPr>
                  <a:xfrm>
                    <a:off x="-103023" y="778575"/>
                    <a:ext cx="9331382" cy="1200329"/>
                    <a:chOff x="-103023" y="778575"/>
                    <a:chExt cx="9331382" cy="1200329"/>
                  </a:xfrm>
                </p:grpSpPr>
                <p:grpSp>
                  <p:nvGrpSpPr>
                    <p:cNvPr id="29" name="Group 28"/>
                    <p:cNvGrpSpPr/>
                    <p:nvPr/>
                  </p:nvGrpSpPr>
                  <p:grpSpPr>
                    <a:xfrm>
                      <a:off x="-103023" y="778575"/>
                      <a:ext cx="9331382" cy="1200329"/>
                      <a:chOff x="-1755017" y="970197"/>
                      <a:chExt cx="9331382" cy="1200329"/>
                    </a:xfrm>
                  </p:grpSpPr>
                  <p:sp>
                    <p:nvSpPr>
                      <p:cNvPr id="31" name="TextBox 30"/>
                      <p:cNvSpPr txBox="1"/>
                      <p:nvPr/>
                    </p:nvSpPr>
                    <p:spPr>
                      <a:xfrm>
                        <a:off x="-1755017" y="1201029"/>
                        <a:ext cx="1270845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900" dirty="0" err="1" smtClean="0"/>
                          <a:t>pp</a:t>
                        </a:r>
                        <a:r>
                          <a:rPr lang="fr-FR" sz="900" dirty="0" err="1" smtClean="0"/>
                          <a:t>SessionData</a:t>
                        </a:r>
                        <a:r>
                          <a:rPr lang="fr-FR" sz="900" dirty="0" smtClean="0"/>
                          <a:t> </a:t>
                        </a:r>
                        <a:r>
                          <a:rPr lang="fr-FR" sz="900" dirty="0" smtClean="0"/>
                          <a:t>of the best </a:t>
                        </a:r>
                        <a:r>
                          <a:rPr lang="fr-FR" sz="900" dirty="0" err="1" smtClean="0"/>
                          <a:t>channel</a:t>
                        </a:r>
                        <a:endParaRPr lang="fr-FR" sz="900" dirty="0" smtClean="0"/>
                      </a:p>
                    </p:txBody>
                  </p:sp>
                  <p:grpSp>
                    <p:nvGrpSpPr>
                      <p:cNvPr id="33" name="Group 32"/>
                      <p:cNvGrpSpPr/>
                      <p:nvPr/>
                    </p:nvGrpSpPr>
                    <p:grpSpPr>
                      <a:xfrm>
                        <a:off x="592399" y="970197"/>
                        <a:ext cx="6983966" cy="1200329"/>
                        <a:chOff x="1036787" y="1044471"/>
                        <a:chExt cx="6983966" cy="1200329"/>
                      </a:xfrm>
                    </p:grpSpPr>
                    <p:sp>
                      <p:nvSpPr>
                        <p:cNvPr id="36" name="TextBox 35"/>
                        <p:cNvSpPr txBox="1"/>
                        <p:nvPr/>
                      </p:nvSpPr>
                      <p:spPr>
                        <a:xfrm>
                          <a:off x="1036787" y="1194859"/>
                          <a:ext cx="111744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700" dirty="0" err="1" smtClean="0"/>
                            <a:t>Whole</a:t>
                          </a:r>
                          <a:r>
                            <a:rPr lang="fr-FR" sz="700" dirty="0" smtClean="0"/>
                            <a:t> </a:t>
                          </a:r>
                          <a:r>
                            <a:rPr lang="fr-FR" sz="700" dirty="0" err="1" smtClean="0"/>
                            <a:t>pp</a:t>
                          </a:r>
                          <a:r>
                            <a:rPr lang="fr-FR" sz="700" dirty="0" err="1" smtClean="0"/>
                            <a:t>SessionData</a:t>
                          </a:r>
                          <a:endParaRPr lang="fr-FR" sz="700" dirty="0" smtClean="0"/>
                        </a:p>
                        <a:p>
                          <a:pPr algn="ctr"/>
                          <a:r>
                            <a:rPr lang="fr-FR" sz="700" dirty="0" err="1"/>
                            <a:t>w</a:t>
                          </a:r>
                          <a:r>
                            <a:rPr lang="fr-FR" sz="700" dirty="0" err="1" smtClean="0"/>
                            <a:t>ithout</a:t>
                          </a:r>
                          <a:r>
                            <a:rPr lang="fr-FR" sz="700" dirty="0" smtClean="0"/>
                            <a:t> </a:t>
                          </a:r>
                          <a:r>
                            <a:rPr lang="fr-FR" sz="700" dirty="0" err="1" smtClean="0"/>
                            <a:t>NaN</a:t>
                          </a:r>
                          <a:r>
                            <a:rPr lang="fr-FR" sz="700" dirty="0" smtClean="0"/>
                            <a:t> values</a:t>
                          </a:r>
                          <a:endParaRPr lang="fr-FR" sz="700" dirty="0"/>
                        </a:p>
                      </p:txBody>
                    </p:sp>
                    <p:cxnSp>
                      <p:nvCxnSpPr>
                        <p:cNvPr id="38" name="Straight Arrow Connector 37"/>
                        <p:cNvCxnSpPr/>
                        <p:nvPr/>
                      </p:nvCxnSpPr>
                      <p:spPr>
                        <a:xfrm>
                          <a:off x="1186403" y="1476726"/>
                          <a:ext cx="905748" cy="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1" name="TextBox 40"/>
                        <p:cNvSpPr txBox="1"/>
                        <p:nvPr/>
                      </p:nvSpPr>
                      <p:spPr>
                        <a:xfrm>
                          <a:off x="2007060" y="1044471"/>
                          <a:ext cx="1540386" cy="1200329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900" dirty="0" smtClean="0"/>
                            <a:t>DC </a:t>
                          </a:r>
                          <a:r>
                            <a:rPr lang="fr-FR" sz="900" dirty="0" err="1" smtClean="0"/>
                            <a:t>removal</a:t>
                          </a:r>
                          <a:r>
                            <a:rPr lang="fr-FR" sz="900" dirty="0"/>
                            <a:t> </a:t>
                          </a:r>
                          <a:r>
                            <a:rPr lang="fr-FR" sz="900" dirty="0" smtClean="0"/>
                            <a:t>(</a:t>
                          </a:r>
                          <a:r>
                            <a:rPr lang="fr-FR" sz="900" dirty="0" err="1" smtClean="0"/>
                            <a:t>whole</a:t>
                          </a:r>
                          <a:r>
                            <a:rPr lang="fr-FR" sz="900" dirty="0" smtClean="0"/>
                            <a:t> signal)</a:t>
                          </a:r>
                        </a:p>
                        <a:p>
                          <a:pPr algn="ctr"/>
                          <a:r>
                            <a:rPr lang="fr-FR" sz="900" dirty="0" smtClean="0"/>
                            <a:t>+</a:t>
                          </a:r>
                        </a:p>
                        <a:p>
                          <a:pPr algn="ctr"/>
                          <a:r>
                            <a:rPr lang="fr-FR" sz="900" dirty="0" err="1" smtClean="0"/>
                            <a:t>Remove</a:t>
                          </a:r>
                          <a:r>
                            <a:rPr lang="fr-FR" sz="900" dirty="0" smtClean="0"/>
                            <a:t> the </a:t>
                          </a:r>
                          <a:r>
                            <a:rPr lang="fr-FR" sz="900" dirty="0" err="1" smtClean="0"/>
                            <a:t>powerline</a:t>
                          </a:r>
                          <a:r>
                            <a:rPr lang="fr-FR" sz="900" dirty="0" smtClean="0"/>
                            <a:t> noise (</a:t>
                          </a:r>
                          <a:r>
                            <a:rPr lang="fr-FR" sz="900" dirty="0" err="1" smtClean="0"/>
                            <a:t>notch</a:t>
                          </a:r>
                          <a:r>
                            <a:rPr lang="fr-FR" sz="900" dirty="0" smtClean="0"/>
                            <a:t> at 50 and 100Hz) (</a:t>
                          </a:r>
                          <a:r>
                            <a:rPr lang="fr-FR" sz="900" dirty="0" err="1" smtClean="0"/>
                            <a:t>whole</a:t>
                          </a:r>
                          <a:r>
                            <a:rPr lang="fr-FR" sz="900" dirty="0" smtClean="0"/>
                            <a:t> signal)</a:t>
                          </a:r>
                        </a:p>
                        <a:p>
                          <a:pPr algn="ctr"/>
                          <a:r>
                            <a:rPr lang="fr-FR" sz="900" dirty="0" smtClean="0"/>
                            <a:t>+</a:t>
                          </a:r>
                        </a:p>
                        <a:p>
                          <a:pPr algn="ctr"/>
                          <a:r>
                            <a:rPr lang="fr-FR" sz="900" dirty="0" err="1" smtClean="0"/>
                            <a:t>Apply</a:t>
                          </a:r>
                          <a:r>
                            <a:rPr lang="fr-FR" sz="900" dirty="0" smtClean="0"/>
                            <a:t> a </a:t>
                          </a:r>
                          <a:r>
                            <a:rPr lang="fr-FR" sz="900" dirty="0" err="1" smtClean="0"/>
                            <a:t>bandpass</a:t>
                          </a:r>
                          <a:r>
                            <a:rPr lang="fr-FR" sz="900" dirty="0" smtClean="0"/>
                            <a:t> </a:t>
                          </a:r>
                          <a:r>
                            <a:rPr lang="fr-FR" sz="900" dirty="0" err="1" smtClean="0"/>
                            <a:t>between</a:t>
                          </a:r>
                          <a:r>
                            <a:rPr lang="fr-FR" sz="900" dirty="0" smtClean="0"/>
                            <a:t> 2 and 30Hz</a:t>
                          </a:r>
                        </a:p>
                      </p:txBody>
                    </p:sp>
                    <p:cxnSp>
                      <p:nvCxnSpPr>
                        <p:cNvPr id="42" name="Straight Arrow Connector 41"/>
                        <p:cNvCxnSpPr/>
                        <p:nvPr/>
                      </p:nvCxnSpPr>
                      <p:spPr>
                        <a:xfrm>
                          <a:off x="3467730" y="1493896"/>
                          <a:ext cx="1071724" cy="0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3" name="TextBox 42"/>
                        <p:cNvSpPr txBox="1"/>
                        <p:nvPr/>
                      </p:nvSpPr>
                      <p:spPr>
                        <a:xfrm>
                          <a:off x="3422005" y="1231351"/>
                          <a:ext cx="1117449" cy="307777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700" dirty="0" err="1"/>
                            <a:t>Whole</a:t>
                          </a:r>
                          <a:r>
                            <a:rPr lang="fr-FR" sz="700" dirty="0"/>
                            <a:t> </a:t>
                          </a:r>
                          <a:r>
                            <a:rPr lang="fr-FR" sz="700" dirty="0" err="1" smtClean="0"/>
                            <a:t>pp</a:t>
                          </a:r>
                          <a:r>
                            <a:rPr lang="fr-FR" sz="700" dirty="0" err="1" smtClean="0"/>
                            <a:t>SessionData</a:t>
                          </a:r>
                          <a:endParaRPr lang="fr-FR" sz="700" dirty="0"/>
                        </a:p>
                        <a:p>
                          <a:pPr algn="ctr"/>
                          <a:r>
                            <a:rPr lang="fr-FR" sz="700" dirty="0" err="1"/>
                            <a:t>without</a:t>
                          </a:r>
                          <a:r>
                            <a:rPr lang="fr-FR" sz="700" dirty="0"/>
                            <a:t> </a:t>
                          </a:r>
                          <a:r>
                            <a:rPr lang="fr-FR" sz="700" dirty="0" err="1"/>
                            <a:t>NaN</a:t>
                          </a:r>
                          <a:r>
                            <a:rPr lang="fr-FR" sz="700" dirty="0"/>
                            <a:t> values</a:t>
                          </a:r>
                        </a:p>
                      </p:txBody>
                    </p:sp>
                    <p:sp>
                      <p:nvSpPr>
                        <p:cNvPr id="44" name="TextBox 43"/>
                        <p:cNvSpPr txBox="1"/>
                        <p:nvPr/>
                      </p:nvSpPr>
                      <p:spPr>
                        <a:xfrm>
                          <a:off x="4455509" y="1254212"/>
                          <a:ext cx="1237324" cy="3693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900" dirty="0" smtClean="0"/>
                            <a:t>Set the </a:t>
                          </a:r>
                          <a:r>
                            <a:rPr lang="fr-FR" sz="900" dirty="0" err="1" smtClean="0"/>
                            <a:t>thresholds</a:t>
                          </a:r>
                          <a:r>
                            <a:rPr lang="fr-FR" sz="900" dirty="0" smtClean="0"/>
                            <a:t> for the </a:t>
                          </a:r>
                          <a:r>
                            <a:rPr lang="fr-FR" sz="900" dirty="0" err="1" smtClean="0"/>
                            <a:t>outliers</a:t>
                          </a:r>
                          <a:endParaRPr lang="fr-FR" sz="900" dirty="0" smtClean="0"/>
                        </a:p>
                      </p:txBody>
                    </p:sp>
                    <p:sp>
                      <p:nvSpPr>
                        <p:cNvPr id="47" name="TextBox 46"/>
                        <p:cNvSpPr txBox="1"/>
                        <p:nvPr/>
                      </p:nvSpPr>
                      <p:spPr>
                        <a:xfrm>
                          <a:off x="5963294" y="1207079"/>
                          <a:ext cx="2057459" cy="50783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900" dirty="0" err="1" smtClean="0"/>
                            <a:t>Apply</a:t>
                          </a:r>
                          <a:r>
                            <a:rPr lang="fr-FR" sz="900" dirty="0" smtClean="0"/>
                            <a:t> a </a:t>
                          </a:r>
                          <a:r>
                            <a:rPr lang="fr-FR" sz="900" dirty="0" err="1" smtClean="0"/>
                            <a:t>linear</a:t>
                          </a:r>
                          <a:r>
                            <a:rPr lang="fr-FR" sz="900" dirty="0" smtClean="0"/>
                            <a:t> interpolation of the </a:t>
                          </a:r>
                          <a:r>
                            <a:rPr lang="fr-FR" sz="900" dirty="0" err="1" smtClean="0"/>
                            <a:t>outliers</a:t>
                          </a:r>
                          <a:r>
                            <a:rPr lang="fr-FR" sz="900" dirty="0" smtClean="0"/>
                            <a:t> </a:t>
                          </a:r>
                          <a:r>
                            <a:rPr lang="fr-FR" sz="900" dirty="0" err="1" smtClean="0"/>
                            <a:t>based</a:t>
                          </a:r>
                          <a:r>
                            <a:rPr lang="fr-FR" sz="900" dirty="0" smtClean="0"/>
                            <a:t> on the data of the </a:t>
                          </a:r>
                          <a:r>
                            <a:rPr lang="fr-FR" sz="900" dirty="0" err="1" smtClean="0"/>
                            <a:t>whole</a:t>
                          </a:r>
                          <a:r>
                            <a:rPr lang="fr-FR" sz="900" dirty="0" smtClean="0"/>
                            <a:t> </a:t>
                          </a:r>
                          <a:r>
                            <a:rPr lang="fr-FR" sz="900" dirty="0" err="1" smtClean="0"/>
                            <a:t>preprocessed</a:t>
                          </a:r>
                          <a:r>
                            <a:rPr lang="fr-FR" sz="900" dirty="0" smtClean="0"/>
                            <a:t> </a:t>
                          </a:r>
                          <a:r>
                            <a:rPr lang="fr-FR" sz="900" dirty="0" err="1" smtClean="0"/>
                            <a:t>pp</a:t>
                          </a:r>
                          <a:r>
                            <a:rPr lang="fr-FR" sz="900" dirty="0" err="1" smtClean="0"/>
                            <a:t>SessionData</a:t>
                          </a:r>
                          <a:endParaRPr lang="fr-FR" sz="900" dirty="0" smtClean="0"/>
                        </a:p>
                      </p:txBody>
                    </p:sp>
                  </p:grpSp>
                </p:grpSp>
                <p:cxnSp>
                  <p:nvCxnSpPr>
                    <p:cNvPr id="59" name="Straight Arrow Connector 58"/>
                    <p:cNvCxnSpPr/>
                    <p:nvPr/>
                  </p:nvCxnSpPr>
                  <p:spPr>
                    <a:xfrm>
                      <a:off x="6756423" y="1228000"/>
                      <a:ext cx="424756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68" name="Straight Arrow Connector 67"/>
                  <p:cNvCxnSpPr>
                    <a:stCxn id="27" idx="2"/>
                  </p:cNvCxnSpPr>
                  <p:nvPr/>
                </p:nvCxnSpPr>
                <p:spPr>
                  <a:xfrm>
                    <a:off x="8195005" y="2226627"/>
                    <a:ext cx="1" cy="40256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71" name="TextBox 70"/>
              <p:cNvSpPr txBox="1"/>
              <p:nvPr/>
            </p:nvSpPr>
            <p:spPr>
              <a:xfrm>
                <a:off x="6967153" y="2660823"/>
                <a:ext cx="2139951" cy="76944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1100" dirty="0" err="1">
                    <a:solidFill>
                      <a:schemeClr val="accent1"/>
                    </a:solidFill>
                  </a:rPr>
                  <a:t>Some</a:t>
                </a:r>
                <a:r>
                  <a:rPr lang="fr-FR" sz="1100" dirty="0">
                    <a:solidFill>
                      <a:schemeClr val="accent1"/>
                    </a:solidFill>
                  </a:rPr>
                  <a:t> </a:t>
                </a:r>
                <a:r>
                  <a:rPr lang="fr-FR" sz="1100" dirty="0" err="1">
                    <a:solidFill>
                      <a:schemeClr val="accent1"/>
                    </a:solidFill>
                  </a:rPr>
                  <a:t>statistics</a:t>
                </a:r>
                <a:r>
                  <a:rPr lang="fr-FR" sz="1100" dirty="0">
                    <a:solidFill>
                      <a:schemeClr val="accent1"/>
                    </a:solidFill>
                  </a:rPr>
                  <a:t> are </a:t>
                </a:r>
                <a:r>
                  <a:rPr lang="fr-FR" sz="1100" dirty="0" err="1">
                    <a:solidFill>
                      <a:schemeClr val="accent1"/>
                    </a:solidFill>
                  </a:rPr>
                  <a:t>computed</a:t>
                </a:r>
                <a:r>
                  <a:rPr lang="fr-FR" sz="1100" dirty="0">
                    <a:solidFill>
                      <a:schemeClr val="accent1"/>
                    </a:solidFill>
                  </a:rPr>
                  <a:t> on the </a:t>
                </a:r>
                <a:r>
                  <a:rPr lang="fr-FR" sz="1100" dirty="0" err="1">
                    <a:solidFill>
                      <a:schemeClr val="accent1"/>
                    </a:solidFill>
                  </a:rPr>
                  <a:t>whole</a:t>
                </a:r>
                <a:r>
                  <a:rPr lang="fr-FR" sz="1100" dirty="0">
                    <a:solidFill>
                      <a:schemeClr val="accent1"/>
                    </a:solidFill>
                  </a:rPr>
                  <a:t> EEG signal </a:t>
                </a:r>
                <a:r>
                  <a:rPr lang="fr-FR" sz="1100" dirty="0" err="1">
                    <a:solidFill>
                      <a:schemeClr val="accent1"/>
                    </a:solidFill>
                  </a:rPr>
                  <a:t>from</a:t>
                </a:r>
                <a:r>
                  <a:rPr lang="fr-FR" sz="1100" dirty="0">
                    <a:solidFill>
                      <a:schemeClr val="accent1"/>
                    </a:solidFill>
                  </a:rPr>
                  <a:t> the session. </a:t>
                </a:r>
                <a:r>
                  <a:rPr lang="fr-FR" sz="1100" dirty="0" err="1">
                    <a:solidFill>
                      <a:schemeClr val="accent1"/>
                    </a:solidFill>
                  </a:rPr>
                  <a:t>These</a:t>
                </a:r>
                <a:r>
                  <a:rPr lang="fr-FR" sz="1100" dirty="0">
                    <a:solidFill>
                      <a:schemeClr val="accent1"/>
                    </a:solidFill>
                  </a:rPr>
                  <a:t> </a:t>
                </a:r>
                <a:r>
                  <a:rPr lang="fr-FR" sz="1100" dirty="0" err="1">
                    <a:solidFill>
                      <a:schemeClr val="accent1"/>
                    </a:solidFill>
                  </a:rPr>
                  <a:t>statistics</a:t>
                </a:r>
                <a:r>
                  <a:rPr lang="fr-FR" sz="1100" dirty="0">
                    <a:solidFill>
                      <a:schemeClr val="accent1"/>
                    </a:solidFill>
                  </a:rPr>
                  <a:t> </a:t>
                </a:r>
                <a:r>
                  <a:rPr lang="fr-FR" sz="1100" dirty="0" err="1">
                    <a:solidFill>
                      <a:schemeClr val="accent1"/>
                    </a:solidFill>
                  </a:rPr>
                  <a:t>concern</a:t>
                </a:r>
                <a:r>
                  <a:rPr lang="fr-FR" sz="1100" dirty="0">
                    <a:solidFill>
                      <a:schemeClr val="accent1"/>
                    </a:solidFill>
                  </a:rPr>
                  <a:t> the relaxation state.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7721873" y="2288657"/>
              <a:ext cx="964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smtClean="0"/>
                <a:t>Trend correction 1/f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>
              <a:off x="8220547" y="2018876"/>
              <a:ext cx="1" cy="2540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8454447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612" y="76504"/>
            <a:ext cx="6984776" cy="395583"/>
          </a:xfrm>
        </p:spPr>
        <p:txBody>
          <a:bodyPr/>
          <a:lstStyle/>
          <a:p>
            <a:r>
              <a:rPr lang="fr-FR" dirty="0" smtClean="0"/>
              <a:t>At the end of the Session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 dirty="0"/>
          </a:p>
        </p:txBody>
      </p:sp>
      <p:sp>
        <p:nvSpPr>
          <p:cNvPr id="65" name="TextBox 64"/>
          <p:cNvSpPr txBox="1"/>
          <p:nvPr/>
        </p:nvSpPr>
        <p:spPr>
          <a:xfrm>
            <a:off x="276527" y="627534"/>
            <a:ext cx="8590945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u="sng" dirty="0" err="1">
                <a:solidFill>
                  <a:schemeClr val="accent1"/>
                </a:solidFill>
              </a:rPr>
              <a:t>What</a:t>
            </a:r>
            <a:r>
              <a:rPr lang="fr-FR" b="1" u="sng" dirty="0">
                <a:solidFill>
                  <a:schemeClr val="accent1"/>
                </a:solidFill>
              </a:rPr>
              <a:t> </a:t>
            </a:r>
            <a:r>
              <a:rPr lang="fr-FR" b="1" u="sng" dirty="0" err="1">
                <a:solidFill>
                  <a:schemeClr val="accent1"/>
                </a:solidFill>
              </a:rPr>
              <a:t>we</a:t>
            </a:r>
            <a:r>
              <a:rPr lang="fr-FR" b="1" u="sng" dirty="0">
                <a:solidFill>
                  <a:schemeClr val="accent1"/>
                </a:solidFill>
              </a:rPr>
              <a:t> sent to the server ?</a:t>
            </a:r>
          </a:p>
          <a:p>
            <a:pPr algn="just"/>
            <a:r>
              <a:rPr lang="fr-FR" b="1" dirty="0" smtClean="0">
                <a:solidFill>
                  <a:schemeClr val="accent1"/>
                </a:solidFill>
              </a:rPr>
              <a:t>- </a:t>
            </a:r>
            <a:r>
              <a:rPr lang="fr-FR" b="1" dirty="0" err="1" smtClean="0">
                <a:solidFill>
                  <a:schemeClr val="accent1"/>
                </a:solidFill>
              </a:rPr>
              <a:t>initSessionData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is</a:t>
            </a:r>
            <a:r>
              <a:rPr lang="fr-FR" dirty="0">
                <a:solidFill>
                  <a:schemeClr val="accent1"/>
                </a:solidFill>
              </a:rPr>
              <a:t> sent to the server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the </a:t>
            </a:r>
            <a:r>
              <a:rPr lang="fr-FR" b="1" dirty="0" err="1">
                <a:solidFill>
                  <a:schemeClr val="accent1"/>
                </a:solidFill>
              </a:rPr>
              <a:t>qualitySession</a:t>
            </a:r>
            <a:r>
              <a:rPr lang="fr-FR" dirty="0">
                <a:solidFill>
                  <a:schemeClr val="accent1"/>
                </a:solidFill>
              </a:rPr>
              <a:t> on a </a:t>
            </a:r>
            <a:r>
              <a:rPr lang="fr-FR" dirty="0" err="1">
                <a:solidFill>
                  <a:schemeClr val="accent1"/>
                </a:solidFill>
              </a:rPr>
              <a:t>Json</a:t>
            </a:r>
            <a:r>
              <a:rPr lang="fr-FR" dirty="0">
                <a:solidFill>
                  <a:schemeClr val="accent1"/>
                </a:solidFill>
              </a:rPr>
              <a:t> file. </a:t>
            </a:r>
            <a:r>
              <a:rPr lang="fr-FR" dirty="0" err="1">
                <a:solidFill>
                  <a:schemeClr val="accent1"/>
                </a:solidFill>
              </a:rPr>
              <a:t>initSessionData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is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without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any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process</a:t>
            </a:r>
            <a:r>
              <a:rPr lang="fr-FR" dirty="0">
                <a:solidFill>
                  <a:schemeClr val="accent1"/>
                </a:solidFill>
              </a:rPr>
              <a:t> in </a:t>
            </a:r>
            <a:r>
              <a:rPr lang="fr-FR" dirty="0" err="1">
                <a:solidFill>
                  <a:schemeClr val="accent1"/>
                </a:solidFill>
              </a:rPr>
              <a:t>order</a:t>
            </a:r>
            <a:r>
              <a:rPr lang="fr-FR" dirty="0">
                <a:solidFill>
                  <a:schemeClr val="accent1"/>
                </a:solidFill>
              </a:rPr>
              <a:t> to have the original data for a possible </a:t>
            </a:r>
            <a:r>
              <a:rPr lang="fr-FR" dirty="0" err="1">
                <a:solidFill>
                  <a:schemeClr val="accent1"/>
                </a:solidFill>
              </a:rPr>
              <a:t>work</a:t>
            </a:r>
            <a:r>
              <a:rPr lang="fr-FR" dirty="0">
                <a:solidFill>
                  <a:schemeClr val="accent1"/>
                </a:solidFill>
              </a:rPr>
              <a:t> offline.</a:t>
            </a:r>
          </a:p>
          <a:p>
            <a:pPr algn="just"/>
            <a:r>
              <a:rPr lang="fr-FR" b="1" dirty="0" smtClean="0">
                <a:solidFill>
                  <a:schemeClr val="accent1"/>
                </a:solidFill>
              </a:rPr>
              <a:t>- </a:t>
            </a:r>
            <a:r>
              <a:rPr lang="fr-FR" b="1" dirty="0" err="1" smtClean="0">
                <a:solidFill>
                  <a:schemeClr val="accent1"/>
                </a:solidFill>
              </a:rPr>
              <a:t>Statistics</a:t>
            </a:r>
            <a:r>
              <a:rPr lang="fr-FR" b="1" dirty="0">
                <a:solidFill>
                  <a:schemeClr val="accent1"/>
                </a:solidFill>
              </a:rPr>
              <a:t>.</a:t>
            </a:r>
            <a:endParaRPr lang="fr-FR" dirty="0">
              <a:solidFill>
                <a:schemeClr val="accent1"/>
              </a:solidFill>
            </a:endParaRPr>
          </a:p>
          <a:p>
            <a:pPr algn="just"/>
            <a:endParaRPr lang="fr-FR" dirty="0">
              <a:solidFill>
                <a:schemeClr val="accent1"/>
              </a:solidFill>
            </a:endParaRPr>
          </a:p>
          <a:p>
            <a:pPr algn="just"/>
            <a:r>
              <a:rPr lang="fr-FR" b="1" u="sng" dirty="0" err="1" smtClean="0">
                <a:solidFill>
                  <a:schemeClr val="accent1"/>
                </a:solidFill>
              </a:rPr>
              <a:t>What</a:t>
            </a:r>
            <a:r>
              <a:rPr lang="fr-FR" b="1" u="sng" dirty="0" smtClean="0">
                <a:solidFill>
                  <a:schemeClr val="accent1"/>
                </a:solidFill>
              </a:rPr>
              <a:t> </a:t>
            </a:r>
            <a:r>
              <a:rPr lang="fr-FR" b="1" u="sng" dirty="0" err="1" smtClean="0">
                <a:solidFill>
                  <a:schemeClr val="accent1"/>
                </a:solidFill>
              </a:rPr>
              <a:t>is</a:t>
            </a:r>
            <a:r>
              <a:rPr lang="fr-FR" b="1" u="sng" dirty="0" smtClean="0">
                <a:solidFill>
                  <a:schemeClr val="accent1"/>
                </a:solidFill>
              </a:rPr>
              <a:t> </a:t>
            </a:r>
            <a:r>
              <a:rPr lang="fr-FR" b="1" u="sng" dirty="0" err="1" smtClean="0">
                <a:solidFill>
                  <a:schemeClr val="accent1"/>
                </a:solidFill>
              </a:rPr>
              <a:t>keep</a:t>
            </a:r>
            <a:r>
              <a:rPr lang="fr-FR" b="1" u="sng" dirty="0" smtClean="0">
                <a:solidFill>
                  <a:schemeClr val="accent1"/>
                </a:solidFill>
              </a:rPr>
              <a:t> in memory in the smartphone?</a:t>
            </a:r>
            <a:endParaRPr lang="fr-FR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algn="just"/>
            <a:r>
              <a:rPr lang="fr-FR" b="1" dirty="0" smtClean="0">
                <a:solidFill>
                  <a:schemeClr val="accent1"/>
                </a:solidFill>
              </a:rPr>
              <a:t>Nothing.</a:t>
            </a:r>
            <a:endParaRPr lang="fr-FR" b="1" dirty="0">
              <a:solidFill>
                <a:schemeClr val="accent1"/>
              </a:solidFill>
            </a:endParaRPr>
          </a:p>
          <a:p>
            <a:pPr algn="just"/>
            <a:endParaRPr lang="fr-FR" dirty="0" smtClean="0">
              <a:solidFill>
                <a:schemeClr val="accent1"/>
              </a:solidFill>
            </a:endParaRPr>
          </a:p>
          <a:p>
            <a:pPr algn="just"/>
            <a:r>
              <a:rPr lang="fr-FR" b="1" u="sng" dirty="0" err="1">
                <a:solidFill>
                  <a:schemeClr val="accent1"/>
                </a:solidFill>
              </a:rPr>
              <a:t>What</a:t>
            </a:r>
            <a:r>
              <a:rPr lang="fr-FR" b="1" u="sng" dirty="0">
                <a:solidFill>
                  <a:schemeClr val="accent1"/>
                </a:solidFill>
              </a:rPr>
              <a:t> </a:t>
            </a:r>
            <a:r>
              <a:rPr lang="fr-FR" b="1" u="sng" dirty="0" err="1">
                <a:solidFill>
                  <a:schemeClr val="accent1"/>
                </a:solidFill>
              </a:rPr>
              <a:t>is</a:t>
            </a:r>
            <a:r>
              <a:rPr lang="fr-FR" b="1" u="sng" dirty="0">
                <a:solidFill>
                  <a:schemeClr val="accent1"/>
                </a:solidFill>
              </a:rPr>
              <a:t> </a:t>
            </a:r>
            <a:r>
              <a:rPr lang="fr-FR" b="1" u="sng" dirty="0" err="1" smtClean="0">
                <a:solidFill>
                  <a:schemeClr val="accent1"/>
                </a:solidFill>
              </a:rPr>
              <a:t>remove</a:t>
            </a:r>
            <a:r>
              <a:rPr lang="fr-FR" b="1" u="sng" dirty="0" smtClean="0">
                <a:solidFill>
                  <a:schemeClr val="accent1"/>
                </a:solidFill>
              </a:rPr>
              <a:t> </a:t>
            </a:r>
            <a:r>
              <a:rPr lang="fr-FR" b="1" u="sng" dirty="0" err="1" smtClean="0">
                <a:solidFill>
                  <a:schemeClr val="accent1"/>
                </a:solidFill>
              </a:rPr>
              <a:t>from</a:t>
            </a:r>
            <a:r>
              <a:rPr lang="fr-FR" b="1" u="sng" dirty="0" smtClean="0">
                <a:solidFill>
                  <a:schemeClr val="accent1"/>
                </a:solidFill>
              </a:rPr>
              <a:t> memory of </a:t>
            </a:r>
            <a:r>
              <a:rPr lang="fr-FR" b="1" u="sng" dirty="0">
                <a:solidFill>
                  <a:schemeClr val="accent1"/>
                </a:solidFill>
              </a:rPr>
              <a:t>the smartphone?</a:t>
            </a:r>
            <a:endParaRPr lang="fr-FR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algn="just"/>
            <a:r>
              <a:rPr lang="fr-FR" b="1" dirty="0" err="1" smtClean="0">
                <a:solidFill>
                  <a:schemeClr val="accent1"/>
                </a:solidFill>
              </a:rPr>
              <a:t>rawSessionData</a:t>
            </a:r>
            <a:r>
              <a:rPr lang="fr-FR" b="1" dirty="0" smtClean="0">
                <a:solidFill>
                  <a:schemeClr val="accent1"/>
                </a:solidFill>
              </a:rPr>
              <a:t>, </a:t>
            </a:r>
            <a:r>
              <a:rPr lang="fr-FR" b="1" dirty="0" err="1" smtClean="0">
                <a:solidFill>
                  <a:schemeClr val="accent1"/>
                </a:solidFill>
              </a:rPr>
              <a:t>pp</a:t>
            </a:r>
            <a:r>
              <a:rPr lang="fr-FR" b="1" dirty="0" err="1" smtClean="0">
                <a:solidFill>
                  <a:schemeClr val="accent1"/>
                </a:solidFill>
              </a:rPr>
              <a:t>SessionData</a:t>
            </a:r>
            <a:endParaRPr lang="fr-FR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435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9612" y="2143125"/>
            <a:ext cx="6984776" cy="857250"/>
          </a:xfrm>
          <a:solidFill>
            <a:schemeClr val="accent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fr-F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During</a:t>
            </a:r>
            <a:r>
              <a:rPr lang="fr-F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Calibration</a:t>
            </a:r>
            <a:endParaRPr lang="fr-F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607895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612" y="76504"/>
            <a:ext cx="6984776" cy="395583"/>
          </a:xfrm>
        </p:spPr>
        <p:txBody>
          <a:bodyPr/>
          <a:lstStyle/>
          <a:p>
            <a:r>
              <a:rPr lang="fr-FR" dirty="0" err="1" smtClean="0"/>
              <a:t>During</a:t>
            </a:r>
            <a:r>
              <a:rPr lang="fr-FR" dirty="0" smtClean="0"/>
              <a:t> Calibration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 dirty="0"/>
          </a:p>
        </p:txBody>
      </p:sp>
      <p:grpSp>
        <p:nvGrpSpPr>
          <p:cNvPr id="48" name="Group 47"/>
          <p:cNvGrpSpPr/>
          <p:nvPr/>
        </p:nvGrpSpPr>
        <p:grpSpPr>
          <a:xfrm>
            <a:off x="27154" y="412822"/>
            <a:ext cx="8878435" cy="4233822"/>
            <a:chOff x="27154" y="412822"/>
            <a:chExt cx="8878435" cy="4233822"/>
          </a:xfrm>
        </p:grpSpPr>
        <p:grpSp>
          <p:nvGrpSpPr>
            <p:cNvPr id="41" name="Group 40"/>
            <p:cNvGrpSpPr/>
            <p:nvPr/>
          </p:nvGrpSpPr>
          <p:grpSpPr>
            <a:xfrm>
              <a:off x="27154" y="412822"/>
              <a:ext cx="8878435" cy="4233822"/>
              <a:chOff x="27154" y="412822"/>
              <a:chExt cx="8878435" cy="4233822"/>
            </a:xfrm>
          </p:grpSpPr>
          <p:cxnSp>
            <p:nvCxnSpPr>
              <p:cNvPr id="38" name="Straight Arrow Connector 37"/>
              <p:cNvCxnSpPr/>
              <p:nvPr/>
            </p:nvCxnSpPr>
            <p:spPr>
              <a:xfrm>
                <a:off x="1215144" y="1819971"/>
                <a:ext cx="234313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0" name="Group 39"/>
              <p:cNvGrpSpPr/>
              <p:nvPr/>
            </p:nvGrpSpPr>
            <p:grpSpPr>
              <a:xfrm>
                <a:off x="27154" y="412822"/>
                <a:ext cx="8878435" cy="4233822"/>
                <a:chOff x="40371" y="412822"/>
                <a:chExt cx="8878435" cy="4233822"/>
              </a:xfrm>
            </p:grpSpPr>
            <p:grpSp>
              <p:nvGrpSpPr>
                <p:cNvPr id="56" name="Group 55"/>
                <p:cNvGrpSpPr/>
                <p:nvPr/>
              </p:nvGrpSpPr>
              <p:grpSpPr>
                <a:xfrm>
                  <a:off x="40371" y="412822"/>
                  <a:ext cx="8878435" cy="3679443"/>
                  <a:chOff x="-1126465" y="599203"/>
                  <a:chExt cx="8878435" cy="3679443"/>
                </a:xfrm>
              </p:grpSpPr>
              <p:sp>
                <p:nvSpPr>
                  <p:cNvPr id="9" name="TextBox 8"/>
                  <p:cNvSpPr txBox="1"/>
                  <p:nvPr/>
                </p:nvSpPr>
                <p:spPr>
                  <a:xfrm>
                    <a:off x="-1100018" y="2633154"/>
                    <a:ext cx="1682847" cy="553998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000" dirty="0" err="1" smtClean="0"/>
                      <a:t>Add</a:t>
                    </a:r>
                    <a:r>
                      <a:rPr lang="fr-FR" sz="1000" dirty="0" smtClean="0"/>
                      <a:t> the 1s data on a matrix </a:t>
                    </a:r>
                    <a:r>
                      <a:rPr lang="fr-FR" sz="1000" dirty="0" err="1" smtClean="0"/>
                      <a:t>initCalibrationData</a:t>
                    </a:r>
                    <a:r>
                      <a:rPr lang="fr-FR" sz="1000" dirty="0" smtClean="0"/>
                      <a:t> for </a:t>
                    </a:r>
                    <a:r>
                      <a:rPr lang="fr-FR" sz="1000" dirty="0" err="1" smtClean="0"/>
                      <a:t>JsonFile</a:t>
                    </a:r>
                    <a:endParaRPr lang="fr-FR" sz="1000" dirty="0"/>
                  </a:p>
                </p:txBody>
              </p:sp>
              <p:grpSp>
                <p:nvGrpSpPr>
                  <p:cNvPr id="23" name="Group 22"/>
                  <p:cNvGrpSpPr/>
                  <p:nvPr/>
                </p:nvGrpSpPr>
                <p:grpSpPr>
                  <a:xfrm>
                    <a:off x="-1126465" y="599203"/>
                    <a:ext cx="8878435" cy="3679443"/>
                    <a:chOff x="-1126465" y="599203"/>
                    <a:chExt cx="8878435" cy="3679443"/>
                  </a:xfrm>
                </p:grpSpPr>
                <p:sp>
                  <p:nvSpPr>
                    <p:cNvPr id="17" name="TextBox 16"/>
                    <p:cNvSpPr txBox="1"/>
                    <p:nvPr/>
                  </p:nvSpPr>
                  <p:spPr>
                    <a:xfrm>
                      <a:off x="6285572" y="3262983"/>
                      <a:ext cx="1465435" cy="101566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1000" dirty="0" smtClean="0"/>
                        <a:t>Replace </a:t>
                      </a:r>
                      <a:r>
                        <a:rPr lang="fr-FR" sz="1000" dirty="0" err="1" smtClean="0"/>
                        <a:t>bad</a:t>
                      </a:r>
                      <a:r>
                        <a:rPr lang="fr-FR" sz="1000" dirty="0" smtClean="0"/>
                        <a:t> </a:t>
                      </a:r>
                      <a:r>
                        <a:rPr lang="fr-FR" sz="1000" dirty="0" err="1" smtClean="0"/>
                        <a:t>quality</a:t>
                      </a:r>
                      <a:r>
                        <a:rPr lang="fr-FR" sz="1000" dirty="0" smtClean="0"/>
                        <a:t> data of </a:t>
                      </a:r>
                      <a:r>
                        <a:rPr lang="fr-FR" sz="1000" dirty="0" err="1" smtClean="0"/>
                        <a:t>ppCalibrationData</a:t>
                      </a:r>
                      <a:r>
                        <a:rPr lang="fr-FR" sz="1000" dirty="0" smtClean="0"/>
                        <a:t> </a:t>
                      </a:r>
                      <a:r>
                        <a:rPr lang="fr-FR" sz="1000" dirty="0" smtClean="0"/>
                        <a:t>by </a:t>
                      </a:r>
                      <a:r>
                        <a:rPr lang="fr-FR" sz="1000" dirty="0" err="1" smtClean="0"/>
                        <a:t>NaN</a:t>
                      </a:r>
                      <a:r>
                        <a:rPr lang="fr-FR" sz="1000" dirty="0" smtClean="0"/>
                        <a:t> </a:t>
                      </a:r>
                      <a:r>
                        <a:rPr lang="fr-FR" sz="1000" dirty="0" smtClean="0"/>
                        <a:t>values</a:t>
                      </a:r>
                      <a:endParaRPr lang="fr-FR" sz="1000" dirty="0" smtClean="0"/>
                    </a:p>
                    <a:p>
                      <a:pPr algn="ctr"/>
                      <a:r>
                        <a:rPr lang="fr-FR" sz="1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(+ Correct </a:t>
                      </a:r>
                      <a:r>
                        <a:rPr lang="fr-FR" sz="1000" dirty="0" err="1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artifacts</a:t>
                      </a:r>
                      <a:r>
                        <a:rPr lang="fr-FR" sz="1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fr-FR" sz="1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online</a:t>
                      </a:r>
                      <a:r>
                        <a:rPr lang="fr-FR" sz="1000" dirty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 </a:t>
                      </a:r>
                      <a:r>
                        <a:rPr lang="fr-FR" sz="1000" dirty="0" smtClean="0">
                          <a:solidFill>
                            <a:schemeClr val="bg1">
                              <a:lumMod val="65000"/>
                            </a:schemeClr>
                          </a:solidFill>
                        </a:rPr>
                        <a:t>(for the future))</a:t>
                      </a:r>
                    </a:p>
                  </p:txBody>
                </p:sp>
                <p:grpSp>
                  <p:nvGrpSpPr>
                    <p:cNvPr id="19" name="Group 18"/>
                    <p:cNvGrpSpPr/>
                    <p:nvPr/>
                  </p:nvGrpSpPr>
                  <p:grpSpPr>
                    <a:xfrm>
                      <a:off x="-1126465" y="599203"/>
                      <a:ext cx="8878435" cy="2057640"/>
                      <a:chOff x="-1126465" y="599203"/>
                      <a:chExt cx="8878435" cy="2057640"/>
                    </a:xfrm>
                  </p:grpSpPr>
                  <p:pic>
                    <p:nvPicPr>
                      <p:cNvPr id="1026" name="Picture 2" descr="https://s14-eu5.ixquick.com/cgi-bin/serveimage?url=http%3A%2F%2Ft3.gstatic.com%2Fimages%3Fq%3Dtbn%3AANd9GcRxCQCqAjwDG5HsbK1174VaSRVbwBMRmUFfPgMmrcCURlAOKfGg&amp;sp=4e2588877ee8d1bc4e1875ddaf84a9ac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987324" y="599203"/>
                        <a:ext cx="576064" cy="6750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cxnSp>
                    <p:nvCxnSpPr>
                      <p:cNvPr id="7" name="Straight Arrow Connector 6"/>
                      <p:cNvCxnSpPr/>
                      <p:nvPr/>
                    </p:nvCxnSpPr>
                    <p:spPr>
                      <a:xfrm>
                        <a:off x="-710062" y="1367628"/>
                        <a:ext cx="10770" cy="337131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" name="TextBox 7"/>
                      <p:cNvSpPr txBox="1"/>
                      <p:nvPr/>
                    </p:nvSpPr>
                    <p:spPr>
                      <a:xfrm>
                        <a:off x="-1126465" y="1775162"/>
                        <a:ext cx="1305147" cy="553998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1000" dirty="0" err="1" smtClean="0"/>
                          <a:t>Raw</a:t>
                        </a:r>
                        <a:r>
                          <a:rPr lang="fr-FR" sz="1000" dirty="0" smtClean="0"/>
                          <a:t> data sent on the smartphone 1s by 1s</a:t>
                        </a:r>
                      </a:p>
                    </p:txBody>
                  </p:sp>
                  <p:pic>
                    <p:nvPicPr>
                      <p:cNvPr id="1028" name="Picture 4" descr="https://s14-eu5.ixquick.com/cgi-bin/serveimage?url=http%3A%2F%2Ft3.gstatic.com%2Fimages%3Fq%3Dtbn%3AANd9GcSrEM37qd0NZ6VO0HFYqGwSnAeMzvDH6cZGHEOgyNwxeoJXK0LRVg&amp;sp=be77629f0c8bba4b7677f89c798b4f3d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-686067" y="1395156"/>
                        <a:ext cx="216016" cy="16120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  <p:sp>
                    <p:nvSpPr>
                      <p:cNvPr id="12" name="TextBox 11"/>
                      <p:cNvSpPr txBox="1"/>
                      <p:nvPr/>
                    </p:nvSpPr>
                    <p:spPr>
                      <a:xfrm>
                        <a:off x="1300150" y="1487292"/>
                        <a:ext cx="1466398" cy="116955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1000" dirty="0" err="1" smtClean="0"/>
                          <a:t>Linear</a:t>
                        </a:r>
                        <a:r>
                          <a:rPr lang="fr-FR" sz="1000" dirty="0" smtClean="0"/>
                          <a:t> interpolation of possible </a:t>
                        </a:r>
                        <a:r>
                          <a:rPr lang="fr-FR" sz="1000" dirty="0" err="1" smtClean="0"/>
                          <a:t>missing</a:t>
                        </a:r>
                        <a:r>
                          <a:rPr lang="fr-FR" sz="1000" dirty="0" smtClean="0"/>
                          <a:t> </a:t>
                        </a:r>
                        <a:r>
                          <a:rPr lang="fr-FR" sz="1000" dirty="0" smtClean="0"/>
                          <a:t>values (</a:t>
                        </a:r>
                        <a:r>
                          <a:rPr lang="fr-FR" sz="1000" dirty="0" err="1" smtClean="0"/>
                          <a:t>NaN</a:t>
                        </a:r>
                        <a:r>
                          <a:rPr lang="fr-FR" sz="1000" dirty="0" smtClean="0"/>
                          <a:t> values)</a:t>
                        </a:r>
                        <a:endParaRPr lang="fr-FR" sz="1000" dirty="0" smtClean="0"/>
                      </a:p>
                      <a:p>
                        <a:pPr algn="ctr"/>
                        <a:r>
                          <a:rPr lang="fr-FR" sz="1000" dirty="0" smtClean="0"/>
                          <a:t>of</a:t>
                        </a:r>
                        <a:r>
                          <a:rPr lang="fr-FR" sz="1000" dirty="0" smtClean="0"/>
                          <a:t> the 2 </a:t>
                        </a:r>
                        <a:r>
                          <a:rPr lang="fr-FR" sz="1000" dirty="0" err="1" smtClean="0"/>
                          <a:t>previous</a:t>
                        </a:r>
                        <a:r>
                          <a:rPr lang="fr-FR" sz="1000" dirty="0" smtClean="0"/>
                          <a:t> seconds </a:t>
                        </a:r>
                        <a:r>
                          <a:rPr lang="fr-FR" sz="1000" dirty="0" err="1" smtClean="0"/>
                          <a:t>from</a:t>
                        </a:r>
                        <a:r>
                          <a:rPr lang="fr-FR" sz="1000" dirty="0" smtClean="0"/>
                          <a:t> </a:t>
                        </a:r>
                        <a:r>
                          <a:rPr lang="fr-FR" sz="1000" dirty="0" err="1" smtClean="0"/>
                          <a:t>rawCalibrationData</a:t>
                        </a:r>
                        <a:r>
                          <a:rPr lang="fr-FR" sz="1000" dirty="0" smtClean="0"/>
                          <a:t> (or 1 at the </a:t>
                        </a:r>
                        <a:r>
                          <a:rPr lang="fr-FR" sz="1000" dirty="0" err="1" smtClean="0"/>
                          <a:t>beginnig</a:t>
                        </a:r>
                        <a:r>
                          <a:rPr lang="fr-FR" sz="1000" dirty="0" smtClean="0"/>
                          <a:t>)</a:t>
                        </a:r>
                        <a:endParaRPr lang="fr-FR" sz="1000" dirty="0" smtClean="0"/>
                      </a:p>
                    </p:txBody>
                  </p:sp>
                  <p:sp>
                    <p:nvSpPr>
                      <p:cNvPr id="13" name="TextBox 12"/>
                      <p:cNvSpPr txBox="1"/>
                      <p:nvPr/>
                    </p:nvSpPr>
                    <p:spPr>
                      <a:xfrm>
                        <a:off x="4507856" y="1530735"/>
                        <a:ext cx="1646710" cy="86177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1000" dirty="0" smtClean="0"/>
                          <a:t>DC </a:t>
                        </a:r>
                        <a:r>
                          <a:rPr lang="fr-FR" sz="1000" dirty="0" err="1" smtClean="0"/>
                          <a:t>removal</a:t>
                        </a:r>
                        <a:endParaRPr lang="fr-FR" sz="1000" dirty="0" smtClean="0"/>
                      </a:p>
                      <a:p>
                        <a:pPr algn="ctr"/>
                        <a:r>
                          <a:rPr lang="fr-FR" sz="1000" dirty="0" smtClean="0"/>
                          <a:t>+</a:t>
                        </a:r>
                        <a:endParaRPr lang="fr-FR" sz="1000" dirty="0" smtClean="0"/>
                      </a:p>
                      <a:p>
                        <a:pPr algn="ctr"/>
                        <a:r>
                          <a:rPr lang="fr-FR" sz="1000" dirty="0" err="1" smtClean="0"/>
                          <a:t>Remove</a:t>
                        </a:r>
                        <a:r>
                          <a:rPr lang="fr-FR" sz="1000" dirty="0" smtClean="0"/>
                          <a:t> the </a:t>
                        </a:r>
                        <a:r>
                          <a:rPr lang="fr-FR" sz="1000" dirty="0" err="1" smtClean="0"/>
                          <a:t>powerline</a:t>
                        </a:r>
                        <a:r>
                          <a:rPr lang="fr-FR" sz="1000" dirty="0" smtClean="0"/>
                          <a:t> noise (</a:t>
                        </a:r>
                        <a:r>
                          <a:rPr lang="fr-FR" sz="1000" dirty="0" err="1" smtClean="0"/>
                          <a:t>notch</a:t>
                        </a:r>
                        <a:r>
                          <a:rPr lang="fr-FR" sz="1000" dirty="0" smtClean="0"/>
                          <a:t> at 50 and 100Hz</a:t>
                        </a:r>
                        <a:r>
                          <a:rPr lang="fr-FR" sz="1000" dirty="0" smtClean="0"/>
                          <a:t>)</a:t>
                        </a:r>
                        <a:endParaRPr lang="fr-FR" sz="1000" dirty="0" smtClean="0"/>
                      </a:p>
                    </p:txBody>
                  </p:sp>
                  <p:sp>
                    <p:nvSpPr>
                      <p:cNvPr id="16" name="TextBox 15"/>
                      <p:cNvSpPr txBox="1"/>
                      <p:nvPr/>
                    </p:nvSpPr>
                    <p:spPr>
                      <a:xfrm>
                        <a:off x="6285572" y="1823123"/>
                        <a:ext cx="1466398" cy="246221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1000" dirty="0" err="1" smtClean="0"/>
                          <a:t>Quality</a:t>
                        </a:r>
                        <a:r>
                          <a:rPr lang="fr-FR" sz="1000" dirty="0" smtClean="0"/>
                          <a:t> </a:t>
                        </a:r>
                        <a:r>
                          <a:rPr lang="fr-FR" sz="1000" dirty="0" err="1" smtClean="0"/>
                          <a:t>Checker</a:t>
                        </a:r>
                        <a:endParaRPr lang="fr-FR" sz="1000" dirty="0" smtClean="0"/>
                      </a:p>
                    </p:txBody>
                  </p:sp>
                  <p:cxnSp>
                    <p:nvCxnSpPr>
                      <p:cNvPr id="20" name="Straight Arrow Connector 19"/>
                      <p:cNvCxnSpPr/>
                      <p:nvPr/>
                    </p:nvCxnSpPr>
                    <p:spPr>
                      <a:xfrm flipV="1">
                        <a:off x="4040812" y="1984388"/>
                        <a:ext cx="584507" cy="10735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1" name="Straight Arrow Connector 20"/>
                      <p:cNvCxnSpPr/>
                      <p:nvPr/>
                    </p:nvCxnSpPr>
                    <p:spPr>
                      <a:xfrm flipV="1">
                        <a:off x="6009806" y="1976756"/>
                        <a:ext cx="360040" cy="7632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24" name="TextBox 23"/>
                      <p:cNvSpPr txBox="1"/>
                      <p:nvPr/>
                    </p:nvSpPr>
                    <p:spPr>
                      <a:xfrm>
                        <a:off x="4236981" y="1635407"/>
                        <a:ext cx="599535" cy="33855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r>
                          <a:rPr lang="fr-FR" sz="800" dirty="0" smtClean="0"/>
                          <a:t>Last second</a:t>
                        </a:r>
                        <a:endParaRPr lang="fr-FR" sz="800" dirty="0"/>
                      </a:p>
                    </p:txBody>
                  </p:sp>
                </p:grpSp>
              </p:grpSp>
              <p:cxnSp>
                <p:nvCxnSpPr>
                  <p:cNvPr id="28" name="Straight Arrow Connector 27"/>
                  <p:cNvCxnSpPr/>
                  <p:nvPr/>
                </p:nvCxnSpPr>
                <p:spPr>
                  <a:xfrm>
                    <a:off x="-556453" y="2326083"/>
                    <a:ext cx="444" cy="270123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 flipH="1" flipV="1">
                    <a:off x="6976272" y="1514893"/>
                    <a:ext cx="2" cy="33630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flipH="1">
                    <a:off x="4415460" y="1995686"/>
                    <a:ext cx="2" cy="1358217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7" name="TextBox 36"/>
                  <p:cNvSpPr txBox="1"/>
                  <p:nvPr/>
                </p:nvSpPr>
                <p:spPr>
                  <a:xfrm>
                    <a:off x="3584999" y="3416872"/>
                    <a:ext cx="1954591" cy="707886"/>
                  </a:xfrm>
                  <a:prstGeom prst="rect">
                    <a:avLst/>
                  </a:prstGeom>
                  <a:noFill/>
                  <a:ln>
                    <a:solidFill>
                      <a:schemeClr val="accent1"/>
                    </a:solidFill>
                  </a:ln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1000" dirty="0" err="1"/>
                      <a:t>Add</a:t>
                    </a:r>
                    <a:r>
                      <a:rPr lang="fr-FR" sz="1000" dirty="0"/>
                      <a:t> the 1s </a:t>
                    </a:r>
                    <a:r>
                      <a:rPr lang="fr-FR" sz="1000" dirty="0" err="1"/>
                      <a:t>interpolated</a:t>
                    </a:r>
                    <a:r>
                      <a:rPr lang="fr-FR" sz="1000" dirty="0"/>
                      <a:t> data on a matrix </a:t>
                    </a:r>
                    <a:r>
                      <a:rPr lang="fr-FR" sz="1000" dirty="0" err="1" smtClean="0"/>
                      <a:t>pp</a:t>
                    </a:r>
                    <a:r>
                      <a:rPr lang="fr-FR" sz="1000" dirty="0" err="1" smtClean="0"/>
                      <a:t>CalibrationData</a:t>
                    </a:r>
                    <a:r>
                      <a:rPr lang="fr-FR" sz="1000" dirty="0"/>
                      <a:t>.</a:t>
                    </a:r>
                  </a:p>
                  <a:p>
                    <a:pPr algn="ctr"/>
                    <a:r>
                      <a:rPr lang="fr-FR" sz="1000" dirty="0" err="1" smtClean="0"/>
                      <a:t>pp</a:t>
                    </a:r>
                    <a:r>
                      <a:rPr lang="fr-FR" sz="1000" dirty="0" err="1" smtClean="0"/>
                      <a:t>CalibrationData</a:t>
                    </a:r>
                    <a:r>
                      <a:rPr lang="fr-FR" sz="1000" dirty="0" smtClean="0"/>
                      <a:t> </a:t>
                    </a:r>
                    <a:r>
                      <a:rPr lang="fr-FR" sz="1000" dirty="0" err="1"/>
                      <a:t>can</a:t>
                    </a:r>
                    <a:r>
                      <a:rPr lang="fr-FR" sz="1000" dirty="0"/>
                      <a:t> have </a:t>
                    </a:r>
                    <a:r>
                      <a:rPr lang="fr-FR" sz="1000" dirty="0" err="1"/>
                      <a:t>NaN</a:t>
                    </a:r>
                    <a:r>
                      <a:rPr lang="fr-FR" sz="1000" dirty="0"/>
                      <a:t> values if the </a:t>
                    </a:r>
                    <a:r>
                      <a:rPr lang="fr-FR" sz="1000" dirty="0" err="1"/>
                      <a:t>quality</a:t>
                    </a:r>
                    <a:r>
                      <a:rPr lang="fr-FR" sz="1000" dirty="0"/>
                      <a:t> </a:t>
                    </a:r>
                    <a:r>
                      <a:rPr lang="fr-FR" sz="1000" dirty="0" err="1"/>
                      <a:t>is</a:t>
                    </a:r>
                    <a:r>
                      <a:rPr lang="fr-FR" sz="1000" dirty="0"/>
                      <a:t> </a:t>
                    </a:r>
                    <a:r>
                      <a:rPr lang="fr-FR" sz="1000" dirty="0" err="1"/>
                      <a:t>bad</a:t>
                    </a:r>
                    <a:r>
                      <a:rPr lang="fr-FR" sz="1000" dirty="0"/>
                      <a:t>.</a:t>
                    </a:r>
                  </a:p>
                </p:txBody>
              </p:sp>
              <p:cxnSp>
                <p:nvCxnSpPr>
                  <p:cNvPr id="49" name="Straight Connector 48"/>
                  <p:cNvCxnSpPr>
                    <a:stCxn id="16" idx="2"/>
                    <a:endCxn id="17" idx="0"/>
                  </p:cNvCxnSpPr>
                  <p:nvPr/>
                </p:nvCxnSpPr>
                <p:spPr>
                  <a:xfrm flipH="1">
                    <a:off x="7018290" y="2069344"/>
                    <a:ext cx="481" cy="1193639"/>
                  </a:xfrm>
                  <a:prstGeom prst="line">
                    <a:avLst/>
                  </a:prstGeom>
                  <a:ln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51" name="Straight Arrow Connector 50"/>
                  <p:cNvCxnSpPr/>
                  <p:nvPr/>
                </p:nvCxnSpPr>
                <p:spPr>
                  <a:xfrm flipH="1" flipV="1">
                    <a:off x="5580827" y="3766242"/>
                    <a:ext cx="704745" cy="1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4" name="TextBox 33"/>
                <p:cNvSpPr txBox="1"/>
                <p:nvPr/>
              </p:nvSpPr>
              <p:spPr>
                <a:xfrm>
                  <a:off x="2280961" y="4092646"/>
                  <a:ext cx="1939906" cy="553998"/>
                </a:xfrm>
                <a:prstGeom prst="rect">
                  <a:avLst/>
                </a:prstGeom>
                <a:noFill/>
                <a:ln>
                  <a:solidFill>
                    <a:schemeClr val="accent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1000" dirty="0" err="1" smtClean="0"/>
                    <a:t>Add</a:t>
                  </a:r>
                  <a:r>
                    <a:rPr lang="fr-FR" sz="1000" dirty="0" smtClean="0"/>
                    <a:t> 0 </a:t>
                  </a:r>
                  <a:r>
                    <a:rPr lang="fr-FR" sz="1000" dirty="0"/>
                    <a:t>in </a:t>
                  </a:r>
                  <a:r>
                    <a:rPr lang="fr-FR" sz="1000" dirty="0" err="1"/>
                    <a:t>qualityCalibration</a:t>
                  </a:r>
                  <a:r>
                    <a:rPr lang="fr-FR" sz="1000" dirty="0"/>
                    <a:t> </a:t>
                  </a:r>
                  <a:r>
                    <a:rPr lang="fr-FR" sz="1000" dirty="0" err="1"/>
                    <a:t>which</a:t>
                  </a:r>
                  <a:r>
                    <a:rPr lang="fr-FR" sz="1000" dirty="0"/>
                    <a:t> </a:t>
                  </a:r>
                  <a:r>
                    <a:rPr lang="fr-FR" sz="1000" dirty="0" err="1"/>
                    <a:t>holds</a:t>
                  </a:r>
                  <a:r>
                    <a:rPr lang="fr-FR" sz="1000" dirty="0"/>
                    <a:t> one </a:t>
                  </a:r>
                  <a:r>
                    <a:rPr lang="fr-FR" sz="1000" dirty="0" err="1" smtClean="0"/>
                    <a:t>quality</a:t>
                  </a:r>
                  <a:r>
                    <a:rPr lang="fr-FR" sz="1000" dirty="0" smtClean="0"/>
                    <a:t> value </a:t>
                  </a:r>
                  <a:r>
                    <a:rPr lang="fr-FR" sz="1000" dirty="0"/>
                    <a:t>by second for the </a:t>
                  </a:r>
                  <a:r>
                    <a:rPr lang="fr-FR" sz="1000" dirty="0" err="1" smtClean="0"/>
                    <a:t>JsonFile</a:t>
                  </a:r>
                  <a:endParaRPr lang="fr-FR" sz="1000" dirty="0"/>
                </a:p>
              </p:txBody>
            </p:sp>
            <p:cxnSp>
              <p:nvCxnSpPr>
                <p:cNvPr id="11" name="Straight Arrow Connector 10"/>
                <p:cNvCxnSpPr/>
                <p:nvPr/>
              </p:nvCxnSpPr>
              <p:spPr>
                <a:xfrm flipH="1">
                  <a:off x="3136063" y="3869456"/>
                  <a:ext cx="1" cy="21497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45" name="TextBox 44"/>
            <p:cNvSpPr txBox="1"/>
            <p:nvPr/>
          </p:nvSpPr>
          <p:spPr>
            <a:xfrm>
              <a:off x="1763688" y="3092941"/>
              <a:ext cx="2723198" cy="8156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1000" dirty="0" err="1" smtClean="0"/>
                <a:t>Add</a:t>
              </a:r>
              <a:r>
                <a:rPr lang="fr-FR" sz="1000" dirty="0" smtClean="0"/>
                <a:t> 250 data points </a:t>
              </a:r>
              <a:r>
                <a:rPr lang="fr-FR" sz="1000" dirty="0" err="1" smtClean="0"/>
                <a:t>with</a:t>
              </a:r>
              <a:r>
                <a:rPr lang="fr-FR" sz="1000" dirty="0" smtClean="0"/>
                <a:t> </a:t>
              </a:r>
              <a:r>
                <a:rPr lang="fr-FR" sz="1000" dirty="0" err="1" smtClean="0"/>
                <a:t>NaN</a:t>
              </a:r>
              <a:r>
                <a:rPr lang="fr-FR" sz="1000" dirty="0" smtClean="0"/>
                <a:t> values in </a:t>
              </a:r>
              <a:r>
                <a:rPr lang="fr-FR" sz="1000" dirty="0" err="1" smtClean="0"/>
                <a:t>pp</a:t>
              </a:r>
              <a:r>
                <a:rPr lang="fr-FR" sz="1000" dirty="0" err="1" smtClean="0"/>
                <a:t>CalibrationData</a:t>
              </a:r>
              <a:endParaRPr lang="fr-FR" sz="1000" dirty="0" smtClean="0"/>
            </a:p>
            <a:p>
              <a:pPr algn="ctr"/>
              <a:r>
                <a:rPr lang="fr-FR" sz="900" i="1" dirty="0" smtClean="0"/>
                <a:t>(If </a:t>
              </a:r>
              <a:r>
                <a:rPr lang="fr-FR" sz="900" i="1" dirty="0" err="1" smtClean="0"/>
                <a:t>we</a:t>
              </a:r>
              <a:r>
                <a:rPr lang="fr-FR" sz="900" i="1" dirty="0" smtClean="0"/>
                <a:t> </a:t>
              </a:r>
              <a:r>
                <a:rPr lang="fr-FR" sz="900" i="1" dirty="0" err="1" smtClean="0"/>
                <a:t>don’t</a:t>
              </a:r>
              <a:r>
                <a:rPr lang="fr-FR" sz="900" i="1" dirty="0" smtClean="0"/>
                <a:t> do </a:t>
              </a:r>
              <a:r>
                <a:rPr lang="fr-FR" sz="900" i="1" dirty="0" err="1" smtClean="0"/>
                <a:t>that</a:t>
              </a:r>
              <a:r>
                <a:rPr lang="fr-FR" sz="900" i="1" dirty="0" smtClean="0"/>
                <a:t> </a:t>
              </a:r>
              <a:r>
                <a:rPr lang="fr-FR" sz="900" i="1" dirty="0" err="1" smtClean="0"/>
                <a:t>there</a:t>
              </a:r>
              <a:r>
                <a:rPr lang="fr-FR" sz="900" i="1" dirty="0" smtClean="0"/>
                <a:t> </a:t>
              </a:r>
              <a:r>
                <a:rPr lang="fr-FR" sz="900" i="1" dirty="0" err="1" smtClean="0"/>
                <a:t>will</a:t>
              </a:r>
              <a:r>
                <a:rPr lang="fr-FR" sz="900" i="1" dirty="0" smtClean="0"/>
                <a:t> </a:t>
              </a:r>
              <a:r>
                <a:rPr lang="fr-FR" sz="900" i="1" dirty="0" err="1" smtClean="0"/>
                <a:t>be</a:t>
              </a:r>
              <a:r>
                <a:rPr lang="fr-FR" sz="900" i="1" dirty="0" smtClean="0"/>
                <a:t> a time </a:t>
              </a:r>
              <a:r>
                <a:rPr lang="fr-FR" sz="900" i="1" dirty="0" err="1" smtClean="0"/>
                <a:t>lag</a:t>
              </a:r>
              <a:r>
                <a:rPr lang="fr-FR" sz="900" i="1" dirty="0" smtClean="0"/>
                <a:t> in </a:t>
              </a:r>
              <a:r>
                <a:rPr lang="fr-FR" sz="900" i="1" dirty="0" err="1" smtClean="0"/>
                <a:t>pp</a:t>
              </a:r>
              <a:r>
                <a:rPr lang="fr-FR" sz="900" i="1" dirty="0" err="1" smtClean="0"/>
                <a:t>CalibrationData</a:t>
              </a:r>
              <a:r>
                <a:rPr lang="fr-FR" sz="900" i="1" dirty="0" smtClean="0"/>
                <a:t> </a:t>
              </a:r>
              <a:r>
                <a:rPr lang="fr-FR" sz="900" i="1" dirty="0" smtClean="0"/>
                <a:t>and SNR </a:t>
              </a:r>
              <a:r>
                <a:rPr lang="fr-FR" sz="900" i="1" dirty="0" err="1" smtClean="0"/>
                <a:t>will</a:t>
              </a:r>
              <a:r>
                <a:rPr lang="fr-FR" sz="900" i="1" dirty="0" smtClean="0"/>
                <a:t> not </a:t>
              </a:r>
              <a:r>
                <a:rPr lang="fr-FR" sz="900" i="1" dirty="0" err="1" smtClean="0"/>
                <a:t>be</a:t>
              </a:r>
              <a:r>
                <a:rPr lang="fr-FR" sz="900" i="1" dirty="0" smtClean="0"/>
                <a:t> </a:t>
              </a:r>
              <a:r>
                <a:rPr lang="fr-FR" sz="900" i="1" dirty="0" err="1" smtClean="0"/>
                <a:t>computed</a:t>
              </a:r>
              <a:r>
                <a:rPr lang="fr-FR" sz="900" i="1" dirty="0" smtClean="0"/>
                <a:t> on 4 </a:t>
              </a:r>
              <a:r>
                <a:rPr lang="fr-FR" sz="900" i="1" dirty="0" err="1" smtClean="0"/>
                <a:t>consecutive</a:t>
              </a:r>
              <a:r>
                <a:rPr lang="fr-FR" sz="900" i="1" dirty="0" smtClean="0"/>
                <a:t> seconds)</a:t>
              </a:r>
              <a:endParaRPr lang="fr-FR" sz="900" i="1" dirty="0"/>
            </a:p>
          </p:txBody>
        </p:sp>
        <p:cxnSp>
          <p:nvCxnSpPr>
            <p:cNvPr id="35" name="Straight Arrow Connector 34"/>
            <p:cNvCxnSpPr>
              <a:stCxn id="46" idx="2"/>
            </p:cNvCxnSpPr>
            <p:nvPr/>
          </p:nvCxnSpPr>
          <p:spPr>
            <a:xfrm flipH="1">
              <a:off x="3131323" y="1990430"/>
              <a:ext cx="1477557" cy="117709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/>
          <p:cNvSpPr txBox="1"/>
          <p:nvPr/>
        </p:nvSpPr>
        <p:spPr>
          <a:xfrm>
            <a:off x="1201393" y="1552648"/>
            <a:ext cx="1427780" cy="55399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1000" dirty="0" err="1" smtClean="0"/>
              <a:t>Add</a:t>
            </a:r>
            <a:r>
              <a:rPr lang="fr-FR" sz="1000" dirty="0" smtClean="0"/>
              <a:t> the 1s data on a matrix </a:t>
            </a:r>
            <a:r>
              <a:rPr lang="fr-FR" sz="1000" dirty="0" err="1" smtClean="0"/>
              <a:t>raw</a:t>
            </a:r>
            <a:r>
              <a:rPr lang="fr-FR" sz="1000" dirty="0" err="1" smtClean="0"/>
              <a:t>CalibrationData</a:t>
            </a:r>
            <a:endParaRPr lang="fr-FR" sz="1000" dirty="0"/>
          </a:p>
        </p:txBody>
      </p:sp>
      <p:cxnSp>
        <p:nvCxnSpPr>
          <p:cNvPr id="44" name="Straight Arrow Connector 43"/>
          <p:cNvCxnSpPr/>
          <p:nvPr/>
        </p:nvCxnSpPr>
        <p:spPr>
          <a:xfrm>
            <a:off x="2339752" y="1821184"/>
            <a:ext cx="2343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4069696" y="1590320"/>
            <a:ext cx="107836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000" dirty="0" err="1" smtClean="0"/>
              <a:t>NaN</a:t>
            </a:r>
            <a:r>
              <a:rPr lang="fr-FR" sz="1000" dirty="0" smtClean="0"/>
              <a:t> values in the last second</a:t>
            </a:r>
            <a:endParaRPr lang="fr-FR" sz="1000" dirty="0" smtClean="0"/>
          </a:p>
        </p:txBody>
      </p:sp>
      <p:cxnSp>
        <p:nvCxnSpPr>
          <p:cNvPr id="53" name="Straight Arrow Connector 52"/>
          <p:cNvCxnSpPr/>
          <p:nvPr/>
        </p:nvCxnSpPr>
        <p:spPr>
          <a:xfrm>
            <a:off x="3790561" y="1814187"/>
            <a:ext cx="269135" cy="1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148285" y="1584532"/>
            <a:ext cx="300082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smtClean="0"/>
              <a:t>no</a:t>
            </a:r>
            <a:endParaRPr lang="fr-FR" sz="800" dirty="0"/>
          </a:p>
        </p:txBody>
      </p:sp>
      <p:sp>
        <p:nvSpPr>
          <p:cNvPr id="55" name="TextBox 54"/>
          <p:cNvSpPr txBox="1"/>
          <p:nvPr/>
        </p:nvSpPr>
        <p:spPr>
          <a:xfrm>
            <a:off x="4308798" y="2132392"/>
            <a:ext cx="344966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800" dirty="0" err="1" smtClean="0"/>
              <a:t>yes</a:t>
            </a:r>
            <a:endParaRPr lang="fr-FR" sz="800" dirty="0"/>
          </a:p>
        </p:txBody>
      </p:sp>
      <p:sp>
        <p:nvSpPr>
          <p:cNvPr id="62" name="Rectangle 61"/>
          <p:cNvSpPr/>
          <p:nvPr/>
        </p:nvSpPr>
        <p:spPr>
          <a:xfrm>
            <a:off x="8028384" y="1181247"/>
            <a:ext cx="216024" cy="337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3" name="Rectangle 62"/>
          <p:cNvSpPr/>
          <p:nvPr/>
        </p:nvSpPr>
        <p:spPr>
          <a:xfrm>
            <a:off x="6876256" y="513702"/>
            <a:ext cx="2200886" cy="707886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fr-FR" sz="1000" dirty="0" err="1"/>
              <a:t>Add</a:t>
            </a:r>
            <a:r>
              <a:rPr lang="fr-FR" sz="1000" dirty="0"/>
              <a:t> the </a:t>
            </a:r>
            <a:r>
              <a:rPr lang="fr-FR" sz="1000" dirty="0" err="1"/>
              <a:t>quality</a:t>
            </a:r>
            <a:r>
              <a:rPr lang="fr-FR" sz="1000" dirty="0"/>
              <a:t> data on a matrix </a:t>
            </a:r>
            <a:r>
              <a:rPr lang="fr-FR" sz="1000" dirty="0" err="1"/>
              <a:t>qualityCalibration</a:t>
            </a:r>
            <a:r>
              <a:rPr lang="fr-FR" sz="1000" dirty="0"/>
              <a:t> </a:t>
            </a:r>
            <a:r>
              <a:rPr lang="fr-FR" sz="1000" dirty="0" err="1"/>
              <a:t>which</a:t>
            </a:r>
            <a:r>
              <a:rPr lang="fr-FR" sz="1000" dirty="0"/>
              <a:t> </a:t>
            </a:r>
            <a:r>
              <a:rPr lang="fr-FR" sz="1000" dirty="0" err="1"/>
              <a:t>holds</a:t>
            </a:r>
            <a:r>
              <a:rPr lang="fr-FR" sz="1000" dirty="0"/>
              <a:t> one </a:t>
            </a:r>
            <a:r>
              <a:rPr lang="fr-FR" sz="1000" dirty="0" err="1"/>
              <a:t>quality</a:t>
            </a:r>
            <a:r>
              <a:rPr lang="fr-FR" sz="1000" dirty="0"/>
              <a:t> value by second for the </a:t>
            </a:r>
            <a:r>
              <a:rPr lang="fr-FR" sz="1000" dirty="0" err="1"/>
              <a:t>JsonFile</a:t>
            </a:r>
            <a:endParaRPr lang="fr-FR" sz="1000" dirty="0"/>
          </a:p>
        </p:txBody>
      </p:sp>
      <p:cxnSp>
        <p:nvCxnSpPr>
          <p:cNvPr id="66" name="Straight Connector 65"/>
          <p:cNvCxnSpPr/>
          <p:nvPr/>
        </p:nvCxnSpPr>
        <p:spPr>
          <a:xfrm flipV="1">
            <a:off x="8136396" y="1298515"/>
            <a:ext cx="0" cy="337131"/>
          </a:xfrm>
          <a:prstGeom prst="line">
            <a:avLst/>
          </a:prstGeom>
          <a:ln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/>
          <p:cNvCxnSpPr/>
          <p:nvPr/>
        </p:nvCxnSpPr>
        <p:spPr>
          <a:xfrm>
            <a:off x="4308798" y="3507854"/>
            <a:ext cx="34496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2557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612" y="76504"/>
            <a:ext cx="6984776" cy="395583"/>
          </a:xfrm>
        </p:spPr>
        <p:txBody>
          <a:bodyPr/>
          <a:lstStyle/>
          <a:p>
            <a:r>
              <a:rPr lang="fr-FR" dirty="0" err="1" smtClean="0"/>
              <a:t>During</a:t>
            </a:r>
            <a:r>
              <a:rPr lang="fr-FR" dirty="0" smtClean="0"/>
              <a:t> Calibration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 dirty="0"/>
          </a:p>
        </p:txBody>
      </p:sp>
      <p:sp>
        <p:nvSpPr>
          <p:cNvPr id="65" name="TextBox 64"/>
          <p:cNvSpPr txBox="1"/>
          <p:nvPr/>
        </p:nvSpPr>
        <p:spPr>
          <a:xfrm>
            <a:off x="276527" y="627534"/>
            <a:ext cx="85909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u="sng" dirty="0" err="1" smtClean="0">
                <a:solidFill>
                  <a:schemeClr val="accent1"/>
                </a:solidFill>
              </a:rPr>
              <a:t>What</a:t>
            </a:r>
            <a:r>
              <a:rPr lang="fr-FR" b="1" u="sng" dirty="0" smtClean="0">
                <a:solidFill>
                  <a:schemeClr val="accent1"/>
                </a:solidFill>
              </a:rPr>
              <a:t> </a:t>
            </a:r>
            <a:r>
              <a:rPr lang="fr-FR" b="1" u="sng" dirty="0" err="1" smtClean="0">
                <a:solidFill>
                  <a:schemeClr val="accent1"/>
                </a:solidFill>
              </a:rPr>
              <a:t>is</a:t>
            </a:r>
            <a:r>
              <a:rPr lang="fr-FR" b="1" u="sng" dirty="0" smtClean="0">
                <a:solidFill>
                  <a:schemeClr val="accent1"/>
                </a:solidFill>
              </a:rPr>
              <a:t> </a:t>
            </a:r>
            <a:r>
              <a:rPr lang="fr-FR" b="1" u="sng" dirty="0" err="1" smtClean="0">
                <a:solidFill>
                  <a:schemeClr val="accent1"/>
                </a:solidFill>
              </a:rPr>
              <a:t>keep</a:t>
            </a:r>
            <a:r>
              <a:rPr lang="fr-FR" b="1" u="sng" dirty="0" smtClean="0">
                <a:solidFill>
                  <a:schemeClr val="accent1"/>
                </a:solidFill>
              </a:rPr>
              <a:t> in memory in the smartphone?</a:t>
            </a:r>
          </a:p>
          <a:p>
            <a:pPr algn="just"/>
            <a:r>
              <a:rPr lang="fr-FR" dirty="0" smtClean="0">
                <a:solidFill>
                  <a:schemeClr val="accent1"/>
                </a:solidFill>
              </a:rPr>
              <a:t>This </a:t>
            </a:r>
            <a:r>
              <a:rPr lang="fr-FR" dirty="0" err="1" smtClean="0">
                <a:solidFill>
                  <a:schemeClr val="accent1"/>
                </a:solidFill>
              </a:rPr>
              <a:t>is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b="1" dirty="0" err="1" smtClean="0">
                <a:solidFill>
                  <a:schemeClr val="accent1"/>
                </a:solidFill>
              </a:rPr>
              <a:t>pp</a:t>
            </a:r>
            <a:r>
              <a:rPr lang="fr-FR" b="1" dirty="0" err="1" smtClean="0">
                <a:solidFill>
                  <a:schemeClr val="accent1"/>
                </a:solidFill>
              </a:rPr>
              <a:t>CalibrationData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smtClean="0">
                <a:solidFill>
                  <a:schemeClr val="accent1"/>
                </a:solidFill>
              </a:rPr>
              <a:t>(</a:t>
            </a:r>
            <a:r>
              <a:rPr lang="fr-FR" dirty="0" err="1" smtClean="0">
                <a:solidFill>
                  <a:schemeClr val="accent1"/>
                </a:solidFill>
              </a:rPr>
              <a:t>array</a:t>
            </a:r>
            <a:r>
              <a:rPr lang="fr-FR" dirty="0" smtClean="0">
                <a:solidFill>
                  <a:schemeClr val="accent1"/>
                </a:solidFill>
              </a:rPr>
              <a:t> of 2 </a:t>
            </a:r>
            <a:r>
              <a:rPr lang="fr-FR" dirty="0" err="1" smtClean="0">
                <a:solidFill>
                  <a:schemeClr val="accent1"/>
                </a:solidFill>
              </a:rPr>
              <a:t>rows</a:t>
            </a:r>
            <a:r>
              <a:rPr lang="fr-FR" dirty="0" smtClean="0">
                <a:solidFill>
                  <a:schemeClr val="accent1"/>
                </a:solidFill>
              </a:rPr>
              <a:t>) </a:t>
            </a:r>
            <a:r>
              <a:rPr lang="fr-FR" dirty="0" err="1" smtClean="0">
                <a:solidFill>
                  <a:schemeClr val="accent1"/>
                </a:solidFill>
              </a:rPr>
              <a:t>which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is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used</a:t>
            </a:r>
            <a:r>
              <a:rPr lang="fr-FR" dirty="0" smtClean="0">
                <a:solidFill>
                  <a:schemeClr val="accent1"/>
                </a:solidFill>
              </a:rPr>
              <a:t> in the </a:t>
            </a:r>
            <a:r>
              <a:rPr lang="fr-FR" dirty="0" err="1" smtClean="0">
                <a:solidFill>
                  <a:schemeClr val="accent1"/>
                </a:solidFill>
              </a:rPr>
              <a:t>next</a:t>
            </a:r>
            <a:r>
              <a:rPr lang="fr-FR" dirty="0" smtClean="0">
                <a:solidFill>
                  <a:schemeClr val="accent1"/>
                </a:solidFill>
              </a:rPr>
              <a:t> pipelines 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keep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it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in </a:t>
            </a:r>
            <a:r>
              <a:rPr lang="fr-FR" dirty="0">
                <a:solidFill>
                  <a:schemeClr val="accent1"/>
                </a:solidFill>
                <a:sym typeface="Wingdings" panose="05000000000000000000" pitchFamily="2" charset="2"/>
              </a:rPr>
              <a:t>memory of the 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smartphone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until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the end of the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processes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which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are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done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at the end of calibration. </a:t>
            </a:r>
            <a:endParaRPr lang="fr-FR" dirty="0" smtClean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algn="just"/>
            <a:r>
              <a:rPr lang="fr-FR" b="1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rawCalibrationData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is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kept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in memory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until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the end of the calibration.</a:t>
            </a:r>
            <a:endParaRPr lang="fr-FR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449438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9612" y="2143125"/>
            <a:ext cx="6984776" cy="857250"/>
          </a:xfrm>
          <a:solidFill>
            <a:schemeClr val="accent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fr-F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 the end of the Calibration</a:t>
            </a:r>
            <a:endParaRPr lang="fr-F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2594100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612" y="76504"/>
            <a:ext cx="6984776" cy="424963"/>
          </a:xfrm>
        </p:spPr>
        <p:txBody>
          <a:bodyPr/>
          <a:lstStyle/>
          <a:p>
            <a:r>
              <a:rPr lang="fr-FR" dirty="0" smtClean="0"/>
              <a:t>At the end of the Calibration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 dirty="0"/>
          </a:p>
        </p:txBody>
      </p:sp>
      <p:grpSp>
        <p:nvGrpSpPr>
          <p:cNvPr id="24" name="Group 23"/>
          <p:cNvGrpSpPr/>
          <p:nvPr/>
        </p:nvGrpSpPr>
        <p:grpSpPr>
          <a:xfrm>
            <a:off x="-88196" y="388065"/>
            <a:ext cx="9197816" cy="4646765"/>
            <a:chOff x="-88196" y="388065"/>
            <a:chExt cx="9197816" cy="4646765"/>
          </a:xfrm>
        </p:grpSpPr>
        <p:grpSp>
          <p:nvGrpSpPr>
            <p:cNvPr id="3" name="Group 2"/>
            <p:cNvGrpSpPr/>
            <p:nvPr/>
          </p:nvGrpSpPr>
          <p:grpSpPr>
            <a:xfrm>
              <a:off x="-83221" y="388065"/>
              <a:ext cx="9192841" cy="4646765"/>
              <a:chOff x="-83221" y="388065"/>
              <a:chExt cx="9192841" cy="4646765"/>
            </a:xfrm>
          </p:grpSpPr>
          <p:cxnSp>
            <p:nvCxnSpPr>
              <p:cNvPr id="123" name="Straight Connector 122"/>
              <p:cNvCxnSpPr/>
              <p:nvPr/>
            </p:nvCxnSpPr>
            <p:spPr>
              <a:xfrm>
                <a:off x="7462737" y="1611005"/>
                <a:ext cx="0" cy="36696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Arrow Connector 124"/>
              <p:cNvCxnSpPr/>
              <p:nvPr/>
            </p:nvCxnSpPr>
            <p:spPr>
              <a:xfrm>
                <a:off x="7462737" y="1977965"/>
                <a:ext cx="205640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6" name="TextBox 125"/>
              <p:cNvSpPr txBox="1"/>
              <p:nvPr/>
            </p:nvSpPr>
            <p:spPr>
              <a:xfrm>
                <a:off x="7667228" y="1705535"/>
                <a:ext cx="1441276" cy="646331"/>
              </a:xfrm>
              <a:prstGeom prst="rect">
                <a:avLst/>
              </a:prstGeom>
              <a:noFill/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fr-FR" sz="900" dirty="0" err="1" smtClean="0"/>
                  <a:t>Keep</a:t>
                </a:r>
                <a:r>
                  <a:rPr lang="fr-FR" sz="900" dirty="0" smtClean="0"/>
                  <a:t> </a:t>
                </a:r>
                <a:r>
                  <a:rPr lang="fr-FR" sz="900" dirty="0" err="1" smtClean="0"/>
                  <a:t>it</a:t>
                </a:r>
                <a:r>
                  <a:rPr lang="fr-FR" sz="900" dirty="0" smtClean="0"/>
                  <a:t> in memory to </a:t>
                </a:r>
                <a:r>
                  <a:rPr lang="fr-FR" sz="900" dirty="0" err="1" smtClean="0"/>
                  <a:t>compute</a:t>
                </a:r>
                <a:r>
                  <a:rPr lang="fr-FR" sz="900" dirty="0" smtClean="0"/>
                  <a:t> relaxation SNR </a:t>
                </a:r>
                <a:r>
                  <a:rPr lang="fr-FR" sz="900" dirty="0" err="1" smtClean="0"/>
                  <a:t>from</a:t>
                </a:r>
                <a:r>
                  <a:rPr lang="fr-FR" sz="900" dirty="0" smtClean="0"/>
                  <a:t> </a:t>
                </a:r>
                <a:r>
                  <a:rPr lang="fr-FR" sz="900" dirty="0" err="1" smtClean="0"/>
                  <a:t>this</a:t>
                </a:r>
                <a:r>
                  <a:rPr lang="fr-FR" sz="900" dirty="0" smtClean="0"/>
                  <a:t> </a:t>
                </a:r>
                <a:r>
                  <a:rPr lang="fr-FR" sz="900" dirty="0" err="1" smtClean="0"/>
                  <a:t>channel</a:t>
                </a:r>
                <a:r>
                  <a:rPr lang="fr-FR" sz="900" dirty="0" smtClean="0"/>
                  <a:t> </a:t>
                </a:r>
                <a:r>
                  <a:rPr lang="fr-FR" sz="900" dirty="0" err="1" smtClean="0"/>
                  <a:t>during</a:t>
                </a:r>
                <a:r>
                  <a:rPr lang="fr-FR" sz="900" dirty="0" smtClean="0"/>
                  <a:t> session</a:t>
                </a:r>
              </a:p>
            </p:txBody>
          </p:sp>
          <p:grpSp>
            <p:nvGrpSpPr>
              <p:cNvPr id="7" name="Group 6"/>
              <p:cNvGrpSpPr/>
              <p:nvPr/>
            </p:nvGrpSpPr>
            <p:grpSpPr>
              <a:xfrm>
                <a:off x="-83221" y="388065"/>
                <a:ext cx="9192841" cy="4646765"/>
                <a:chOff x="-83221" y="361114"/>
                <a:chExt cx="9192841" cy="4646765"/>
              </a:xfrm>
            </p:grpSpPr>
            <p:grpSp>
              <p:nvGrpSpPr>
                <p:cNvPr id="136" name="Group 135"/>
                <p:cNvGrpSpPr/>
                <p:nvPr/>
              </p:nvGrpSpPr>
              <p:grpSpPr>
                <a:xfrm>
                  <a:off x="-83221" y="361114"/>
                  <a:ext cx="9192841" cy="4569478"/>
                  <a:chOff x="-83221" y="361114"/>
                  <a:chExt cx="9192841" cy="4569478"/>
                </a:xfrm>
              </p:grpSpPr>
              <p:sp>
                <p:nvSpPr>
                  <p:cNvPr id="128" name="Rectangle 127"/>
                  <p:cNvSpPr/>
                  <p:nvPr/>
                </p:nvSpPr>
                <p:spPr>
                  <a:xfrm>
                    <a:off x="1462507" y="3947552"/>
                    <a:ext cx="1810276" cy="613471"/>
                  </a:xfrm>
                  <a:prstGeom prst="rect">
                    <a:avLst/>
                  </a:prstGeom>
                  <a:noFill/>
                  <a:ln>
                    <a:solidFill>
                      <a:schemeClr val="accent6">
                        <a:lumMod val="60000"/>
                        <a:lumOff val="40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fr-FR"/>
                  </a:p>
                </p:txBody>
              </p:sp>
              <p:sp>
                <p:nvSpPr>
                  <p:cNvPr id="129" name="TextBox 128"/>
                  <p:cNvSpPr txBox="1"/>
                  <p:nvPr/>
                </p:nvSpPr>
                <p:spPr>
                  <a:xfrm>
                    <a:off x="1358814" y="4561023"/>
                    <a:ext cx="1929088" cy="338554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800" dirty="0" smtClean="0">
                        <a:solidFill>
                          <a:schemeClr val="accent6"/>
                        </a:solidFill>
                      </a:rPr>
                      <a:t>No </a:t>
                    </a:r>
                    <a:r>
                      <a:rPr lang="fr-FR" sz="800" dirty="0" err="1" smtClean="0">
                        <a:solidFill>
                          <a:schemeClr val="accent6"/>
                        </a:solidFill>
                      </a:rPr>
                      <a:t>need</a:t>
                    </a:r>
                    <a:r>
                      <a:rPr lang="fr-FR" sz="800" dirty="0" smtClean="0">
                        <a:solidFill>
                          <a:schemeClr val="accent6"/>
                        </a:solidFill>
                      </a:rPr>
                      <a:t> in the futur </a:t>
                    </a:r>
                    <a:r>
                      <a:rPr lang="fr-FR" sz="800" dirty="0" err="1" smtClean="0">
                        <a:solidFill>
                          <a:schemeClr val="accent6"/>
                        </a:solidFill>
                      </a:rPr>
                      <a:t>because</a:t>
                    </a:r>
                    <a:r>
                      <a:rPr lang="fr-FR" sz="800" dirty="0" smtClean="0">
                        <a:solidFill>
                          <a:schemeClr val="accent6"/>
                        </a:solidFill>
                      </a:rPr>
                      <a:t> </a:t>
                    </a:r>
                    <a:r>
                      <a:rPr lang="fr-FR" sz="800" dirty="0" err="1" smtClean="0">
                        <a:solidFill>
                          <a:schemeClr val="accent6"/>
                        </a:solidFill>
                      </a:rPr>
                      <a:t>we</a:t>
                    </a:r>
                    <a:r>
                      <a:rPr lang="fr-FR" sz="800" dirty="0" smtClean="0">
                        <a:solidFill>
                          <a:schemeClr val="accent6"/>
                        </a:solidFill>
                      </a:rPr>
                      <a:t> </a:t>
                    </a:r>
                    <a:r>
                      <a:rPr lang="fr-FR" sz="800" dirty="0" err="1" smtClean="0">
                        <a:solidFill>
                          <a:schemeClr val="accent6"/>
                        </a:solidFill>
                      </a:rPr>
                      <a:t>will</a:t>
                    </a:r>
                    <a:r>
                      <a:rPr lang="fr-FR" sz="800" dirty="0" smtClean="0">
                        <a:solidFill>
                          <a:schemeClr val="accent6"/>
                        </a:solidFill>
                      </a:rPr>
                      <a:t> correct artefacts online</a:t>
                    </a:r>
                    <a:endParaRPr lang="fr-FR" sz="800" dirty="0">
                      <a:solidFill>
                        <a:schemeClr val="accent6"/>
                      </a:solidFill>
                    </a:endParaRPr>
                  </a:p>
                </p:txBody>
              </p:sp>
              <p:grpSp>
                <p:nvGrpSpPr>
                  <p:cNvPr id="119" name="Group 118"/>
                  <p:cNvGrpSpPr/>
                  <p:nvPr/>
                </p:nvGrpSpPr>
                <p:grpSpPr>
                  <a:xfrm>
                    <a:off x="-83221" y="361114"/>
                    <a:ext cx="9192841" cy="4569478"/>
                    <a:chOff x="-83221" y="361114"/>
                    <a:chExt cx="9192841" cy="4569478"/>
                  </a:xfrm>
                </p:grpSpPr>
                <p:grpSp>
                  <p:nvGrpSpPr>
                    <p:cNvPr id="83" name="Group 82"/>
                    <p:cNvGrpSpPr/>
                    <p:nvPr/>
                  </p:nvGrpSpPr>
                  <p:grpSpPr>
                    <a:xfrm>
                      <a:off x="-83221" y="1580147"/>
                      <a:ext cx="9192841" cy="3350445"/>
                      <a:chOff x="-224163" y="988903"/>
                      <a:chExt cx="9192841" cy="3350445"/>
                    </a:xfrm>
                  </p:grpSpPr>
                  <p:grpSp>
                    <p:nvGrpSpPr>
                      <p:cNvPr id="77" name="Group 76"/>
                      <p:cNvGrpSpPr/>
                      <p:nvPr/>
                    </p:nvGrpSpPr>
                    <p:grpSpPr>
                      <a:xfrm>
                        <a:off x="-224163" y="988903"/>
                        <a:ext cx="9192841" cy="3350445"/>
                        <a:chOff x="-224163" y="988903"/>
                        <a:chExt cx="9192841" cy="3350445"/>
                      </a:xfrm>
                    </p:grpSpPr>
                    <p:sp>
                      <p:nvSpPr>
                        <p:cNvPr id="31" name="TextBox 30"/>
                        <p:cNvSpPr txBox="1"/>
                        <p:nvPr/>
                      </p:nvSpPr>
                      <p:spPr>
                        <a:xfrm>
                          <a:off x="-224163" y="2199027"/>
                          <a:ext cx="1270845" cy="507831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900" dirty="0" err="1" smtClean="0"/>
                            <a:t>pp</a:t>
                          </a:r>
                          <a:r>
                            <a:rPr lang="fr-FR" sz="900" dirty="0" err="1" smtClean="0"/>
                            <a:t>CalibrationData</a:t>
                          </a:r>
                          <a:r>
                            <a:rPr lang="fr-FR" sz="900" dirty="0" smtClean="0"/>
                            <a:t> </a:t>
                          </a:r>
                          <a:r>
                            <a:rPr lang="fr-FR" sz="900" dirty="0" smtClean="0"/>
                            <a:t>of the best </a:t>
                          </a:r>
                          <a:r>
                            <a:rPr lang="fr-FR" sz="900" dirty="0" err="1" smtClean="0"/>
                            <a:t>channel</a:t>
                          </a:r>
                          <a:endParaRPr lang="fr-FR" sz="900" dirty="0" smtClean="0"/>
                        </a:p>
                        <a:p>
                          <a:pPr algn="ctr"/>
                          <a:r>
                            <a:rPr lang="fr-FR" sz="900" dirty="0" err="1"/>
                            <a:t>w</a:t>
                          </a:r>
                          <a:r>
                            <a:rPr lang="fr-FR" sz="900" dirty="0" err="1" smtClean="0"/>
                            <a:t>ithout</a:t>
                          </a:r>
                          <a:r>
                            <a:rPr lang="fr-FR" sz="900" dirty="0" smtClean="0"/>
                            <a:t> Bad data</a:t>
                          </a:r>
                          <a:endParaRPr lang="fr-FR" sz="900" dirty="0"/>
                        </a:p>
                      </p:txBody>
                    </p:sp>
                    <p:sp>
                      <p:nvSpPr>
                        <p:cNvPr id="67" name="TextBox 66"/>
                        <p:cNvSpPr txBox="1"/>
                        <p:nvPr/>
                      </p:nvSpPr>
                      <p:spPr>
                        <a:xfrm>
                          <a:off x="6201303" y="3273214"/>
                          <a:ext cx="1237324" cy="230832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900" dirty="0" err="1" smtClean="0"/>
                            <a:t>Smooth</a:t>
                          </a:r>
                          <a:r>
                            <a:rPr lang="fr-FR" sz="900" dirty="0" smtClean="0"/>
                            <a:t> SNR</a:t>
                          </a:r>
                        </a:p>
                      </p:txBody>
                    </p:sp>
                    <p:grpSp>
                      <p:nvGrpSpPr>
                        <p:cNvPr id="76" name="Group 75"/>
                        <p:cNvGrpSpPr/>
                        <p:nvPr/>
                      </p:nvGrpSpPr>
                      <p:grpSpPr>
                        <a:xfrm>
                          <a:off x="104001" y="988903"/>
                          <a:ext cx="6843777" cy="3350445"/>
                          <a:chOff x="548389" y="1063177"/>
                          <a:chExt cx="6843777" cy="3350445"/>
                        </a:xfrm>
                      </p:grpSpPr>
                      <p:sp>
                        <p:nvSpPr>
                          <p:cNvPr id="35" name="TextBox 34"/>
                          <p:cNvSpPr txBox="1"/>
                          <p:nvPr/>
                        </p:nvSpPr>
                        <p:spPr>
                          <a:xfrm>
                            <a:off x="1278855" y="1193656"/>
                            <a:ext cx="1117449" cy="41549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700" dirty="0" err="1" smtClean="0"/>
                              <a:t>Whole</a:t>
                            </a:r>
                            <a:r>
                              <a:rPr lang="fr-FR" sz="700" dirty="0" smtClean="0"/>
                              <a:t> </a:t>
                            </a:r>
                            <a:r>
                              <a:rPr lang="fr-FR" sz="700" dirty="0" err="1" smtClean="0"/>
                              <a:t>rawCalibrationData</a:t>
                            </a:r>
                            <a:endParaRPr lang="fr-FR" sz="700" dirty="0" smtClean="0"/>
                          </a:p>
                          <a:p>
                            <a:pPr algn="ctr"/>
                            <a:r>
                              <a:rPr lang="fr-FR" sz="700" dirty="0" err="1"/>
                              <a:t>w</a:t>
                            </a:r>
                            <a:r>
                              <a:rPr lang="fr-FR" sz="700" dirty="0" err="1" smtClean="0"/>
                              <a:t>ithout</a:t>
                            </a:r>
                            <a:r>
                              <a:rPr lang="fr-FR" sz="700" dirty="0" smtClean="0"/>
                              <a:t> </a:t>
                            </a:r>
                            <a:r>
                              <a:rPr lang="fr-FR" sz="700" dirty="0" err="1" smtClean="0"/>
                              <a:t>NaN</a:t>
                            </a:r>
                            <a:r>
                              <a:rPr lang="fr-FR" sz="700" dirty="0" smtClean="0"/>
                              <a:t> values</a:t>
                            </a:r>
                            <a:endParaRPr lang="fr-FR" sz="700" dirty="0"/>
                          </a:p>
                        </p:txBody>
                      </p:sp>
                      <p:cxnSp>
                        <p:nvCxnSpPr>
                          <p:cNvPr id="41" name="Straight Connector 40"/>
                          <p:cNvCxnSpPr/>
                          <p:nvPr/>
                        </p:nvCxnSpPr>
                        <p:spPr>
                          <a:xfrm>
                            <a:off x="770990" y="1794030"/>
                            <a:ext cx="0" cy="521831"/>
                          </a:xfrm>
                          <a:prstGeom prst="line">
                            <a:avLst/>
                          </a:prstGeom>
                          <a:ln>
                            <a:headEnd type="triangle" w="med" len="med"/>
                            <a:tailEnd type="none" w="med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3" name="Straight Arrow Connector 42"/>
                          <p:cNvCxnSpPr/>
                          <p:nvPr/>
                        </p:nvCxnSpPr>
                        <p:spPr>
                          <a:xfrm>
                            <a:off x="1398802" y="1470865"/>
                            <a:ext cx="905748" cy="0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5" name="Straight Connector 44"/>
                          <p:cNvCxnSpPr/>
                          <p:nvPr/>
                        </p:nvCxnSpPr>
                        <p:spPr>
                          <a:xfrm>
                            <a:off x="548389" y="2795132"/>
                            <a:ext cx="0" cy="410647"/>
                          </a:xfrm>
                          <a:prstGeom prst="line">
                            <a:avLst/>
                          </a:prstGeom>
                          <a:ln>
                            <a:headEnd type="none" w="med" len="med"/>
                            <a:tailEnd type="triangle" w="med" len="med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47" name="Straight Arrow Connector 46"/>
                          <p:cNvCxnSpPr/>
                          <p:nvPr/>
                        </p:nvCxnSpPr>
                        <p:spPr>
                          <a:xfrm>
                            <a:off x="1081925" y="3649189"/>
                            <a:ext cx="628655" cy="7414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8" name="TextBox 47"/>
                          <p:cNvSpPr txBox="1"/>
                          <p:nvPr/>
                        </p:nvSpPr>
                        <p:spPr>
                          <a:xfrm>
                            <a:off x="2154978" y="1063177"/>
                            <a:ext cx="1540386" cy="1200329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900" dirty="0" smtClean="0"/>
                              <a:t>DC </a:t>
                            </a:r>
                            <a:r>
                              <a:rPr lang="fr-FR" sz="900" dirty="0" err="1" smtClean="0"/>
                              <a:t>removal</a:t>
                            </a:r>
                            <a:r>
                              <a:rPr lang="fr-FR" sz="900" dirty="0"/>
                              <a:t> </a:t>
                            </a:r>
                            <a:r>
                              <a:rPr lang="fr-FR" sz="900" dirty="0" smtClean="0"/>
                              <a:t>(</a:t>
                            </a:r>
                            <a:r>
                              <a:rPr lang="fr-FR" sz="900" dirty="0" err="1" smtClean="0"/>
                              <a:t>whole</a:t>
                            </a:r>
                            <a:r>
                              <a:rPr lang="fr-FR" sz="900" dirty="0" smtClean="0"/>
                              <a:t> signal)</a:t>
                            </a:r>
                          </a:p>
                          <a:p>
                            <a:pPr algn="ctr"/>
                            <a:r>
                              <a:rPr lang="fr-FR" sz="900" dirty="0" smtClean="0"/>
                              <a:t>+</a:t>
                            </a:r>
                          </a:p>
                          <a:p>
                            <a:pPr algn="ctr"/>
                            <a:r>
                              <a:rPr lang="fr-FR" sz="900" dirty="0" err="1" smtClean="0"/>
                              <a:t>Remove</a:t>
                            </a:r>
                            <a:r>
                              <a:rPr lang="fr-FR" sz="900" dirty="0" smtClean="0"/>
                              <a:t> the </a:t>
                            </a:r>
                            <a:r>
                              <a:rPr lang="fr-FR" sz="900" dirty="0" err="1" smtClean="0"/>
                              <a:t>powerline</a:t>
                            </a:r>
                            <a:r>
                              <a:rPr lang="fr-FR" sz="900" dirty="0" smtClean="0"/>
                              <a:t> noise (</a:t>
                            </a:r>
                            <a:r>
                              <a:rPr lang="fr-FR" sz="900" dirty="0" err="1" smtClean="0"/>
                              <a:t>notch</a:t>
                            </a:r>
                            <a:r>
                              <a:rPr lang="fr-FR" sz="900" dirty="0" smtClean="0"/>
                              <a:t> at 50 and 100Hz) (</a:t>
                            </a:r>
                            <a:r>
                              <a:rPr lang="fr-FR" sz="900" dirty="0" err="1" smtClean="0"/>
                              <a:t>whole</a:t>
                            </a:r>
                            <a:r>
                              <a:rPr lang="fr-FR" sz="900" dirty="0" smtClean="0"/>
                              <a:t> signal)</a:t>
                            </a:r>
                          </a:p>
                          <a:p>
                            <a:pPr algn="ctr"/>
                            <a:r>
                              <a:rPr lang="fr-FR" sz="900" dirty="0" smtClean="0"/>
                              <a:t>+</a:t>
                            </a:r>
                          </a:p>
                          <a:p>
                            <a:pPr algn="ctr"/>
                            <a:r>
                              <a:rPr lang="fr-FR" sz="900" dirty="0" err="1" smtClean="0"/>
                              <a:t>Apply</a:t>
                            </a:r>
                            <a:r>
                              <a:rPr lang="fr-FR" sz="900" dirty="0" smtClean="0"/>
                              <a:t> a </a:t>
                            </a:r>
                            <a:r>
                              <a:rPr lang="fr-FR" sz="900" dirty="0" err="1" smtClean="0"/>
                              <a:t>bandpass</a:t>
                            </a:r>
                            <a:r>
                              <a:rPr lang="fr-FR" sz="900" dirty="0" smtClean="0"/>
                              <a:t> </a:t>
                            </a:r>
                            <a:r>
                              <a:rPr lang="fr-FR" sz="900" dirty="0" err="1" smtClean="0"/>
                              <a:t>between</a:t>
                            </a:r>
                            <a:r>
                              <a:rPr lang="fr-FR" sz="900" dirty="0" smtClean="0"/>
                              <a:t> 2 and 30Hz</a:t>
                            </a:r>
                          </a:p>
                        </p:txBody>
                      </p:sp>
                      <p:cxnSp>
                        <p:nvCxnSpPr>
                          <p:cNvPr id="50" name="Straight Arrow Connector 49"/>
                          <p:cNvCxnSpPr/>
                          <p:nvPr/>
                        </p:nvCxnSpPr>
                        <p:spPr>
                          <a:xfrm>
                            <a:off x="3548574" y="1455134"/>
                            <a:ext cx="1071724" cy="0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51" name="TextBox 50"/>
                          <p:cNvSpPr txBox="1"/>
                          <p:nvPr/>
                        </p:nvSpPr>
                        <p:spPr>
                          <a:xfrm>
                            <a:off x="3495535" y="1180283"/>
                            <a:ext cx="1117449" cy="41549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700" dirty="0" err="1" smtClean="0"/>
                              <a:t>Whole</a:t>
                            </a:r>
                            <a:r>
                              <a:rPr lang="fr-FR" sz="700" dirty="0" smtClean="0"/>
                              <a:t> </a:t>
                            </a:r>
                            <a:r>
                              <a:rPr lang="fr-FR" sz="700" dirty="0" err="1" smtClean="0"/>
                              <a:t>rawCalibrationData</a:t>
                            </a:r>
                            <a:endParaRPr lang="fr-FR" sz="700" dirty="0"/>
                          </a:p>
                          <a:p>
                            <a:pPr algn="ctr"/>
                            <a:r>
                              <a:rPr lang="fr-FR" sz="700" dirty="0" err="1"/>
                              <a:t>w</a:t>
                            </a:r>
                            <a:r>
                              <a:rPr lang="fr-FR" sz="700" dirty="0" err="1" smtClean="0"/>
                              <a:t>ithout</a:t>
                            </a:r>
                            <a:r>
                              <a:rPr lang="fr-FR" sz="700" dirty="0" smtClean="0"/>
                              <a:t> </a:t>
                            </a:r>
                            <a:r>
                              <a:rPr lang="fr-FR" sz="700" dirty="0" err="1" smtClean="0"/>
                              <a:t>NaN</a:t>
                            </a:r>
                            <a:r>
                              <a:rPr lang="fr-FR" sz="700" dirty="0" smtClean="0"/>
                              <a:t> values</a:t>
                            </a:r>
                            <a:endParaRPr lang="fr-FR" sz="700" dirty="0"/>
                          </a:p>
                        </p:txBody>
                      </p:sp>
                      <p:sp>
                        <p:nvSpPr>
                          <p:cNvPr id="53" name="TextBox 52"/>
                          <p:cNvSpPr txBox="1"/>
                          <p:nvPr/>
                        </p:nvSpPr>
                        <p:spPr>
                          <a:xfrm>
                            <a:off x="4445495" y="1233025"/>
                            <a:ext cx="1237324" cy="3693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900" dirty="0" smtClean="0"/>
                              <a:t>Set the </a:t>
                            </a:r>
                            <a:r>
                              <a:rPr lang="fr-FR" sz="900" dirty="0" err="1" smtClean="0"/>
                              <a:t>thresholds</a:t>
                            </a:r>
                            <a:r>
                              <a:rPr lang="fr-FR" sz="900" dirty="0" smtClean="0"/>
                              <a:t> for the </a:t>
                            </a:r>
                            <a:r>
                              <a:rPr lang="fr-FR" sz="900" dirty="0" err="1" smtClean="0"/>
                              <a:t>outliers</a:t>
                            </a:r>
                            <a:endParaRPr lang="fr-FR" sz="900" dirty="0" smtClean="0"/>
                          </a:p>
                        </p:txBody>
                      </p:sp>
                      <p:sp>
                        <p:nvSpPr>
                          <p:cNvPr id="58" name="TextBox 57"/>
                          <p:cNvSpPr txBox="1"/>
                          <p:nvPr/>
                        </p:nvSpPr>
                        <p:spPr>
                          <a:xfrm>
                            <a:off x="5950890" y="1245373"/>
                            <a:ext cx="1441276" cy="369332"/>
                          </a:xfrm>
                          <a:prstGeom prst="rect">
                            <a:avLst/>
                          </a:prstGeom>
                          <a:noFill/>
                          <a:ln>
                            <a:solidFill>
                              <a:schemeClr val="accent1"/>
                            </a:solidFill>
                          </a:ln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900" dirty="0" err="1" smtClean="0"/>
                              <a:t>Keep</a:t>
                            </a:r>
                            <a:r>
                              <a:rPr lang="fr-FR" sz="900" dirty="0" smtClean="0"/>
                              <a:t> </a:t>
                            </a:r>
                            <a:r>
                              <a:rPr lang="fr-FR" sz="900" dirty="0" err="1" smtClean="0"/>
                              <a:t>them</a:t>
                            </a:r>
                            <a:r>
                              <a:rPr lang="fr-FR" sz="900" dirty="0" smtClean="0"/>
                              <a:t> in memory for the session</a:t>
                            </a:r>
                          </a:p>
                        </p:txBody>
                      </p:sp>
                      <p:sp>
                        <p:nvSpPr>
                          <p:cNvPr id="59" name="TextBox 58"/>
                          <p:cNvSpPr txBox="1"/>
                          <p:nvPr/>
                        </p:nvSpPr>
                        <p:spPr>
                          <a:xfrm>
                            <a:off x="1658914" y="2270804"/>
                            <a:ext cx="2057459" cy="175432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900" dirty="0" smtClean="0"/>
                              <a:t>DC </a:t>
                            </a:r>
                            <a:r>
                              <a:rPr lang="fr-FR" sz="900" dirty="0" err="1" smtClean="0"/>
                              <a:t>removal</a:t>
                            </a:r>
                            <a:endParaRPr lang="fr-FR" sz="900" dirty="0" smtClean="0"/>
                          </a:p>
                          <a:p>
                            <a:pPr algn="ctr"/>
                            <a:r>
                              <a:rPr lang="fr-FR" sz="900" dirty="0" smtClean="0"/>
                              <a:t>(</a:t>
                            </a:r>
                            <a:r>
                              <a:rPr lang="fr-FR" sz="900" dirty="0" err="1" smtClean="0"/>
                              <a:t>whole</a:t>
                            </a:r>
                            <a:r>
                              <a:rPr lang="fr-FR" sz="900" dirty="0" smtClean="0"/>
                              <a:t> signal)</a:t>
                            </a:r>
                          </a:p>
                          <a:p>
                            <a:pPr algn="ctr"/>
                            <a:r>
                              <a:rPr lang="fr-FR" sz="900" dirty="0" smtClean="0"/>
                              <a:t>+</a:t>
                            </a:r>
                          </a:p>
                          <a:p>
                            <a:pPr algn="ctr"/>
                            <a:r>
                              <a:rPr lang="fr-FR" sz="900" dirty="0" err="1" smtClean="0"/>
                              <a:t>Remove</a:t>
                            </a:r>
                            <a:r>
                              <a:rPr lang="fr-FR" sz="900" dirty="0" smtClean="0"/>
                              <a:t> the </a:t>
                            </a:r>
                            <a:r>
                              <a:rPr lang="fr-FR" sz="900" dirty="0" err="1" smtClean="0"/>
                              <a:t>powerline</a:t>
                            </a:r>
                            <a:r>
                              <a:rPr lang="fr-FR" sz="900" dirty="0" smtClean="0"/>
                              <a:t> noise (</a:t>
                            </a:r>
                            <a:r>
                              <a:rPr lang="fr-FR" sz="900" dirty="0" err="1" smtClean="0"/>
                              <a:t>notch</a:t>
                            </a:r>
                            <a:r>
                              <a:rPr lang="fr-FR" sz="900" dirty="0" smtClean="0"/>
                              <a:t> at 50 and 100Hz) (</a:t>
                            </a:r>
                            <a:r>
                              <a:rPr lang="fr-FR" sz="900" dirty="0" err="1" smtClean="0"/>
                              <a:t>whole</a:t>
                            </a:r>
                            <a:r>
                              <a:rPr lang="fr-FR" sz="900" dirty="0" smtClean="0"/>
                              <a:t> signal)</a:t>
                            </a:r>
                          </a:p>
                          <a:p>
                            <a:pPr algn="ctr"/>
                            <a:r>
                              <a:rPr lang="fr-FR" sz="900" dirty="0" smtClean="0"/>
                              <a:t>+</a:t>
                            </a:r>
                          </a:p>
                          <a:p>
                            <a:pPr algn="ctr"/>
                            <a:r>
                              <a:rPr lang="fr-FR" sz="900" dirty="0" err="1" smtClean="0"/>
                              <a:t>Apply</a:t>
                            </a:r>
                            <a:r>
                              <a:rPr lang="fr-FR" sz="900" dirty="0" smtClean="0"/>
                              <a:t> a </a:t>
                            </a:r>
                            <a:r>
                              <a:rPr lang="fr-FR" sz="900" dirty="0" err="1" smtClean="0"/>
                              <a:t>bandpass</a:t>
                            </a:r>
                            <a:r>
                              <a:rPr lang="fr-FR" sz="900" dirty="0" smtClean="0"/>
                              <a:t> </a:t>
                            </a:r>
                            <a:r>
                              <a:rPr lang="fr-FR" sz="900" dirty="0" err="1" smtClean="0"/>
                              <a:t>between</a:t>
                            </a:r>
                            <a:r>
                              <a:rPr lang="fr-FR" sz="900" dirty="0" smtClean="0"/>
                              <a:t> 2 and 30Hz</a:t>
                            </a:r>
                          </a:p>
                          <a:p>
                            <a:pPr algn="ctr"/>
                            <a:r>
                              <a:rPr lang="fr-FR" sz="900" dirty="0" smtClean="0"/>
                              <a:t>+</a:t>
                            </a:r>
                          </a:p>
                          <a:p>
                            <a:pPr algn="ctr"/>
                            <a:r>
                              <a:rPr lang="fr-FR" sz="900" dirty="0" err="1" smtClean="0"/>
                              <a:t>Apply</a:t>
                            </a:r>
                            <a:r>
                              <a:rPr lang="fr-FR" sz="900" dirty="0" smtClean="0"/>
                              <a:t> a </a:t>
                            </a:r>
                            <a:r>
                              <a:rPr lang="fr-FR" sz="900" dirty="0" err="1" smtClean="0"/>
                              <a:t>linear</a:t>
                            </a:r>
                            <a:r>
                              <a:rPr lang="fr-FR" sz="900" dirty="0" smtClean="0"/>
                              <a:t> interpolation of the </a:t>
                            </a:r>
                            <a:r>
                              <a:rPr lang="fr-FR" sz="900" dirty="0" err="1" smtClean="0"/>
                              <a:t>outliers</a:t>
                            </a:r>
                            <a:r>
                              <a:rPr lang="fr-FR" sz="900" dirty="0" smtClean="0"/>
                              <a:t> </a:t>
                            </a:r>
                            <a:r>
                              <a:rPr lang="fr-FR" sz="900" dirty="0" err="1" smtClean="0"/>
                              <a:t>based</a:t>
                            </a:r>
                            <a:r>
                              <a:rPr lang="fr-FR" sz="900" dirty="0" smtClean="0"/>
                              <a:t> on the data of the </a:t>
                            </a:r>
                            <a:r>
                              <a:rPr lang="fr-FR" sz="900" dirty="0" err="1" smtClean="0"/>
                              <a:t>whole</a:t>
                            </a:r>
                            <a:r>
                              <a:rPr lang="fr-FR" sz="900" dirty="0" smtClean="0"/>
                              <a:t> signal </a:t>
                            </a:r>
                            <a:r>
                              <a:rPr lang="fr-FR" sz="900" dirty="0" err="1" smtClean="0"/>
                              <a:t>from</a:t>
                            </a:r>
                            <a:r>
                              <a:rPr lang="fr-FR" sz="900" dirty="0" smtClean="0"/>
                              <a:t> calibration</a:t>
                            </a:r>
                          </a:p>
                        </p:txBody>
                      </p:sp>
                      <p:cxnSp>
                        <p:nvCxnSpPr>
                          <p:cNvPr id="60" name="Straight Arrow Connector 59"/>
                          <p:cNvCxnSpPr/>
                          <p:nvPr/>
                        </p:nvCxnSpPr>
                        <p:spPr>
                          <a:xfrm>
                            <a:off x="3576228" y="3507854"/>
                            <a:ext cx="1071724" cy="0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63" name="TextBox 62"/>
                          <p:cNvSpPr txBox="1"/>
                          <p:nvPr/>
                        </p:nvSpPr>
                        <p:spPr>
                          <a:xfrm>
                            <a:off x="3543072" y="3222693"/>
                            <a:ext cx="1117449" cy="41549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700" dirty="0"/>
                              <a:t>4s by 4s </a:t>
                            </a:r>
                            <a:r>
                              <a:rPr lang="fr-FR" sz="700" dirty="0" err="1"/>
                              <a:t>with</a:t>
                            </a:r>
                            <a:r>
                              <a:rPr lang="fr-FR" sz="700" dirty="0"/>
                              <a:t> </a:t>
                            </a:r>
                            <a:r>
                              <a:rPr lang="fr-FR" sz="700" dirty="0" err="1"/>
                              <a:t>sliding</a:t>
                            </a:r>
                            <a:r>
                              <a:rPr lang="fr-FR" sz="700" dirty="0"/>
                              <a:t> </a:t>
                            </a:r>
                            <a:r>
                              <a:rPr lang="fr-FR" sz="700" dirty="0" err="1"/>
                              <a:t>window</a:t>
                            </a:r>
                            <a:r>
                              <a:rPr lang="fr-FR" sz="700" dirty="0"/>
                              <a:t> of 1s </a:t>
                            </a:r>
                            <a:r>
                              <a:rPr lang="fr-FR" sz="700" dirty="0" err="1"/>
                              <a:t>without</a:t>
                            </a:r>
                            <a:r>
                              <a:rPr lang="fr-FR" sz="700" dirty="0"/>
                              <a:t> </a:t>
                            </a:r>
                            <a:r>
                              <a:rPr lang="fr-FR" sz="700" dirty="0" err="1"/>
                              <a:t>NaN</a:t>
                            </a:r>
                            <a:r>
                              <a:rPr lang="fr-FR" sz="700" dirty="0"/>
                              <a:t> values</a:t>
                            </a:r>
                          </a:p>
                        </p:txBody>
                      </p:sp>
                      <p:sp>
                        <p:nvSpPr>
                          <p:cNvPr id="64" name="TextBox 63"/>
                          <p:cNvSpPr txBox="1"/>
                          <p:nvPr/>
                        </p:nvSpPr>
                        <p:spPr>
                          <a:xfrm>
                            <a:off x="4541863" y="3374083"/>
                            <a:ext cx="1237324" cy="230832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900" dirty="0" err="1" smtClean="0"/>
                              <a:t>Compute</a:t>
                            </a:r>
                            <a:r>
                              <a:rPr lang="fr-FR" sz="900" dirty="0" smtClean="0"/>
                              <a:t> SNR</a:t>
                            </a:r>
                          </a:p>
                        </p:txBody>
                      </p:sp>
                      <p:cxnSp>
                        <p:nvCxnSpPr>
                          <p:cNvPr id="65" name="Straight Arrow Connector 64"/>
                          <p:cNvCxnSpPr/>
                          <p:nvPr/>
                        </p:nvCxnSpPr>
                        <p:spPr>
                          <a:xfrm>
                            <a:off x="5675767" y="3490293"/>
                            <a:ext cx="1071724" cy="0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66" name="TextBox 65"/>
                          <p:cNvSpPr txBox="1"/>
                          <p:nvPr/>
                        </p:nvSpPr>
                        <p:spPr>
                          <a:xfrm>
                            <a:off x="5659594" y="3217646"/>
                            <a:ext cx="1117449" cy="415498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700" dirty="0"/>
                              <a:t>4s by 4s </a:t>
                            </a:r>
                            <a:r>
                              <a:rPr lang="fr-FR" sz="700" dirty="0" err="1"/>
                              <a:t>with</a:t>
                            </a:r>
                            <a:r>
                              <a:rPr lang="fr-FR" sz="700" dirty="0"/>
                              <a:t> </a:t>
                            </a:r>
                            <a:r>
                              <a:rPr lang="fr-FR" sz="700" dirty="0" err="1"/>
                              <a:t>sliding</a:t>
                            </a:r>
                            <a:r>
                              <a:rPr lang="fr-FR" sz="700" dirty="0"/>
                              <a:t> </a:t>
                            </a:r>
                            <a:r>
                              <a:rPr lang="fr-FR" sz="700" dirty="0" err="1"/>
                              <a:t>window</a:t>
                            </a:r>
                            <a:r>
                              <a:rPr lang="fr-FR" sz="700" dirty="0"/>
                              <a:t> of 1s </a:t>
                            </a:r>
                            <a:r>
                              <a:rPr lang="fr-FR" sz="700" dirty="0" err="1"/>
                              <a:t>without</a:t>
                            </a:r>
                            <a:r>
                              <a:rPr lang="fr-FR" sz="700" dirty="0"/>
                              <a:t> </a:t>
                            </a:r>
                            <a:r>
                              <a:rPr lang="fr-FR" sz="700" dirty="0" err="1"/>
                              <a:t>NaN</a:t>
                            </a:r>
                            <a:r>
                              <a:rPr lang="fr-FR" sz="700" dirty="0"/>
                              <a:t> values</a:t>
                            </a:r>
                          </a:p>
                        </p:txBody>
                      </p:sp>
                      <p:cxnSp>
                        <p:nvCxnSpPr>
                          <p:cNvPr id="69" name="Straight Arrow Connector 68"/>
                          <p:cNvCxnSpPr>
                            <a:stCxn id="64" idx="2"/>
                          </p:cNvCxnSpPr>
                          <p:nvPr/>
                        </p:nvCxnSpPr>
                        <p:spPr>
                          <a:xfrm>
                            <a:off x="5160525" y="3604915"/>
                            <a:ext cx="0" cy="334987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70" name="TextBox 69"/>
                          <p:cNvSpPr txBox="1"/>
                          <p:nvPr/>
                        </p:nvSpPr>
                        <p:spPr>
                          <a:xfrm>
                            <a:off x="4306733" y="3905791"/>
                            <a:ext cx="1744123" cy="507831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900" dirty="0" smtClean="0"/>
                              <a:t>Store </a:t>
                            </a:r>
                            <a:r>
                              <a:rPr lang="fr-FR" sz="900" dirty="0" err="1" smtClean="0"/>
                              <a:t>it</a:t>
                            </a:r>
                            <a:r>
                              <a:rPr lang="fr-FR" sz="900" dirty="0" smtClean="0"/>
                              <a:t> in a </a:t>
                            </a:r>
                            <a:r>
                              <a:rPr lang="fr-FR" sz="900" dirty="0" err="1" smtClean="0"/>
                              <a:t>SNRCalib</a:t>
                            </a:r>
                            <a:r>
                              <a:rPr lang="fr-FR" sz="900" dirty="0" smtClean="0"/>
                              <a:t> </a:t>
                            </a:r>
                            <a:r>
                              <a:rPr lang="fr-FR" sz="900" dirty="0" err="1" smtClean="0"/>
                              <a:t>vector</a:t>
                            </a:r>
                            <a:r>
                              <a:rPr lang="fr-FR" sz="900" dirty="0" smtClean="0"/>
                              <a:t> to </a:t>
                            </a:r>
                            <a:r>
                              <a:rPr lang="fr-FR" sz="900" dirty="0" err="1" smtClean="0"/>
                              <a:t>be</a:t>
                            </a:r>
                            <a:r>
                              <a:rPr lang="fr-FR" sz="900" dirty="0" smtClean="0"/>
                              <a:t> able to </a:t>
                            </a:r>
                            <a:r>
                              <a:rPr lang="fr-FR" sz="900" dirty="0" err="1" smtClean="0"/>
                              <a:t>smooth</a:t>
                            </a:r>
                            <a:r>
                              <a:rPr lang="fr-FR" sz="900" dirty="0" smtClean="0"/>
                              <a:t> </a:t>
                            </a:r>
                            <a:r>
                              <a:rPr lang="fr-FR" sz="900" dirty="0" err="1" smtClean="0"/>
                              <a:t>with</a:t>
                            </a:r>
                            <a:r>
                              <a:rPr lang="fr-FR" sz="900" dirty="0" smtClean="0"/>
                              <a:t> the </a:t>
                            </a:r>
                            <a:r>
                              <a:rPr lang="fr-FR" sz="900" dirty="0" err="1" smtClean="0"/>
                              <a:t>previous</a:t>
                            </a:r>
                            <a:r>
                              <a:rPr lang="fr-FR" sz="900" dirty="0" smtClean="0"/>
                              <a:t> SNR values</a:t>
                            </a:r>
                          </a:p>
                        </p:txBody>
                      </p:sp>
                      <p:cxnSp>
                        <p:nvCxnSpPr>
                          <p:cNvPr id="72" name="Straight Connector 71"/>
                          <p:cNvCxnSpPr>
                            <a:stCxn id="70" idx="3"/>
                          </p:cNvCxnSpPr>
                          <p:nvPr/>
                        </p:nvCxnSpPr>
                        <p:spPr>
                          <a:xfrm flipV="1">
                            <a:off x="6050856" y="4158851"/>
                            <a:ext cx="1206687" cy="856"/>
                          </a:xfrm>
                          <a:prstGeom prst="line">
                            <a:avLst/>
                          </a:prstGeom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74" name="Straight Arrow Connector 73"/>
                          <p:cNvCxnSpPr/>
                          <p:nvPr/>
                        </p:nvCxnSpPr>
                        <p:spPr>
                          <a:xfrm flipV="1">
                            <a:off x="7257543" y="3593709"/>
                            <a:ext cx="0" cy="565142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sp>
                      <p:nvSpPr>
                        <p:cNvPr id="75" name="TextBox 74"/>
                        <p:cNvSpPr txBox="1"/>
                        <p:nvPr/>
                      </p:nvSpPr>
                      <p:spPr>
                        <a:xfrm>
                          <a:off x="7527402" y="3147814"/>
                          <a:ext cx="1441276" cy="646331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accent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900" dirty="0" err="1" smtClean="0"/>
                            <a:t>Keep</a:t>
                          </a:r>
                          <a:r>
                            <a:rPr lang="fr-FR" sz="900" dirty="0" smtClean="0"/>
                            <a:t> </a:t>
                          </a:r>
                          <a:r>
                            <a:rPr lang="fr-FR" sz="900" dirty="0" err="1" smtClean="0"/>
                            <a:t>them</a:t>
                          </a:r>
                          <a:r>
                            <a:rPr lang="fr-FR" sz="900" dirty="0" smtClean="0"/>
                            <a:t> in memory (</a:t>
                          </a:r>
                          <a:r>
                            <a:rPr lang="fr-FR" sz="900" dirty="0" err="1" smtClean="0"/>
                            <a:t>SmoothedSNRCalib</a:t>
                          </a:r>
                          <a:r>
                            <a:rPr lang="fr-FR" sz="900" dirty="0" smtClean="0"/>
                            <a:t>) to </a:t>
                          </a:r>
                          <a:r>
                            <a:rPr lang="fr-FR" sz="900" dirty="0" err="1" smtClean="0"/>
                            <a:t>normalize</a:t>
                          </a:r>
                          <a:r>
                            <a:rPr lang="fr-FR" sz="900" dirty="0" smtClean="0"/>
                            <a:t> </a:t>
                          </a:r>
                          <a:r>
                            <a:rPr lang="fr-FR" sz="900" dirty="0" err="1" smtClean="0"/>
                            <a:t>smoothed</a:t>
                          </a:r>
                          <a:r>
                            <a:rPr lang="fr-FR" sz="900" dirty="0" smtClean="0"/>
                            <a:t> SNR </a:t>
                          </a:r>
                          <a:r>
                            <a:rPr lang="fr-FR" sz="900" dirty="0" err="1" smtClean="0"/>
                            <a:t>from</a:t>
                          </a:r>
                          <a:r>
                            <a:rPr lang="fr-FR" sz="900" dirty="0" smtClean="0"/>
                            <a:t> the session</a:t>
                          </a:r>
                        </a:p>
                      </p:txBody>
                    </p:sp>
                  </p:grpSp>
                  <p:cxnSp>
                    <p:nvCxnSpPr>
                      <p:cNvPr id="82" name="Straight Arrow Connector 81"/>
                      <p:cNvCxnSpPr/>
                      <p:nvPr/>
                    </p:nvCxnSpPr>
                    <p:spPr>
                      <a:xfrm>
                        <a:off x="7167362" y="3401729"/>
                        <a:ext cx="334807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84" name="TextBox 83"/>
                    <p:cNvSpPr txBox="1"/>
                    <p:nvPr/>
                  </p:nvSpPr>
                  <p:spPr>
                    <a:xfrm>
                      <a:off x="30600" y="516563"/>
                      <a:ext cx="1296144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900" dirty="0" err="1" smtClean="0"/>
                        <a:t>qualityCalibration</a:t>
                      </a:r>
                      <a:r>
                        <a:rPr lang="fr-FR" sz="900" dirty="0" smtClean="0"/>
                        <a:t> matrix</a:t>
                      </a:r>
                      <a:endParaRPr lang="fr-FR" sz="900" dirty="0"/>
                    </a:p>
                  </p:txBody>
                </p:sp>
                <p:cxnSp>
                  <p:nvCxnSpPr>
                    <p:cNvPr id="88" name="Straight Arrow Connector 87"/>
                    <p:cNvCxnSpPr/>
                    <p:nvPr/>
                  </p:nvCxnSpPr>
                  <p:spPr>
                    <a:xfrm>
                      <a:off x="1187624" y="699542"/>
                      <a:ext cx="648072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9" name="TextBox 88"/>
                    <p:cNvSpPr txBox="1"/>
                    <p:nvPr/>
                  </p:nvSpPr>
                  <p:spPr>
                    <a:xfrm>
                      <a:off x="1163181" y="478286"/>
                      <a:ext cx="569387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800" dirty="0" smtClean="0"/>
                        <a:t>1s by 1s</a:t>
                      </a:r>
                      <a:endParaRPr lang="fr-FR" sz="800" dirty="0"/>
                    </a:p>
                  </p:txBody>
                </p:sp>
                <p:sp>
                  <p:nvSpPr>
                    <p:cNvPr id="90" name="TextBox 89"/>
                    <p:cNvSpPr txBox="1"/>
                    <p:nvPr/>
                  </p:nvSpPr>
                  <p:spPr>
                    <a:xfrm>
                      <a:off x="1816137" y="529655"/>
                      <a:ext cx="1619231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900" dirty="0" err="1" smtClean="0"/>
                        <a:t>Keep</a:t>
                      </a:r>
                      <a:r>
                        <a:rPr lang="fr-FR" sz="900" dirty="0" smtClean="0"/>
                        <a:t> for </a:t>
                      </a:r>
                      <a:r>
                        <a:rPr lang="fr-FR" sz="900" dirty="0" err="1" smtClean="0"/>
                        <a:t>each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channel</a:t>
                      </a:r>
                      <a:r>
                        <a:rPr lang="fr-FR" sz="900" dirty="0" smtClean="0"/>
                        <a:t> the </a:t>
                      </a:r>
                      <a:r>
                        <a:rPr lang="fr-FR" sz="900" dirty="0" err="1" smtClean="0"/>
                        <a:t>packets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with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quality</a:t>
                      </a:r>
                      <a:r>
                        <a:rPr lang="fr-FR" sz="900" dirty="0" smtClean="0"/>
                        <a:t> &gt;= 0,5</a:t>
                      </a:r>
                      <a:endParaRPr lang="fr-FR" sz="900" dirty="0"/>
                    </a:p>
                  </p:txBody>
                </p:sp>
                <p:cxnSp>
                  <p:nvCxnSpPr>
                    <p:cNvPr id="91" name="Straight Arrow Connector 90"/>
                    <p:cNvCxnSpPr/>
                    <p:nvPr/>
                  </p:nvCxnSpPr>
                  <p:spPr>
                    <a:xfrm flipV="1">
                      <a:off x="3391918" y="693730"/>
                      <a:ext cx="1011276" cy="581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2" name="TextBox 91"/>
                    <p:cNvSpPr txBox="1"/>
                    <p:nvPr/>
                  </p:nvSpPr>
                  <p:spPr>
                    <a:xfrm>
                      <a:off x="3516633" y="478286"/>
                      <a:ext cx="800219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800" dirty="0" err="1"/>
                        <a:t>e</a:t>
                      </a:r>
                      <a:r>
                        <a:rPr lang="fr-FR" sz="800" dirty="0" err="1" smtClean="0"/>
                        <a:t>ach</a:t>
                      </a:r>
                      <a:r>
                        <a:rPr lang="fr-FR" sz="800" dirty="0" smtClean="0"/>
                        <a:t> </a:t>
                      </a:r>
                      <a:r>
                        <a:rPr lang="fr-FR" sz="800" dirty="0" err="1" smtClean="0"/>
                        <a:t>channel</a:t>
                      </a:r>
                      <a:endParaRPr lang="fr-FR" sz="800" dirty="0"/>
                    </a:p>
                  </p:txBody>
                </p:sp>
                <p:sp>
                  <p:nvSpPr>
                    <p:cNvPr id="94" name="TextBox 93"/>
                    <p:cNvSpPr txBox="1"/>
                    <p:nvPr/>
                  </p:nvSpPr>
                  <p:spPr>
                    <a:xfrm>
                      <a:off x="4287781" y="469196"/>
                      <a:ext cx="1619231" cy="5078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900" dirty="0" err="1" smtClean="0"/>
                        <a:t>Compute</a:t>
                      </a:r>
                      <a:r>
                        <a:rPr lang="fr-FR" sz="900" dirty="0" smtClean="0"/>
                        <a:t> the </a:t>
                      </a:r>
                      <a:r>
                        <a:rPr lang="fr-FR" sz="900" dirty="0" err="1" smtClean="0"/>
                        <a:t>average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quality</a:t>
                      </a:r>
                      <a:r>
                        <a:rPr lang="fr-FR" sz="900" dirty="0" smtClean="0"/>
                        <a:t> for </a:t>
                      </a:r>
                      <a:r>
                        <a:rPr lang="fr-FR" sz="900" dirty="0" err="1" smtClean="0"/>
                        <a:t>each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channel</a:t>
                      </a:r>
                      <a:r>
                        <a:rPr lang="fr-FR" sz="900" dirty="0" smtClean="0"/>
                        <a:t> (</a:t>
                      </a:r>
                      <a:r>
                        <a:rPr lang="fr-FR" sz="900" dirty="0" err="1" smtClean="0"/>
                        <a:t>only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with</a:t>
                      </a:r>
                      <a:r>
                        <a:rPr lang="fr-FR" sz="900" dirty="0" smtClean="0"/>
                        <a:t> the </a:t>
                      </a:r>
                      <a:r>
                        <a:rPr lang="fr-FR" sz="900" dirty="0" err="1" smtClean="0"/>
                        <a:t>kept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packets</a:t>
                      </a:r>
                      <a:r>
                        <a:rPr lang="fr-FR" sz="900" dirty="0" smtClean="0"/>
                        <a:t>)</a:t>
                      </a:r>
                      <a:endParaRPr lang="fr-FR" sz="900" dirty="0"/>
                    </a:p>
                  </p:txBody>
                </p:sp>
                <p:cxnSp>
                  <p:nvCxnSpPr>
                    <p:cNvPr id="95" name="Straight Arrow Connector 94"/>
                    <p:cNvCxnSpPr/>
                    <p:nvPr/>
                  </p:nvCxnSpPr>
                  <p:spPr>
                    <a:xfrm>
                      <a:off x="5793601" y="716497"/>
                      <a:ext cx="411280" cy="661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7" name="TextBox 96"/>
                    <p:cNvSpPr txBox="1"/>
                    <p:nvPr/>
                  </p:nvSpPr>
                  <p:spPr>
                    <a:xfrm>
                      <a:off x="5071729" y="1103174"/>
                      <a:ext cx="2652417" cy="5078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900" dirty="0" smtClean="0"/>
                        <a:t>The best </a:t>
                      </a:r>
                      <a:r>
                        <a:rPr lang="fr-FR" sz="900" dirty="0" err="1" smtClean="0"/>
                        <a:t>channel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is</a:t>
                      </a:r>
                      <a:r>
                        <a:rPr lang="fr-FR" sz="900" dirty="0" smtClean="0"/>
                        <a:t> the </a:t>
                      </a:r>
                      <a:r>
                        <a:rPr lang="fr-FR" sz="900" dirty="0" err="1" smtClean="0"/>
                        <a:t>channel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with</a:t>
                      </a:r>
                      <a:r>
                        <a:rPr lang="fr-FR" sz="900" dirty="0" smtClean="0"/>
                        <a:t> the best </a:t>
                      </a:r>
                      <a:r>
                        <a:rPr lang="fr-FR" sz="900" dirty="0" err="1" smtClean="0"/>
                        <a:t>quality</a:t>
                      </a:r>
                      <a:r>
                        <a:rPr lang="fr-FR" sz="900" dirty="0" smtClean="0"/>
                        <a:t> (or the first one if the </a:t>
                      </a:r>
                      <a:r>
                        <a:rPr lang="fr-FR" sz="900" dirty="0" err="1" smtClean="0"/>
                        <a:t>qualities</a:t>
                      </a:r>
                      <a:r>
                        <a:rPr lang="fr-FR" sz="900" dirty="0" smtClean="0"/>
                        <a:t> are </a:t>
                      </a:r>
                      <a:r>
                        <a:rPr lang="fr-FR" sz="900" dirty="0" err="1" smtClean="0"/>
                        <a:t>equal</a:t>
                      </a:r>
                      <a:r>
                        <a:rPr lang="fr-FR" sz="900" dirty="0" smtClean="0"/>
                        <a:t>) and </a:t>
                      </a:r>
                      <a:r>
                        <a:rPr lang="fr-FR" sz="900" dirty="0" err="1" smtClean="0"/>
                        <a:t>we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can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compute</a:t>
                      </a:r>
                      <a:r>
                        <a:rPr lang="fr-FR" sz="900" dirty="0" smtClean="0"/>
                        <a:t> the SNR </a:t>
                      </a:r>
                      <a:r>
                        <a:rPr lang="fr-FR" sz="900" dirty="0" err="1" smtClean="0"/>
                        <a:t>from</a:t>
                      </a:r>
                      <a:r>
                        <a:rPr lang="fr-FR" sz="900" dirty="0" smtClean="0"/>
                        <a:t> calibration</a:t>
                      </a:r>
                      <a:endParaRPr lang="fr-FR" sz="900" dirty="0"/>
                    </a:p>
                  </p:txBody>
                </p:sp>
                <p:cxnSp>
                  <p:nvCxnSpPr>
                    <p:cNvPr id="100" name="Straight Arrow Connector 99"/>
                    <p:cNvCxnSpPr/>
                    <p:nvPr/>
                  </p:nvCxnSpPr>
                  <p:spPr>
                    <a:xfrm>
                      <a:off x="7257097" y="709431"/>
                      <a:ext cx="411280" cy="6614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1" name="TextBox 100"/>
                    <p:cNvSpPr txBox="1"/>
                    <p:nvPr/>
                  </p:nvSpPr>
                  <p:spPr>
                    <a:xfrm>
                      <a:off x="6099898" y="361114"/>
                      <a:ext cx="1312967" cy="5078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900" dirty="0" smtClean="0"/>
                        <a:t>best </a:t>
                      </a:r>
                      <a:r>
                        <a:rPr lang="fr-FR" sz="900" dirty="0" err="1" smtClean="0"/>
                        <a:t>quality</a:t>
                      </a:r>
                      <a:r>
                        <a:rPr lang="fr-FR" sz="900" dirty="0" smtClean="0"/>
                        <a:t> &lt; 0,5</a:t>
                      </a:r>
                    </a:p>
                    <a:p>
                      <a:pPr algn="ctr"/>
                      <a:r>
                        <a:rPr lang="fr-FR" sz="900" dirty="0" smtClean="0"/>
                        <a:t>(</a:t>
                      </a:r>
                      <a:r>
                        <a:rPr lang="fr-FR" sz="900" dirty="0" err="1" smtClean="0"/>
                        <a:t>It’s</a:t>
                      </a:r>
                      <a:r>
                        <a:rPr lang="fr-FR" sz="900" dirty="0" smtClean="0"/>
                        <a:t> possible </a:t>
                      </a:r>
                      <a:r>
                        <a:rPr lang="fr-FR" sz="900" dirty="0" err="1" smtClean="0"/>
                        <a:t>because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it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is</a:t>
                      </a:r>
                      <a:r>
                        <a:rPr lang="fr-FR" sz="900" dirty="0" smtClean="0"/>
                        <a:t> </a:t>
                      </a:r>
                      <a:r>
                        <a:rPr lang="fr-FR" sz="900" dirty="0" err="1" smtClean="0"/>
                        <a:t>initialized</a:t>
                      </a:r>
                      <a:r>
                        <a:rPr lang="fr-FR" sz="900" dirty="0" smtClean="0"/>
                        <a:t> at 0)</a:t>
                      </a:r>
                      <a:endParaRPr lang="fr-FR" sz="900" dirty="0"/>
                    </a:p>
                  </p:txBody>
                </p:sp>
                <p:sp>
                  <p:nvSpPr>
                    <p:cNvPr id="102" name="TextBox 101"/>
                    <p:cNvSpPr txBox="1"/>
                    <p:nvPr/>
                  </p:nvSpPr>
                  <p:spPr>
                    <a:xfrm>
                      <a:off x="7264873" y="506623"/>
                      <a:ext cx="322524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800" dirty="0" smtClean="0"/>
                        <a:t>oui</a:t>
                      </a:r>
                      <a:endParaRPr lang="fr-FR" sz="800" dirty="0"/>
                    </a:p>
                  </p:txBody>
                </p:sp>
                <p:sp>
                  <p:nvSpPr>
                    <p:cNvPr id="103" name="TextBox 102"/>
                    <p:cNvSpPr txBox="1"/>
                    <p:nvPr/>
                  </p:nvSpPr>
                  <p:spPr>
                    <a:xfrm>
                      <a:off x="6660323" y="814958"/>
                      <a:ext cx="357790" cy="215444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fr-FR" sz="800" dirty="0" smtClean="0"/>
                        <a:t>non</a:t>
                      </a:r>
                      <a:endParaRPr lang="fr-FR" sz="800" dirty="0"/>
                    </a:p>
                  </p:txBody>
                </p:sp>
                <p:cxnSp>
                  <p:nvCxnSpPr>
                    <p:cNvPr id="105" name="Straight Arrow Connector 104"/>
                    <p:cNvCxnSpPr/>
                    <p:nvPr/>
                  </p:nvCxnSpPr>
                  <p:spPr>
                    <a:xfrm>
                      <a:off x="6732240" y="790950"/>
                      <a:ext cx="0" cy="385697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06" name="TextBox 105"/>
                    <p:cNvSpPr txBox="1"/>
                    <p:nvPr/>
                  </p:nvSpPr>
                  <p:spPr>
                    <a:xfrm>
                      <a:off x="7599455" y="456567"/>
                      <a:ext cx="1337443" cy="507831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900" i="1" dirty="0" smtClean="0"/>
                        <a:t>Best </a:t>
                      </a:r>
                      <a:r>
                        <a:rPr lang="fr-FR" sz="900" i="1" dirty="0" err="1" smtClean="0"/>
                        <a:t>channel</a:t>
                      </a:r>
                      <a:r>
                        <a:rPr lang="fr-FR" sz="900" i="1" dirty="0" smtClean="0"/>
                        <a:t> = -2</a:t>
                      </a:r>
                    </a:p>
                    <a:p>
                      <a:pPr algn="ctr"/>
                      <a:r>
                        <a:rPr lang="fr-FR" sz="900" i="1" dirty="0" err="1" smtClean="0"/>
                        <a:t>Smoothed</a:t>
                      </a:r>
                      <a:r>
                        <a:rPr lang="fr-FR" sz="900" i="1" dirty="0" smtClean="0"/>
                        <a:t> SNR </a:t>
                      </a:r>
                      <a:r>
                        <a:rPr lang="fr-FR" sz="900" i="1" dirty="0" err="1" smtClean="0"/>
                        <a:t>from</a:t>
                      </a:r>
                      <a:r>
                        <a:rPr lang="fr-FR" sz="900" i="1" dirty="0" smtClean="0"/>
                        <a:t> calibration = </a:t>
                      </a:r>
                      <a:r>
                        <a:rPr lang="fr-FR" sz="900" i="1" dirty="0" err="1" smtClean="0"/>
                        <a:t>Inf</a:t>
                      </a:r>
                      <a:r>
                        <a:rPr lang="fr-FR" sz="900" i="1" dirty="0" smtClean="0"/>
                        <a:t> values</a:t>
                      </a:r>
                      <a:endParaRPr lang="fr-FR" sz="900" i="1" dirty="0"/>
                    </a:p>
                  </p:txBody>
                </p:sp>
                <p:cxnSp>
                  <p:nvCxnSpPr>
                    <p:cNvPr id="108" name="Straight Arrow Connector 107"/>
                    <p:cNvCxnSpPr>
                      <a:stCxn id="106" idx="2"/>
                    </p:cNvCxnSpPr>
                    <p:nvPr/>
                  </p:nvCxnSpPr>
                  <p:spPr>
                    <a:xfrm flipH="1">
                      <a:off x="8268176" y="964398"/>
                      <a:ext cx="1" cy="311208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0" name="TextBox 109"/>
                    <p:cNvSpPr txBox="1"/>
                    <p:nvPr/>
                  </p:nvSpPr>
                  <p:spPr>
                    <a:xfrm>
                      <a:off x="7812361" y="1262440"/>
                      <a:ext cx="1008112" cy="230832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2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900" i="1" dirty="0" smtClean="0">
                          <a:solidFill>
                            <a:schemeClr val="accent2">
                              <a:lumMod val="60000"/>
                              <a:lumOff val="40000"/>
                            </a:schemeClr>
                          </a:solidFill>
                        </a:rPr>
                        <a:t>Bad calibration</a:t>
                      </a:r>
                      <a:endParaRPr lang="fr-FR" sz="900" i="1" dirty="0"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endParaRPr>
                    </a:p>
                  </p:txBody>
                </p:sp>
                <p:cxnSp>
                  <p:nvCxnSpPr>
                    <p:cNvPr id="112" name="Straight Connector 111"/>
                    <p:cNvCxnSpPr>
                      <a:stCxn id="97" idx="1"/>
                    </p:cNvCxnSpPr>
                    <p:nvPr/>
                  </p:nvCxnSpPr>
                  <p:spPr>
                    <a:xfrm flipH="1" flipV="1">
                      <a:off x="244943" y="1349227"/>
                      <a:ext cx="4826786" cy="7863"/>
                    </a:xfrm>
                    <a:prstGeom prst="lin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14" name="Straight Arrow Connector 113"/>
                    <p:cNvCxnSpPr/>
                    <p:nvPr/>
                  </p:nvCxnSpPr>
                  <p:spPr>
                    <a:xfrm>
                      <a:off x="244943" y="1347614"/>
                      <a:ext cx="0" cy="1416143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17" name="Rectangle 116"/>
                    <p:cNvSpPr/>
                    <p:nvPr/>
                  </p:nvSpPr>
                  <p:spPr>
                    <a:xfrm>
                      <a:off x="345058" y="1598284"/>
                      <a:ext cx="6912039" cy="1160165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accent6">
                          <a:lumMod val="60000"/>
                          <a:lumOff val="40000"/>
                        </a:schemeClr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fr-FR"/>
                    </a:p>
                  </p:txBody>
                </p:sp>
                <p:sp>
                  <p:nvSpPr>
                    <p:cNvPr id="118" name="TextBox 117"/>
                    <p:cNvSpPr txBox="1"/>
                    <p:nvPr/>
                  </p:nvSpPr>
                  <p:spPr>
                    <a:xfrm>
                      <a:off x="4990955" y="2365904"/>
                      <a:ext cx="2232248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1000" dirty="0" smtClean="0">
                          <a:solidFill>
                            <a:schemeClr val="accent6"/>
                          </a:solidFill>
                        </a:rPr>
                        <a:t>No </a:t>
                      </a:r>
                      <a:r>
                        <a:rPr lang="fr-FR" sz="1000" dirty="0" err="1" smtClean="0">
                          <a:solidFill>
                            <a:schemeClr val="accent6"/>
                          </a:solidFill>
                        </a:rPr>
                        <a:t>need</a:t>
                      </a:r>
                      <a:r>
                        <a:rPr lang="fr-FR" sz="1000" dirty="0" smtClean="0">
                          <a:solidFill>
                            <a:schemeClr val="accent6"/>
                          </a:solidFill>
                        </a:rPr>
                        <a:t> in the future </a:t>
                      </a:r>
                      <a:r>
                        <a:rPr lang="fr-FR" sz="1000" dirty="0" err="1" smtClean="0">
                          <a:solidFill>
                            <a:schemeClr val="accent6"/>
                          </a:solidFill>
                        </a:rPr>
                        <a:t>because</a:t>
                      </a:r>
                      <a:r>
                        <a:rPr lang="fr-FR" sz="1000" dirty="0" smtClean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fr-FR" sz="1000" dirty="0" err="1" smtClean="0">
                          <a:solidFill>
                            <a:schemeClr val="accent6"/>
                          </a:solidFill>
                        </a:rPr>
                        <a:t>we</a:t>
                      </a:r>
                      <a:r>
                        <a:rPr lang="fr-FR" sz="1000" dirty="0" smtClean="0">
                          <a:solidFill>
                            <a:schemeClr val="accent6"/>
                          </a:solidFill>
                        </a:rPr>
                        <a:t> </a:t>
                      </a:r>
                      <a:r>
                        <a:rPr lang="fr-FR" sz="1000" dirty="0" err="1" smtClean="0">
                          <a:solidFill>
                            <a:schemeClr val="accent6"/>
                          </a:solidFill>
                        </a:rPr>
                        <a:t>will</a:t>
                      </a:r>
                      <a:r>
                        <a:rPr lang="fr-FR" sz="1000" dirty="0" smtClean="0">
                          <a:solidFill>
                            <a:schemeClr val="accent6"/>
                          </a:solidFill>
                        </a:rPr>
                        <a:t> correct artefacts online</a:t>
                      </a:r>
                      <a:endParaRPr lang="fr-FR" sz="1000" dirty="0">
                        <a:solidFill>
                          <a:schemeClr val="accent6"/>
                        </a:solidFill>
                      </a:endParaRPr>
                    </a:p>
                  </p:txBody>
                </p:sp>
              </p:grpSp>
            </p:grpSp>
            <p:sp>
              <p:nvSpPr>
                <p:cNvPr id="68" name="TextBox 67"/>
                <p:cNvSpPr txBox="1"/>
                <p:nvPr/>
              </p:nvSpPr>
              <p:spPr>
                <a:xfrm>
                  <a:off x="1732568" y="4777047"/>
                  <a:ext cx="1237324" cy="2308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900" dirty="0" smtClean="0"/>
                    <a:t>+ trend correction 1/f</a:t>
                  </a:r>
                </a:p>
              </p:txBody>
            </p:sp>
          </p:grpSp>
        </p:grpSp>
        <p:sp>
          <p:nvSpPr>
            <p:cNvPr id="71" name="TextBox 70"/>
            <p:cNvSpPr txBox="1"/>
            <p:nvPr/>
          </p:nvSpPr>
          <p:spPr>
            <a:xfrm>
              <a:off x="280237" y="1691620"/>
              <a:ext cx="9441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err="1" smtClean="0"/>
                <a:t>Remove</a:t>
              </a:r>
              <a:r>
                <a:rPr lang="fr-FR" sz="900" dirty="0" smtClean="0"/>
                <a:t> </a:t>
              </a:r>
              <a:r>
                <a:rPr lang="fr-FR" sz="900" dirty="0" err="1" smtClean="0"/>
                <a:t>NaN</a:t>
              </a:r>
              <a:r>
                <a:rPr lang="fr-FR" sz="900" dirty="0" smtClean="0"/>
                <a:t> values (</a:t>
              </a:r>
              <a:r>
                <a:rPr lang="fr-FR" sz="900" dirty="0" err="1" smtClean="0"/>
                <a:t>bad</a:t>
              </a:r>
              <a:r>
                <a:rPr lang="fr-FR" sz="900" dirty="0" smtClean="0"/>
                <a:t> </a:t>
              </a:r>
              <a:r>
                <a:rPr lang="fr-FR" sz="900" dirty="0" err="1" smtClean="0"/>
                <a:t>quality</a:t>
              </a:r>
              <a:r>
                <a:rPr lang="fr-FR" sz="900" dirty="0" smtClean="0"/>
                <a:t> or no </a:t>
              </a:r>
              <a:r>
                <a:rPr lang="fr-FR" sz="900" dirty="0" err="1" smtClean="0"/>
                <a:t>received</a:t>
              </a:r>
              <a:r>
                <a:rPr lang="fr-FR" sz="900" dirty="0" smtClean="0"/>
                <a:t> data)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5273124" y="1970801"/>
              <a:ext cx="36004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TextBox 72"/>
            <p:cNvSpPr txBox="1"/>
            <p:nvPr/>
          </p:nvSpPr>
          <p:spPr>
            <a:xfrm>
              <a:off x="394211" y="2439021"/>
              <a:ext cx="11174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fr-FR" sz="700" dirty="0" err="1" smtClean="0"/>
                <a:t>Whole</a:t>
              </a:r>
              <a:r>
                <a:rPr lang="fr-FR" sz="700" dirty="0" smtClean="0"/>
                <a:t> </a:t>
              </a:r>
              <a:r>
                <a:rPr lang="fr-FR" sz="700" dirty="0" err="1" smtClean="0"/>
                <a:t>rawCalibrationData</a:t>
              </a:r>
              <a:endParaRPr lang="fr-FR" sz="700" dirty="0" smtClean="0"/>
            </a:p>
          </p:txBody>
        </p:sp>
        <p:sp>
          <p:nvSpPr>
            <p:cNvPr id="78" name="TextBox 77"/>
            <p:cNvSpPr txBox="1"/>
            <p:nvPr/>
          </p:nvSpPr>
          <p:spPr>
            <a:xfrm>
              <a:off x="-88196" y="3755738"/>
              <a:ext cx="94412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900" dirty="0" err="1" smtClean="0"/>
                <a:t>Remove</a:t>
              </a:r>
              <a:r>
                <a:rPr lang="fr-FR" sz="900" dirty="0" smtClean="0"/>
                <a:t> </a:t>
              </a:r>
              <a:r>
                <a:rPr lang="fr-FR" sz="900" dirty="0" err="1" smtClean="0"/>
                <a:t>NaN</a:t>
              </a:r>
              <a:r>
                <a:rPr lang="fr-FR" sz="900" dirty="0" smtClean="0"/>
                <a:t> values (</a:t>
              </a:r>
              <a:r>
                <a:rPr lang="fr-FR" sz="900" dirty="0" err="1" smtClean="0"/>
                <a:t>bad</a:t>
              </a:r>
              <a:r>
                <a:rPr lang="fr-FR" sz="900" dirty="0" smtClean="0"/>
                <a:t> </a:t>
              </a:r>
              <a:r>
                <a:rPr lang="fr-FR" sz="900" dirty="0" err="1" smtClean="0"/>
                <a:t>quality</a:t>
              </a:r>
              <a:r>
                <a:rPr lang="fr-FR" sz="900" dirty="0" smtClean="0"/>
                <a:t> or no </a:t>
              </a:r>
              <a:r>
                <a:rPr lang="fr-FR" sz="900" dirty="0" err="1" smtClean="0"/>
                <a:t>received</a:t>
              </a:r>
              <a:r>
                <a:rPr lang="fr-FR" sz="900" dirty="0" smtClean="0"/>
                <a:t> data)</a:t>
              </a: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732003" y="4212033"/>
              <a:ext cx="77965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700" dirty="0" smtClean="0"/>
                <a:t>4s by 4s </a:t>
              </a:r>
              <a:r>
                <a:rPr lang="fr-FR" sz="700" dirty="0" err="1" smtClean="0"/>
                <a:t>with</a:t>
              </a:r>
              <a:r>
                <a:rPr lang="fr-FR" sz="700" dirty="0" smtClean="0"/>
                <a:t> </a:t>
              </a:r>
              <a:r>
                <a:rPr lang="fr-FR" sz="700" dirty="0" err="1" smtClean="0"/>
                <a:t>sliding</a:t>
              </a:r>
              <a:r>
                <a:rPr lang="fr-FR" sz="700" dirty="0" smtClean="0"/>
                <a:t> </a:t>
              </a:r>
              <a:r>
                <a:rPr lang="fr-FR" sz="700" dirty="0" err="1" smtClean="0"/>
                <a:t>window</a:t>
              </a:r>
              <a:r>
                <a:rPr lang="fr-FR" sz="700" dirty="0" smtClean="0"/>
                <a:t> of 1s </a:t>
              </a:r>
              <a:r>
                <a:rPr lang="fr-FR" sz="700" dirty="0" err="1" smtClean="0"/>
                <a:t>without</a:t>
              </a:r>
              <a:r>
                <a:rPr lang="fr-FR" sz="700" dirty="0" smtClean="0"/>
                <a:t> </a:t>
              </a:r>
              <a:r>
                <a:rPr lang="fr-FR" sz="700" dirty="0" err="1" smtClean="0"/>
                <a:t>NaN</a:t>
              </a:r>
              <a:r>
                <a:rPr lang="fr-FR" sz="700" dirty="0" smtClean="0"/>
                <a:t> values</a:t>
              </a:r>
              <a:endParaRPr lang="fr-FR" sz="700" dirty="0"/>
            </a:p>
          </p:txBody>
        </p:sp>
      </p:grpSp>
    </p:spTree>
    <p:extLst>
      <p:ext uri="{BB962C8B-B14F-4D97-AF65-F5344CB8AC3E}">
        <p14:creationId xmlns:p14="http://schemas.microsoft.com/office/powerpoint/2010/main" val="40311272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612" y="76504"/>
            <a:ext cx="6984776" cy="424963"/>
          </a:xfrm>
        </p:spPr>
        <p:txBody>
          <a:bodyPr/>
          <a:lstStyle/>
          <a:p>
            <a:r>
              <a:rPr lang="fr-FR" dirty="0" smtClean="0"/>
              <a:t>At the end of the Calibration</a:t>
            </a:r>
            <a:endParaRPr lang="fr-FR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 dirty="0"/>
          </a:p>
        </p:txBody>
      </p:sp>
      <p:sp>
        <p:nvSpPr>
          <p:cNvPr id="71" name="TextBox 70"/>
          <p:cNvSpPr txBox="1"/>
          <p:nvPr/>
        </p:nvSpPr>
        <p:spPr>
          <a:xfrm>
            <a:off x="276527" y="627534"/>
            <a:ext cx="8590945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b="1" u="sng" dirty="0" err="1">
                <a:solidFill>
                  <a:schemeClr val="accent1"/>
                </a:solidFill>
              </a:rPr>
              <a:t>What</a:t>
            </a:r>
            <a:r>
              <a:rPr lang="fr-FR" b="1" u="sng" dirty="0">
                <a:solidFill>
                  <a:schemeClr val="accent1"/>
                </a:solidFill>
              </a:rPr>
              <a:t> </a:t>
            </a:r>
            <a:r>
              <a:rPr lang="fr-FR" b="1" u="sng" dirty="0" err="1">
                <a:solidFill>
                  <a:schemeClr val="accent1"/>
                </a:solidFill>
              </a:rPr>
              <a:t>we</a:t>
            </a:r>
            <a:r>
              <a:rPr lang="fr-FR" b="1" u="sng" dirty="0">
                <a:solidFill>
                  <a:schemeClr val="accent1"/>
                </a:solidFill>
              </a:rPr>
              <a:t> sent to the server ?</a:t>
            </a:r>
          </a:p>
          <a:p>
            <a:pPr algn="just"/>
            <a:r>
              <a:rPr lang="fr-FR" b="1" dirty="0" err="1">
                <a:solidFill>
                  <a:schemeClr val="accent1"/>
                </a:solidFill>
              </a:rPr>
              <a:t>initCalibrationData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is</a:t>
            </a:r>
            <a:r>
              <a:rPr lang="fr-FR" dirty="0">
                <a:solidFill>
                  <a:schemeClr val="accent1"/>
                </a:solidFill>
              </a:rPr>
              <a:t> sent to the server </a:t>
            </a:r>
            <a:r>
              <a:rPr lang="fr-FR" dirty="0" err="1">
                <a:solidFill>
                  <a:schemeClr val="accent1"/>
                </a:solidFill>
              </a:rPr>
              <a:t>with</a:t>
            </a:r>
            <a:r>
              <a:rPr lang="fr-FR" dirty="0">
                <a:solidFill>
                  <a:schemeClr val="accent1"/>
                </a:solidFill>
              </a:rPr>
              <a:t> the </a:t>
            </a:r>
            <a:r>
              <a:rPr lang="fr-FR" b="1" dirty="0" err="1">
                <a:solidFill>
                  <a:schemeClr val="accent1"/>
                </a:solidFill>
              </a:rPr>
              <a:t>qualityCalibration</a:t>
            </a:r>
            <a:r>
              <a:rPr lang="fr-FR" dirty="0">
                <a:solidFill>
                  <a:schemeClr val="accent1"/>
                </a:solidFill>
              </a:rPr>
              <a:t> on a </a:t>
            </a:r>
            <a:r>
              <a:rPr lang="fr-FR" dirty="0" err="1">
                <a:solidFill>
                  <a:schemeClr val="accent1"/>
                </a:solidFill>
              </a:rPr>
              <a:t>Json</a:t>
            </a:r>
            <a:r>
              <a:rPr lang="fr-FR" dirty="0">
                <a:solidFill>
                  <a:schemeClr val="accent1"/>
                </a:solidFill>
              </a:rPr>
              <a:t> file. </a:t>
            </a:r>
            <a:r>
              <a:rPr lang="fr-FR" dirty="0" err="1">
                <a:solidFill>
                  <a:schemeClr val="accent1"/>
                </a:solidFill>
              </a:rPr>
              <a:t>initCalibrationData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is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without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any</a:t>
            </a:r>
            <a:r>
              <a:rPr lang="fr-FR" dirty="0">
                <a:solidFill>
                  <a:schemeClr val="accent1"/>
                </a:solidFill>
              </a:rPr>
              <a:t> </a:t>
            </a:r>
            <a:r>
              <a:rPr lang="fr-FR" dirty="0" err="1">
                <a:solidFill>
                  <a:schemeClr val="accent1"/>
                </a:solidFill>
              </a:rPr>
              <a:t>process</a:t>
            </a:r>
            <a:r>
              <a:rPr lang="fr-FR" dirty="0">
                <a:solidFill>
                  <a:schemeClr val="accent1"/>
                </a:solidFill>
              </a:rPr>
              <a:t> in </a:t>
            </a:r>
            <a:r>
              <a:rPr lang="fr-FR" dirty="0" err="1">
                <a:solidFill>
                  <a:schemeClr val="accent1"/>
                </a:solidFill>
              </a:rPr>
              <a:t>order</a:t>
            </a:r>
            <a:r>
              <a:rPr lang="fr-FR" dirty="0">
                <a:solidFill>
                  <a:schemeClr val="accent1"/>
                </a:solidFill>
              </a:rPr>
              <a:t> to have the original data for a possible </a:t>
            </a:r>
            <a:r>
              <a:rPr lang="fr-FR" dirty="0" err="1">
                <a:solidFill>
                  <a:schemeClr val="accent1"/>
                </a:solidFill>
              </a:rPr>
              <a:t>work</a:t>
            </a:r>
            <a:r>
              <a:rPr lang="fr-FR" dirty="0">
                <a:solidFill>
                  <a:schemeClr val="accent1"/>
                </a:solidFill>
              </a:rPr>
              <a:t> offline.</a:t>
            </a:r>
          </a:p>
          <a:p>
            <a:pPr algn="just"/>
            <a:endParaRPr lang="fr-FR" dirty="0">
              <a:solidFill>
                <a:schemeClr val="accent1"/>
              </a:solidFill>
            </a:endParaRPr>
          </a:p>
          <a:p>
            <a:pPr algn="just"/>
            <a:r>
              <a:rPr lang="fr-FR" b="1" u="sng" dirty="0" err="1" smtClean="0">
                <a:solidFill>
                  <a:schemeClr val="accent1"/>
                </a:solidFill>
              </a:rPr>
              <a:t>What</a:t>
            </a:r>
            <a:r>
              <a:rPr lang="fr-FR" b="1" u="sng" dirty="0" smtClean="0">
                <a:solidFill>
                  <a:schemeClr val="accent1"/>
                </a:solidFill>
              </a:rPr>
              <a:t> </a:t>
            </a:r>
            <a:r>
              <a:rPr lang="fr-FR" b="1" u="sng" dirty="0" err="1" smtClean="0">
                <a:solidFill>
                  <a:schemeClr val="accent1"/>
                </a:solidFill>
              </a:rPr>
              <a:t>is</a:t>
            </a:r>
            <a:r>
              <a:rPr lang="fr-FR" b="1" u="sng" dirty="0" smtClean="0">
                <a:solidFill>
                  <a:schemeClr val="accent1"/>
                </a:solidFill>
              </a:rPr>
              <a:t> </a:t>
            </a:r>
            <a:r>
              <a:rPr lang="fr-FR" b="1" u="sng" dirty="0" err="1" smtClean="0">
                <a:solidFill>
                  <a:schemeClr val="accent1"/>
                </a:solidFill>
              </a:rPr>
              <a:t>keep</a:t>
            </a:r>
            <a:r>
              <a:rPr lang="fr-FR" b="1" u="sng" dirty="0" smtClean="0">
                <a:solidFill>
                  <a:schemeClr val="accent1"/>
                </a:solidFill>
              </a:rPr>
              <a:t> in memory in the smartphone?</a:t>
            </a:r>
          </a:p>
          <a:p>
            <a:pPr algn="just"/>
            <a:r>
              <a:rPr lang="fr-FR" dirty="0" smtClean="0">
                <a:solidFill>
                  <a:schemeClr val="accent1"/>
                </a:solidFill>
              </a:rPr>
              <a:t>The </a:t>
            </a:r>
            <a:r>
              <a:rPr lang="fr-FR" b="1" dirty="0" smtClean="0">
                <a:solidFill>
                  <a:schemeClr val="accent1"/>
                </a:solidFill>
              </a:rPr>
              <a:t>best </a:t>
            </a:r>
            <a:r>
              <a:rPr lang="fr-FR" b="1" dirty="0" err="1" smtClean="0">
                <a:solidFill>
                  <a:schemeClr val="accent1"/>
                </a:solidFill>
              </a:rPr>
              <a:t>channel</a:t>
            </a:r>
            <a:r>
              <a:rPr lang="fr-FR" b="1" dirty="0" smtClean="0">
                <a:solidFill>
                  <a:schemeClr val="accent1"/>
                </a:solidFill>
              </a:rPr>
              <a:t> </a:t>
            </a:r>
            <a:r>
              <a:rPr lang="fr-FR" dirty="0" smtClean="0">
                <a:solidFill>
                  <a:schemeClr val="accent1"/>
                </a:solidFill>
              </a:rPr>
              <a:t>(</a:t>
            </a:r>
            <a:r>
              <a:rPr lang="fr-FR" dirty="0" err="1" smtClean="0">
                <a:solidFill>
                  <a:schemeClr val="accent1"/>
                </a:solidFill>
              </a:rPr>
              <a:t>with</a:t>
            </a:r>
            <a:r>
              <a:rPr lang="fr-FR" dirty="0" smtClean="0">
                <a:solidFill>
                  <a:schemeClr val="accent1"/>
                </a:solidFill>
              </a:rPr>
              <a:t> the best </a:t>
            </a:r>
            <a:r>
              <a:rPr lang="fr-FR" dirty="0" err="1" smtClean="0">
                <a:solidFill>
                  <a:schemeClr val="accent1"/>
                </a:solidFill>
              </a:rPr>
              <a:t>quality</a:t>
            </a:r>
            <a:r>
              <a:rPr lang="fr-FR" dirty="0" smtClean="0">
                <a:solidFill>
                  <a:schemeClr val="accent1"/>
                </a:solidFill>
              </a:rPr>
              <a:t>) (</a:t>
            </a:r>
            <a:r>
              <a:rPr lang="fr-FR" dirty="0" err="1" smtClean="0">
                <a:solidFill>
                  <a:schemeClr val="accent1"/>
                </a:solidFill>
              </a:rPr>
              <a:t>int</a:t>
            </a:r>
            <a:r>
              <a:rPr lang="fr-FR" dirty="0" smtClean="0">
                <a:solidFill>
                  <a:schemeClr val="accent1"/>
                </a:solidFill>
              </a:rPr>
              <a:t> = 0 or 1) and a </a:t>
            </a:r>
            <a:r>
              <a:rPr lang="fr-FR" dirty="0" err="1" smtClean="0">
                <a:solidFill>
                  <a:schemeClr val="accent1"/>
                </a:solidFill>
              </a:rPr>
              <a:t>vector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which</a:t>
            </a:r>
            <a:r>
              <a:rPr lang="fr-FR" dirty="0" smtClean="0">
                <a:solidFill>
                  <a:schemeClr val="accent1"/>
                </a:solidFill>
              </a:rPr>
              <a:t> </a:t>
            </a:r>
            <a:r>
              <a:rPr lang="fr-FR" dirty="0" err="1" smtClean="0">
                <a:solidFill>
                  <a:schemeClr val="accent1"/>
                </a:solidFill>
              </a:rPr>
              <a:t>holds</a:t>
            </a:r>
            <a:r>
              <a:rPr lang="fr-FR" dirty="0" smtClean="0">
                <a:solidFill>
                  <a:schemeClr val="accent1"/>
                </a:solidFill>
              </a:rPr>
              <a:t> all the </a:t>
            </a:r>
            <a:r>
              <a:rPr lang="fr-FR" b="1" dirty="0" err="1" smtClean="0">
                <a:solidFill>
                  <a:schemeClr val="accent1"/>
                </a:solidFill>
              </a:rPr>
              <a:t>Smoothed</a:t>
            </a:r>
            <a:r>
              <a:rPr lang="fr-FR" b="1" dirty="0" smtClean="0">
                <a:solidFill>
                  <a:schemeClr val="accent1"/>
                </a:solidFill>
              </a:rPr>
              <a:t> SNR values </a:t>
            </a:r>
            <a:r>
              <a:rPr lang="fr-FR" b="1" dirty="0" err="1" smtClean="0">
                <a:solidFill>
                  <a:schemeClr val="accent1"/>
                </a:solidFill>
              </a:rPr>
              <a:t>from</a:t>
            </a:r>
            <a:r>
              <a:rPr lang="fr-FR" b="1" dirty="0" smtClean="0">
                <a:solidFill>
                  <a:schemeClr val="accent1"/>
                </a:solidFill>
              </a:rPr>
              <a:t> the calibration </a:t>
            </a:r>
            <a:r>
              <a:rPr lang="fr-FR" dirty="0" smtClean="0">
                <a:solidFill>
                  <a:schemeClr val="accent1"/>
                </a:solidFill>
              </a:rPr>
              <a:t>(</a:t>
            </a:r>
            <a:r>
              <a:rPr lang="fr-FR" dirty="0" err="1" smtClean="0">
                <a:solidFill>
                  <a:schemeClr val="accent1"/>
                </a:solidFill>
              </a:rPr>
              <a:t>vector</a:t>
            </a:r>
            <a:r>
              <a:rPr lang="fr-FR" dirty="0" smtClean="0">
                <a:solidFill>
                  <a:schemeClr val="accent1"/>
                </a:solidFill>
              </a:rPr>
              <a:t> of </a:t>
            </a:r>
            <a:r>
              <a:rPr lang="fr-FR" dirty="0" err="1" smtClean="0">
                <a:solidFill>
                  <a:schemeClr val="accent1"/>
                </a:solidFill>
              </a:rPr>
              <a:t>float</a:t>
            </a:r>
            <a:r>
              <a:rPr lang="fr-FR" dirty="0" smtClean="0">
                <a:solidFill>
                  <a:schemeClr val="accent1"/>
                </a:solidFill>
              </a:rPr>
              <a:t>) 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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keep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it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in </a:t>
            </a:r>
            <a:r>
              <a:rPr lang="fr-FR" dirty="0">
                <a:solidFill>
                  <a:schemeClr val="accent1"/>
                </a:solidFill>
                <a:sym typeface="Wingdings" panose="05000000000000000000" pitchFamily="2" charset="2"/>
              </a:rPr>
              <a:t>memory of the 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smartphone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until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the end of the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processes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which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are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done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at the end of session.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We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have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also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to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keep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in memory the </a:t>
            </a:r>
            <a:r>
              <a:rPr lang="fr-FR" b="1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bounds</a:t>
            </a:r>
            <a:r>
              <a:rPr lang="fr-FR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of the </a:t>
            </a:r>
            <a:r>
              <a:rPr lang="fr-FR" b="1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outliers</a:t>
            </a:r>
            <a:r>
              <a:rPr lang="fr-FR" b="1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(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vector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 of 2 </a:t>
            </a:r>
            <a:r>
              <a:rPr lang="fr-FR" dirty="0" err="1" smtClean="0">
                <a:solidFill>
                  <a:schemeClr val="accent1"/>
                </a:solidFill>
                <a:sym typeface="Wingdings" panose="05000000000000000000" pitchFamily="2" charset="2"/>
              </a:rPr>
              <a:t>floats</a:t>
            </a:r>
            <a:r>
              <a:rPr lang="fr-FR" dirty="0" smtClean="0">
                <a:solidFill>
                  <a:schemeClr val="accent1"/>
                </a:solidFill>
                <a:sym typeface="Wingdings" panose="05000000000000000000" pitchFamily="2" charset="2"/>
              </a:rPr>
              <a:t>).</a:t>
            </a:r>
          </a:p>
          <a:p>
            <a:pPr algn="just"/>
            <a:endParaRPr lang="fr-FR" dirty="0">
              <a:solidFill>
                <a:schemeClr val="accent1"/>
              </a:solidFill>
              <a:sym typeface="Wingdings" panose="05000000000000000000" pitchFamily="2" charset="2"/>
            </a:endParaRPr>
          </a:p>
          <a:p>
            <a:pPr algn="just"/>
            <a:r>
              <a:rPr lang="fr-FR" b="1" u="sng" dirty="0" err="1">
                <a:solidFill>
                  <a:schemeClr val="accent1"/>
                </a:solidFill>
              </a:rPr>
              <a:t>What</a:t>
            </a:r>
            <a:r>
              <a:rPr lang="fr-FR" b="1" u="sng" dirty="0">
                <a:solidFill>
                  <a:schemeClr val="accent1"/>
                </a:solidFill>
              </a:rPr>
              <a:t> </a:t>
            </a:r>
            <a:r>
              <a:rPr lang="fr-FR" b="1" u="sng" dirty="0" err="1">
                <a:solidFill>
                  <a:schemeClr val="accent1"/>
                </a:solidFill>
              </a:rPr>
              <a:t>is</a:t>
            </a:r>
            <a:r>
              <a:rPr lang="fr-FR" b="1" u="sng" dirty="0">
                <a:solidFill>
                  <a:schemeClr val="accent1"/>
                </a:solidFill>
              </a:rPr>
              <a:t> </a:t>
            </a:r>
            <a:r>
              <a:rPr lang="fr-FR" b="1" u="sng" dirty="0" err="1" smtClean="0">
                <a:solidFill>
                  <a:schemeClr val="accent1"/>
                </a:solidFill>
              </a:rPr>
              <a:t>remove</a:t>
            </a:r>
            <a:r>
              <a:rPr lang="fr-FR" b="1" u="sng" dirty="0" smtClean="0">
                <a:solidFill>
                  <a:schemeClr val="accent1"/>
                </a:solidFill>
              </a:rPr>
              <a:t> </a:t>
            </a:r>
            <a:r>
              <a:rPr lang="fr-FR" b="1" u="sng" dirty="0" err="1" smtClean="0">
                <a:solidFill>
                  <a:schemeClr val="accent1"/>
                </a:solidFill>
              </a:rPr>
              <a:t>from</a:t>
            </a:r>
            <a:r>
              <a:rPr lang="fr-FR" b="1" u="sng" dirty="0" smtClean="0">
                <a:solidFill>
                  <a:schemeClr val="accent1"/>
                </a:solidFill>
              </a:rPr>
              <a:t> memory of </a:t>
            </a:r>
            <a:r>
              <a:rPr lang="fr-FR" b="1" u="sng" dirty="0">
                <a:solidFill>
                  <a:schemeClr val="accent1"/>
                </a:solidFill>
              </a:rPr>
              <a:t>the smartphone?</a:t>
            </a:r>
          </a:p>
          <a:p>
            <a:pPr algn="just"/>
            <a:r>
              <a:rPr lang="fr-FR" b="1" dirty="0" err="1" smtClean="0">
                <a:solidFill>
                  <a:schemeClr val="accent1"/>
                </a:solidFill>
              </a:rPr>
              <a:t>rawCalibrationData</a:t>
            </a:r>
            <a:r>
              <a:rPr lang="fr-FR" b="1" dirty="0" smtClean="0">
                <a:solidFill>
                  <a:schemeClr val="accent1"/>
                </a:solidFill>
              </a:rPr>
              <a:t>, </a:t>
            </a:r>
            <a:r>
              <a:rPr lang="fr-FR" b="1" dirty="0" err="1" smtClean="0">
                <a:solidFill>
                  <a:schemeClr val="accent1"/>
                </a:solidFill>
              </a:rPr>
              <a:t>pp</a:t>
            </a:r>
            <a:r>
              <a:rPr lang="fr-FR" b="1" dirty="0" err="1" smtClean="0">
                <a:solidFill>
                  <a:schemeClr val="accent1"/>
                </a:solidFill>
              </a:rPr>
              <a:t>CalibrationData</a:t>
            </a:r>
            <a:endParaRPr lang="fr-FR" dirty="0" smtClean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01235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79612" y="2143125"/>
            <a:ext cx="6984776" cy="857250"/>
          </a:xfrm>
          <a:solidFill>
            <a:schemeClr val="accent1"/>
          </a:solidFill>
          <a:ln>
            <a:solidFill>
              <a:schemeClr val="bg1"/>
            </a:solidFill>
          </a:ln>
        </p:spPr>
        <p:txBody>
          <a:bodyPr/>
          <a:lstStyle/>
          <a:p>
            <a:r>
              <a:rPr lang="fr-FR" b="1" dirty="0" err="1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During</a:t>
            </a:r>
            <a:r>
              <a:rPr lang="fr-FR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Session</a:t>
            </a:r>
            <a:endParaRPr lang="fr-FR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mtClean="0"/>
              <a:t>Copyright myBrain Technologies 2016</a:t>
            </a:r>
            <a:endParaRPr lang="fr-FR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655868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612" y="76504"/>
            <a:ext cx="6984776" cy="479022"/>
          </a:xfrm>
        </p:spPr>
        <p:txBody>
          <a:bodyPr/>
          <a:lstStyle/>
          <a:p>
            <a:r>
              <a:rPr lang="fr-FR" sz="2000" dirty="0" err="1" smtClean="0"/>
              <a:t>During</a:t>
            </a:r>
            <a:r>
              <a:rPr lang="fr-FR" sz="2000" dirty="0" smtClean="0"/>
              <a:t> Session</a:t>
            </a:r>
            <a:endParaRPr lang="fr-FR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FR" sz="500" smtClean="0"/>
              <a:t>Copyright myBrain Technologies 2016</a:t>
            </a:r>
            <a:endParaRPr lang="fr-FR" sz="5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000000-1234-1234-1234-123412341234}" type="slidenum">
              <a:rPr lang="en" sz="700" smtClean="0"/>
              <a:pPr/>
              <a:t>9</a:t>
            </a:fld>
            <a:endParaRPr lang="en" sz="700" dirty="0"/>
          </a:p>
        </p:txBody>
      </p:sp>
      <p:grpSp>
        <p:nvGrpSpPr>
          <p:cNvPr id="24" name="Group 23"/>
          <p:cNvGrpSpPr/>
          <p:nvPr/>
        </p:nvGrpSpPr>
        <p:grpSpPr>
          <a:xfrm>
            <a:off x="21258" y="51615"/>
            <a:ext cx="9159020" cy="4731811"/>
            <a:chOff x="21258" y="51615"/>
            <a:chExt cx="9159020" cy="4731811"/>
          </a:xfrm>
        </p:grpSpPr>
        <p:grpSp>
          <p:nvGrpSpPr>
            <p:cNvPr id="22" name="Group 21"/>
            <p:cNvGrpSpPr/>
            <p:nvPr/>
          </p:nvGrpSpPr>
          <p:grpSpPr>
            <a:xfrm>
              <a:off x="21258" y="51615"/>
              <a:ext cx="9159020" cy="4731811"/>
              <a:chOff x="21258" y="51615"/>
              <a:chExt cx="9159020" cy="4731811"/>
            </a:xfrm>
          </p:grpSpPr>
          <p:cxnSp>
            <p:nvCxnSpPr>
              <p:cNvPr id="14" name="Straight Arrow Connector 13"/>
              <p:cNvCxnSpPr/>
              <p:nvPr/>
            </p:nvCxnSpPr>
            <p:spPr>
              <a:xfrm flipH="1">
                <a:off x="6652778" y="1605369"/>
                <a:ext cx="810941" cy="6273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19" name="Group 118"/>
              <p:cNvGrpSpPr/>
              <p:nvPr/>
            </p:nvGrpSpPr>
            <p:grpSpPr>
              <a:xfrm>
                <a:off x="21258" y="51615"/>
                <a:ext cx="9159020" cy="4731811"/>
                <a:chOff x="21258" y="51615"/>
                <a:chExt cx="9159020" cy="4731811"/>
              </a:xfrm>
            </p:grpSpPr>
            <p:grpSp>
              <p:nvGrpSpPr>
                <p:cNvPr id="116" name="Group 115"/>
                <p:cNvGrpSpPr/>
                <p:nvPr/>
              </p:nvGrpSpPr>
              <p:grpSpPr>
                <a:xfrm>
                  <a:off x="21258" y="51615"/>
                  <a:ext cx="9159020" cy="4731811"/>
                  <a:chOff x="21258" y="54290"/>
                  <a:chExt cx="9159020" cy="4731811"/>
                </a:xfrm>
              </p:grpSpPr>
              <p:grpSp>
                <p:nvGrpSpPr>
                  <p:cNvPr id="84" name="Group 83"/>
                  <p:cNvGrpSpPr/>
                  <p:nvPr/>
                </p:nvGrpSpPr>
                <p:grpSpPr>
                  <a:xfrm>
                    <a:off x="78746" y="54290"/>
                    <a:ext cx="9033280" cy="2727387"/>
                    <a:chOff x="78746" y="54290"/>
                    <a:chExt cx="9033280" cy="2727387"/>
                  </a:xfrm>
                </p:grpSpPr>
                <p:grpSp>
                  <p:nvGrpSpPr>
                    <p:cNvPr id="32" name="Group 31"/>
                    <p:cNvGrpSpPr/>
                    <p:nvPr/>
                  </p:nvGrpSpPr>
                  <p:grpSpPr>
                    <a:xfrm>
                      <a:off x="78746" y="54290"/>
                      <a:ext cx="9033280" cy="2540800"/>
                      <a:chOff x="150754" y="480823"/>
                      <a:chExt cx="9033280" cy="2540800"/>
                    </a:xfrm>
                  </p:grpSpPr>
                  <p:grpSp>
                    <p:nvGrpSpPr>
                      <p:cNvPr id="33" name="Group 32"/>
                      <p:cNvGrpSpPr/>
                      <p:nvPr/>
                    </p:nvGrpSpPr>
                    <p:grpSpPr>
                      <a:xfrm>
                        <a:off x="150754" y="506117"/>
                        <a:ext cx="8123377" cy="2515506"/>
                        <a:chOff x="68371" y="676823"/>
                        <a:chExt cx="8123377" cy="2515506"/>
                      </a:xfrm>
                    </p:grpSpPr>
                    <p:sp>
                      <p:nvSpPr>
                        <p:cNvPr id="36" name="TextBox 35"/>
                        <p:cNvSpPr txBox="1"/>
                        <p:nvPr/>
                      </p:nvSpPr>
                      <p:spPr>
                        <a:xfrm>
                          <a:off x="668091" y="676823"/>
                          <a:ext cx="1963637" cy="33855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accent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800" dirty="0" err="1" smtClean="0"/>
                            <a:t>Add</a:t>
                          </a:r>
                          <a:r>
                            <a:rPr lang="fr-FR" sz="800" dirty="0" smtClean="0"/>
                            <a:t> the 1s data on a matrix </a:t>
                          </a:r>
                          <a:r>
                            <a:rPr lang="fr-FR" sz="800" dirty="0" err="1" smtClean="0"/>
                            <a:t>initSessionData</a:t>
                          </a:r>
                          <a:r>
                            <a:rPr lang="fr-FR" sz="800" dirty="0" smtClean="0"/>
                            <a:t> for </a:t>
                          </a:r>
                          <a:r>
                            <a:rPr lang="fr-FR" sz="800" dirty="0" err="1" smtClean="0"/>
                            <a:t>JsonFile</a:t>
                          </a:r>
                          <a:endParaRPr lang="fr-FR" sz="800" dirty="0"/>
                        </a:p>
                      </p:txBody>
                    </p:sp>
                    <p:grpSp>
                      <p:nvGrpSpPr>
                        <p:cNvPr id="46" name="Group 45"/>
                        <p:cNvGrpSpPr/>
                        <p:nvPr/>
                      </p:nvGrpSpPr>
                      <p:grpSpPr>
                        <a:xfrm>
                          <a:off x="68371" y="683853"/>
                          <a:ext cx="7592391" cy="1362087"/>
                          <a:chOff x="68371" y="683853"/>
                          <a:chExt cx="7592391" cy="1362087"/>
                        </a:xfrm>
                      </p:grpSpPr>
                      <p:pic>
                        <p:nvPicPr>
                          <p:cNvPr id="47" name="Picture 2" descr="https://s14-eu5.ixquick.com/cgi-bin/serveimage?url=http%3A%2F%2Ft3.gstatic.com%2Fimages%3Fq%3Dtbn%3AANd9GcRxCQCqAjwDG5HsbK1174VaSRVbwBMRmUFfPgMmrcCURlAOKfGg&amp;sp=4e2588877ee8d1bc4e1875ddaf84a9ac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2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97129" y="683853"/>
                            <a:ext cx="476710" cy="558645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cxnSp>
                        <p:nvCxnSpPr>
                          <p:cNvPr id="48" name="Straight Arrow Connector 47"/>
                          <p:cNvCxnSpPr>
                            <a:stCxn id="47" idx="2"/>
                          </p:cNvCxnSpPr>
                          <p:nvPr/>
                        </p:nvCxnSpPr>
                        <p:spPr>
                          <a:xfrm>
                            <a:off x="335484" y="1242498"/>
                            <a:ext cx="383" cy="244678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49" name="TextBox 48"/>
                          <p:cNvSpPr txBox="1"/>
                          <p:nvPr/>
                        </p:nvSpPr>
                        <p:spPr>
                          <a:xfrm>
                            <a:off x="68371" y="1417036"/>
                            <a:ext cx="1231507" cy="338554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800" dirty="0" err="1" smtClean="0"/>
                              <a:t>Raw</a:t>
                            </a:r>
                            <a:r>
                              <a:rPr lang="fr-FR" sz="800" dirty="0" smtClean="0"/>
                              <a:t> data sent on the smartphone 1s by 1s</a:t>
                            </a:r>
                          </a:p>
                        </p:txBody>
                      </p:sp>
                      <p:pic>
                        <p:nvPicPr>
                          <p:cNvPr id="50" name="Picture 4" descr="https://s14-eu5.ixquick.com/cgi-bin/serveimage?url=http%3A%2F%2Ft3.gstatic.com%2Fimages%3Fq%3Dtbn%3AANd9GcSrEM37qd0NZ6VO0HFYqGwSnAeMzvDH6cZGHEOgyNwxeoJXK0LRVg&amp;sp=be77629f0c8bba4b7677f89c798b4f3d"/>
                          <p:cNvPicPr>
                            <a:picLocks noChangeAspect="1" noChangeArrowheads="1"/>
                          </p:cNvPicPr>
                          <p:nvPr/>
                        </p:nvPicPr>
                        <p:blipFill>
                          <a:blip r:embed="rId3">
                            <a:extLst>
                              <a:ext uri="{28A0092B-C50C-407E-A947-70E740481C1C}">
                                <a14:useLocalDpi xmlns:a14="http://schemas.microsoft.com/office/drawing/2010/main" val="0"/>
                              </a:ext>
                            </a:extLst>
                          </a:blip>
                          <a:srcRect/>
                          <a:stretch>
                            <a:fillRect/>
                          </a:stretch>
                        </p:blipFill>
                        <p:spPr bwMode="auto">
                          <a:xfrm>
                            <a:off x="74858" y="1293650"/>
                            <a:ext cx="216016" cy="161206"/>
                          </a:xfrm>
                          <a:prstGeom prst="rect">
                            <a:avLst/>
                          </a:prstGeom>
                          <a:noFill/>
                          <a:extLst>
                            <a:ext uri="{909E8E84-426E-40DD-AFC4-6F175D3DCCD1}">
                              <a14:hiddenFill xmlns:a14="http://schemas.microsoft.com/office/drawing/2010/main">
                                <a:solidFill>
                                  <a:srgbClr val="FFFFFF"/>
                                </a:solidFill>
                              </a14:hiddenFill>
                            </a:ext>
                          </a:extLst>
                        </p:spPr>
                      </p:pic>
                      <p:sp>
                        <p:nvSpPr>
                          <p:cNvPr id="52" name="TextBox 51"/>
                          <p:cNvSpPr txBox="1"/>
                          <p:nvPr/>
                        </p:nvSpPr>
                        <p:spPr>
                          <a:xfrm>
                            <a:off x="6439930" y="1148915"/>
                            <a:ext cx="1220832" cy="707886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 algn="ctr"/>
                            <a:r>
                              <a:rPr lang="fr-FR" sz="800" dirty="0" smtClean="0"/>
                              <a:t>DC </a:t>
                            </a:r>
                            <a:r>
                              <a:rPr lang="fr-FR" sz="800" dirty="0" err="1" smtClean="0"/>
                              <a:t>removal</a:t>
                            </a:r>
                            <a:endParaRPr lang="fr-FR" sz="800" dirty="0" smtClean="0"/>
                          </a:p>
                          <a:p>
                            <a:pPr algn="ctr"/>
                            <a:r>
                              <a:rPr lang="fr-FR" sz="800" dirty="0" smtClean="0"/>
                              <a:t>+</a:t>
                            </a:r>
                            <a:endParaRPr lang="fr-FR" sz="800" dirty="0" smtClean="0"/>
                          </a:p>
                          <a:p>
                            <a:pPr algn="ctr"/>
                            <a:r>
                              <a:rPr lang="fr-FR" sz="800" dirty="0" err="1" smtClean="0"/>
                              <a:t>Remove</a:t>
                            </a:r>
                            <a:r>
                              <a:rPr lang="fr-FR" sz="800" dirty="0" smtClean="0"/>
                              <a:t> the </a:t>
                            </a:r>
                            <a:r>
                              <a:rPr lang="fr-FR" sz="800" dirty="0" err="1" smtClean="0"/>
                              <a:t>powerline</a:t>
                            </a:r>
                            <a:r>
                              <a:rPr lang="fr-FR" sz="800" dirty="0" smtClean="0"/>
                              <a:t> noise (</a:t>
                            </a:r>
                            <a:r>
                              <a:rPr lang="fr-FR" sz="800" dirty="0" err="1" smtClean="0"/>
                              <a:t>notch</a:t>
                            </a:r>
                            <a:r>
                              <a:rPr lang="fr-FR" sz="800" dirty="0" smtClean="0"/>
                              <a:t> at 50 and 100Hz</a:t>
                            </a:r>
                            <a:r>
                              <a:rPr lang="fr-FR" sz="800" dirty="0" smtClean="0"/>
                              <a:t>)</a:t>
                            </a:r>
                            <a:endParaRPr lang="fr-FR" sz="800" dirty="0" smtClean="0"/>
                          </a:p>
                        </p:txBody>
                      </p:sp>
                      <p:cxnSp>
                        <p:nvCxnSpPr>
                          <p:cNvPr id="54" name="Straight Arrow Connector 53"/>
                          <p:cNvCxnSpPr/>
                          <p:nvPr/>
                        </p:nvCxnSpPr>
                        <p:spPr>
                          <a:xfrm>
                            <a:off x="4568496" y="1724071"/>
                            <a:ext cx="2908" cy="321869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55" name="Straight Arrow Connector 54"/>
                          <p:cNvCxnSpPr/>
                          <p:nvPr/>
                        </p:nvCxnSpPr>
                        <p:spPr>
                          <a:xfrm>
                            <a:off x="5065681" y="1471581"/>
                            <a:ext cx="1318789" cy="0"/>
                          </a:xfrm>
                          <a:prstGeom prst="straightConnector1">
                            <a:avLst/>
                          </a:prstGeom>
                          <a:ln>
                            <a:tailEnd type="triangle"/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sp>
                        <p:nvSpPr>
                          <p:cNvPr id="58" name="TextBox 57"/>
                          <p:cNvSpPr txBox="1"/>
                          <p:nvPr/>
                        </p:nvSpPr>
                        <p:spPr>
                          <a:xfrm>
                            <a:off x="5406611" y="1259403"/>
                            <a:ext cx="668773" cy="200055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none" rtlCol="0">
                            <a:spAutoFit/>
                          </a:bodyPr>
                          <a:lstStyle/>
                          <a:p>
                            <a:r>
                              <a:rPr lang="fr-FR" sz="700" dirty="0" smtClean="0"/>
                              <a:t>Last </a:t>
                            </a:r>
                            <a:r>
                              <a:rPr lang="fr-FR" sz="700" dirty="0" smtClean="0"/>
                              <a:t>second</a:t>
                            </a:r>
                            <a:endParaRPr lang="fr-FR" sz="700" dirty="0"/>
                          </a:p>
                        </p:txBody>
                      </p:sp>
                    </p:grpSp>
                    <p:cxnSp>
                      <p:nvCxnSpPr>
                        <p:cNvPr id="38" name="Straight Arrow Connector 37"/>
                        <p:cNvCxnSpPr>
                          <a:stCxn id="49" idx="0"/>
                          <a:endCxn id="36" idx="2"/>
                        </p:cNvCxnSpPr>
                        <p:nvPr/>
                      </p:nvCxnSpPr>
                      <p:spPr>
                        <a:xfrm flipV="1">
                          <a:off x="684125" y="1015377"/>
                          <a:ext cx="965785" cy="401659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1" name="Straight Arrow Connector 40"/>
                        <p:cNvCxnSpPr/>
                        <p:nvPr/>
                      </p:nvCxnSpPr>
                      <p:spPr>
                        <a:xfrm>
                          <a:off x="6139121" y="1471581"/>
                          <a:ext cx="31611" cy="1320641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sp>
                      <p:nvSpPr>
                        <p:cNvPr id="42" name="TextBox 41"/>
                        <p:cNvSpPr txBox="1"/>
                        <p:nvPr/>
                      </p:nvSpPr>
                      <p:spPr>
                        <a:xfrm>
                          <a:off x="4093375" y="2853775"/>
                          <a:ext cx="2979181" cy="33855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accent1"/>
                          </a:solidFill>
                        </a:ln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 algn="ctr"/>
                          <a:r>
                            <a:rPr lang="fr-FR" sz="800" dirty="0" err="1" smtClean="0"/>
                            <a:t>Add</a:t>
                          </a:r>
                          <a:r>
                            <a:rPr lang="fr-FR" sz="800" dirty="0" smtClean="0"/>
                            <a:t> the 1s </a:t>
                          </a:r>
                          <a:r>
                            <a:rPr lang="fr-FR" sz="800" dirty="0" err="1" smtClean="0"/>
                            <a:t>interpolated</a:t>
                          </a:r>
                          <a:r>
                            <a:rPr lang="fr-FR" sz="800" dirty="0" smtClean="0"/>
                            <a:t> data on a matrix </a:t>
                          </a:r>
                          <a:r>
                            <a:rPr lang="fr-FR" sz="800" dirty="0" err="1" smtClean="0"/>
                            <a:t>pp</a:t>
                          </a:r>
                          <a:r>
                            <a:rPr lang="fr-FR" sz="800" dirty="0" err="1" smtClean="0"/>
                            <a:t>SessionData</a:t>
                          </a:r>
                          <a:r>
                            <a:rPr lang="fr-FR" sz="800" dirty="0" smtClean="0"/>
                            <a:t>.</a:t>
                          </a:r>
                        </a:p>
                        <a:p>
                          <a:pPr algn="ctr"/>
                          <a:r>
                            <a:rPr lang="fr-FR" sz="800" dirty="0" err="1" smtClean="0"/>
                            <a:t>pp</a:t>
                          </a:r>
                          <a:r>
                            <a:rPr lang="fr-FR" sz="800" dirty="0" err="1" smtClean="0"/>
                            <a:t>SessionData</a:t>
                          </a:r>
                          <a:r>
                            <a:rPr lang="fr-FR" sz="800" dirty="0" smtClean="0"/>
                            <a:t> </a:t>
                          </a:r>
                          <a:r>
                            <a:rPr lang="fr-FR" sz="800" dirty="0" err="1" smtClean="0"/>
                            <a:t>can</a:t>
                          </a:r>
                          <a:r>
                            <a:rPr lang="fr-FR" sz="800" dirty="0" smtClean="0"/>
                            <a:t> have </a:t>
                          </a:r>
                          <a:r>
                            <a:rPr lang="fr-FR" sz="800" dirty="0" err="1" smtClean="0"/>
                            <a:t>NaN</a:t>
                          </a:r>
                          <a:r>
                            <a:rPr lang="fr-FR" sz="800" dirty="0" smtClean="0"/>
                            <a:t> values if the </a:t>
                          </a:r>
                          <a:r>
                            <a:rPr lang="fr-FR" sz="800" dirty="0" err="1" smtClean="0"/>
                            <a:t>quality</a:t>
                          </a:r>
                          <a:r>
                            <a:rPr lang="fr-FR" sz="800" dirty="0" smtClean="0"/>
                            <a:t> </a:t>
                          </a:r>
                          <a:r>
                            <a:rPr lang="fr-FR" sz="800" dirty="0" err="1" smtClean="0"/>
                            <a:t>is</a:t>
                          </a:r>
                          <a:r>
                            <a:rPr lang="fr-FR" sz="800" dirty="0" smtClean="0"/>
                            <a:t> </a:t>
                          </a:r>
                          <a:r>
                            <a:rPr lang="fr-FR" sz="800" dirty="0" err="1" smtClean="0"/>
                            <a:t>bad</a:t>
                          </a:r>
                          <a:r>
                            <a:rPr lang="fr-FR" sz="800" dirty="0" smtClean="0"/>
                            <a:t>.</a:t>
                          </a:r>
                        </a:p>
                      </p:txBody>
                    </p:sp>
                    <p:cxnSp>
                      <p:nvCxnSpPr>
                        <p:cNvPr id="43" name="Straight Connector 42"/>
                        <p:cNvCxnSpPr/>
                        <p:nvPr/>
                      </p:nvCxnSpPr>
                      <p:spPr>
                        <a:xfrm>
                          <a:off x="8182947" y="1609272"/>
                          <a:ext cx="0" cy="372471"/>
                        </a:xfrm>
                        <a:prstGeom prst="line">
                          <a:avLst/>
                        </a:prstGeom>
                        <a:ln>
                          <a:headEnd type="none" w="med" len="med"/>
                          <a:tailEnd type="triangle" w="med" len="med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44" name="Straight Arrow Connector 43"/>
                        <p:cNvCxnSpPr/>
                        <p:nvPr/>
                      </p:nvCxnSpPr>
                      <p:spPr>
                        <a:xfrm flipV="1">
                          <a:off x="8190730" y="1134993"/>
                          <a:ext cx="1018" cy="177273"/>
                        </a:xfrm>
                        <a:prstGeom prst="straightConnector1">
                          <a:avLst/>
                        </a:prstGeom>
                        <a:ln>
                          <a:tailEnd type="triangle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34" name="TextBox 33"/>
                      <p:cNvSpPr txBox="1"/>
                      <p:nvPr/>
                    </p:nvSpPr>
                    <p:spPr>
                      <a:xfrm>
                        <a:off x="6850090" y="480823"/>
                        <a:ext cx="2333944" cy="461665"/>
                      </a:xfrm>
                      <a:prstGeom prst="rect">
                        <a:avLst/>
                      </a:prstGeom>
                      <a:noFill/>
                      <a:ln>
                        <a:solidFill>
                          <a:schemeClr val="accent1"/>
                        </a:solidFill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800" dirty="0" err="1"/>
                          <a:t>Add</a:t>
                        </a:r>
                        <a:r>
                          <a:rPr lang="fr-FR" sz="800" dirty="0"/>
                          <a:t> the </a:t>
                        </a:r>
                        <a:r>
                          <a:rPr lang="fr-FR" sz="800" dirty="0" err="1"/>
                          <a:t>quality</a:t>
                        </a:r>
                        <a:r>
                          <a:rPr lang="fr-FR" sz="800" dirty="0"/>
                          <a:t> data on a matrix </a:t>
                        </a:r>
                        <a:r>
                          <a:rPr lang="fr-FR" sz="800" dirty="0" err="1" smtClean="0"/>
                          <a:t>qualitySession</a:t>
                        </a:r>
                        <a:r>
                          <a:rPr lang="fr-FR" sz="800" dirty="0" smtClean="0"/>
                          <a:t> </a:t>
                        </a:r>
                        <a:r>
                          <a:rPr lang="fr-FR" sz="800" dirty="0" err="1"/>
                          <a:t>which</a:t>
                        </a:r>
                        <a:r>
                          <a:rPr lang="fr-FR" sz="800" dirty="0"/>
                          <a:t> </a:t>
                        </a:r>
                        <a:r>
                          <a:rPr lang="fr-FR" sz="800" dirty="0" err="1"/>
                          <a:t>holds</a:t>
                        </a:r>
                        <a:r>
                          <a:rPr lang="fr-FR" sz="800" dirty="0"/>
                          <a:t> one </a:t>
                        </a:r>
                        <a:r>
                          <a:rPr lang="fr-FR" sz="800" dirty="0" err="1"/>
                          <a:t>quality</a:t>
                        </a:r>
                        <a:r>
                          <a:rPr lang="fr-FR" sz="800" dirty="0"/>
                          <a:t> value by second for the </a:t>
                        </a:r>
                        <a:r>
                          <a:rPr lang="fr-FR" sz="800" dirty="0" err="1"/>
                          <a:t>JsonFile</a:t>
                        </a:r>
                        <a:endParaRPr lang="fr-FR" sz="800" dirty="0"/>
                      </a:p>
                    </p:txBody>
                  </p:sp>
                  <p:cxnSp>
                    <p:nvCxnSpPr>
                      <p:cNvPr id="35" name="Straight Arrow Connector 34"/>
                      <p:cNvCxnSpPr/>
                      <p:nvPr/>
                    </p:nvCxnSpPr>
                    <p:spPr>
                      <a:xfrm>
                        <a:off x="7596336" y="1245629"/>
                        <a:ext cx="279150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8" name="TextBox 67"/>
                    <p:cNvSpPr txBox="1"/>
                    <p:nvPr/>
                  </p:nvSpPr>
                  <p:spPr>
                    <a:xfrm>
                      <a:off x="2434349" y="2073791"/>
                      <a:ext cx="1321707" cy="7078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fr-FR" sz="800" dirty="0" err="1" smtClean="0"/>
                        <a:t>Each</a:t>
                      </a:r>
                      <a:r>
                        <a:rPr lang="fr-FR" sz="800" dirty="0" smtClean="0"/>
                        <a:t> second, </a:t>
                      </a:r>
                      <a:r>
                        <a:rPr lang="fr-FR" sz="800" dirty="0" err="1" smtClean="0"/>
                        <a:t>fill</a:t>
                      </a:r>
                      <a:r>
                        <a:rPr lang="fr-FR" sz="800" dirty="0" smtClean="0"/>
                        <a:t> in a buffer of 4s </a:t>
                      </a:r>
                      <a:r>
                        <a:rPr lang="fr-FR" sz="800" dirty="0" err="1" smtClean="0"/>
                        <a:t>from</a:t>
                      </a:r>
                      <a:r>
                        <a:rPr lang="fr-FR" sz="800" dirty="0" smtClean="0"/>
                        <a:t> the </a:t>
                      </a:r>
                      <a:r>
                        <a:rPr lang="fr-FR" sz="800" dirty="0" err="1" smtClean="0"/>
                        <a:t>pp</a:t>
                      </a:r>
                      <a:r>
                        <a:rPr lang="fr-FR" sz="800" dirty="0" err="1" smtClean="0"/>
                        <a:t>SessionData</a:t>
                      </a:r>
                      <a:r>
                        <a:rPr lang="fr-FR" sz="800" dirty="0" smtClean="0"/>
                        <a:t> </a:t>
                      </a:r>
                      <a:r>
                        <a:rPr lang="fr-FR" sz="800" dirty="0" smtClean="0"/>
                        <a:t>of the best </a:t>
                      </a:r>
                      <a:r>
                        <a:rPr lang="fr-FR" sz="800" dirty="0" err="1"/>
                        <a:t>channel</a:t>
                      </a:r>
                      <a:r>
                        <a:rPr lang="fr-FR" sz="800" dirty="0"/>
                        <a:t> (</a:t>
                      </a:r>
                      <a:r>
                        <a:rPr lang="fr-FR" sz="800" dirty="0" err="1"/>
                        <a:t>see</a:t>
                      </a:r>
                      <a:r>
                        <a:rPr lang="fr-FR" sz="800" dirty="0"/>
                        <a:t> calibration) </a:t>
                      </a:r>
                      <a:endParaRPr lang="fr-FR" sz="800" dirty="0" smtClean="0"/>
                    </a:p>
                  </p:txBody>
                </p:sp>
                <p:cxnSp>
                  <p:nvCxnSpPr>
                    <p:cNvPr id="69" name="Straight Arrow Connector 68"/>
                    <p:cNvCxnSpPr/>
                    <p:nvPr/>
                  </p:nvCxnSpPr>
                  <p:spPr>
                    <a:xfrm flipH="1">
                      <a:off x="3706353" y="2436213"/>
                      <a:ext cx="324340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72" name="TextBox 71"/>
                  <p:cNvSpPr txBox="1"/>
                  <p:nvPr/>
                </p:nvSpPr>
                <p:spPr>
                  <a:xfrm>
                    <a:off x="21258" y="2784059"/>
                    <a:ext cx="2057459" cy="144655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fr-FR" sz="800" dirty="0" smtClean="0"/>
                      <a:t>DC </a:t>
                    </a:r>
                    <a:r>
                      <a:rPr lang="fr-FR" sz="800" dirty="0" err="1" smtClean="0"/>
                      <a:t>removal</a:t>
                    </a:r>
                    <a:endParaRPr lang="fr-FR" sz="800" dirty="0" smtClean="0"/>
                  </a:p>
                  <a:p>
                    <a:pPr algn="ctr"/>
                    <a:r>
                      <a:rPr lang="fr-FR" sz="800" dirty="0" smtClean="0"/>
                      <a:t>(</a:t>
                    </a:r>
                    <a:r>
                      <a:rPr lang="fr-FR" sz="800" dirty="0" err="1" smtClean="0"/>
                      <a:t>whole</a:t>
                    </a:r>
                    <a:r>
                      <a:rPr lang="fr-FR" sz="800" dirty="0" smtClean="0"/>
                      <a:t> signal)</a:t>
                    </a:r>
                  </a:p>
                  <a:p>
                    <a:pPr algn="ctr"/>
                    <a:r>
                      <a:rPr lang="fr-FR" sz="800" dirty="0" smtClean="0"/>
                      <a:t>+</a:t>
                    </a:r>
                  </a:p>
                  <a:p>
                    <a:pPr algn="ctr"/>
                    <a:r>
                      <a:rPr lang="fr-FR" sz="800" dirty="0" err="1" smtClean="0"/>
                      <a:t>Remove</a:t>
                    </a:r>
                    <a:r>
                      <a:rPr lang="fr-FR" sz="800" dirty="0" smtClean="0"/>
                      <a:t> the </a:t>
                    </a:r>
                    <a:r>
                      <a:rPr lang="fr-FR" sz="800" dirty="0" err="1" smtClean="0"/>
                      <a:t>powerline</a:t>
                    </a:r>
                    <a:r>
                      <a:rPr lang="fr-FR" sz="800" dirty="0" smtClean="0"/>
                      <a:t> noise (</a:t>
                    </a:r>
                    <a:r>
                      <a:rPr lang="fr-FR" sz="800" dirty="0" err="1" smtClean="0"/>
                      <a:t>notch</a:t>
                    </a:r>
                    <a:r>
                      <a:rPr lang="fr-FR" sz="800" dirty="0" smtClean="0"/>
                      <a:t> at 50 and 100Hz) (</a:t>
                    </a:r>
                    <a:r>
                      <a:rPr lang="fr-FR" sz="800" dirty="0" err="1" smtClean="0"/>
                      <a:t>whole</a:t>
                    </a:r>
                    <a:r>
                      <a:rPr lang="fr-FR" sz="800" dirty="0" smtClean="0"/>
                      <a:t> signal)</a:t>
                    </a:r>
                  </a:p>
                  <a:p>
                    <a:pPr algn="ctr"/>
                    <a:r>
                      <a:rPr lang="fr-FR" sz="800" dirty="0" smtClean="0"/>
                      <a:t>+</a:t>
                    </a:r>
                  </a:p>
                  <a:p>
                    <a:pPr algn="ctr"/>
                    <a:r>
                      <a:rPr lang="fr-FR" sz="800" dirty="0" err="1" smtClean="0"/>
                      <a:t>Apply</a:t>
                    </a:r>
                    <a:r>
                      <a:rPr lang="fr-FR" sz="800" dirty="0" smtClean="0"/>
                      <a:t> a </a:t>
                    </a:r>
                    <a:r>
                      <a:rPr lang="fr-FR" sz="800" dirty="0" err="1" smtClean="0"/>
                      <a:t>bandpass</a:t>
                    </a:r>
                    <a:r>
                      <a:rPr lang="fr-FR" sz="800" dirty="0" smtClean="0"/>
                      <a:t> </a:t>
                    </a:r>
                    <a:r>
                      <a:rPr lang="fr-FR" sz="800" dirty="0" err="1" smtClean="0"/>
                      <a:t>between</a:t>
                    </a:r>
                    <a:r>
                      <a:rPr lang="fr-FR" sz="800" dirty="0" smtClean="0"/>
                      <a:t> 2 and 30Hz</a:t>
                    </a:r>
                  </a:p>
                  <a:p>
                    <a:pPr algn="ctr"/>
                    <a:r>
                      <a:rPr lang="fr-FR" sz="800" dirty="0" smtClean="0"/>
                      <a:t>+</a:t>
                    </a:r>
                  </a:p>
                  <a:p>
                    <a:pPr algn="ctr"/>
                    <a:r>
                      <a:rPr lang="fr-FR" sz="800" dirty="0" err="1" smtClean="0"/>
                      <a:t>Apply</a:t>
                    </a:r>
                    <a:r>
                      <a:rPr lang="fr-FR" sz="800" dirty="0" smtClean="0"/>
                      <a:t> a </a:t>
                    </a:r>
                    <a:r>
                      <a:rPr lang="fr-FR" sz="800" dirty="0" err="1" smtClean="0"/>
                      <a:t>linear</a:t>
                    </a:r>
                    <a:r>
                      <a:rPr lang="fr-FR" sz="800" dirty="0" smtClean="0"/>
                      <a:t> interpolation of the </a:t>
                    </a:r>
                    <a:r>
                      <a:rPr lang="fr-FR" sz="800" dirty="0" err="1" smtClean="0"/>
                      <a:t>outliers</a:t>
                    </a:r>
                    <a:r>
                      <a:rPr lang="fr-FR" sz="800" dirty="0" smtClean="0"/>
                      <a:t> </a:t>
                    </a:r>
                    <a:r>
                      <a:rPr lang="fr-FR" sz="800" dirty="0" err="1" smtClean="0"/>
                      <a:t>based</a:t>
                    </a:r>
                    <a:r>
                      <a:rPr lang="fr-FR" sz="800" dirty="0" smtClean="0"/>
                      <a:t> on the data of the </a:t>
                    </a:r>
                    <a:r>
                      <a:rPr lang="fr-FR" sz="800" dirty="0" err="1" smtClean="0"/>
                      <a:t>whole</a:t>
                    </a:r>
                    <a:r>
                      <a:rPr lang="fr-FR" sz="800" dirty="0" smtClean="0"/>
                      <a:t> signal </a:t>
                    </a:r>
                    <a:r>
                      <a:rPr lang="fr-FR" sz="800" dirty="0" err="1" smtClean="0"/>
                      <a:t>from</a:t>
                    </a:r>
                    <a:r>
                      <a:rPr lang="fr-FR" sz="800" dirty="0" smtClean="0"/>
                      <a:t> calibration</a:t>
                    </a:r>
                  </a:p>
                </p:txBody>
              </p:sp>
              <p:cxnSp>
                <p:nvCxnSpPr>
                  <p:cNvPr id="90" name="Straight Arrow Connector 89"/>
                  <p:cNvCxnSpPr/>
                  <p:nvPr/>
                </p:nvCxnSpPr>
                <p:spPr>
                  <a:xfrm flipH="1">
                    <a:off x="1049987" y="2567211"/>
                    <a:ext cx="6291" cy="297296"/>
                  </a:xfrm>
                  <a:prstGeom prst="straightConnector1">
                    <a:avLst/>
                  </a:prstGeom>
                  <a:ln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98" name="Straight Connector 97"/>
                  <p:cNvCxnSpPr/>
                  <p:nvPr/>
                </p:nvCxnSpPr>
                <p:spPr>
                  <a:xfrm flipH="1">
                    <a:off x="1469625" y="2436213"/>
                    <a:ext cx="1036193" cy="0"/>
                  </a:xfrm>
                  <a:prstGeom prst="line">
                    <a:avLst/>
                  </a:prstGeom>
                  <a:ln>
                    <a:headEnd type="none" w="med" len="med"/>
                    <a:tailEnd type="triangl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115" name="Group 114"/>
                  <p:cNvGrpSpPr/>
                  <p:nvPr/>
                </p:nvGrpSpPr>
                <p:grpSpPr>
                  <a:xfrm>
                    <a:off x="1984024" y="3328990"/>
                    <a:ext cx="7196254" cy="1457111"/>
                    <a:chOff x="1984024" y="3328990"/>
                    <a:chExt cx="7196254" cy="1457111"/>
                  </a:xfrm>
                </p:grpSpPr>
                <p:cxnSp>
                  <p:nvCxnSpPr>
                    <p:cNvPr id="73" name="Straight Arrow Connector 72"/>
                    <p:cNvCxnSpPr/>
                    <p:nvPr/>
                  </p:nvCxnSpPr>
                  <p:spPr>
                    <a:xfrm>
                      <a:off x="1984024" y="3809010"/>
                      <a:ext cx="1071724" cy="0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grpSp>
                  <p:nvGrpSpPr>
                    <p:cNvPr id="114" name="Group 113"/>
                    <p:cNvGrpSpPr/>
                    <p:nvPr/>
                  </p:nvGrpSpPr>
                  <p:grpSpPr>
                    <a:xfrm>
                      <a:off x="1987632" y="3328990"/>
                      <a:ext cx="7192646" cy="1457111"/>
                      <a:chOff x="1987632" y="3328990"/>
                      <a:chExt cx="7192646" cy="1457111"/>
                    </a:xfrm>
                  </p:grpSpPr>
                  <p:sp>
                    <p:nvSpPr>
                      <p:cNvPr id="70" name="TextBox 69"/>
                      <p:cNvSpPr txBox="1"/>
                      <p:nvPr/>
                    </p:nvSpPr>
                    <p:spPr>
                      <a:xfrm>
                        <a:off x="4522529" y="3648155"/>
                        <a:ext cx="1237324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800" dirty="0" err="1" smtClean="0"/>
                          <a:t>Smooth</a:t>
                        </a:r>
                        <a:r>
                          <a:rPr lang="fr-FR" sz="800" dirty="0" smtClean="0"/>
                          <a:t> SNR</a:t>
                        </a:r>
                      </a:p>
                    </p:txBody>
                  </p:sp>
                  <p:sp>
                    <p:nvSpPr>
                      <p:cNvPr id="74" name="TextBox 73"/>
                      <p:cNvSpPr txBox="1"/>
                      <p:nvPr/>
                    </p:nvSpPr>
                    <p:spPr>
                      <a:xfrm>
                        <a:off x="1987632" y="3573245"/>
                        <a:ext cx="1117449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600" dirty="0"/>
                          <a:t>4s by 4s </a:t>
                        </a:r>
                        <a:r>
                          <a:rPr lang="fr-FR" sz="600" dirty="0" err="1"/>
                          <a:t>with</a:t>
                        </a:r>
                        <a:r>
                          <a:rPr lang="fr-FR" sz="600" dirty="0"/>
                          <a:t> </a:t>
                        </a:r>
                        <a:r>
                          <a:rPr lang="fr-FR" sz="600" dirty="0" err="1"/>
                          <a:t>sliding</a:t>
                        </a:r>
                        <a:r>
                          <a:rPr lang="fr-FR" sz="600" dirty="0"/>
                          <a:t> </a:t>
                        </a:r>
                        <a:r>
                          <a:rPr lang="fr-FR" sz="600" dirty="0" err="1"/>
                          <a:t>window</a:t>
                        </a:r>
                        <a:r>
                          <a:rPr lang="fr-FR" sz="600" dirty="0"/>
                          <a:t> of 1s </a:t>
                        </a:r>
                        <a:endParaRPr lang="fr-FR" sz="600" dirty="0" smtClean="0"/>
                      </a:p>
                      <a:p>
                        <a:pPr algn="ctr"/>
                        <a:r>
                          <a:rPr lang="fr-FR" sz="600" dirty="0" err="1" smtClean="0"/>
                          <a:t>without</a:t>
                        </a:r>
                        <a:r>
                          <a:rPr lang="fr-FR" sz="600" dirty="0" smtClean="0"/>
                          <a:t> </a:t>
                        </a:r>
                        <a:r>
                          <a:rPr lang="fr-FR" sz="600" dirty="0" err="1"/>
                          <a:t>NaN</a:t>
                        </a:r>
                        <a:r>
                          <a:rPr lang="fr-FR" sz="600" dirty="0"/>
                          <a:t> values</a:t>
                        </a:r>
                      </a:p>
                    </p:txBody>
                  </p:sp>
                  <p:sp>
                    <p:nvSpPr>
                      <p:cNvPr id="75" name="TextBox 74"/>
                      <p:cNvSpPr txBox="1"/>
                      <p:nvPr/>
                    </p:nvSpPr>
                    <p:spPr>
                      <a:xfrm>
                        <a:off x="2866405" y="3675239"/>
                        <a:ext cx="1237324" cy="215444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800" dirty="0" err="1" smtClean="0"/>
                          <a:t>Compute</a:t>
                        </a:r>
                        <a:r>
                          <a:rPr lang="fr-FR" sz="800" dirty="0" smtClean="0"/>
                          <a:t> SNR</a:t>
                        </a:r>
                      </a:p>
                    </p:txBody>
                  </p:sp>
                  <p:cxnSp>
                    <p:nvCxnSpPr>
                      <p:cNvPr id="76" name="Straight Arrow Connector 75"/>
                      <p:cNvCxnSpPr/>
                      <p:nvPr/>
                    </p:nvCxnSpPr>
                    <p:spPr>
                      <a:xfrm flipV="1">
                        <a:off x="3921936" y="3790655"/>
                        <a:ext cx="832560" cy="794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7" name="TextBox 76"/>
                      <p:cNvSpPr txBox="1"/>
                      <p:nvPr/>
                    </p:nvSpPr>
                    <p:spPr>
                      <a:xfrm>
                        <a:off x="3743437" y="3597158"/>
                        <a:ext cx="1117449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600" dirty="0" smtClean="0"/>
                          <a:t>1 value by second</a:t>
                        </a:r>
                        <a:endParaRPr lang="fr-FR" sz="600" dirty="0"/>
                      </a:p>
                    </p:txBody>
                  </p:sp>
                  <p:cxnSp>
                    <p:nvCxnSpPr>
                      <p:cNvPr id="78" name="Straight Arrow Connector 77"/>
                      <p:cNvCxnSpPr>
                        <a:stCxn id="75" idx="2"/>
                      </p:cNvCxnSpPr>
                      <p:nvPr/>
                    </p:nvCxnSpPr>
                    <p:spPr>
                      <a:xfrm>
                        <a:off x="3485067" y="3890683"/>
                        <a:ext cx="0" cy="350375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79" name="TextBox 78"/>
                      <p:cNvSpPr txBox="1"/>
                      <p:nvPr/>
                    </p:nvSpPr>
                    <p:spPr>
                      <a:xfrm>
                        <a:off x="2642103" y="4201326"/>
                        <a:ext cx="1681376" cy="584775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800" dirty="0" smtClean="0"/>
                          <a:t>Store </a:t>
                        </a:r>
                        <a:r>
                          <a:rPr lang="fr-FR" sz="800" dirty="0" err="1"/>
                          <a:t>it</a:t>
                        </a:r>
                        <a:r>
                          <a:rPr lang="fr-FR" sz="800" dirty="0"/>
                          <a:t> </a:t>
                        </a:r>
                        <a:r>
                          <a:rPr lang="fr-FR" sz="800" dirty="0" smtClean="0"/>
                          <a:t>in a </a:t>
                        </a:r>
                        <a:r>
                          <a:rPr lang="fr-FR" sz="800" dirty="0" err="1" smtClean="0"/>
                          <a:t>SNRSession</a:t>
                        </a:r>
                        <a:r>
                          <a:rPr lang="fr-FR" sz="800" dirty="0" smtClean="0"/>
                          <a:t> </a:t>
                        </a:r>
                        <a:r>
                          <a:rPr lang="fr-FR" sz="800" dirty="0" err="1"/>
                          <a:t>vector</a:t>
                        </a:r>
                        <a:r>
                          <a:rPr lang="fr-FR" sz="800" dirty="0"/>
                          <a:t> to </a:t>
                        </a:r>
                        <a:r>
                          <a:rPr lang="fr-FR" sz="800" dirty="0" err="1"/>
                          <a:t>be</a:t>
                        </a:r>
                        <a:r>
                          <a:rPr lang="fr-FR" sz="800" dirty="0"/>
                          <a:t> able to </a:t>
                        </a:r>
                        <a:r>
                          <a:rPr lang="fr-FR" sz="800" dirty="0" err="1"/>
                          <a:t>smooth</a:t>
                        </a:r>
                        <a:r>
                          <a:rPr lang="fr-FR" sz="800" dirty="0"/>
                          <a:t> </a:t>
                        </a:r>
                        <a:r>
                          <a:rPr lang="fr-FR" sz="800" dirty="0" err="1"/>
                          <a:t>with</a:t>
                        </a:r>
                        <a:r>
                          <a:rPr lang="fr-FR" sz="800" dirty="0"/>
                          <a:t> the </a:t>
                        </a:r>
                        <a:r>
                          <a:rPr lang="fr-FR" sz="800" dirty="0" err="1"/>
                          <a:t>previous</a:t>
                        </a:r>
                        <a:r>
                          <a:rPr lang="fr-FR" sz="800" dirty="0"/>
                          <a:t> SNR values</a:t>
                        </a:r>
                      </a:p>
                      <a:p>
                        <a:pPr algn="ctr"/>
                        <a:endParaRPr lang="fr-FR" sz="800" dirty="0" smtClean="0"/>
                      </a:p>
                    </p:txBody>
                  </p:sp>
                  <p:cxnSp>
                    <p:nvCxnSpPr>
                      <p:cNvPr id="80" name="Straight Connector 79"/>
                      <p:cNvCxnSpPr/>
                      <p:nvPr/>
                    </p:nvCxnSpPr>
                    <p:spPr>
                      <a:xfrm>
                        <a:off x="4211960" y="4420011"/>
                        <a:ext cx="949930" cy="0"/>
                      </a:xfrm>
                      <a:prstGeom prst="line">
                        <a:avLst/>
                      </a:prstGeom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1" name="Straight Arrow Connector 80"/>
                      <p:cNvCxnSpPr/>
                      <p:nvPr/>
                    </p:nvCxnSpPr>
                    <p:spPr>
                      <a:xfrm flipV="1">
                        <a:off x="5161890" y="3903899"/>
                        <a:ext cx="0" cy="516112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82" name="TextBox 81"/>
                      <p:cNvSpPr txBox="1"/>
                      <p:nvPr/>
                    </p:nvSpPr>
                    <p:spPr>
                      <a:xfrm>
                        <a:off x="6173828" y="3515624"/>
                        <a:ext cx="1441276" cy="584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800" dirty="0" err="1" smtClean="0"/>
                          <a:t>Normalize</a:t>
                        </a:r>
                        <a:r>
                          <a:rPr lang="fr-FR" sz="800" dirty="0" smtClean="0"/>
                          <a:t> </a:t>
                        </a:r>
                        <a:r>
                          <a:rPr lang="fr-FR" sz="800" dirty="0" err="1" smtClean="0"/>
                          <a:t>Smoothed</a:t>
                        </a:r>
                        <a:r>
                          <a:rPr lang="fr-FR" sz="800" dirty="0" smtClean="0"/>
                          <a:t> SNR </a:t>
                        </a:r>
                        <a:r>
                          <a:rPr lang="fr-FR" sz="800" dirty="0" err="1" smtClean="0"/>
                          <a:t>with</a:t>
                        </a:r>
                        <a:r>
                          <a:rPr lang="fr-FR" sz="800" dirty="0" smtClean="0"/>
                          <a:t> </a:t>
                        </a:r>
                        <a:r>
                          <a:rPr lang="fr-FR" sz="800" dirty="0" err="1" smtClean="0"/>
                          <a:t>mean</a:t>
                        </a:r>
                        <a:r>
                          <a:rPr lang="fr-FR" sz="800" dirty="0" smtClean="0"/>
                          <a:t> and </a:t>
                        </a:r>
                        <a:r>
                          <a:rPr lang="fr-FR" sz="800" dirty="0" err="1" smtClean="0"/>
                          <a:t>std</a:t>
                        </a:r>
                        <a:r>
                          <a:rPr lang="fr-FR" sz="800" dirty="0" smtClean="0"/>
                          <a:t> of </a:t>
                        </a:r>
                        <a:r>
                          <a:rPr lang="fr-FR" sz="800" dirty="0" err="1" smtClean="0"/>
                          <a:t>smoothed</a:t>
                        </a:r>
                        <a:r>
                          <a:rPr lang="fr-FR" sz="800" dirty="0" smtClean="0"/>
                          <a:t> SNR </a:t>
                        </a:r>
                        <a:r>
                          <a:rPr lang="fr-FR" sz="800" dirty="0" err="1" smtClean="0"/>
                          <a:t>from</a:t>
                        </a:r>
                        <a:r>
                          <a:rPr lang="fr-FR" sz="800" dirty="0" smtClean="0"/>
                          <a:t> calibration </a:t>
                        </a:r>
                      </a:p>
                    </p:txBody>
                  </p:sp>
                  <p:cxnSp>
                    <p:nvCxnSpPr>
                      <p:cNvPr id="83" name="Straight Arrow Connector 82"/>
                      <p:cNvCxnSpPr/>
                      <p:nvPr/>
                    </p:nvCxnSpPr>
                    <p:spPr>
                      <a:xfrm>
                        <a:off x="5534793" y="3763571"/>
                        <a:ext cx="729719" cy="0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102" name="Straight Arrow Connector 101"/>
                      <p:cNvCxnSpPr/>
                      <p:nvPr/>
                    </p:nvCxnSpPr>
                    <p:spPr>
                      <a:xfrm flipV="1">
                        <a:off x="7580649" y="3721432"/>
                        <a:ext cx="652513" cy="1795"/>
                      </a:xfrm>
                      <a:prstGeom prst="straightConnector1">
                        <a:avLst/>
                      </a:prstGeom>
                      <a:ln>
                        <a:tailEnd type="triangle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03" name="TextBox 102"/>
                      <p:cNvSpPr txBox="1"/>
                      <p:nvPr/>
                    </p:nvSpPr>
                    <p:spPr>
                      <a:xfrm>
                        <a:off x="8193322" y="3328990"/>
                        <a:ext cx="986956" cy="95410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800" dirty="0" err="1" smtClean="0"/>
                          <a:t>Transform</a:t>
                        </a:r>
                        <a:r>
                          <a:rPr lang="fr-FR" sz="800" dirty="0" smtClean="0"/>
                          <a:t> </a:t>
                        </a:r>
                        <a:r>
                          <a:rPr lang="fr-FR" sz="800" dirty="0" err="1" smtClean="0"/>
                          <a:t>into</a:t>
                        </a:r>
                        <a:r>
                          <a:rPr lang="fr-FR" sz="800" dirty="0" smtClean="0"/>
                          <a:t> </a:t>
                        </a:r>
                        <a:r>
                          <a:rPr lang="fr-FR" sz="800" dirty="0" smtClean="0"/>
                          <a:t>volume </a:t>
                        </a:r>
                        <a:r>
                          <a:rPr lang="fr-FR" sz="800" dirty="0" smtClean="0"/>
                          <a:t>value</a:t>
                        </a:r>
                      </a:p>
                      <a:p>
                        <a:pPr algn="ctr"/>
                        <a:r>
                          <a:rPr lang="fr-FR" sz="800" dirty="0" smtClean="0"/>
                          <a:t>If </a:t>
                        </a:r>
                        <a:r>
                          <a:rPr lang="fr-FR" sz="800" dirty="0" err="1" smtClean="0"/>
                          <a:t>normalized</a:t>
                        </a:r>
                        <a:r>
                          <a:rPr lang="fr-FR" sz="800" dirty="0" smtClean="0"/>
                          <a:t> </a:t>
                        </a:r>
                        <a:r>
                          <a:rPr lang="fr-FR" sz="800" dirty="0" err="1" smtClean="0"/>
                          <a:t>smoothed</a:t>
                        </a:r>
                        <a:r>
                          <a:rPr lang="fr-FR" sz="800" dirty="0" smtClean="0"/>
                          <a:t> SNR value = </a:t>
                        </a:r>
                        <a:r>
                          <a:rPr lang="fr-FR" sz="800" dirty="0" err="1" smtClean="0"/>
                          <a:t>NaN</a:t>
                        </a:r>
                        <a:r>
                          <a:rPr lang="fr-FR" sz="800" dirty="0" smtClean="0"/>
                          <a:t>, </a:t>
                        </a:r>
                        <a:r>
                          <a:rPr lang="fr-FR" sz="800" dirty="0" err="1" smtClean="0"/>
                          <a:t>volum</a:t>
                        </a:r>
                        <a:r>
                          <a:rPr lang="fr-FR" sz="800" dirty="0" smtClean="0"/>
                          <a:t> = 0,5 or </a:t>
                        </a:r>
                        <a:r>
                          <a:rPr lang="fr-FR" sz="800" dirty="0" err="1" smtClean="0"/>
                          <a:t>previous</a:t>
                        </a:r>
                        <a:r>
                          <a:rPr lang="fr-FR" sz="800" dirty="0" smtClean="0"/>
                          <a:t> value</a:t>
                        </a:r>
                      </a:p>
                    </p:txBody>
                  </p:sp>
                  <p:sp>
                    <p:nvSpPr>
                      <p:cNvPr id="111" name="TextBox 110"/>
                      <p:cNvSpPr txBox="1"/>
                      <p:nvPr/>
                    </p:nvSpPr>
                    <p:spPr>
                      <a:xfrm>
                        <a:off x="5310875" y="3561432"/>
                        <a:ext cx="1117449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600" dirty="0" smtClean="0"/>
                          <a:t>1 value by second</a:t>
                        </a:r>
                        <a:endParaRPr lang="fr-FR" sz="600" dirty="0"/>
                      </a:p>
                    </p:txBody>
                  </p:sp>
                  <p:sp>
                    <p:nvSpPr>
                      <p:cNvPr id="112" name="TextBox 111"/>
                      <p:cNvSpPr txBox="1"/>
                      <p:nvPr/>
                    </p:nvSpPr>
                    <p:spPr>
                      <a:xfrm>
                        <a:off x="7348180" y="3521377"/>
                        <a:ext cx="1117449" cy="18466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fr-FR" sz="600" dirty="0" smtClean="0"/>
                          <a:t>1 value by second</a:t>
                        </a:r>
                        <a:endParaRPr lang="fr-FR" sz="600" dirty="0"/>
                      </a:p>
                    </p:txBody>
                  </p:sp>
                </p:grpSp>
              </p:grpSp>
            </p:grpSp>
            <p:sp>
              <p:nvSpPr>
                <p:cNvPr id="117" name="Rectangle 116"/>
                <p:cNvSpPr/>
                <p:nvPr/>
              </p:nvSpPr>
              <p:spPr>
                <a:xfrm>
                  <a:off x="70692" y="3787980"/>
                  <a:ext cx="1914058" cy="492442"/>
                </a:xfrm>
                <a:prstGeom prst="rect">
                  <a:avLst/>
                </a:prstGeom>
                <a:noFill/>
                <a:ln>
                  <a:solidFill>
                    <a:schemeClr val="accent6">
                      <a:lumMod val="60000"/>
                      <a:lumOff val="4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fr-FR" sz="1200"/>
                </a:p>
              </p:txBody>
            </p:sp>
            <p:sp>
              <p:nvSpPr>
                <p:cNvPr id="118" name="TextBox 117"/>
                <p:cNvSpPr txBox="1"/>
                <p:nvPr/>
              </p:nvSpPr>
              <p:spPr>
                <a:xfrm>
                  <a:off x="81510" y="4289170"/>
                  <a:ext cx="1929088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fr-FR" sz="700" dirty="0" smtClean="0">
                      <a:solidFill>
                        <a:schemeClr val="accent6"/>
                      </a:solidFill>
                    </a:rPr>
                    <a:t>No </a:t>
                  </a:r>
                  <a:r>
                    <a:rPr lang="fr-FR" sz="700" dirty="0" err="1" smtClean="0">
                      <a:solidFill>
                        <a:schemeClr val="accent6"/>
                      </a:solidFill>
                    </a:rPr>
                    <a:t>need</a:t>
                  </a:r>
                  <a:r>
                    <a:rPr lang="fr-FR" sz="700" dirty="0" smtClean="0">
                      <a:solidFill>
                        <a:schemeClr val="accent6"/>
                      </a:solidFill>
                    </a:rPr>
                    <a:t> in the futur </a:t>
                  </a:r>
                  <a:r>
                    <a:rPr lang="fr-FR" sz="700" dirty="0" err="1" smtClean="0">
                      <a:solidFill>
                        <a:schemeClr val="accent6"/>
                      </a:solidFill>
                    </a:rPr>
                    <a:t>because</a:t>
                  </a:r>
                  <a:r>
                    <a:rPr lang="fr-FR" sz="700" dirty="0" smtClean="0">
                      <a:solidFill>
                        <a:schemeClr val="accent6"/>
                      </a:solidFill>
                    </a:rPr>
                    <a:t> </a:t>
                  </a:r>
                  <a:r>
                    <a:rPr lang="fr-FR" sz="700" dirty="0" err="1" smtClean="0">
                      <a:solidFill>
                        <a:schemeClr val="accent6"/>
                      </a:solidFill>
                    </a:rPr>
                    <a:t>we</a:t>
                  </a:r>
                  <a:r>
                    <a:rPr lang="fr-FR" sz="700" dirty="0" smtClean="0">
                      <a:solidFill>
                        <a:schemeClr val="accent6"/>
                      </a:solidFill>
                    </a:rPr>
                    <a:t> </a:t>
                  </a:r>
                  <a:r>
                    <a:rPr lang="fr-FR" sz="700" dirty="0" err="1" smtClean="0">
                      <a:solidFill>
                        <a:schemeClr val="accent6"/>
                      </a:solidFill>
                    </a:rPr>
                    <a:t>will</a:t>
                  </a:r>
                  <a:r>
                    <a:rPr lang="fr-FR" sz="700" dirty="0" smtClean="0">
                      <a:solidFill>
                        <a:schemeClr val="accent6"/>
                      </a:solidFill>
                    </a:rPr>
                    <a:t> correct artefacts online</a:t>
                  </a:r>
                  <a:endParaRPr lang="fr-FR" sz="700" dirty="0">
                    <a:solidFill>
                      <a:schemeClr val="accent6"/>
                    </a:solidFill>
                  </a:endParaRPr>
                </a:p>
              </p:txBody>
            </p:sp>
          </p:grpSp>
        </p:grpSp>
        <p:sp>
          <p:nvSpPr>
            <p:cNvPr id="86" name="TextBox 85"/>
            <p:cNvSpPr txBox="1"/>
            <p:nvPr/>
          </p:nvSpPr>
          <p:spPr>
            <a:xfrm>
              <a:off x="504424" y="4529379"/>
              <a:ext cx="1237324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fr-FR" sz="800" dirty="0" smtClean="0"/>
                <a:t>+ trend correction 1/f</a:t>
              </a:r>
            </a:p>
          </p:txBody>
        </p:sp>
      </p:grpSp>
      <p:sp>
        <p:nvSpPr>
          <p:cNvPr id="89" name="TextBox 88"/>
          <p:cNvSpPr txBox="1"/>
          <p:nvPr/>
        </p:nvSpPr>
        <p:spPr>
          <a:xfrm>
            <a:off x="70692" y="1462013"/>
            <a:ext cx="1939906" cy="4616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800" dirty="0" err="1" smtClean="0"/>
              <a:t>Add</a:t>
            </a:r>
            <a:r>
              <a:rPr lang="fr-FR" sz="800" dirty="0" smtClean="0"/>
              <a:t> 0 </a:t>
            </a:r>
            <a:r>
              <a:rPr lang="fr-FR" sz="800" dirty="0"/>
              <a:t>in </a:t>
            </a:r>
            <a:r>
              <a:rPr lang="fr-FR" sz="800" dirty="0" err="1" smtClean="0"/>
              <a:t>qualitySession</a:t>
            </a:r>
            <a:r>
              <a:rPr lang="fr-FR" sz="800" dirty="0" smtClean="0"/>
              <a:t> </a:t>
            </a:r>
            <a:r>
              <a:rPr lang="fr-FR" sz="800" dirty="0" err="1"/>
              <a:t>which</a:t>
            </a:r>
            <a:r>
              <a:rPr lang="fr-FR" sz="800" dirty="0"/>
              <a:t> </a:t>
            </a:r>
            <a:r>
              <a:rPr lang="fr-FR" sz="800" dirty="0" err="1"/>
              <a:t>holds</a:t>
            </a:r>
            <a:r>
              <a:rPr lang="fr-FR" sz="800" dirty="0"/>
              <a:t> one </a:t>
            </a:r>
            <a:r>
              <a:rPr lang="fr-FR" sz="800" dirty="0" err="1" smtClean="0"/>
              <a:t>quality</a:t>
            </a:r>
            <a:r>
              <a:rPr lang="fr-FR" sz="800" dirty="0" smtClean="0"/>
              <a:t> value </a:t>
            </a:r>
            <a:r>
              <a:rPr lang="fr-FR" sz="800" dirty="0"/>
              <a:t>by second for the </a:t>
            </a:r>
            <a:r>
              <a:rPr lang="fr-FR" sz="800" dirty="0" err="1" smtClean="0"/>
              <a:t>JsonFile</a:t>
            </a:r>
            <a:endParaRPr lang="fr-FR" sz="800" dirty="0"/>
          </a:p>
        </p:txBody>
      </p:sp>
      <p:sp>
        <p:nvSpPr>
          <p:cNvPr id="91" name="TextBox 90"/>
          <p:cNvSpPr txBox="1"/>
          <p:nvPr/>
        </p:nvSpPr>
        <p:spPr>
          <a:xfrm>
            <a:off x="3091569" y="1450371"/>
            <a:ext cx="2723198" cy="43088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800" dirty="0" err="1" smtClean="0"/>
              <a:t>Add</a:t>
            </a:r>
            <a:r>
              <a:rPr lang="fr-FR" sz="800" dirty="0" smtClean="0"/>
              <a:t> 250 data points </a:t>
            </a:r>
            <a:r>
              <a:rPr lang="fr-FR" sz="800" dirty="0" err="1" smtClean="0"/>
              <a:t>with</a:t>
            </a:r>
            <a:r>
              <a:rPr lang="fr-FR" sz="800" dirty="0" smtClean="0"/>
              <a:t> </a:t>
            </a:r>
            <a:r>
              <a:rPr lang="fr-FR" sz="800" dirty="0" err="1" smtClean="0"/>
              <a:t>NaN</a:t>
            </a:r>
            <a:r>
              <a:rPr lang="fr-FR" sz="800" dirty="0" smtClean="0"/>
              <a:t> values in </a:t>
            </a:r>
            <a:r>
              <a:rPr lang="fr-FR" sz="800" dirty="0" err="1" smtClean="0"/>
              <a:t>pp</a:t>
            </a:r>
            <a:r>
              <a:rPr lang="fr-FR" sz="800" dirty="0" err="1" smtClean="0"/>
              <a:t>SessionData</a:t>
            </a:r>
            <a:r>
              <a:rPr lang="fr-FR" sz="800" dirty="0" smtClean="0"/>
              <a:t> </a:t>
            </a:r>
            <a:r>
              <a:rPr lang="fr-FR" sz="700" i="1" dirty="0" smtClean="0"/>
              <a:t>(If </a:t>
            </a:r>
            <a:r>
              <a:rPr lang="fr-FR" sz="700" i="1" dirty="0" err="1" smtClean="0"/>
              <a:t>we</a:t>
            </a:r>
            <a:r>
              <a:rPr lang="fr-FR" sz="700" i="1" dirty="0" smtClean="0"/>
              <a:t> </a:t>
            </a:r>
            <a:r>
              <a:rPr lang="fr-FR" sz="700" i="1" dirty="0" err="1" smtClean="0"/>
              <a:t>don’t</a:t>
            </a:r>
            <a:r>
              <a:rPr lang="fr-FR" sz="700" i="1" dirty="0" smtClean="0"/>
              <a:t> do </a:t>
            </a:r>
            <a:r>
              <a:rPr lang="fr-FR" sz="700" i="1" dirty="0" err="1" smtClean="0"/>
              <a:t>that</a:t>
            </a:r>
            <a:r>
              <a:rPr lang="fr-FR" sz="700" i="1" dirty="0" smtClean="0"/>
              <a:t> </a:t>
            </a:r>
            <a:r>
              <a:rPr lang="fr-FR" sz="700" i="1" dirty="0" err="1" smtClean="0"/>
              <a:t>there</a:t>
            </a:r>
            <a:r>
              <a:rPr lang="fr-FR" sz="700" i="1" dirty="0" smtClean="0"/>
              <a:t> </a:t>
            </a:r>
            <a:r>
              <a:rPr lang="fr-FR" sz="700" i="1" dirty="0" err="1" smtClean="0"/>
              <a:t>will</a:t>
            </a:r>
            <a:r>
              <a:rPr lang="fr-FR" sz="700" i="1" dirty="0" smtClean="0"/>
              <a:t> </a:t>
            </a:r>
            <a:r>
              <a:rPr lang="fr-FR" sz="700" i="1" dirty="0" err="1" smtClean="0"/>
              <a:t>be</a:t>
            </a:r>
            <a:r>
              <a:rPr lang="fr-FR" sz="700" i="1" dirty="0" smtClean="0"/>
              <a:t> a time </a:t>
            </a:r>
            <a:r>
              <a:rPr lang="fr-FR" sz="700" i="1" dirty="0" err="1" smtClean="0"/>
              <a:t>lag</a:t>
            </a:r>
            <a:r>
              <a:rPr lang="fr-FR" sz="700" i="1" dirty="0" smtClean="0"/>
              <a:t> in </a:t>
            </a:r>
            <a:r>
              <a:rPr lang="fr-FR" sz="700" i="1" dirty="0" err="1" smtClean="0"/>
              <a:t>rawSessionData</a:t>
            </a:r>
            <a:r>
              <a:rPr lang="fr-FR" sz="700" i="1" dirty="0" smtClean="0"/>
              <a:t> and SNR </a:t>
            </a:r>
            <a:r>
              <a:rPr lang="fr-FR" sz="700" i="1" dirty="0" err="1" smtClean="0"/>
              <a:t>will</a:t>
            </a:r>
            <a:r>
              <a:rPr lang="fr-FR" sz="700" i="1" dirty="0" smtClean="0"/>
              <a:t> not </a:t>
            </a:r>
            <a:r>
              <a:rPr lang="fr-FR" sz="700" i="1" dirty="0" err="1" smtClean="0"/>
              <a:t>be</a:t>
            </a:r>
            <a:r>
              <a:rPr lang="fr-FR" sz="700" i="1" dirty="0" smtClean="0"/>
              <a:t> </a:t>
            </a:r>
            <a:r>
              <a:rPr lang="fr-FR" sz="700" i="1" dirty="0" err="1" smtClean="0"/>
              <a:t>computed</a:t>
            </a:r>
            <a:r>
              <a:rPr lang="fr-FR" sz="700" i="1" dirty="0" smtClean="0"/>
              <a:t> on 4 </a:t>
            </a:r>
            <a:r>
              <a:rPr lang="fr-FR" sz="700" i="1" dirty="0" err="1" smtClean="0"/>
              <a:t>consecutive</a:t>
            </a:r>
            <a:r>
              <a:rPr lang="fr-FR" sz="700" i="1" dirty="0" smtClean="0"/>
              <a:t> seconds)</a:t>
            </a:r>
            <a:endParaRPr lang="fr-FR" sz="700" i="1" dirty="0"/>
          </a:p>
        </p:txBody>
      </p:sp>
      <p:cxnSp>
        <p:nvCxnSpPr>
          <p:cNvPr id="19" name="Straight Arrow Connector 18"/>
          <p:cNvCxnSpPr>
            <a:stCxn id="91" idx="1"/>
            <a:endCxn id="89" idx="3"/>
          </p:cNvCxnSpPr>
          <p:nvPr/>
        </p:nvCxnSpPr>
        <p:spPr>
          <a:xfrm flipH="1">
            <a:off x="2010598" y="1665815"/>
            <a:ext cx="1080971" cy="270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TextBox 91"/>
          <p:cNvSpPr txBox="1"/>
          <p:nvPr/>
        </p:nvSpPr>
        <p:spPr>
          <a:xfrm>
            <a:off x="4630830" y="1062931"/>
            <a:ext cx="404882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700" dirty="0" err="1" smtClean="0"/>
              <a:t>yes</a:t>
            </a:r>
            <a:endParaRPr lang="fr-FR" sz="700" dirty="0"/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4355976" y="1994203"/>
            <a:ext cx="0" cy="1822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TextBox 95"/>
          <p:cNvSpPr txBox="1"/>
          <p:nvPr/>
        </p:nvSpPr>
        <p:spPr>
          <a:xfrm>
            <a:off x="1482688" y="2149427"/>
            <a:ext cx="11174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4s by 4s </a:t>
            </a:r>
            <a:r>
              <a:rPr lang="fr-FR" sz="600" dirty="0" err="1" smtClean="0"/>
              <a:t>with</a:t>
            </a:r>
            <a:r>
              <a:rPr lang="fr-FR" sz="600" dirty="0" smtClean="0"/>
              <a:t> </a:t>
            </a:r>
            <a:r>
              <a:rPr lang="fr-FR" sz="600" dirty="0" err="1" smtClean="0"/>
              <a:t>sliding</a:t>
            </a:r>
            <a:r>
              <a:rPr lang="fr-FR" sz="600" dirty="0" smtClean="0"/>
              <a:t> </a:t>
            </a:r>
            <a:r>
              <a:rPr lang="fr-FR" sz="600" dirty="0" err="1" smtClean="0"/>
              <a:t>window</a:t>
            </a:r>
            <a:r>
              <a:rPr lang="fr-FR" sz="600" dirty="0" smtClean="0"/>
              <a:t> of 1s</a:t>
            </a:r>
            <a:endParaRPr lang="fr-FR" sz="600" dirty="0"/>
          </a:p>
        </p:txBody>
      </p:sp>
      <p:sp>
        <p:nvSpPr>
          <p:cNvPr id="97" name="TextBox 96"/>
          <p:cNvSpPr txBox="1"/>
          <p:nvPr/>
        </p:nvSpPr>
        <p:spPr>
          <a:xfrm>
            <a:off x="380864" y="2056705"/>
            <a:ext cx="13230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err="1" smtClean="0"/>
              <a:t>Remove</a:t>
            </a:r>
            <a:r>
              <a:rPr lang="fr-FR" sz="800" dirty="0" smtClean="0"/>
              <a:t> </a:t>
            </a:r>
            <a:r>
              <a:rPr lang="fr-FR" sz="800" dirty="0" err="1" smtClean="0"/>
              <a:t>NaN</a:t>
            </a:r>
            <a:r>
              <a:rPr lang="fr-FR" sz="800" dirty="0" smtClean="0"/>
              <a:t> values (</a:t>
            </a:r>
            <a:r>
              <a:rPr lang="fr-FR" sz="800" dirty="0" err="1" smtClean="0"/>
              <a:t>bad</a:t>
            </a:r>
            <a:r>
              <a:rPr lang="fr-FR" sz="800" dirty="0" smtClean="0"/>
              <a:t> </a:t>
            </a:r>
            <a:r>
              <a:rPr lang="fr-FR" sz="800" dirty="0" err="1" smtClean="0"/>
              <a:t>quality</a:t>
            </a:r>
            <a:r>
              <a:rPr lang="fr-FR" sz="800" dirty="0" smtClean="0"/>
              <a:t> or no </a:t>
            </a:r>
            <a:r>
              <a:rPr lang="fr-FR" sz="800" dirty="0" err="1" smtClean="0"/>
              <a:t>received</a:t>
            </a:r>
            <a:r>
              <a:rPr lang="fr-FR" sz="800" dirty="0" smtClean="0"/>
              <a:t> data)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005169" y="2506967"/>
            <a:ext cx="13187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600" dirty="0" smtClean="0"/>
              <a:t>4s by 4s </a:t>
            </a:r>
            <a:r>
              <a:rPr lang="fr-FR" sz="600" dirty="0" err="1" smtClean="0"/>
              <a:t>with</a:t>
            </a:r>
            <a:r>
              <a:rPr lang="fr-FR" sz="600" dirty="0" smtClean="0"/>
              <a:t> </a:t>
            </a:r>
            <a:r>
              <a:rPr lang="fr-FR" sz="600" dirty="0" err="1" smtClean="0"/>
              <a:t>sliding</a:t>
            </a:r>
            <a:r>
              <a:rPr lang="fr-FR" sz="600" dirty="0" smtClean="0"/>
              <a:t> </a:t>
            </a:r>
            <a:r>
              <a:rPr lang="fr-FR" sz="600" dirty="0" err="1" smtClean="0"/>
              <a:t>window</a:t>
            </a:r>
            <a:r>
              <a:rPr lang="fr-FR" sz="600" dirty="0" smtClean="0"/>
              <a:t> of 1s </a:t>
            </a:r>
            <a:r>
              <a:rPr lang="fr-FR" sz="600" dirty="0" err="1" smtClean="0"/>
              <a:t>without</a:t>
            </a:r>
            <a:r>
              <a:rPr lang="fr-FR" sz="600" dirty="0" smtClean="0"/>
              <a:t> </a:t>
            </a:r>
            <a:r>
              <a:rPr lang="fr-FR" sz="600" dirty="0" err="1" smtClean="0"/>
              <a:t>NaN</a:t>
            </a:r>
            <a:r>
              <a:rPr lang="fr-FR" sz="600" dirty="0" smtClean="0"/>
              <a:t> values</a:t>
            </a:r>
            <a:endParaRPr lang="fr-FR" sz="600" dirty="0"/>
          </a:p>
        </p:txBody>
      </p:sp>
      <p:sp>
        <p:nvSpPr>
          <p:cNvPr id="87" name="TextBox 86"/>
          <p:cNvSpPr txBox="1"/>
          <p:nvPr/>
        </p:nvSpPr>
        <p:spPr>
          <a:xfrm>
            <a:off x="1208977" y="803030"/>
            <a:ext cx="1427780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fr-FR" sz="800" dirty="0" err="1" smtClean="0"/>
              <a:t>Add</a:t>
            </a:r>
            <a:r>
              <a:rPr lang="fr-FR" sz="800" dirty="0" smtClean="0"/>
              <a:t> the 1s data on a matrix </a:t>
            </a:r>
            <a:r>
              <a:rPr lang="fr-FR" sz="800" dirty="0" err="1" smtClean="0"/>
              <a:t>raw</a:t>
            </a:r>
            <a:r>
              <a:rPr lang="fr-FR" sz="800" dirty="0" err="1" smtClean="0"/>
              <a:t>SessionData</a:t>
            </a:r>
            <a:endParaRPr lang="fr-FR" sz="800" dirty="0"/>
          </a:p>
        </p:txBody>
      </p:sp>
      <p:cxnSp>
        <p:nvCxnSpPr>
          <p:cNvPr id="88" name="Straight Arrow Connector 87"/>
          <p:cNvCxnSpPr/>
          <p:nvPr/>
        </p:nvCxnSpPr>
        <p:spPr>
          <a:xfrm flipV="1">
            <a:off x="1177392" y="1006266"/>
            <a:ext cx="189669" cy="8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/>
          <p:cNvSpPr txBox="1"/>
          <p:nvPr/>
        </p:nvSpPr>
        <p:spPr>
          <a:xfrm>
            <a:off x="2601546" y="573816"/>
            <a:ext cx="146639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err="1" smtClean="0"/>
              <a:t>Linear</a:t>
            </a:r>
            <a:r>
              <a:rPr lang="fr-FR" sz="800" dirty="0" smtClean="0"/>
              <a:t> interpolation of possible </a:t>
            </a:r>
            <a:r>
              <a:rPr lang="fr-FR" sz="800" dirty="0" err="1" smtClean="0"/>
              <a:t>missing</a:t>
            </a:r>
            <a:r>
              <a:rPr lang="fr-FR" sz="800" dirty="0" smtClean="0"/>
              <a:t> </a:t>
            </a:r>
            <a:r>
              <a:rPr lang="fr-FR" sz="800" dirty="0" smtClean="0"/>
              <a:t>values (</a:t>
            </a:r>
            <a:r>
              <a:rPr lang="fr-FR" sz="800" dirty="0" err="1" smtClean="0"/>
              <a:t>NaN</a:t>
            </a:r>
            <a:r>
              <a:rPr lang="fr-FR" sz="800" dirty="0" smtClean="0"/>
              <a:t> values)</a:t>
            </a:r>
            <a:endParaRPr lang="fr-FR" sz="800" dirty="0" smtClean="0"/>
          </a:p>
          <a:p>
            <a:pPr algn="ctr"/>
            <a:r>
              <a:rPr lang="fr-FR" sz="800" dirty="0" smtClean="0"/>
              <a:t>of</a:t>
            </a:r>
            <a:r>
              <a:rPr lang="fr-FR" sz="800" dirty="0" smtClean="0"/>
              <a:t> the 2 </a:t>
            </a:r>
            <a:r>
              <a:rPr lang="fr-FR" sz="800" dirty="0" err="1" smtClean="0"/>
              <a:t>previous</a:t>
            </a:r>
            <a:r>
              <a:rPr lang="fr-FR" sz="800" dirty="0" smtClean="0"/>
              <a:t> seconds </a:t>
            </a:r>
            <a:r>
              <a:rPr lang="fr-FR" sz="800" dirty="0" err="1" smtClean="0"/>
              <a:t>from</a:t>
            </a:r>
            <a:r>
              <a:rPr lang="fr-FR" sz="800" dirty="0" smtClean="0"/>
              <a:t> </a:t>
            </a:r>
            <a:r>
              <a:rPr lang="fr-FR" sz="800" dirty="0" err="1" smtClean="0"/>
              <a:t>rawSessionData</a:t>
            </a:r>
            <a:r>
              <a:rPr lang="fr-FR" sz="800" dirty="0" smtClean="0"/>
              <a:t> (or 1 at the </a:t>
            </a:r>
            <a:r>
              <a:rPr lang="fr-FR" sz="800" dirty="0" err="1" smtClean="0"/>
              <a:t>beginnig</a:t>
            </a:r>
            <a:r>
              <a:rPr lang="fr-FR" sz="800" dirty="0" smtClean="0"/>
              <a:t>)</a:t>
            </a:r>
            <a:endParaRPr lang="fr-FR" sz="800" dirty="0" smtClean="0"/>
          </a:p>
        </p:txBody>
      </p:sp>
      <p:sp>
        <p:nvSpPr>
          <p:cNvPr id="94" name="TextBox 93"/>
          <p:cNvSpPr txBox="1"/>
          <p:nvPr/>
        </p:nvSpPr>
        <p:spPr>
          <a:xfrm>
            <a:off x="4116883" y="782607"/>
            <a:ext cx="1078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err="1" smtClean="0"/>
              <a:t>NaN</a:t>
            </a:r>
            <a:r>
              <a:rPr lang="fr-FR" sz="800" dirty="0" smtClean="0"/>
              <a:t> values in the last second</a:t>
            </a:r>
            <a:endParaRPr lang="fr-FR" sz="800" dirty="0" smtClean="0"/>
          </a:p>
        </p:txBody>
      </p:sp>
      <p:cxnSp>
        <p:nvCxnSpPr>
          <p:cNvPr id="95" name="Straight Arrow Connector 94"/>
          <p:cNvCxnSpPr/>
          <p:nvPr/>
        </p:nvCxnSpPr>
        <p:spPr>
          <a:xfrm flipV="1">
            <a:off x="2491313" y="992351"/>
            <a:ext cx="189669" cy="8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Arrow Connector 99"/>
          <p:cNvCxnSpPr/>
          <p:nvPr/>
        </p:nvCxnSpPr>
        <p:spPr>
          <a:xfrm flipV="1">
            <a:off x="4022291" y="979155"/>
            <a:ext cx="189669" cy="85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/>
          <p:cNvSpPr/>
          <p:nvPr/>
        </p:nvSpPr>
        <p:spPr>
          <a:xfrm>
            <a:off x="7438949" y="1334854"/>
            <a:ext cx="158842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800" dirty="0"/>
              <a:t>Replace </a:t>
            </a:r>
            <a:r>
              <a:rPr lang="fr-FR" sz="800" dirty="0" err="1"/>
              <a:t>bad</a:t>
            </a:r>
            <a:r>
              <a:rPr lang="fr-FR" sz="800" dirty="0"/>
              <a:t> </a:t>
            </a:r>
            <a:r>
              <a:rPr lang="fr-FR" sz="800" dirty="0" err="1"/>
              <a:t>quality</a:t>
            </a:r>
            <a:r>
              <a:rPr lang="fr-FR" sz="800" dirty="0"/>
              <a:t> data of </a:t>
            </a:r>
            <a:r>
              <a:rPr lang="fr-FR" sz="800" dirty="0" err="1"/>
              <a:t>ppSessionData</a:t>
            </a:r>
            <a:r>
              <a:rPr lang="fr-FR" sz="800" dirty="0"/>
              <a:t> by </a:t>
            </a:r>
            <a:r>
              <a:rPr lang="fr-FR" sz="800" dirty="0" err="1"/>
              <a:t>NaN</a:t>
            </a:r>
            <a:r>
              <a:rPr lang="fr-FR" sz="800" dirty="0"/>
              <a:t> </a:t>
            </a:r>
            <a:r>
              <a:rPr lang="fr-FR" sz="800" dirty="0" smtClean="0"/>
              <a:t>values</a:t>
            </a:r>
            <a:endParaRPr lang="fr-FR" sz="800" dirty="0"/>
          </a:p>
          <a:p>
            <a:pPr algn="ctr"/>
            <a:r>
              <a:rPr lang="fr-FR" sz="800" dirty="0">
                <a:solidFill>
                  <a:schemeClr val="bg1">
                    <a:lumMod val="65000"/>
                  </a:schemeClr>
                </a:solidFill>
              </a:rPr>
              <a:t>(+ Correct </a:t>
            </a:r>
            <a:r>
              <a:rPr lang="fr-FR" sz="800" dirty="0" err="1">
                <a:solidFill>
                  <a:schemeClr val="bg1">
                    <a:lumMod val="65000"/>
                  </a:schemeClr>
                </a:solidFill>
              </a:rPr>
              <a:t>artifacts</a:t>
            </a:r>
            <a:r>
              <a:rPr lang="fr-FR" sz="800" dirty="0">
                <a:solidFill>
                  <a:schemeClr val="bg1">
                    <a:lumMod val="65000"/>
                  </a:schemeClr>
                </a:solidFill>
              </a:rPr>
              <a:t> online (for the future))</a:t>
            </a:r>
          </a:p>
        </p:txBody>
      </p:sp>
      <p:sp>
        <p:nvSpPr>
          <p:cNvPr id="174" name="TextBox 173"/>
          <p:cNvSpPr txBox="1"/>
          <p:nvPr/>
        </p:nvSpPr>
        <p:spPr>
          <a:xfrm>
            <a:off x="7468924" y="702390"/>
            <a:ext cx="146639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800" dirty="0" err="1" smtClean="0"/>
              <a:t>Quality</a:t>
            </a:r>
            <a:r>
              <a:rPr lang="fr-FR" sz="800" dirty="0" smtClean="0"/>
              <a:t> </a:t>
            </a:r>
            <a:r>
              <a:rPr lang="fr-FR" sz="800" dirty="0" err="1" smtClean="0"/>
              <a:t>Checker</a:t>
            </a:r>
            <a:endParaRPr lang="fr-FR" sz="800" dirty="0" smtClean="0"/>
          </a:p>
        </p:txBody>
      </p:sp>
      <p:sp>
        <p:nvSpPr>
          <p:cNvPr id="175" name="TextBox 174"/>
          <p:cNvSpPr txBox="1"/>
          <p:nvPr/>
        </p:nvSpPr>
        <p:spPr>
          <a:xfrm>
            <a:off x="5120809" y="643901"/>
            <a:ext cx="298480" cy="20005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700" dirty="0" smtClean="0"/>
              <a:t>No</a:t>
            </a:r>
            <a:endParaRPr lang="fr-FR" sz="700" dirty="0"/>
          </a:p>
        </p:txBody>
      </p:sp>
    </p:spTree>
    <p:extLst>
      <p:ext uri="{BB962C8B-B14F-4D97-AF65-F5344CB8AC3E}">
        <p14:creationId xmlns:p14="http://schemas.microsoft.com/office/powerpoint/2010/main" val="3503874306"/>
      </p:ext>
    </p:extLst>
  </p:cSld>
  <p:clrMapOvr>
    <a:masterClrMapping/>
  </p:clrMapOvr>
</p:sld>
</file>

<file path=ppt/theme/theme1.xml><?xml version="1.0" encoding="utf-8"?>
<a:theme xmlns:a="http://schemas.openxmlformats.org/drawingml/2006/main" name="PPT_ThemeMBT2016_v2.1_2016_03_29_SD">
  <a:themeElements>
    <a:clrScheme name="MBT">
      <a:dk1>
        <a:sysClr val="windowText" lastClr="000000"/>
      </a:dk1>
      <a:lt1>
        <a:sysClr val="window" lastClr="FFFFFF"/>
      </a:lt1>
      <a:dk2>
        <a:srgbClr val="2F6DA6"/>
      </a:dk2>
      <a:lt2>
        <a:srgbClr val="EEECE1"/>
      </a:lt2>
      <a:accent1>
        <a:srgbClr val="2F6DA6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MBT">
      <a:majorFont>
        <a:latin typeface="Roboto Thin"/>
        <a:ea typeface=""/>
        <a:cs typeface=""/>
      </a:majorFont>
      <a:minorFont>
        <a:latin typeface="Robot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PPT_ThemeMBT2016_v2.1_2016_03_29_SD</Template>
  <TotalTime>1295</TotalTime>
  <Words>1475</Words>
  <Application>Microsoft Office PowerPoint</Application>
  <PresentationFormat>On-screen Show (16:9)</PresentationFormat>
  <Paragraphs>195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Calibri</vt:lpstr>
      <vt:lpstr>Roboto Thin</vt:lpstr>
      <vt:lpstr>Roboto Light</vt:lpstr>
      <vt:lpstr>Arial</vt:lpstr>
      <vt:lpstr>Wingdings</vt:lpstr>
      <vt:lpstr>PPT_ThemeMBT2016_v2.1_2016_03_29_SD</vt:lpstr>
      <vt:lpstr>Schema on the pipeline of Melomind </vt:lpstr>
      <vt:lpstr>During Calibration</vt:lpstr>
      <vt:lpstr>During Calibration</vt:lpstr>
      <vt:lpstr>During Calibration</vt:lpstr>
      <vt:lpstr>At the end of the Calibration</vt:lpstr>
      <vt:lpstr>At the end of the Calibration</vt:lpstr>
      <vt:lpstr>At the end of the Calibration</vt:lpstr>
      <vt:lpstr>During Session</vt:lpstr>
      <vt:lpstr>During Session</vt:lpstr>
      <vt:lpstr>During Session</vt:lpstr>
      <vt:lpstr>At the end of the Session</vt:lpstr>
      <vt:lpstr>At the end of the Session</vt:lpstr>
      <vt:lpstr>At the end of the Session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Sophie</dc:creator>
  <cp:lastModifiedBy>Fanny</cp:lastModifiedBy>
  <cp:revision>173</cp:revision>
  <dcterms:created xsi:type="dcterms:W3CDTF">2016-03-29T14:56:56Z</dcterms:created>
  <dcterms:modified xsi:type="dcterms:W3CDTF">2017-02-09T16:21:51Z</dcterms:modified>
</cp:coreProperties>
</file>