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5"/>
  </p:notesMasterIdLst>
  <p:sldIdLst>
    <p:sldId id="256" r:id="rId2"/>
    <p:sldId id="272" r:id="rId3"/>
    <p:sldId id="283" r:id="rId4"/>
    <p:sldId id="288" r:id="rId5"/>
    <p:sldId id="280" r:id="rId6"/>
    <p:sldId id="284" r:id="rId7"/>
    <p:sldId id="289" r:id="rId8"/>
    <p:sldId id="281" r:id="rId9"/>
    <p:sldId id="285" r:id="rId10"/>
    <p:sldId id="290" r:id="rId11"/>
    <p:sldId id="282" r:id="rId12"/>
    <p:sldId id="286" r:id="rId13"/>
    <p:sldId id="29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Thin" panose="020B0604020202020204" charset="0"/>
      <p:regular r:id="rId20"/>
      <p:italic r:id="rId21"/>
    </p:embeddedFont>
    <p:embeddedFont>
      <p:font typeface="Roboto Light" panose="020B0604020202020204" charset="0"/>
      <p:regular r:id="rId22"/>
      <p:italic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48" y="7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82B9B-D65D-4813-94B9-8825ACC0A3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F16F6-EA62-4300-8461-15ED8174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20/30s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F16F6-EA62-4300-8461-15ED81747A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39702"/>
            <a:ext cx="9152331" cy="3003798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2F6DA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633844"/>
            <a:ext cx="6048672" cy="1102519"/>
          </a:xfrm>
        </p:spPr>
        <p:txBody>
          <a:bodyPr/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978842"/>
            <a:ext cx="6837731" cy="5033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11995" y="4749155"/>
            <a:ext cx="3320008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3667"/>
            <a:ext cx="2884140" cy="144207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051720" y="111142"/>
            <a:ext cx="6912768" cy="78524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</a:lstStyle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90307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/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6102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863501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861020"/>
            <a:ext cx="2133600" cy="273844"/>
          </a:xfr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10948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42856" y="487737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877376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568" y="4877376"/>
            <a:ext cx="1907232" cy="273844"/>
          </a:xfrm>
          <a:prstGeom prst="rect">
            <a:avLst/>
          </a:prstGeom>
        </p:spPr>
        <p:txBody>
          <a:bodyPr/>
          <a:lstStyle>
            <a:lvl1pPr>
              <a:defRPr lang="fr-FR" sz="800" b="0" i="0" u="none" strike="noStrike" cap="none" baseline="0" dirty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" y="4799560"/>
            <a:ext cx="648000" cy="3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24" y="2006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kern="1200">
          <a:solidFill>
            <a:srgbClr val="2F6DA6"/>
          </a:solidFill>
          <a:latin typeface="Roboto Thin" pitchFamily="2" charset="0"/>
          <a:ea typeface="Roboto Thin" pitchFamily="2" charset="0"/>
          <a:cs typeface="Roboto Thin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2283718"/>
            <a:ext cx="6840760" cy="1102519"/>
          </a:xfrm>
        </p:spPr>
        <p:txBody>
          <a:bodyPr/>
          <a:lstStyle/>
          <a:p>
            <a:r>
              <a:rPr lang="fr-FR" dirty="0" err="1" smtClean="0"/>
              <a:t>Schema</a:t>
            </a:r>
            <a:r>
              <a:rPr lang="fr-FR" dirty="0" smtClean="0"/>
              <a:t> on the pipeline of </a:t>
            </a:r>
            <a:r>
              <a:rPr lang="fr-FR" dirty="0" err="1" smtClean="0"/>
              <a:t>Melomind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563968"/>
            <a:ext cx="6837731" cy="503325"/>
          </a:xfrm>
        </p:spPr>
        <p:txBody>
          <a:bodyPr/>
          <a:lstStyle/>
          <a:p>
            <a:r>
              <a:rPr lang="fr-FR" dirty="0" smtClean="0"/>
              <a:t>Fanny GROSSELIN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049619" y="47842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+mn-lt"/>
              </a:rPr>
              <a:t>09-02-2017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3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ppSessionData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array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smtClean="0">
                <a:solidFill>
                  <a:schemeClr val="accent1"/>
                </a:solidFill>
              </a:rPr>
              <a:t>1 </a:t>
            </a:r>
            <a:r>
              <a:rPr lang="fr-FR" dirty="0" err="1" smtClean="0">
                <a:solidFill>
                  <a:schemeClr val="accent1"/>
                </a:solidFill>
              </a:rPr>
              <a:t>row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float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used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compute</a:t>
            </a:r>
            <a:r>
              <a:rPr lang="fr-FR" dirty="0">
                <a:solidFill>
                  <a:schemeClr val="accent1"/>
                </a:solidFill>
              </a:rPr>
              <a:t> the relaxation index and </a:t>
            </a:r>
            <a:r>
              <a:rPr lang="fr-FR" dirty="0" err="1">
                <a:solidFill>
                  <a:schemeClr val="accent1"/>
                </a:solidFill>
              </a:rPr>
              <a:t>statistics</a:t>
            </a:r>
            <a:r>
              <a:rPr lang="fr-FR" dirty="0">
                <a:solidFill>
                  <a:schemeClr val="accent1"/>
                </a:solidFill>
              </a:rPr>
              <a:t> about relaxation state. The </a:t>
            </a:r>
            <a:r>
              <a:rPr lang="fr-FR" dirty="0" err="1">
                <a:solidFill>
                  <a:schemeClr val="accent1"/>
                </a:solidFill>
              </a:rPr>
              <a:t>NaN</a:t>
            </a:r>
            <a:r>
              <a:rPr lang="fr-FR" dirty="0">
                <a:solidFill>
                  <a:schemeClr val="accent1"/>
                </a:solidFill>
              </a:rPr>
              <a:t> values correspond to </a:t>
            </a:r>
            <a:r>
              <a:rPr lang="fr-FR" dirty="0" err="1">
                <a:solidFill>
                  <a:schemeClr val="accent1"/>
                </a:solidFill>
              </a:rPr>
              <a:t>bad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quality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values or data no </a:t>
            </a:r>
            <a:r>
              <a:rPr lang="fr-FR" dirty="0" err="1" smtClean="0">
                <a:solidFill>
                  <a:schemeClr val="accent1"/>
                </a:solidFill>
              </a:rPr>
              <a:t>received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in memory of the smartphone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at the end of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session. </a:t>
            </a:r>
          </a:p>
          <a:p>
            <a:pPr marL="285750" indent="-285750" algn="just">
              <a:buFontTx/>
              <a:buChar char="-"/>
            </a:pP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rawSessionData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kept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session.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also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the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normalized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smoothed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SNR values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from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session to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draw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some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plots at the end of the session.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204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smtClean="0"/>
              <a:t>At the end of the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grpSp>
        <p:nvGrpSpPr>
          <p:cNvPr id="9" name="Group 8"/>
          <p:cNvGrpSpPr/>
          <p:nvPr/>
        </p:nvGrpSpPr>
        <p:grpSpPr>
          <a:xfrm>
            <a:off x="-93691" y="1209937"/>
            <a:ext cx="9331382" cy="2651689"/>
            <a:chOff x="-93691" y="1209937"/>
            <a:chExt cx="9331382" cy="2651689"/>
          </a:xfrm>
        </p:grpSpPr>
        <p:grpSp>
          <p:nvGrpSpPr>
            <p:cNvPr id="75" name="Group 74"/>
            <p:cNvGrpSpPr/>
            <p:nvPr/>
          </p:nvGrpSpPr>
          <p:grpSpPr>
            <a:xfrm>
              <a:off x="-93691" y="1209937"/>
              <a:ext cx="9331382" cy="2651689"/>
              <a:chOff x="-103023" y="778575"/>
              <a:chExt cx="9331382" cy="2651689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03023" y="778575"/>
                <a:ext cx="9331382" cy="1850619"/>
                <a:chOff x="-103023" y="778575"/>
                <a:chExt cx="9331382" cy="1850619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1438283" y="981865"/>
                  <a:ext cx="964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Remove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NaN</a:t>
                  </a:r>
                  <a:r>
                    <a:rPr lang="fr-FR" sz="900" dirty="0" smtClean="0"/>
                    <a:t> (</a:t>
                  </a:r>
                  <a:r>
                    <a:rPr lang="fr-FR" sz="900" dirty="0" err="1" smtClean="0"/>
                    <a:t>bad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or not </a:t>
                  </a:r>
                  <a:r>
                    <a:rPr lang="fr-FR" sz="900" dirty="0" err="1" smtClean="0"/>
                    <a:t>received</a:t>
                  </a:r>
                  <a:r>
                    <a:rPr lang="fr-FR" sz="900" dirty="0" smtClean="0"/>
                    <a:t> data) values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1009633" y="1194073"/>
                  <a:ext cx="5380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-103023" y="778575"/>
                  <a:ext cx="9331382" cy="1850619"/>
                  <a:chOff x="-103023" y="778575"/>
                  <a:chExt cx="9331382" cy="1850619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4783833" y="895539"/>
                    <a:ext cx="4306787" cy="73426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914246" y="1638834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-103023" y="778575"/>
                    <a:ext cx="9331382" cy="1200329"/>
                    <a:chOff x="-103023" y="778575"/>
                    <a:chExt cx="9331382" cy="1200329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-103023" y="778575"/>
                      <a:ext cx="9331382" cy="1200329"/>
                      <a:chOff x="-1755017" y="970197"/>
                      <a:chExt cx="9331382" cy="1200329"/>
                    </a:xfrm>
                  </p:grpSpPr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-1755017" y="1201029"/>
                        <a:ext cx="1270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ppSessionData</a:t>
                        </a:r>
                        <a:r>
                          <a:rPr lang="fr-FR" sz="900" dirty="0" smtClean="0"/>
                          <a:t> of the best </a:t>
                        </a:r>
                        <a:r>
                          <a:rPr lang="fr-FR" sz="900" dirty="0" err="1" smtClean="0"/>
                          <a:t>channel</a:t>
                        </a:r>
                        <a:endParaRPr lang="fr-FR" sz="900" dirty="0" smtClean="0"/>
                      </a:p>
                    </p:txBody>
                  </p: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592399" y="970197"/>
                        <a:ext cx="6983966" cy="1200329"/>
                        <a:chOff x="1036787" y="1044471"/>
                        <a:chExt cx="6983966" cy="1200329"/>
                      </a:xfrm>
                    </p:grpSpPr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1036787" y="1194859"/>
                          <a:ext cx="111744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 smtClean="0"/>
                            <a:t>Whole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ppSessionData</a:t>
                          </a:r>
                          <a:endParaRPr lang="fr-FR" sz="700" dirty="0" smtClean="0"/>
                        </a:p>
                        <a:p>
                          <a:pPr algn="ctr"/>
                          <a:r>
                            <a:rPr lang="fr-FR" sz="700" dirty="0" err="1"/>
                            <a:t>w</a:t>
                          </a:r>
                          <a:r>
                            <a:rPr lang="fr-FR" sz="700" dirty="0" err="1" smtClean="0"/>
                            <a:t>ithout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NaN</a:t>
                          </a:r>
                          <a:r>
                            <a:rPr lang="fr-FR" sz="700" dirty="0" smtClean="0"/>
                            <a:t> values</a:t>
                          </a:r>
                          <a:endParaRPr lang="fr-FR" sz="700" dirty="0"/>
                        </a:p>
                      </p:txBody>
                    </p:sp>
                    <p:cxnSp>
                      <p:nvCxnSpPr>
                        <p:cNvPr id="38" name="Straight Arrow Connector 37"/>
                        <p:cNvCxnSpPr/>
                        <p:nvPr/>
                      </p:nvCxnSpPr>
                      <p:spPr>
                        <a:xfrm>
                          <a:off x="1186403" y="1476726"/>
                          <a:ext cx="90574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2007060" y="1044471"/>
                          <a:ext cx="1540386" cy="12003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DC </a:t>
                          </a:r>
                          <a:r>
                            <a:rPr lang="fr-FR" sz="900" dirty="0" err="1" smtClean="0"/>
                            <a:t>removal</a:t>
                          </a:r>
                          <a:r>
                            <a:rPr lang="fr-FR" sz="900" dirty="0"/>
                            <a:t> </a:t>
                          </a:r>
                          <a:r>
                            <a:rPr lang="fr-FR" sz="900" dirty="0" smtClean="0"/>
                            <a:t>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Remove</a:t>
                          </a:r>
                          <a:r>
                            <a:rPr lang="fr-FR" sz="900" dirty="0" smtClean="0"/>
                            <a:t> the </a:t>
                          </a:r>
                          <a:r>
                            <a:rPr lang="fr-FR" sz="900" dirty="0" err="1" smtClean="0"/>
                            <a:t>powerline</a:t>
                          </a:r>
                          <a:r>
                            <a:rPr lang="fr-FR" sz="900" dirty="0" smtClean="0"/>
                            <a:t> noise (</a:t>
                          </a:r>
                          <a:r>
                            <a:rPr lang="fr-FR" sz="900" dirty="0" err="1" smtClean="0"/>
                            <a:t>notch</a:t>
                          </a:r>
                          <a:r>
                            <a:rPr lang="fr-FR" sz="900" dirty="0" smtClean="0"/>
                            <a:t> at 50 and 100Hz) 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a </a:t>
                          </a:r>
                          <a:r>
                            <a:rPr lang="fr-FR" sz="900" dirty="0" err="1" smtClean="0"/>
                            <a:t>bandpass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between</a:t>
                          </a:r>
                          <a:r>
                            <a:rPr lang="fr-FR" sz="900" dirty="0" smtClean="0"/>
                            <a:t> 2 and 30Hz</a:t>
                          </a:r>
                        </a:p>
                      </p:txBody>
                    </p:sp>
                    <p:cxnSp>
                      <p:nvCxnSpPr>
                        <p:cNvPr id="42" name="Straight Arrow Connector 41"/>
                        <p:cNvCxnSpPr/>
                        <p:nvPr/>
                      </p:nvCxnSpPr>
                      <p:spPr>
                        <a:xfrm>
                          <a:off x="3467730" y="1493896"/>
                          <a:ext cx="1071724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3422005" y="1231351"/>
                          <a:ext cx="111744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/>
                            <a:t>Whole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 smtClean="0"/>
                            <a:t>ppSessionData</a:t>
                          </a:r>
                          <a:endParaRPr lang="fr-FR" sz="700" dirty="0"/>
                        </a:p>
                        <a:p>
                          <a:pPr algn="ctr"/>
                          <a:r>
                            <a:rPr lang="fr-FR" sz="700" dirty="0" err="1"/>
                            <a:t>without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NaN</a:t>
                          </a:r>
                          <a:r>
                            <a:rPr lang="fr-FR" sz="700" dirty="0"/>
                            <a:t> values</a:t>
                          </a:r>
                        </a:p>
                      </p:txBody>
                    </p:sp>
                    <p:sp>
                      <p:nvSpPr>
                        <p:cNvPr id="44" name="TextBox 43"/>
                        <p:cNvSpPr txBox="1"/>
                        <p:nvPr/>
                      </p:nvSpPr>
                      <p:spPr>
                        <a:xfrm>
                          <a:off x="4455509" y="1254212"/>
                          <a:ext cx="12373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Set the </a:t>
                          </a:r>
                          <a:r>
                            <a:rPr lang="fr-FR" sz="900" dirty="0" err="1" smtClean="0"/>
                            <a:t>thresholds</a:t>
                          </a:r>
                          <a:r>
                            <a:rPr lang="fr-FR" sz="900" dirty="0" smtClean="0"/>
                            <a:t> for the </a:t>
                          </a:r>
                          <a:r>
                            <a:rPr lang="fr-FR" sz="900" dirty="0" err="1" smtClean="0"/>
                            <a:t>outliers</a:t>
                          </a:r>
                          <a:endParaRPr lang="fr-FR" sz="900" dirty="0" smtClean="0"/>
                        </a:p>
                      </p:txBody>
                    </p: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5963294" y="1207079"/>
                          <a:ext cx="2057459" cy="5078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a </a:t>
                          </a:r>
                          <a:r>
                            <a:rPr lang="fr-FR" sz="900" dirty="0" err="1" smtClean="0"/>
                            <a:t>linear</a:t>
                          </a:r>
                          <a:r>
                            <a:rPr lang="fr-FR" sz="900" dirty="0" smtClean="0"/>
                            <a:t> interpolation of the </a:t>
                          </a:r>
                          <a:r>
                            <a:rPr lang="fr-FR" sz="900" dirty="0" err="1" smtClean="0"/>
                            <a:t>outliers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based</a:t>
                          </a:r>
                          <a:r>
                            <a:rPr lang="fr-FR" sz="900" dirty="0" smtClean="0"/>
                            <a:t> on the data of the 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preprocessed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ppSessionData</a:t>
                          </a:r>
                          <a:endParaRPr lang="fr-FR" sz="900" dirty="0" smtClean="0"/>
                        </a:p>
                      </p:txBody>
                    </p:sp>
                  </p:grpSp>
                </p:grp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6756423" y="1228000"/>
                      <a:ext cx="42475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Arrow Connector 67"/>
                  <p:cNvCxnSpPr>
                    <a:stCxn id="27" idx="2"/>
                  </p:cNvCxnSpPr>
                  <p:nvPr/>
                </p:nvCxnSpPr>
                <p:spPr>
                  <a:xfrm>
                    <a:off x="8195005" y="2226627"/>
                    <a:ext cx="1" cy="4025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1" name="TextBox 70"/>
              <p:cNvSpPr txBox="1"/>
              <p:nvPr/>
            </p:nvSpPr>
            <p:spPr>
              <a:xfrm>
                <a:off x="6967153" y="2660823"/>
                <a:ext cx="2139951" cy="76944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>
                    <a:solidFill>
                      <a:schemeClr val="accent1"/>
                    </a:solidFill>
                  </a:rPr>
                  <a:t>Some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are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computed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on the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whole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EEG signal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from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session.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These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concern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relaxation state.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7721873" y="2288657"/>
              <a:ext cx="964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Trend correction 1/f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220547" y="2018876"/>
              <a:ext cx="1" cy="254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44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smtClean="0"/>
              <a:t>At the end of the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we</a:t>
            </a:r>
            <a:r>
              <a:rPr lang="fr-FR" b="1" u="sng" dirty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b="1" dirty="0" smtClean="0">
                <a:solidFill>
                  <a:schemeClr val="accent1"/>
                </a:solidFill>
              </a:rPr>
              <a:t>- </a:t>
            </a:r>
            <a:r>
              <a:rPr lang="fr-FR" b="1" dirty="0" err="1" smtClean="0">
                <a:solidFill>
                  <a:schemeClr val="accent1"/>
                </a:solidFill>
              </a:rPr>
              <a:t>initSessionData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sent to the server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qualitySession</a:t>
            </a:r>
            <a:r>
              <a:rPr lang="fr-FR" dirty="0">
                <a:solidFill>
                  <a:schemeClr val="accent1"/>
                </a:solidFill>
              </a:rPr>
              <a:t> on a </a:t>
            </a:r>
            <a:r>
              <a:rPr lang="fr-FR" dirty="0" err="1">
                <a:solidFill>
                  <a:schemeClr val="accent1"/>
                </a:solidFill>
              </a:rPr>
              <a:t>Json</a:t>
            </a:r>
            <a:r>
              <a:rPr lang="fr-FR" dirty="0">
                <a:solidFill>
                  <a:schemeClr val="accent1"/>
                </a:solidFill>
              </a:rPr>
              <a:t> file. </a:t>
            </a:r>
            <a:r>
              <a:rPr lang="fr-FR" dirty="0" err="1">
                <a:solidFill>
                  <a:schemeClr val="accent1"/>
                </a:solidFill>
              </a:rPr>
              <a:t>initSessionData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without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any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process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order</a:t>
            </a:r>
            <a:r>
              <a:rPr lang="fr-FR" dirty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>
                <a:solidFill>
                  <a:schemeClr val="accent1"/>
                </a:solidFill>
              </a:rPr>
              <a:t>work</a:t>
            </a:r>
            <a:r>
              <a:rPr lang="fr-FR" dirty="0">
                <a:solidFill>
                  <a:schemeClr val="accent1"/>
                </a:solidFill>
              </a:rPr>
              <a:t> offline.</a:t>
            </a:r>
          </a:p>
          <a:p>
            <a:pPr algn="just"/>
            <a:r>
              <a:rPr lang="fr-FR" b="1" dirty="0" smtClean="0">
                <a:solidFill>
                  <a:schemeClr val="accent1"/>
                </a:solidFill>
              </a:rPr>
              <a:t>- </a:t>
            </a:r>
            <a:r>
              <a:rPr lang="fr-FR" b="1" dirty="0" err="1" smtClean="0">
                <a:solidFill>
                  <a:schemeClr val="accent1"/>
                </a:solidFill>
              </a:rPr>
              <a:t>Statistics</a:t>
            </a:r>
            <a:r>
              <a:rPr lang="fr-FR" b="1" dirty="0">
                <a:solidFill>
                  <a:schemeClr val="accent1"/>
                </a:solidFill>
              </a:rPr>
              <a:t>.</a:t>
            </a:r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dirty="0" smtClean="0">
                <a:solidFill>
                  <a:schemeClr val="accent1"/>
                </a:solidFill>
              </a:rPr>
              <a:t>Nothing.</a:t>
            </a:r>
            <a:endParaRPr lang="fr-FR" b="1" dirty="0">
              <a:solidFill>
                <a:schemeClr val="accent1"/>
              </a:solidFill>
            </a:endParaRPr>
          </a:p>
          <a:p>
            <a:pPr algn="just"/>
            <a:endParaRPr lang="fr-FR" dirty="0" smtClean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is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remove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from</a:t>
            </a:r>
            <a:r>
              <a:rPr lang="fr-FR" b="1" u="sng" dirty="0" smtClean="0">
                <a:solidFill>
                  <a:schemeClr val="accent1"/>
                </a:solidFill>
              </a:rPr>
              <a:t> memory of </a:t>
            </a:r>
            <a:r>
              <a:rPr lang="fr-FR" b="1" u="sng" dirty="0">
                <a:solidFill>
                  <a:schemeClr val="accent1"/>
                </a:solidFill>
              </a:rPr>
              <a:t>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rawSessionData</a:t>
            </a:r>
            <a:r>
              <a:rPr lang="fr-FR" b="1" dirty="0" smtClean="0">
                <a:solidFill>
                  <a:schemeClr val="accent1"/>
                </a:solidFill>
              </a:rPr>
              <a:t>, </a:t>
            </a:r>
            <a:r>
              <a:rPr lang="fr-FR" b="1" dirty="0" err="1" smtClean="0">
                <a:solidFill>
                  <a:schemeClr val="accent1"/>
                </a:solidFill>
              </a:rPr>
              <a:t>ppSessionData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789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grpSp>
        <p:nvGrpSpPr>
          <p:cNvPr id="48" name="Group 47"/>
          <p:cNvGrpSpPr/>
          <p:nvPr/>
        </p:nvGrpSpPr>
        <p:grpSpPr>
          <a:xfrm>
            <a:off x="27154" y="412822"/>
            <a:ext cx="8878435" cy="4233822"/>
            <a:chOff x="27154" y="412822"/>
            <a:chExt cx="8878435" cy="4233822"/>
          </a:xfrm>
        </p:grpSpPr>
        <p:grpSp>
          <p:nvGrpSpPr>
            <p:cNvPr id="41" name="Group 40"/>
            <p:cNvGrpSpPr/>
            <p:nvPr/>
          </p:nvGrpSpPr>
          <p:grpSpPr>
            <a:xfrm>
              <a:off x="27154" y="412822"/>
              <a:ext cx="8878435" cy="4233822"/>
              <a:chOff x="27154" y="412822"/>
              <a:chExt cx="8878435" cy="423382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1215144" y="1819971"/>
                <a:ext cx="2343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7154" y="412822"/>
                <a:ext cx="8878435" cy="4233822"/>
                <a:chOff x="40371" y="412822"/>
                <a:chExt cx="8878435" cy="4233822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40371" y="412822"/>
                  <a:ext cx="8878435" cy="3679443"/>
                  <a:chOff x="-1126465" y="599203"/>
                  <a:chExt cx="8878435" cy="3679443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-1100018" y="2633154"/>
                    <a:ext cx="1682847" cy="553998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 smtClean="0"/>
                      <a:t>Add</a:t>
                    </a:r>
                    <a:r>
                      <a:rPr lang="fr-FR" sz="1000" dirty="0" smtClean="0"/>
                      <a:t> the 1s data on a matrix </a:t>
                    </a:r>
                    <a:r>
                      <a:rPr lang="fr-FR" sz="1000" dirty="0" err="1" smtClean="0"/>
                      <a:t>initCalibrationData</a:t>
                    </a:r>
                    <a:r>
                      <a:rPr lang="fr-FR" sz="1000" dirty="0" smtClean="0"/>
                      <a:t> for </a:t>
                    </a:r>
                    <a:r>
                      <a:rPr lang="fr-FR" sz="1000" dirty="0" err="1" smtClean="0"/>
                      <a:t>JsonFile</a:t>
                    </a:r>
                    <a:endParaRPr lang="fr-FR" sz="1000" dirty="0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-1126465" y="599203"/>
                    <a:ext cx="8878435" cy="3679443"/>
                    <a:chOff x="-1126465" y="599203"/>
                    <a:chExt cx="8878435" cy="3679443"/>
                  </a:xfrm>
                </p:grpSpPr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6285572" y="3262983"/>
                      <a:ext cx="1465435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smtClean="0"/>
                        <a:t>Replace </a:t>
                      </a:r>
                      <a:r>
                        <a:rPr lang="fr-FR" sz="1000" dirty="0" err="1" smtClean="0"/>
                        <a:t>bad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quality</a:t>
                      </a:r>
                      <a:r>
                        <a:rPr lang="fr-FR" sz="1000" dirty="0" smtClean="0"/>
                        <a:t> data of </a:t>
                      </a:r>
                      <a:r>
                        <a:rPr lang="fr-FR" sz="1000" dirty="0" err="1" smtClean="0"/>
                        <a:t>ppCalibrationData</a:t>
                      </a:r>
                      <a:r>
                        <a:rPr lang="fr-FR" sz="1000" dirty="0" smtClean="0"/>
                        <a:t> by </a:t>
                      </a:r>
                      <a:r>
                        <a:rPr lang="fr-FR" sz="1000" dirty="0" err="1" smtClean="0"/>
                        <a:t>NaN</a:t>
                      </a:r>
                      <a:r>
                        <a:rPr lang="fr-FR" sz="1000" dirty="0" smtClean="0"/>
                        <a:t> values</a:t>
                      </a:r>
                    </a:p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(+ Correct </a:t>
                      </a:r>
                      <a:r>
                        <a:rPr lang="fr-FR" sz="10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artifacts</a:t>
                      </a:r>
                      <a:r>
                        <a:rPr lang="fr-FR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online</a:t>
                      </a:r>
                      <a:r>
                        <a:rPr lang="fr-FR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(for the future))</a:t>
                      </a: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-1126465" y="599203"/>
                      <a:ext cx="8878435" cy="2057640"/>
                      <a:chOff x="-1126465" y="599203"/>
                      <a:chExt cx="8878435" cy="2057640"/>
                    </a:xfrm>
                  </p:grpSpPr>
                  <p:pic>
                    <p:nvPicPr>
                      <p:cNvPr id="1026" name="Picture 2" descr="https://s14-eu5.ixquick.com/cgi-bin/serveimage?url=http%3A%2F%2Ft3.gstatic.com%2Fimages%3Fq%3Dtbn%3AANd9GcRxCQCqAjwDG5HsbK1174VaSRVbwBMRmUFfPgMmrcCURlAOKfGg&amp;sp=4e2588877ee8d1bc4e1875ddaf84a9ac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87324" y="599203"/>
                        <a:ext cx="576064" cy="67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7" name="Straight Arrow Connector 6"/>
                      <p:cNvCxnSpPr/>
                      <p:nvPr/>
                    </p:nvCxnSpPr>
                    <p:spPr>
                      <a:xfrm>
                        <a:off x="-710062" y="1367628"/>
                        <a:ext cx="10770" cy="3371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-1126465" y="1775162"/>
                        <a:ext cx="1305147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Raw</a:t>
                        </a:r>
                        <a:r>
                          <a:rPr lang="fr-FR" sz="1000" dirty="0" smtClean="0"/>
                          <a:t> data sent on the smartphone 1s by 1s</a:t>
                        </a:r>
                      </a:p>
                    </p:txBody>
                  </p:sp>
                  <p:pic>
                    <p:nvPicPr>
                      <p:cNvPr id="1028" name="Picture 4" descr="https://s14-eu5.ixquick.com/cgi-bin/serveimage?url=http%3A%2F%2Ft3.gstatic.com%2Fimages%3Fq%3Dtbn%3AANd9GcSrEM37qd0NZ6VO0HFYqGwSnAeMzvDH6cZGHEOgyNwxeoJXK0LRVg&amp;sp=be77629f0c8bba4b7677f89c798b4f3d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6067" y="1395156"/>
                        <a:ext cx="216016" cy="161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1300150" y="1487292"/>
                        <a:ext cx="1466398" cy="11695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Linear</a:t>
                        </a:r>
                        <a:r>
                          <a:rPr lang="fr-FR" sz="1000" dirty="0" smtClean="0"/>
                          <a:t> interpolation of possible </a:t>
                        </a:r>
                        <a:r>
                          <a:rPr lang="fr-FR" sz="1000" dirty="0" err="1" smtClean="0"/>
                          <a:t>missing</a:t>
                        </a:r>
                        <a:r>
                          <a:rPr lang="fr-FR" sz="1000" dirty="0" smtClean="0"/>
                          <a:t> values (</a:t>
                        </a:r>
                        <a:r>
                          <a:rPr lang="fr-FR" sz="1000" dirty="0" err="1" smtClean="0"/>
                          <a:t>NaN</a:t>
                        </a:r>
                        <a:r>
                          <a:rPr lang="fr-FR" sz="1000" dirty="0" smtClean="0"/>
                          <a:t> values)</a:t>
                        </a:r>
                      </a:p>
                      <a:p>
                        <a:pPr algn="ctr"/>
                        <a:r>
                          <a:rPr lang="fr-FR" sz="1000" dirty="0" smtClean="0"/>
                          <a:t>of the 2 </a:t>
                        </a:r>
                        <a:r>
                          <a:rPr lang="fr-FR" sz="1000" dirty="0" err="1" smtClean="0"/>
                          <a:t>previous</a:t>
                        </a:r>
                        <a:r>
                          <a:rPr lang="fr-FR" sz="1000" dirty="0" smtClean="0"/>
                          <a:t> seconds </a:t>
                        </a:r>
                        <a:r>
                          <a:rPr lang="fr-FR" sz="1000" dirty="0" err="1" smtClean="0"/>
                          <a:t>from</a:t>
                        </a:r>
                        <a:r>
                          <a:rPr lang="fr-FR" sz="1000" dirty="0" smtClean="0"/>
                          <a:t> </a:t>
                        </a:r>
                        <a:r>
                          <a:rPr lang="fr-FR" sz="1000" dirty="0" err="1" smtClean="0"/>
                          <a:t>rawCalibrationData</a:t>
                        </a:r>
                        <a:r>
                          <a:rPr lang="fr-FR" sz="1000" dirty="0" smtClean="0"/>
                          <a:t> (or 1 at the </a:t>
                        </a:r>
                        <a:r>
                          <a:rPr lang="fr-FR" sz="1000" dirty="0" err="1" smtClean="0"/>
                          <a:t>beginnig</a:t>
                        </a:r>
                        <a:r>
                          <a:rPr lang="fr-FR" sz="1000" dirty="0" smtClean="0"/>
                          <a:t>)</a:t>
                        </a:r>
                      </a:p>
                    </p:txBody>
                  </p:sp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507856" y="1530735"/>
                        <a:ext cx="1646710" cy="8617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smtClean="0"/>
                          <a:t>DC </a:t>
                        </a:r>
                        <a:r>
                          <a:rPr lang="fr-FR" sz="1000" dirty="0" err="1" smtClean="0"/>
                          <a:t>removal</a:t>
                        </a:r>
                        <a:endParaRPr lang="fr-FR" sz="1000" dirty="0" smtClean="0"/>
                      </a:p>
                      <a:p>
                        <a:pPr algn="ctr"/>
                        <a:r>
                          <a:rPr lang="fr-FR" sz="10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1000" dirty="0" err="1" smtClean="0"/>
                          <a:t>Remove</a:t>
                        </a:r>
                        <a:r>
                          <a:rPr lang="fr-FR" sz="1000" dirty="0" smtClean="0"/>
                          <a:t> the </a:t>
                        </a:r>
                        <a:r>
                          <a:rPr lang="fr-FR" sz="1000" dirty="0" err="1" smtClean="0"/>
                          <a:t>powerline</a:t>
                        </a:r>
                        <a:r>
                          <a:rPr lang="fr-FR" sz="1000" dirty="0" smtClean="0"/>
                          <a:t> noise (</a:t>
                        </a:r>
                        <a:r>
                          <a:rPr lang="fr-FR" sz="1000" dirty="0" err="1" smtClean="0"/>
                          <a:t>notch</a:t>
                        </a:r>
                        <a:r>
                          <a:rPr lang="fr-FR" sz="1000" dirty="0" smtClean="0"/>
                          <a:t> at 50 and 100Hz)</a:t>
                        </a:r>
                      </a:p>
                    </p:txBody>
                  </p: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6285572" y="1823123"/>
                        <a:ext cx="146639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Quality</a:t>
                        </a:r>
                        <a:r>
                          <a:rPr lang="fr-FR" sz="1000" dirty="0" smtClean="0"/>
                          <a:t> </a:t>
                        </a:r>
                        <a:r>
                          <a:rPr lang="fr-FR" sz="1000" dirty="0" err="1" smtClean="0"/>
                          <a:t>Checker</a:t>
                        </a:r>
                        <a:endParaRPr lang="fr-FR" sz="1000" dirty="0" smtClean="0"/>
                      </a:p>
                    </p:txBody>
                  </p:sp>
                  <p:cxnSp>
                    <p:nvCxnSpPr>
                      <p:cNvPr id="20" name="Straight Arrow Connector 19"/>
                      <p:cNvCxnSpPr/>
                      <p:nvPr/>
                    </p:nvCxnSpPr>
                    <p:spPr>
                      <a:xfrm flipV="1">
                        <a:off x="4040812" y="1984388"/>
                        <a:ext cx="584507" cy="1073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6009806" y="1976756"/>
                        <a:ext cx="360040" cy="763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236981" y="1635407"/>
                        <a:ext cx="59953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800" dirty="0" smtClean="0"/>
                          <a:t>Last second</a:t>
                        </a:r>
                        <a:endParaRPr lang="fr-FR" sz="800" dirty="0"/>
                      </a:p>
                    </p:txBody>
                  </p:sp>
                </p:grpSp>
              </p:grp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-556453" y="2326083"/>
                    <a:ext cx="444" cy="2701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6976272" y="1514893"/>
                    <a:ext cx="2" cy="336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415460" y="1995686"/>
                    <a:ext cx="2" cy="13582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584999" y="3416872"/>
                    <a:ext cx="1954591" cy="707886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/>
                      <a:t>Add</a:t>
                    </a:r>
                    <a:r>
                      <a:rPr lang="fr-FR" sz="1000" dirty="0"/>
                      <a:t> the 1s </a:t>
                    </a:r>
                    <a:r>
                      <a:rPr lang="fr-FR" sz="1000" dirty="0" err="1"/>
                      <a:t>interpolated</a:t>
                    </a:r>
                    <a:r>
                      <a:rPr lang="fr-FR" sz="1000" dirty="0"/>
                      <a:t> data on a matrix </a:t>
                    </a:r>
                    <a:r>
                      <a:rPr lang="fr-FR" sz="1000" dirty="0" err="1" smtClean="0"/>
                      <a:t>ppCalibrationData</a:t>
                    </a:r>
                    <a:r>
                      <a:rPr lang="fr-FR" sz="1000" dirty="0"/>
                      <a:t>.</a:t>
                    </a:r>
                  </a:p>
                  <a:p>
                    <a:pPr algn="ctr"/>
                    <a:r>
                      <a:rPr lang="fr-FR" sz="1000" dirty="0" err="1" smtClean="0"/>
                      <a:t>ppCalibrationData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/>
                      <a:t>can</a:t>
                    </a:r>
                    <a:r>
                      <a:rPr lang="fr-FR" sz="1000" dirty="0"/>
                      <a:t> have </a:t>
                    </a:r>
                    <a:r>
                      <a:rPr lang="fr-FR" sz="1000" dirty="0" err="1"/>
                      <a:t>NaN</a:t>
                    </a:r>
                    <a:r>
                      <a:rPr lang="fr-FR" sz="1000" dirty="0"/>
                      <a:t> values if the </a:t>
                    </a:r>
                    <a:r>
                      <a:rPr lang="fr-FR" sz="1000" dirty="0" err="1"/>
                      <a:t>quality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is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bad</a:t>
                    </a:r>
                    <a:r>
                      <a:rPr lang="fr-FR" sz="1000" dirty="0"/>
                      <a:t>.</a:t>
                    </a:r>
                  </a:p>
                </p:txBody>
              </p:sp>
              <p:cxnSp>
                <p:nvCxnSpPr>
                  <p:cNvPr id="49" name="Straight Connector 48"/>
                  <p:cNvCxnSpPr>
                    <a:stCxn id="16" idx="2"/>
                    <a:endCxn id="17" idx="0"/>
                  </p:cNvCxnSpPr>
                  <p:nvPr/>
                </p:nvCxnSpPr>
                <p:spPr>
                  <a:xfrm flipH="1">
                    <a:off x="7018290" y="2069344"/>
                    <a:ext cx="481" cy="1193639"/>
                  </a:xfrm>
                  <a:prstGeom prst="line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/>
                  <p:nvPr/>
                </p:nvCxnSpPr>
                <p:spPr>
                  <a:xfrm flipH="1" flipV="1">
                    <a:off x="5580827" y="3766242"/>
                    <a:ext cx="704745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2280961" y="4092646"/>
                  <a:ext cx="1939906" cy="5539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Add</a:t>
                  </a:r>
                  <a:r>
                    <a:rPr lang="fr-FR" sz="1000" dirty="0" smtClean="0"/>
                    <a:t> 0 </a:t>
                  </a:r>
                  <a:r>
                    <a:rPr lang="fr-FR" sz="1000" dirty="0"/>
                    <a:t>in </a:t>
                  </a:r>
                  <a:r>
                    <a:rPr lang="fr-FR" sz="1000" dirty="0" err="1"/>
                    <a:t>qualityCalibration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which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holds</a:t>
                  </a:r>
                  <a:r>
                    <a:rPr lang="fr-FR" sz="1000" dirty="0"/>
                    <a:t> one </a:t>
                  </a:r>
                  <a:r>
                    <a:rPr lang="fr-FR" sz="1000" dirty="0" err="1" smtClean="0"/>
                    <a:t>quality</a:t>
                  </a:r>
                  <a:r>
                    <a:rPr lang="fr-FR" sz="1000" dirty="0" smtClean="0"/>
                    <a:t> value </a:t>
                  </a:r>
                  <a:r>
                    <a:rPr lang="fr-FR" sz="1000" dirty="0"/>
                    <a:t>by second for the </a:t>
                  </a:r>
                  <a:r>
                    <a:rPr lang="fr-FR" sz="1000" dirty="0" err="1" smtClean="0"/>
                    <a:t>JsonFile</a:t>
                  </a:r>
                  <a:endParaRPr lang="fr-FR" sz="1000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3136063" y="3869456"/>
                  <a:ext cx="1" cy="2149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TextBox 44"/>
            <p:cNvSpPr txBox="1"/>
            <p:nvPr/>
          </p:nvSpPr>
          <p:spPr>
            <a:xfrm>
              <a:off x="1763688" y="3092941"/>
              <a:ext cx="2723198" cy="8156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/>
                <a:t>Add</a:t>
              </a:r>
              <a:r>
                <a:rPr lang="fr-FR" sz="1000" dirty="0" smtClean="0"/>
                <a:t> 250 data points </a:t>
              </a:r>
              <a:r>
                <a:rPr lang="fr-FR" sz="1000" dirty="0" err="1" smtClean="0"/>
                <a:t>with</a:t>
              </a:r>
              <a:r>
                <a:rPr lang="fr-FR" sz="1000" dirty="0" smtClean="0"/>
                <a:t> </a:t>
              </a:r>
              <a:r>
                <a:rPr lang="fr-FR" sz="1000" dirty="0" err="1" smtClean="0"/>
                <a:t>NaN</a:t>
              </a:r>
              <a:r>
                <a:rPr lang="fr-FR" sz="1000" dirty="0" smtClean="0"/>
                <a:t> values in </a:t>
              </a:r>
              <a:r>
                <a:rPr lang="fr-FR" sz="1000" dirty="0" err="1" smtClean="0"/>
                <a:t>ppCalibrationData</a:t>
              </a:r>
              <a:endParaRPr lang="fr-FR" sz="1000" dirty="0" smtClean="0"/>
            </a:p>
            <a:p>
              <a:pPr algn="ctr"/>
              <a:r>
                <a:rPr lang="fr-FR" sz="900" i="1" dirty="0" smtClean="0"/>
                <a:t>(If </a:t>
              </a:r>
              <a:r>
                <a:rPr lang="fr-FR" sz="900" i="1" dirty="0" err="1" smtClean="0"/>
                <a:t>we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don’t</a:t>
              </a:r>
              <a:r>
                <a:rPr lang="fr-FR" sz="900" i="1" dirty="0" smtClean="0"/>
                <a:t> do </a:t>
              </a:r>
              <a:r>
                <a:rPr lang="fr-FR" sz="900" i="1" dirty="0" err="1" smtClean="0"/>
                <a:t>that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there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will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be</a:t>
              </a:r>
              <a:r>
                <a:rPr lang="fr-FR" sz="900" i="1" dirty="0" smtClean="0"/>
                <a:t> a time </a:t>
              </a:r>
              <a:r>
                <a:rPr lang="fr-FR" sz="900" i="1" dirty="0" err="1" smtClean="0"/>
                <a:t>lag</a:t>
              </a:r>
              <a:r>
                <a:rPr lang="fr-FR" sz="900" i="1" dirty="0" smtClean="0"/>
                <a:t> in </a:t>
              </a:r>
              <a:r>
                <a:rPr lang="fr-FR" sz="900" i="1" dirty="0" err="1" smtClean="0"/>
                <a:t>ppCalibrationData</a:t>
              </a:r>
              <a:r>
                <a:rPr lang="fr-FR" sz="900" i="1" dirty="0" smtClean="0"/>
                <a:t> and SNR </a:t>
              </a:r>
              <a:r>
                <a:rPr lang="fr-FR" sz="900" i="1" dirty="0" err="1" smtClean="0"/>
                <a:t>will</a:t>
              </a:r>
              <a:r>
                <a:rPr lang="fr-FR" sz="900" i="1" dirty="0" smtClean="0"/>
                <a:t> not </a:t>
              </a:r>
              <a:r>
                <a:rPr lang="fr-FR" sz="900" i="1" dirty="0" err="1" smtClean="0"/>
                <a:t>be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computed</a:t>
              </a:r>
              <a:r>
                <a:rPr lang="fr-FR" sz="900" i="1" dirty="0" smtClean="0"/>
                <a:t> on 4 </a:t>
              </a:r>
              <a:r>
                <a:rPr lang="fr-FR" sz="900" i="1" dirty="0" err="1" smtClean="0"/>
                <a:t>consecutive</a:t>
              </a:r>
              <a:r>
                <a:rPr lang="fr-FR" sz="900" i="1" dirty="0" smtClean="0"/>
                <a:t> seconds)</a:t>
              </a:r>
              <a:endParaRPr lang="fr-FR" sz="900" i="1" dirty="0"/>
            </a:p>
          </p:txBody>
        </p:sp>
        <p:cxnSp>
          <p:nvCxnSpPr>
            <p:cNvPr id="35" name="Straight Arrow Connector 34"/>
            <p:cNvCxnSpPr>
              <a:stCxn id="46" idx="2"/>
            </p:cNvCxnSpPr>
            <p:nvPr/>
          </p:nvCxnSpPr>
          <p:spPr>
            <a:xfrm flipH="1">
              <a:off x="3131323" y="1990430"/>
              <a:ext cx="1477557" cy="1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01393" y="1552648"/>
            <a:ext cx="142778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/>
              <a:t>Add</a:t>
            </a:r>
            <a:r>
              <a:rPr lang="fr-FR" sz="1000" dirty="0" smtClean="0"/>
              <a:t> the 1s data on a matrix </a:t>
            </a:r>
            <a:r>
              <a:rPr lang="fr-FR" sz="1000" dirty="0" err="1" smtClean="0"/>
              <a:t>rawCalibrationData</a:t>
            </a:r>
            <a:endParaRPr lang="fr-F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39752" y="1821184"/>
            <a:ext cx="23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69696" y="1590320"/>
            <a:ext cx="107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/>
              <a:t>NaN</a:t>
            </a:r>
            <a:r>
              <a:rPr lang="fr-FR" sz="1000" dirty="0" smtClean="0"/>
              <a:t> values in the last second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90561" y="1814187"/>
            <a:ext cx="269135" cy="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8285" y="158453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no</a:t>
            </a:r>
            <a:endParaRPr lang="fr-FR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4308798" y="2132392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yes</a:t>
            </a:r>
            <a:endParaRPr lang="fr-FR" sz="800" dirty="0"/>
          </a:p>
        </p:txBody>
      </p:sp>
      <p:sp>
        <p:nvSpPr>
          <p:cNvPr id="62" name="Rectangle 61"/>
          <p:cNvSpPr/>
          <p:nvPr/>
        </p:nvSpPr>
        <p:spPr>
          <a:xfrm>
            <a:off x="8028384" y="1181247"/>
            <a:ext cx="216024" cy="337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76256" y="513702"/>
            <a:ext cx="220088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000" dirty="0" err="1"/>
              <a:t>Add</a:t>
            </a:r>
            <a:r>
              <a:rPr lang="fr-FR" sz="1000" dirty="0"/>
              <a:t> the </a:t>
            </a:r>
            <a:r>
              <a:rPr lang="fr-FR" sz="1000" dirty="0" err="1"/>
              <a:t>quality</a:t>
            </a:r>
            <a:r>
              <a:rPr lang="fr-FR" sz="1000" dirty="0"/>
              <a:t> data on a matrix </a:t>
            </a:r>
            <a:r>
              <a:rPr lang="fr-FR" sz="1000" dirty="0" err="1"/>
              <a:t>qualityCalibration</a:t>
            </a:r>
            <a:r>
              <a:rPr lang="fr-FR" sz="1000" dirty="0"/>
              <a:t> </a:t>
            </a:r>
            <a:r>
              <a:rPr lang="fr-FR" sz="1000" dirty="0" err="1"/>
              <a:t>which</a:t>
            </a:r>
            <a:r>
              <a:rPr lang="fr-FR" sz="1000" dirty="0"/>
              <a:t> </a:t>
            </a:r>
            <a:r>
              <a:rPr lang="fr-FR" sz="1000" dirty="0" err="1"/>
              <a:t>holds</a:t>
            </a:r>
            <a:r>
              <a:rPr lang="fr-FR" sz="1000" dirty="0"/>
              <a:t> one </a:t>
            </a:r>
            <a:r>
              <a:rPr lang="fr-FR" sz="1000" dirty="0" err="1"/>
              <a:t>quality</a:t>
            </a:r>
            <a:r>
              <a:rPr lang="fr-FR" sz="1000" dirty="0"/>
              <a:t> value by second for the </a:t>
            </a:r>
            <a:r>
              <a:rPr lang="fr-FR" sz="1000" dirty="0" err="1"/>
              <a:t>JsonFile</a:t>
            </a:r>
            <a:endParaRPr lang="fr-FR" sz="10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8136396" y="1298515"/>
            <a:ext cx="0" cy="3371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308798" y="3507854"/>
            <a:ext cx="344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kept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smtClean="0">
                <a:solidFill>
                  <a:schemeClr val="accent1"/>
                </a:solidFill>
              </a:rPr>
              <a:t>in memory in the smartphone?</a:t>
            </a: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ppCalibrationData</a:t>
            </a:r>
            <a:r>
              <a:rPr lang="fr-FR" dirty="0" smtClean="0">
                <a:solidFill>
                  <a:schemeClr val="accent1"/>
                </a:solidFill>
              </a:rPr>
              <a:t> (</a:t>
            </a:r>
            <a:r>
              <a:rPr lang="fr-FR" dirty="0" err="1" smtClean="0">
                <a:solidFill>
                  <a:schemeClr val="accent1"/>
                </a:solidFill>
              </a:rPr>
              <a:t>array</a:t>
            </a:r>
            <a:r>
              <a:rPr lang="fr-FR" dirty="0" smtClean="0">
                <a:solidFill>
                  <a:schemeClr val="accent1"/>
                </a:solidFill>
              </a:rPr>
              <a:t> of 2 </a:t>
            </a:r>
            <a:r>
              <a:rPr lang="fr-FR" dirty="0" err="1" smtClean="0">
                <a:solidFill>
                  <a:schemeClr val="accent1"/>
                </a:solidFill>
              </a:rPr>
              <a:t>rows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used</a:t>
            </a:r>
            <a:r>
              <a:rPr lang="fr-FR" dirty="0" smtClean="0">
                <a:solidFill>
                  <a:schemeClr val="accent1"/>
                </a:solidFill>
              </a:rPr>
              <a:t> in the </a:t>
            </a:r>
            <a:r>
              <a:rPr lang="fr-FR" dirty="0" err="1" smtClean="0">
                <a:solidFill>
                  <a:schemeClr val="accent1"/>
                </a:solidFill>
              </a:rPr>
              <a:t>next</a:t>
            </a:r>
            <a:r>
              <a:rPr lang="fr-FR" dirty="0" smtClean="0">
                <a:solidFill>
                  <a:schemeClr val="accent1"/>
                </a:solidFill>
              </a:rPr>
              <a:t> pipelines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memory of 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smartphone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at the end of calibration. 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rawCalibrationData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kept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calibration.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4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410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grpSp>
        <p:nvGrpSpPr>
          <p:cNvPr id="24" name="Group 23"/>
          <p:cNvGrpSpPr/>
          <p:nvPr/>
        </p:nvGrpSpPr>
        <p:grpSpPr>
          <a:xfrm>
            <a:off x="-88196" y="388065"/>
            <a:ext cx="9197816" cy="4646765"/>
            <a:chOff x="-88196" y="388065"/>
            <a:chExt cx="9197816" cy="4646765"/>
          </a:xfrm>
        </p:grpSpPr>
        <p:grpSp>
          <p:nvGrpSpPr>
            <p:cNvPr id="3" name="Group 2"/>
            <p:cNvGrpSpPr/>
            <p:nvPr/>
          </p:nvGrpSpPr>
          <p:grpSpPr>
            <a:xfrm>
              <a:off x="-83221" y="388065"/>
              <a:ext cx="9192841" cy="4646765"/>
              <a:chOff x="-83221" y="388065"/>
              <a:chExt cx="9192841" cy="4646765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7462737" y="1611005"/>
                <a:ext cx="0" cy="3669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7462737" y="1977965"/>
                <a:ext cx="205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7667228" y="1705535"/>
                <a:ext cx="1441276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err="1" smtClean="0"/>
                  <a:t>Keep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it</a:t>
                </a:r>
                <a:r>
                  <a:rPr lang="fr-FR" sz="900" dirty="0" smtClean="0"/>
                  <a:t> in memory to </a:t>
                </a:r>
                <a:r>
                  <a:rPr lang="fr-FR" sz="900" dirty="0" err="1" smtClean="0"/>
                  <a:t>compute</a:t>
                </a:r>
                <a:r>
                  <a:rPr lang="fr-FR" sz="900" dirty="0" smtClean="0"/>
                  <a:t> relaxation SNR </a:t>
                </a:r>
                <a:r>
                  <a:rPr lang="fr-FR" sz="900" dirty="0" err="1" smtClean="0"/>
                  <a:t>from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this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channel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during</a:t>
                </a:r>
                <a:r>
                  <a:rPr lang="fr-FR" sz="900" dirty="0" smtClean="0"/>
                  <a:t> session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-83221" y="388065"/>
                <a:ext cx="9192841" cy="4646765"/>
                <a:chOff x="-83221" y="361114"/>
                <a:chExt cx="9192841" cy="4646765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-83221" y="361114"/>
                  <a:ext cx="9192841" cy="4569478"/>
                  <a:chOff x="-83221" y="361114"/>
                  <a:chExt cx="9192841" cy="4569478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1462507" y="3947552"/>
                    <a:ext cx="1810276" cy="61347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358814" y="4561023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-83221" y="361114"/>
                    <a:ext cx="9192841" cy="4569478"/>
                    <a:chOff x="-83221" y="361114"/>
                    <a:chExt cx="9192841" cy="4569478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-83221" y="1580147"/>
                      <a:ext cx="9192841" cy="3350445"/>
                      <a:chOff x="-224163" y="988903"/>
                      <a:chExt cx="9192841" cy="3350445"/>
                    </a:xfrm>
                  </p:grpSpPr>
                  <p:grpSp>
                    <p:nvGrpSpPr>
                      <p:cNvPr id="77" name="Group 76"/>
                      <p:cNvGrpSpPr/>
                      <p:nvPr/>
                    </p:nvGrpSpPr>
                    <p:grpSpPr>
                      <a:xfrm>
                        <a:off x="-224163" y="988903"/>
                        <a:ext cx="9192841" cy="3350445"/>
                        <a:chOff x="-224163" y="988903"/>
                        <a:chExt cx="9192841" cy="3350445"/>
                      </a:xfrm>
                    </p:grpSpPr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-224163" y="2199027"/>
                          <a:ext cx="1270845" cy="5078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ppCalibrationData</a:t>
                          </a:r>
                          <a:r>
                            <a:rPr lang="fr-FR" sz="900" dirty="0" smtClean="0"/>
                            <a:t> of the best </a:t>
                          </a:r>
                          <a:r>
                            <a:rPr lang="fr-FR" sz="900" dirty="0" err="1" smtClean="0"/>
                            <a:t>channel</a:t>
                          </a:r>
                          <a:endParaRPr lang="fr-FR" sz="900" dirty="0" smtClean="0"/>
                        </a:p>
                        <a:p>
                          <a:pPr algn="ctr"/>
                          <a:r>
                            <a:rPr lang="fr-FR" sz="900" dirty="0" err="1"/>
                            <a:t>w</a:t>
                          </a:r>
                          <a:r>
                            <a:rPr lang="fr-FR" sz="900" dirty="0" err="1" smtClean="0"/>
                            <a:t>ithout</a:t>
                          </a:r>
                          <a:r>
                            <a:rPr lang="fr-FR" sz="900" dirty="0" smtClean="0"/>
                            <a:t> Bad data</a:t>
                          </a:r>
                          <a:endParaRPr lang="fr-FR" sz="900" dirty="0"/>
                        </a:p>
                      </p:txBody>
                    </p:sp>
                    <p:sp>
                      <p:nvSpPr>
                        <p:cNvPr id="67" name="TextBox 66"/>
                        <p:cNvSpPr txBox="1"/>
                        <p:nvPr/>
                      </p:nvSpPr>
                      <p:spPr>
                        <a:xfrm>
                          <a:off x="6201303" y="3273214"/>
                          <a:ext cx="123732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Smooth</a:t>
                          </a:r>
                          <a:r>
                            <a:rPr lang="fr-FR" sz="900" dirty="0" smtClean="0"/>
                            <a:t> SNR</a:t>
                          </a:r>
                        </a:p>
                      </p:txBody>
                    </p: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104001" y="988903"/>
                          <a:ext cx="6843777" cy="3350445"/>
                          <a:chOff x="548389" y="1063177"/>
                          <a:chExt cx="6843777" cy="3350445"/>
                        </a:xfrm>
                      </p:grpSpPr>
                      <p:sp>
                        <p:nvSpPr>
                          <p:cNvPr id="35" name="TextBox 34"/>
                          <p:cNvSpPr txBox="1"/>
                          <p:nvPr/>
                        </p:nvSpPr>
                        <p:spPr>
                          <a:xfrm>
                            <a:off x="1278855" y="1193656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err="1" smtClean="0"/>
                              <a:t>Whole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pp</a:t>
                            </a:r>
                            <a:r>
                              <a:rPr lang="fr-FR" sz="700" dirty="0" err="1" smtClean="0"/>
                              <a:t>CalibrationData</a:t>
                            </a:r>
                            <a:endParaRPr lang="fr-FR" sz="700" dirty="0" smtClean="0"/>
                          </a:p>
                          <a:p>
                            <a:pPr algn="ctr"/>
                            <a:r>
                              <a:rPr lang="fr-FR" sz="700" dirty="0" err="1"/>
                              <a:t>w</a:t>
                            </a:r>
                            <a:r>
                              <a:rPr lang="fr-FR" sz="700" dirty="0" err="1" smtClean="0"/>
                              <a:t>ithout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NaN</a:t>
                            </a:r>
                            <a:r>
                              <a:rPr lang="fr-FR" sz="700" dirty="0" smtClean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cxnSp>
                        <p:nvCxnSpPr>
                          <p:cNvPr id="41" name="Straight Connector 40"/>
                          <p:cNvCxnSpPr/>
                          <p:nvPr/>
                        </p:nvCxnSpPr>
                        <p:spPr>
                          <a:xfrm>
                            <a:off x="770990" y="1794030"/>
                            <a:ext cx="0" cy="521831"/>
                          </a:xfrm>
                          <a:prstGeom prst="line">
                            <a:avLst/>
                          </a:prstGeom>
                          <a:ln>
                            <a:headEnd type="triangl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Straight Arrow Connector 42"/>
                          <p:cNvCxnSpPr/>
                          <p:nvPr/>
                        </p:nvCxnSpPr>
                        <p:spPr>
                          <a:xfrm>
                            <a:off x="1398802" y="1470865"/>
                            <a:ext cx="905748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Straight Connector 44"/>
                          <p:cNvCxnSpPr/>
                          <p:nvPr/>
                        </p:nvCxnSpPr>
                        <p:spPr>
                          <a:xfrm>
                            <a:off x="548389" y="2795132"/>
                            <a:ext cx="0" cy="410647"/>
                          </a:xfrm>
                          <a:prstGeom prst="line">
                            <a:avLst/>
                          </a:prstGeom>
                          <a:ln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Straight Arrow Connector 46"/>
                          <p:cNvCxnSpPr/>
                          <p:nvPr/>
                        </p:nvCxnSpPr>
                        <p:spPr>
                          <a:xfrm>
                            <a:off x="1081925" y="3649189"/>
                            <a:ext cx="628655" cy="741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8" name="TextBox 47"/>
                          <p:cNvSpPr txBox="1"/>
                          <p:nvPr/>
                        </p:nvSpPr>
                        <p:spPr>
                          <a:xfrm>
                            <a:off x="2154978" y="1063177"/>
                            <a:ext cx="1540386" cy="12003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DC </a:t>
                            </a:r>
                            <a:r>
                              <a:rPr lang="fr-FR" sz="900" dirty="0" err="1" smtClean="0"/>
                              <a:t>removal</a:t>
                            </a:r>
                            <a:r>
                              <a:rPr lang="fr-FR" sz="900" dirty="0"/>
                              <a:t> </a:t>
                            </a:r>
                            <a:r>
                              <a:rPr lang="fr-FR" sz="900" dirty="0" smtClean="0"/>
                              <a:t>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Remove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powerline</a:t>
                            </a:r>
                            <a:r>
                              <a:rPr lang="fr-FR" sz="900" dirty="0" smtClean="0"/>
                              <a:t> noise (</a:t>
                            </a:r>
                            <a:r>
                              <a:rPr lang="fr-FR" sz="900" dirty="0" err="1" smtClean="0"/>
                              <a:t>notch</a:t>
                            </a:r>
                            <a:r>
                              <a:rPr lang="fr-FR" sz="900" dirty="0" smtClean="0"/>
                              <a:t> at 50 and 100Hz) 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bandpass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between</a:t>
                            </a:r>
                            <a:r>
                              <a:rPr lang="fr-FR" sz="900" dirty="0" smtClean="0"/>
                              <a:t> 2 and 30Hz</a:t>
                            </a:r>
                          </a:p>
                        </p:txBody>
                      </p:sp>
                      <p:cxnSp>
                        <p:nvCxnSpPr>
                          <p:cNvPr id="50" name="Straight Arrow Connector 49"/>
                          <p:cNvCxnSpPr/>
                          <p:nvPr/>
                        </p:nvCxnSpPr>
                        <p:spPr>
                          <a:xfrm>
                            <a:off x="3548574" y="1455134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1" name="TextBox 50"/>
                          <p:cNvSpPr txBox="1"/>
                          <p:nvPr/>
                        </p:nvSpPr>
                        <p:spPr>
                          <a:xfrm>
                            <a:off x="3495535" y="1180283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err="1" smtClean="0"/>
                              <a:t>Whole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pp</a:t>
                            </a:r>
                            <a:r>
                              <a:rPr lang="fr-FR" sz="700" dirty="0" err="1" smtClean="0"/>
                              <a:t>CalibrationData</a:t>
                            </a:r>
                            <a:endParaRPr lang="fr-FR" sz="700" dirty="0"/>
                          </a:p>
                          <a:p>
                            <a:pPr algn="ctr"/>
                            <a:r>
                              <a:rPr lang="fr-FR" sz="700" dirty="0" err="1"/>
                              <a:t>w</a:t>
                            </a:r>
                            <a:r>
                              <a:rPr lang="fr-FR" sz="700" dirty="0" err="1" smtClean="0"/>
                              <a:t>ithout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NaN</a:t>
                            </a:r>
                            <a:r>
                              <a:rPr lang="fr-FR" sz="700" dirty="0" smtClean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4445495" y="1233025"/>
                            <a:ext cx="12373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Set the </a:t>
                            </a:r>
                            <a:r>
                              <a:rPr lang="fr-FR" sz="900" dirty="0" err="1" smtClean="0"/>
                              <a:t>thresholds</a:t>
                            </a:r>
                            <a:r>
                              <a:rPr lang="fr-FR" sz="900" dirty="0" smtClean="0"/>
                              <a:t> for the </a:t>
                            </a:r>
                            <a:r>
                              <a:rPr lang="fr-FR" sz="900" dirty="0" err="1" smtClean="0"/>
                              <a:t>outliers</a:t>
                            </a:r>
                            <a:endParaRPr lang="fr-FR" sz="900" dirty="0" smtClean="0"/>
                          </a:p>
                        </p:txBody>
                      </p:sp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5950890" y="1245373"/>
                            <a:ext cx="1441276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Keep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them</a:t>
                            </a:r>
                            <a:r>
                              <a:rPr lang="fr-FR" sz="900" dirty="0" smtClean="0"/>
                              <a:t> in memory for the session</a:t>
                            </a:r>
                          </a:p>
                        </p:txBody>
                      </p:sp>
                      <p:sp>
                        <p:nvSpPr>
                          <p:cNvPr id="59" name="TextBox 58"/>
                          <p:cNvSpPr txBox="1"/>
                          <p:nvPr/>
                        </p:nvSpPr>
                        <p:spPr>
                          <a:xfrm>
                            <a:off x="1658914" y="2270804"/>
                            <a:ext cx="2057459" cy="17543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DC </a:t>
                            </a:r>
                            <a:r>
                              <a:rPr lang="fr-FR" sz="900" dirty="0" err="1" smtClean="0"/>
                              <a:t>removal</a:t>
                            </a:r>
                            <a:endParaRPr lang="fr-FR" sz="900" dirty="0" smtClean="0"/>
                          </a:p>
                          <a:p>
                            <a:pPr algn="ctr"/>
                            <a:r>
                              <a:rPr lang="fr-FR" sz="900" dirty="0" smtClean="0"/>
                              <a:t>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Remove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powerline</a:t>
                            </a:r>
                            <a:r>
                              <a:rPr lang="fr-FR" sz="900" dirty="0" smtClean="0"/>
                              <a:t> noise (</a:t>
                            </a:r>
                            <a:r>
                              <a:rPr lang="fr-FR" sz="900" dirty="0" err="1" smtClean="0"/>
                              <a:t>notch</a:t>
                            </a:r>
                            <a:r>
                              <a:rPr lang="fr-FR" sz="900" dirty="0" smtClean="0"/>
                              <a:t> at 50 and 100Hz) 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bandpass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between</a:t>
                            </a:r>
                            <a:r>
                              <a:rPr lang="fr-FR" sz="900" dirty="0" smtClean="0"/>
                              <a:t> 2 and 30Hz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linear</a:t>
                            </a:r>
                            <a:r>
                              <a:rPr lang="fr-FR" sz="900" dirty="0" smtClean="0"/>
                              <a:t> interpolation of the </a:t>
                            </a:r>
                            <a:r>
                              <a:rPr lang="fr-FR" sz="900" dirty="0" err="1" smtClean="0"/>
                              <a:t>outliers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based</a:t>
                            </a:r>
                            <a:r>
                              <a:rPr lang="fr-FR" sz="900" dirty="0" smtClean="0"/>
                              <a:t> on the data of the 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 </a:t>
                            </a:r>
                            <a:r>
                              <a:rPr lang="fr-FR" sz="900" dirty="0" err="1" smtClean="0"/>
                              <a:t>from</a:t>
                            </a:r>
                            <a:r>
                              <a:rPr lang="fr-FR" sz="900" dirty="0" smtClean="0"/>
                              <a:t> calibration</a:t>
                            </a:r>
                          </a:p>
                        </p:txBody>
                      </p:sp>
                      <p:cxnSp>
                        <p:nvCxnSpPr>
                          <p:cNvPr id="60" name="Straight Arrow Connector 59"/>
                          <p:cNvCxnSpPr/>
                          <p:nvPr/>
                        </p:nvCxnSpPr>
                        <p:spPr>
                          <a:xfrm>
                            <a:off x="3576228" y="3507854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3" name="TextBox 62"/>
                          <p:cNvSpPr txBox="1"/>
                          <p:nvPr/>
                        </p:nvSpPr>
                        <p:spPr>
                          <a:xfrm>
                            <a:off x="3543072" y="3222693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/>
                              <a:t>4s by 4s </a:t>
                            </a:r>
                            <a:r>
                              <a:rPr lang="fr-FR" sz="700" dirty="0" err="1"/>
                              <a:t>with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sliding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window</a:t>
                            </a:r>
                            <a:r>
                              <a:rPr lang="fr-FR" sz="700" dirty="0"/>
                              <a:t> of 1s </a:t>
                            </a:r>
                            <a:r>
                              <a:rPr lang="fr-FR" sz="700" dirty="0" err="1"/>
                              <a:t>without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NaN</a:t>
                            </a:r>
                            <a:r>
                              <a:rPr lang="fr-FR" sz="700" dirty="0"/>
                              <a:t> values</a:t>
                            </a:r>
                          </a:p>
                        </p:txBody>
                      </p:sp>
                      <p:sp>
                        <p:nvSpPr>
                          <p:cNvPr id="64" name="TextBox 63"/>
                          <p:cNvSpPr txBox="1"/>
                          <p:nvPr/>
                        </p:nvSpPr>
                        <p:spPr>
                          <a:xfrm>
                            <a:off x="4541863" y="3374083"/>
                            <a:ext cx="1237324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Compute</a:t>
                            </a:r>
                            <a:r>
                              <a:rPr lang="fr-FR" sz="900" dirty="0" smtClean="0"/>
                              <a:t> SNR</a:t>
                            </a:r>
                          </a:p>
                        </p:txBody>
                      </p:sp>
                      <p:cxnSp>
                        <p:nvCxnSpPr>
                          <p:cNvPr id="65" name="Straight Arrow Connector 64"/>
                          <p:cNvCxnSpPr/>
                          <p:nvPr/>
                        </p:nvCxnSpPr>
                        <p:spPr>
                          <a:xfrm>
                            <a:off x="5675767" y="3490293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6" name="TextBox 65"/>
                          <p:cNvSpPr txBox="1"/>
                          <p:nvPr/>
                        </p:nvSpPr>
                        <p:spPr>
                          <a:xfrm>
                            <a:off x="5659594" y="3217646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/>
                              <a:t>4s by 4s </a:t>
                            </a:r>
                            <a:r>
                              <a:rPr lang="fr-FR" sz="700" dirty="0" err="1"/>
                              <a:t>with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sliding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window</a:t>
                            </a:r>
                            <a:r>
                              <a:rPr lang="fr-FR" sz="700" dirty="0"/>
                              <a:t> of 1s </a:t>
                            </a:r>
                            <a:r>
                              <a:rPr lang="fr-FR" sz="700" dirty="0" err="1"/>
                              <a:t>without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NaN</a:t>
                            </a:r>
                            <a:r>
                              <a:rPr lang="fr-FR" sz="700" dirty="0"/>
                              <a:t> values</a:t>
                            </a:r>
                          </a:p>
                        </p:txBody>
                      </p:sp>
                      <p:cxnSp>
                        <p:nvCxnSpPr>
                          <p:cNvPr id="69" name="Straight Arrow Connector 68"/>
                          <p:cNvCxnSpPr>
                            <a:stCxn id="64" idx="2"/>
                          </p:cNvCxnSpPr>
                          <p:nvPr/>
                        </p:nvCxnSpPr>
                        <p:spPr>
                          <a:xfrm>
                            <a:off x="5160525" y="3604915"/>
                            <a:ext cx="0" cy="33498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0" name="TextBox 69"/>
                          <p:cNvSpPr txBox="1"/>
                          <p:nvPr/>
                        </p:nvSpPr>
                        <p:spPr>
                          <a:xfrm>
                            <a:off x="4306733" y="3905791"/>
                            <a:ext cx="1744123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Store </a:t>
                            </a:r>
                            <a:r>
                              <a:rPr lang="fr-FR" sz="900" dirty="0" err="1" smtClean="0"/>
                              <a:t>it</a:t>
                            </a:r>
                            <a:r>
                              <a:rPr lang="fr-FR" sz="900" dirty="0" smtClean="0"/>
                              <a:t> in a </a:t>
                            </a:r>
                            <a:r>
                              <a:rPr lang="fr-FR" sz="900" dirty="0" err="1" smtClean="0"/>
                              <a:t>SNRCalib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vector</a:t>
                            </a:r>
                            <a:r>
                              <a:rPr lang="fr-FR" sz="900" dirty="0" smtClean="0"/>
                              <a:t> to </a:t>
                            </a:r>
                            <a:r>
                              <a:rPr lang="fr-FR" sz="900" dirty="0" err="1" smtClean="0"/>
                              <a:t>be</a:t>
                            </a:r>
                            <a:r>
                              <a:rPr lang="fr-FR" sz="900" dirty="0" smtClean="0"/>
                              <a:t> able to </a:t>
                            </a:r>
                            <a:r>
                              <a:rPr lang="fr-FR" sz="900" dirty="0" err="1" smtClean="0"/>
                              <a:t>smooth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with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previous</a:t>
                            </a:r>
                            <a:r>
                              <a:rPr lang="fr-FR" sz="900" dirty="0" smtClean="0"/>
                              <a:t> SNR values</a:t>
                            </a:r>
                          </a:p>
                        </p:txBody>
                      </p:sp>
                      <p:cxnSp>
                        <p:nvCxnSpPr>
                          <p:cNvPr id="72" name="Straight Connector 71"/>
                          <p:cNvCxnSpPr>
                            <a:stCxn id="70" idx="3"/>
                          </p:cNvCxnSpPr>
                          <p:nvPr/>
                        </p:nvCxnSpPr>
                        <p:spPr>
                          <a:xfrm flipV="1">
                            <a:off x="6050856" y="4158851"/>
                            <a:ext cx="1206687" cy="85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Arrow Connector 73"/>
                          <p:cNvCxnSpPr/>
                          <p:nvPr/>
                        </p:nvCxnSpPr>
                        <p:spPr>
                          <a:xfrm flipV="1">
                            <a:off x="7257543" y="3593709"/>
                            <a:ext cx="0" cy="56514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7527402" y="3147814"/>
                          <a:ext cx="1441276" cy="64633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Keep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them</a:t>
                          </a:r>
                          <a:r>
                            <a:rPr lang="fr-FR" sz="900" dirty="0" smtClean="0"/>
                            <a:t> in memory (</a:t>
                          </a:r>
                          <a:r>
                            <a:rPr lang="fr-FR" sz="900" dirty="0" err="1" smtClean="0"/>
                            <a:t>SmoothedSNRCalib</a:t>
                          </a:r>
                          <a:r>
                            <a:rPr lang="fr-FR" sz="900" dirty="0" smtClean="0"/>
                            <a:t>) to </a:t>
                          </a:r>
                          <a:r>
                            <a:rPr lang="fr-FR" sz="900" dirty="0" err="1" smtClean="0"/>
                            <a:t>normalize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</a:t>
                          </a:r>
                          <a:r>
                            <a:rPr lang="fr-FR" sz="900" dirty="0" err="1" smtClean="0"/>
                            <a:t>from</a:t>
                          </a:r>
                          <a:r>
                            <a:rPr lang="fr-FR" sz="900" dirty="0" smtClean="0"/>
                            <a:t> the session</a:t>
                          </a:r>
                        </a:p>
                      </p:txBody>
                    </p:sp>
                  </p:grp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>
                        <a:off x="7167362" y="3401729"/>
                        <a:ext cx="334807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30600" y="516563"/>
                      <a:ext cx="12961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qualityCalibration</a:t>
                      </a:r>
                      <a:r>
                        <a:rPr lang="fr-FR" sz="900" dirty="0" smtClean="0"/>
                        <a:t> matrix</a:t>
                      </a:r>
                      <a:endParaRPr lang="fr-FR" sz="900" dirty="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1187624" y="699542"/>
                      <a:ext cx="6480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163181" y="478286"/>
                      <a:ext cx="5693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1s by 1s</a:t>
                      </a:r>
                      <a:endParaRPr lang="fr-FR" sz="800" dirty="0"/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816137" y="529655"/>
                      <a:ext cx="1619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Keep</a:t>
                      </a:r>
                      <a:r>
                        <a:rPr lang="fr-FR" sz="900" dirty="0" smtClean="0"/>
                        <a:t> for </a:t>
                      </a:r>
                      <a:r>
                        <a:rPr lang="fr-FR" sz="900" dirty="0" err="1" smtClean="0"/>
                        <a:t>each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packets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&gt;= 0,5</a:t>
                      </a:r>
                      <a:endParaRPr lang="fr-FR" sz="900" dirty="0"/>
                    </a:p>
                  </p:txBody>
                </p:sp>
                <p:cxnSp>
                  <p:nvCxnSpPr>
                    <p:cNvPr id="91" name="Straight Arrow Connector 90"/>
                    <p:cNvCxnSpPr/>
                    <p:nvPr/>
                  </p:nvCxnSpPr>
                  <p:spPr>
                    <a:xfrm flipV="1">
                      <a:off x="3391918" y="693730"/>
                      <a:ext cx="1011276" cy="58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516633" y="478286"/>
                      <a:ext cx="80021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err="1"/>
                        <a:t>e</a:t>
                      </a:r>
                      <a:r>
                        <a:rPr lang="fr-FR" sz="800" dirty="0" err="1" smtClean="0"/>
                        <a:t>ach</a:t>
                      </a:r>
                      <a:r>
                        <a:rPr lang="fr-FR" sz="800" dirty="0" smtClean="0"/>
                        <a:t> </a:t>
                      </a:r>
                      <a:r>
                        <a:rPr lang="fr-FR" sz="800" dirty="0" err="1" smtClean="0"/>
                        <a:t>channel</a:t>
                      </a:r>
                      <a:endParaRPr lang="fr-FR" sz="800" dirty="0"/>
                    </a:p>
                  </p:txBody>
                </p:sp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4287781" y="469196"/>
                      <a:ext cx="1619231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Compute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average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for </a:t>
                      </a:r>
                      <a:r>
                        <a:rPr lang="fr-FR" sz="900" dirty="0" err="1" smtClean="0"/>
                        <a:t>each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(</a:t>
                      </a:r>
                      <a:r>
                        <a:rPr lang="fr-FR" sz="900" dirty="0" err="1" smtClean="0"/>
                        <a:t>only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kept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packets</a:t>
                      </a:r>
                      <a:r>
                        <a:rPr lang="fr-FR" sz="900" dirty="0" smtClean="0"/>
                        <a:t>)</a:t>
                      </a:r>
                      <a:endParaRPr lang="fr-FR" sz="900" dirty="0"/>
                    </a:p>
                  </p:txBody>
                </p:sp>
                <p:cxnSp>
                  <p:nvCxnSpPr>
                    <p:cNvPr id="95" name="Straight Arrow Connector 94"/>
                    <p:cNvCxnSpPr/>
                    <p:nvPr/>
                  </p:nvCxnSpPr>
                  <p:spPr>
                    <a:xfrm>
                      <a:off x="5793601" y="716497"/>
                      <a:ext cx="411280" cy="66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5071729" y="1103174"/>
                      <a:ext cx="2652417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The best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is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the best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(or the first one if the </a:t>
                      </a:r>
                      <a:r>
                        <a:rPr lang="fr-FR" sz="900" dirty="0" err="1" smtClean="0"/>
                        <a:t>qualities</a:t>
                      </a:r>
                      <a:r>
                        <a:rPr lang="fr-FR" sz="900" dirty="0" smtClean="0"/>
                        <a:t> are </a:t>
                      </a:r>
                      <a:r>
                        <a:rPr lang="fr-FR" sz="900" dirty="0" err="1" smtClean="0"/>
                        <a:t>equal</a:t>
                      </a:r>
                      <a:r>
                        <a:rPr lang="fr-FR" sz="900" dirty="0" smtClean="0"/>
                        <a:t>) and </a:t>
                      </a:r>
                      <a:r>
                        <a:rPr lang="fr-FR" sz="900" dirty="0" err="1" smtClean="0"/>
                        <a:t>we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can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compute</a:t>
                      </a:r>
                      <a:r>
                        <a:rPr lang="fr-FR" sz="900" dirty="0" smtClean="0"/>
                        <a:t> the SNR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calibration</a:t>
                      </a:r>
                      <a:endParaRPr lang="fr-FR" sz="900" dirty="0"/>
                    </a:p>
                  </p:txBody>
                </p:sp>
                <p:cxnSp>
                  <p:nvCxnSpPr>
                    <p:cNvPr id="100" name="Straight Arrow Connector 99"/>
                    <p:cNvCxnSpPr/>
                    <p:nvPr/>
                  </p:nvCxnSpPr>
                  <p:spPr>
                    <a:xfrm>
                      <a:off x="7257097" y="709431"/>
                      <a:ext cx="411280" cy="66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6099898" y="361114"/>
                      <a:ext cx="1312967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best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&lt; 0,5</a:t>
                      </a:r>
                    </a:p>
                    <a:p>
                      <a:pPr algn="ctr"/>
                      <a:r>
                        <a:rPr lang="fr-FR" sz="900" dirty="0" smtClean="0"/>
                        <a:t>(</a:t>
                      </a:r>
                      <a:r>
                        <a:rPr lang="fr-FR" sz="900" dirty="0" err="1" smtClean="0"/>
                        <a:t>It’s</a:t>
                      </a:r>
                      <a:r>
                        <a:rPr lang="fr-FR" sz="900" dirty="0" smtClean="0"/>
                        <a:t> possible </a:t>
                      </a:r>
                      <a:r>
                        <a:rPr lang="fr-FR" sz="900" dirty="0" err="1" smtClean="0"/>
                        <a:t>because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it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initialized</a:t>
                      </a:r>
                      <a:r>
                        <a:rPr lang="fr-FR" sz="900" dirty="0" smtClean="0"/>
                        <a:t> at 0)</a:t>
                      </a:r>
                      <a:endParaRPr lang="fr-FR" sz="900" dirty="0"/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7264873" y="506623"/>
                      <a:ext cx="3225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oui</a:t>
                      </a:r>
                      <a:endParaRPr lang="fr-FR" sz="8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6660323" y="814958"/>
                      <a:ext cx="35779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non</a:t>
                      </a:r>
                      <a:endParaRPr lang="fr-FR" sz="800" dirty="0"/>
                    </a:p>
                  </p:txBody>
                </p: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6732240" y="790950"/>
                      <a:ext cx="0" cy="38569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599455" y="456567"/>
                      <a:ext cx="1337443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i="1" dirty="0" smtClean="0"/>
                        <a:t>Best </a:t>
                      </a:r>
                      <a:r>
                        <a:rPr lang="fr-FR" sz="900" i="1" dirty="0" err="1" smtClean="0"/>
                        <a:t>channel</a:t>
                      </a:r>
                      <a:r>
                        <a:rPr lang="fr-FR" sz="900" i="1" dirty="0" smtClean="0"/>
                        <a:t> = -2</a:t>
                      </a:r>
                    </a:p>
                    <a:p>
                      <a:pPr algn="ctr"/>
                      <a:r>
                        <a:rPr lang="fr-FR" sz="900" i="1" dirty="0" err="1" smtClean="0"/>
                        <a:t>Smoothed</a:t>
                      </a:r>
                      <a:r>
                        <a:rPr lang="fr-FR" sz="900" i="1" dirty="0" smtClean="0"/>
                        <a:t> SNR </a:t>
                      </a:r>
                      <a:r>
                        <a:rPr lang="fr-FR" sz="900" i="1" dirty="0" err="1" smtClean="0"/>
                        <a:t>from</a:t>
                      </a:r>
                      <a:r>
                        <a:rPr lang="fr-FR" sz="900" i="1" dirty="0" smtClean="0"/>
                        <a:t> calibration = </a:t>
                      </a:r>
                      <a:r>
                        <a:rPr lang="fr-FR" sz="900" i="1" dirty="0" err="1" smtClean="0"/>
                        <a:t>Inf</a:t>
                      </a:r>
                      <a:r>
                        <a:rPr lang="fr-FR" sz="900" i="1" dirty="0" smtClean="0"/>
                        <a:t> values</a:t>
                      </a:r>
                      <a:endParaRPr lang="fr-FR" sz="900" i="1" dirty="0"/>
                    </a:p>
                  </p:txBody>
                </p:sp>
                <p:cxnSp>
                  <p:nvCxnSpPr>
                    <p:cNvPr id="108" name="Straight Arrow Connector 107"/>
                    <p:cNvCxnSpPr>
                      <a:stCxn id="106" idx="2"/>
                    </p:cNvCxnSpPr>
                    <p:nvPr/>
                  </p:nvCxnSpPr>
                  <p:spPr>
                    <a:xfrm flipH="1">
                      <a:off x="8268176" y="964398"/>
                      <a:ext cx="1" cy="3112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7812361" y="1262440"/>
                      <a:ext cx="1008112" cy="2308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i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Bad calibration</a:t>
                      </a:r>
                      <a:endParaRPr lang="fr-FR" sz="900" i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12" name="Straight Connector 111"/>
                    <p:cNvCxnSpPr>
                      <a:stCxn id="97" idx="1"/>
                    </p:cNvCxnSpPr>
                    <p:nvPr/>
                  </p:nvCxnSpPr>
                  <p:spPr>
                    <a:xfrm flipH="1" flipV="1">
                      <a:off x="244943" y="1349227"/>
                      <a:ext cx="4826786" cy="78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/>
                    <p:cNvCxnSpPr/>
                    <p:nvPr/>
                  </p:nvCxnSpPr>
                  <p:spPr>
                    <a:xfrm>
                      <a:off x="244943" y="1347614"/>
                      <a:ext cx="0" cy="14161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345058" y="1598284"/>
                      <a:ext cx="6912039" cy="116016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990955" y="2365904"/>
                      <a:ext cx="22322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No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need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in the future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because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we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will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correct artefacts online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1732568" y="4777047"/>
                  <a:ext cx="123732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smtClean="0"/>
                    <a:t>+ trend correction 1/f</a:t>
                  </a: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280237" y="1691620"/>
              <a:ext cx="94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 smtClean="0"/>
                <a:t>Remove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NaN</a:t>
              </a:r>
              <a:r>
                <a:rPr lang="fr-FR" sz="900" dirty="0" smtClean="0"/>
                <a:t> values (</a:t>
              </a:r>
              <a:r>
                <a:rPr lang="fr-FR" sz="900" dirty="0" err="1" smtClean="0"/>
                <a:t>bad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quality</a:t>
              </a:r>
              <a:r>
                <a:rPr lang="fr-FR" sz="900" dirty="0" smtClean="0"/>
                <a:t> or no </a:t>
              </a:r>
              <a:r>
                <a:rPr lang="fr-FR" sz="900" dirty="0" err="1" smtClean="0"/>
                <a:t>received</a:t>
              </a:r>
              <a:r>
                <a:rPr lang="fr-FR" sz="900" dirty="0" smtClean="0"/>
                <a:t> data)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73124" y="1970801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4211" y="2439021"/>
              <a:ext cx="1117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err="1" smtClean="0"/>
                <a:t>Whole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pp</a:t>
              </a:r>
              <a:r>
                <a:rPr lang="fr-FR" sz="700" dirty="0" err="1" smtClean="0"/>
                <a:t>CalibrationData</a:t>
              </a:r>
              <a:endParaRPr lang="fr-FR" sz="700" dirty="0" smtClean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88196" y="3755738"/>
              <a:ext cx="94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 smtClean="0"/>
                <a:t>Remove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NaN</a:t>
              </a:r>
              <a:r>
                <a:rPr lang="fr-FR" sz="900" dirty="0" smtClean="0"/>
                <a:t> values (</a:t>
              </a:r>
              <a:r>
                <a:rPr lang="fr-FR" sz="900" dirty="0" err="1" smtClean="0"/>
                <a:t>bad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quality</a:t>
              </a:r>
              <a:r>
                <a:rPr lang="fr-FR" sz="900" dirty="0" smtClean="0"/>
                <a:t> or no </a:t>
              </a:r>
              <a:r>
                <a:rPr lang="fr-FR" sz="900" dirty="0" err="1" smtClean="0"/>
                <a:t>received</a:t>
              </a:r>
              <a:r>
                <a:rPr lang="fr-FR" sz="900" dirty="0" smtClean="0"/>
                <a:t> data)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2003" y="4212033"/>
              <a:ext cx="77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/>
                <a:t>4s by 4s </a:t>
              </a:r>
              <a:r>
                <a:rPr lang="fr-FR" sz="700" dirty="0" err="1" smtClean="0"/>
                <a:t>with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sliding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window</a:t>
              </a:r>
              <a:r>
                <a:rPr lang="fr-FR" sz="700" dirty="0" smtClean="0"/>
                <a:t> of 1s </a:t>
              </a:r>
              <a:r>
                <a:rPr lang="fr-FR" sz="700" dirty="0" err="1" smtClean="0"/>
                <a:t>without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NaN</a:t>
              </a:r>
              <a:r>
                <a:rPr lang="fr-FR" sz="700" dirty="0" smtClean="0"/>
                <a:t> values</a:t>
              </a:r>
              <a:endParaRPr lang="fr-FR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1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sp>
        <p:nvSpPr>
          <p:cNvPr id="71" name="TextBox 70"/>
          <p:cNvSpPr txBox="1"/>
          <p:nvPr/>
        </p:nvSpPr>
        <p:spPr>
          <a:xfrm>
            <a:off x="276527" y="627534"/>
            <a:ext cx="8590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we</a:t>
            </a:r>
            <a:r>
              <a:rPr lang="fr-FR" b="1" u="sng" dirty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b="1" dirty="0" err="1">
                <a:solidFill>
                  <a:schemeClr val="accent1"/>
                </a:solidFill>
              </a:rPr>
              <a:t>initCalibrationData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sent to the server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qualityCalibration</a:t>
            </a:r>
            <a:r>
              <a:rPr lang="fr-FR" dirty="0">
                <a:solidFill>
                  <a:schemeClr val="accent1"/>
                </a:solidFill>
              </a:rPr>
              <a:t> on a </a:t>
            </a:r>
            <a:r>
              <a:rPr lang="fr-FR" dirty="0" err="1">
                <a:solidFill>
                  <a:schemeClr val="accent1"/>
                </a:solidFill>
              </a:rPr>
              <a:t>Json</a:t>
            </a:r>
            <a:r>
              <a:rPr lang="fr-FR" dirty="0">
                <a:solidFill>
                  <a:schemeClr val="accent1"/>
                </a:solidFill>
              </a:rPr>
              <a:t> file. </a:t>
            </a:r>
            <a:r>
              <a:rPr lang="fr-FR" dirty="0" err="1">
                <a:solidFill>
                  <a:schemeClr val="accent1"/>
                </a:solidFill>
              </a:rPr>
              <a:t>initCalibrationData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without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any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process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order</a:t>
            </a:r>
            <a:r>
              <a:rPr lang="fr-FR" dirty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>
                <a:solidFill>
                  <a:schemeClr val="accent1"/>
                </a:solidFill>
              </a:rPr>
              <a:t>work</a:t>
            </a:r>
            <a:r>
              <a:rPr lang="fr-FR" dirty="0">
                <a:solidFill>
                  <a:schemeClr val="accent1"/>
                </a:solidFill>
              </a:rPr>
              <a:t> offline.</a:t>
            </a: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The </a:t>
            </a:r>
            <a:r>
              <a:rPr lang="fr-FR" b="1" dirty="0" smtClean="0">
                <a:solidFill>
                  <a:schemeClr val="accent1"/>
                </a:solidFill>
              </a:rPr>
              <a:t>best </a:t>
            </a:r>
            <a:r>
              <a:rPr lang="fr-FR" b="1" dirty="0" err="1" smtClean="0">
                <a:solidFill>
                  <a:schemeClr val="accent1"/>
                </a:solidFill>
              </a:rPr>
              <a:t>channel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with</a:t>
            </a:r>
            <a:r>
              <a:rPr lang="fr-FR" dirty="0" smtClean="0">
                <a:solidFill>
                  <a:schemeClr val="accent1"/>
                </a:solidFill>
              </a:rPr>
              <a:t> the best </a:t>
            </a:r>
            <a:r>
              <a:rPr lang="fr-FR" dirty="0" err="1" smtClean="0">
                <a:solidFill>
                  <a:schemeClr val="accent1"/>
                </a:solidFill>
              </a:rPr>
              <a:t>quality</a:t>
            </a:r>
            <a:r>
              <a:rPr lang="fr-FR" dirty="0" smtClean="0">
                <a:solidFill>
                  <a:schemeClr val="accent1"/>
                </a:solidFill>
              </a:rPr>
              <a:t>) (</a:t>
            </a:r>
            <a:r>
              <a:rPr lang="fr-FR" dirty="0" err="1" smtClean="0">
                <a:solidFill>
                  <a:schemeClr val="accent1"/>
                </a:solidFill>
              </a:rPr>
              <a:t>int</a:t>
            </a:r>
            <a:r>
              <a:rPr lang="fr-FR" dirty="0" smtClean="0">
                <a:solidFill>
                  <a:schemeClr val="accent1"/>
                </a:solidFill>
              </a:rPr>
              <a:t> = 0 or 1) and a </a:t>
            </a:r>
            <a:r>
              <a:rPr lang="fr-FR" dirty="0" err="1" smtClean="0">
                <a:solidFill>
                  <a:schemeClr val="accent1"/>
                </a:solidFill>
              </a:rPr>
              <a:t>vector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holds</a:t>
            </a:r>
            <a:r>
              <a:rPr lang="fr-FR" dirty="0" smtClean="0">
                <a:solidFill>
                  <a:schemeClr val="accent1"/>
                </a:solidFill>
              </a:rPr>
              <a:t> all the </a:t>
            </a:r>
            <a:r>
              <a:rPr lang="fr-FR" b="1" dirty="0" err="1" smtClean="0">
                <a:solidFill>
                  <a:schemeClr val="accent1"/>
                </a:solidFill>
              </a:rPr>
              <a:t>Smoothed</a:t>
            </a:r>
            <a:r>
              <a:rPr lang="fr-FR" b="1" dirty="0" smtClean="0">
                <a:solidFill>
                  <a:schemeClr val="accent1"/>
                </a:solidFill>
              </a:rPr>
              <a:t> SNR values </a:t>
            </a:r>
            <a:r>
              <a:rPr lang="fr-FR" b="1" dirty="0" err="1" smtClean="0">
                <a:solidFill>
                  <a:schemeClr val="accent1"/>
                </a:solidFill>
              </a:rPr>
              <a:t>from</a:t>
            </a:r>
            <a:r>
              <a:rPr lang="fr-FR" b="1" dirty="0" smtClean="0">
                <a:solidFill>
                  <a:schemeClr val="accent1"/>
                </a:solidFill>
              </a:rPr>
              <a:t> the calibration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vector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float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memory of 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smartphone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at the end of session.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have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also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the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bounds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of the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outliers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vector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of 2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floats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).</a:t>
            </a:r>
          </a:p>
          <a:p>
            <a:pPr algn="just"/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is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remove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from</a:t>
            </a:r>
            <a:r>
              <a:rPr lang="fr-FR" b="1" u="sng" dirty="0" smtClean="0">
                <a:solidFill>
                  <a:schemeClr val="accent1"/>
                </a:solidFill>
              </a:rPr>
              <a:t> memory of </a:t>
            </a:r>
            <a:r>
              <a:rPr lang="fr-FR" b="1" u="sng" dirty="0">
                <a:solidFill>
                  <a:schemeClr val="accent1"/>
                </a:solidFill>
              </a:rPr>
              <a:t>the smartphone?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rawCalibrationData</a:t>
            </a:r>
            <a:r>
              <a:rPr lang="fr-FR" b="1" dirty="0" smtClean="0">
                <a:solidFill>
                  <a:schemeClr val="accent1"/>
                </a:solidFill>
              </a:rPr>
              <a:t>, </a:t>
            </a:r>
            <a:r>
              <a:rPr lang="fr-FR" b="1" dirty="0" err="1" smtClean="0">
                <a:solidFill>
                  <a:schemeClr val="accent1"/>
                </a:solidFill>
              </a:rPr>
              <a:t>ppCalibrationData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586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sz="2000" dirty="0" err="1" smtClean="0"/>
              <a:t>During</a:t>
            </a:r>
            <a:r>
              <a:rPr lang="fr-FR" sz="2000" dirty="0" smtClean="0"/>
              <a:t> Session</a:t>
            </a:r>
            <a:endParaRPr lang="fr-F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500" smtClean="0"/>
              <a:t>Copyright myBrain Technologies 2016</a:t>
            </a:r>
            <a:endParaRPr lang="fr-FR" sz="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00" smtClean="0"/>
              <a:pPr/>
              <a:t>9</a:t>
            </a:fld>
            <a:endParaRPr lang="en" sz="7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258" y="51615"/>
            <a:ext cx="9159020" cy="4731811"/>
            <a:chOff x="21258" y="51615"/>
            <a:chExt cx="9159020" cy="4731811"/>
          </a:xfrm>
        </p:grpSpPr>
        <p:grpSp>
          <p:nvGrpSpPr>
            <p:cNvPr id="22" name="Group 21"/>
            <p:cNvGrpSpPr/>
            <p:nvPr/>
          </p:nvGrpSpPr>
          <p:grpSpPr>
            <a:xfrm>
              <a:off x="21258" y="51615"/>
              <a:ext cx="9159020" cy="4731811"/>
              <a:chOff x="21258" y="51615"/>
              <a:chExt cx="9159020" cy="4731811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6652778" y="1605369"/>
                <a:ext cx="810941" cy="6273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21258" y="51615"/>
                <a:ext cx="9159020" cy="4731811"/>
                <a:chOff x="21258" y="51615"/>
                <a:chExt cx="9159020" cy="4731811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21258" y="51615"/>
                  <a:ext cx="9159020" cy="4731811"/>
                  <a:chOff x="21258" y="54290"/>
                  <a:chExt cx="9159020" cy="4731811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8746" y="54290"/>
                    <a:ext cx="9033280" cy="2727387"/>
                    <a:chOff x="78746" y="54290"/>
                    <a:chExt cx="9033280" cy="2727387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78746" y="54290"/>
                      <a:ext cx="9033280" cy="2540800"/>
                      <a:chOff x="150754" y="480823"/>
                      <a:chExt cx="9033280" cy="2540800"/>
                    </a:xfrm>
                  </p:grpSpPr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50754" y="506117"/>
                        <a:ext cx="8123377" cy="2515506"/>
                        <a:chOff x="68371" y="676823"/>
                        <a:chExt cx="8123377" cy="2515506"/>
                      </a:xfrm>
                    </p:grpSpPr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668091" y="676823"/>
                          <a:ext cx="1963637" cy="33855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dirty="0" err="1" smtClean="0"/>
                            <a:t>Add</a:t>
                          </a:r>
                          <a:r>
                            <a:rPr lang="fr-FR" sz="800" dirty="0" smtClean="0"/>
                            <a:t> the 1s data on a matrix </a:t>
                          </a:r>
                          <a:r>
                            <a:rPr lang="fr-FR" sz="800" dirty="0" err="1" smtClean="0"/>
                            <a:t>initSessionData</a:t>
                          </a:r>
                          <a:r>
                            <a:rPr lang="fr-FR" sz="800" dirty="0" smtClean="0"/>
                            <a:t> for </a:t>
                          </a:r>
                          <a:r>
                            <a:rPr lang="fr-FR" sz="800" dirty="0" err="1" smtClean="0"/>
                            <a:t>JsonFile</a:t>
                          </a:r>
                          <a:endParaRPr lang="fr-FR" sz="800" dirty="0"/>
                        </a:p>
                      </p:txBody>
                    </p:sp>
                    <p:grpSp>
                      <p:nvGrpSpPr>
                        <p:cNvPr id="46" name="Group 45"/>
                        <p:cNvGrpSpPr/>
                        <p:nvPr/>
                      </p:nvGrpSpPr>
                      <p:grpSpPr>
                        <a:xfrm>
                          <a:off x="68371" y="683853"/>
                          <a:ext cx="7592391" cy="1362087"/>
                          <a:chOff x="68371" y="683853"/>
                          <a:chExt cx="7592391" cy="1362087"/>
                        </a:xfrm>
                      </p:grpSpPr>
                      <p:pic>
                        <p:nvPicPr>
                          <p:cNvPr id="47" name="Picture 2" descr="https://s14-eu5.ixquick.com/cgi-bin/serveimage?url=http%3A%2F%2Ft3.gstatic.com%2Fimages%3Fq%3Dtbn%3AANd9GcRxCQCqAjwDG5HsbK1174VaSRVbwBMRmUFfPgMmrcCURlAOKfGg&amp;sp=4e2588877ee8d1bc4e1875ddaf84a9ac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129" y="683853"/>
                            <a:ext cx="476710" cy="5586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cxnSp>
                        <p:nvCxnSpPr>
                          <p:cNvPr id="48" name="Straight Arrow Connector 47"/>
                          <p:cNvCxnSpPr>
                            <a:stCxn id="47" idx="2"/>
                          </p:cNvCxnSpPr>
                          <p:nvPr/>
                        </p:nvCxnSpPr>
                        <p:spPr>
                          <a:xfrm>
                            <a:off x="335484" y="1242498"/>
                            <a:ext cx="383" cy="24467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9" name="TextBox 48"/>
                          <p:cNvSpPr txBox="1"/>
                          <p:nvPr/>
                        </p:nvSpPr>
                        <p:spPr>
                          <a:xfrm>
                            <a:off x="68371" y="1417036"/>
                            <a:ext cx="1231507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800" dirty="0" err="1" smtClean="0"/>
                              <a:t>Raw</a:t>
                            </a:r>
                            <a:r>
                              <a:rPr lang="fr-FR" sz="800" dirty="0" smtClean="0"/>
                              <a:t> data sent on the smartphone 1s by 1s</a:t>
                            </a:r>
                          </a:p>
                        </p:txBody>
                      </p:sp>
                      <p:pic>
                        <p:nvPicPr>
                          <p:cNvPr id="50" name="Picture 4" descr="https://s14-eu5.ixquick.com/cgi-bin/serveimage?url=http%3A%2F%2Ft3.gstatic.com%2Fimages%3Fq%3Dtbn%3AANd9GcSrEM37qd0NZ6VO0HFYqGwSnAeMzvDH6cZGHEOgyNwxeoJXK0LRVg&amp;sp=be77629f0c8bba4b7677f89c798b4f3d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58" y="1293650"/>
                            <a:ext cx="216016" cy="161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52" name="TextBox 51"/>
                          <p:cNvSpPr txBox="1"/>
                          <p:nvPr/>
                        </p:nvSpPr>
                        <p:spPr>
                          <a:xfrm>
                            <a:off x="6439930" y="1148915"/>
                            <a:ext cx="1220832" cy="7078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800" dirty="0" smtClean="0"/>
                              <a:t>DC </a:t>
                            </a:r>
                            <a:r>
                              <a:rPr lang="fr-FR" sz="800" dirty="0" err="1" smtClean="0"/>
                              <a:t>removal</a:t>
                            </a:r>
                            <a:endParaRPr lang="fr-FR" sz="800" dirty="0" smtClean="0"/>
                          </a:p>
                          <a:p>
                            <a:pPr algn="ctr"/>
                            <a:r>
                              <a:rPr lang="fr-FR" sz="8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800" dirty="0" err="1" smtClean="0"/>
                              <a:t>Remove</a:t>
                            </a:r>
                            <a:r>
                              <a:rPr lang="fr-FR" sz="800" dirty="0" smtClean="0"/>
                              <a:t> the </a:t>
                            </a:r>
                            <a:r>
                              <a:rPr lang="fr-FR" sz="800" dirty="0" err="1" smtClean="0"/>
                              <a:t>powerline</a:t>
                            </a:r>
                            <a:r>
                              <a:rPr lang="fr-FR" sz="800" dirty="0" smtClean="0"/>
                              <a:t> noise (</a:t>
                            </a:r>
                            <a:r>
                              <a:rPr lang="fr-FR" sz="800" dirty="0" err="1" smtClean="0"/>
                              <a:t>notch</a:t>
                            </a:r>
                            <a:r>
                              <a:rPr lang="fr-FR" sz="800" dirty="0" smtClean="0"/>
                              <a:t> at 50 and 100Hz)</a:t>
                            </a:r>
                          </a:p>
                        </p:txBody>
                      </p:sp>
                      <p:cxnSp>
                        <p:nvCxnSpPr>
                          <p:cNvPr id="54" name="Straight Arrow Connector 53"/>
                          <p:cNvCxnSpPr/>
                          <p:nvPr/>
                        </p:nvCxnSpPr>
                        <p:spPr>
                          <a:xfrm>
                            <a:off x="4568496" y="1724071"/>
                            <a:ext cx="2908" cy="32186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Straight Arrow Connector 54"/>
                          <p:cNvCxnSpPr/>
                          <p:nvPr/>
                        </p:nvCxnSpPr>
                        <p:spPr>
                          <a:xfrm>
                            <a:off x="5065681" y="1471581"/>
                            <a:ext cx="1318789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5406611" y="1259403"/>
                            <a:ext cx="668773" cy="20005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sz="700" dirty="0" smtClean="0"/>
                              <a:t>Last second</a:t>
                            </a:r>
                            <a:endParaRPr lang="fr-FR" sz="700" dirty="0"/>
                          </a:p>
                        </p:txBody>
                      </p:sp>
                    </p:grpSp>
                    <p:cxnSp>
                      <p:nvCxnSpPr>
                        <p:cNvPr id="38" name="Straight Arrow Connector 37"/>
                        <p:cNvCxnSpPr>
                          <a:stCxn id="49" idx="0"/>
                          <a:endCxn id="36" idx="2"/>
                        </p:cNvCxnSpPr>
                        <p:nvPr/>
                      </p:nvCxnSpPr>
                      <p:spPr>
                        <a:xfrm flipV="1">
                          <a:off x="684125" y="1015377"/>
                          <a:ext cx="965785" cy="40165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Arrow Connector 40"/>
                        <p:cNvCxnSpPr/>
                        <p:nvPr/>
                      </p:nvCxnSpPr>
                      <p:spPr>
                        <a:xfrm>
                          <a:off x="6139121" y="1471581"/>
                          <a:ext cx="31611" cy="132064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4093375" y="2853775"/>
                          <a:ext cx="2979181" cy="33855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dirty="0" err="1" smtClean="0"/>
                            <a:t>Add</a:t>
                          </a:r>
                          <a:r>
                            <a:rPr lang="fr-FR" sz="800" dirty="0" smtClean="0"/>
                            <a:t> the 1s </a:t>
                          </a:r>
                          <a:r>
                            <a:rPr lang="fr-FR" sz="800" dirty="0" err="1" smtClean="0"/>
                            <a:t>interpolated</a:t>
                          </a:r>
                          <a:r>
                            <a:rPr lang="fr-FR" sz="800" dirty="0" smtClean="0"/>
                            <a:t> data on a matrix </a:t>
                          </a:r>
                          <a:r>
                            <a:rPr lang="fr-FR" sz="800" dirty="0" err="1" smtClean="0"/>
                            <a:t>ppSessionData</a:t>
                          </a:r>
                          <a:r>
                            <a:rPr lang="fr-FR" sz="800" dirty="0" smtClean="0"/>
                            <a:t>.</a:t>
                          </a:r>
                        </a:p>
                        <a:p>
                          <a:pPr algn="ctr"/>
                          <a:r>
                            <a:rPr lang="fr-FR" sz="800" dirty="0" err="1" smtClean="0"/>
                            <a:t>ppSessionData</a:t>
                          </a:r>
                          <a:r>
                            <a:rPr lang="fr-FR" sz="800" dirty="0" smtClean="0"/>
                            <a:t> </a:t>
                          </a:r>
                          <a:r>
                            <a:rPr lang="fr-FR" sz="800" dirty="0" err="1" smtClean="0"/>
                            <a:t>can</a:t>
                          </a:r>
                          <a:r>
                            <a:rPr lang="fr-FR" sz="800" dirty="0" smtClean="0"/>
                            <a:t> have </a:t>
                          </a:r>
                          <a:r>
                            <a:rPr lang="fr-FR" sz="800" dirty="0" err="1" smtClean="0"/>
                            <a:t>NaN</a:t>
                          </a:r>
                          <a:r>
                            <a:rPr lang="fr-FR" sz="800" dirty="0" smtClean="0"/>
                            <a:t> values if the </a:t>
                          </a:r>
                          <a:r>
                            <a:rPr lang="fr-FR" sz="800" dirty="0" err="1" smtClean="0"/>
                            <a:t>quality</a:t>
                          </a:r>
                          <a:r>
                            <a:rPr lang="fr-FR" sz="800" dirty="0" smtClean="0"/>
                            <a:t> </a:t>
                          </a:r>
                          <a:r>
                            <a:rPr lang="fr-FR" sz="800" dirty="0" err="1" smtClean="0"/>
                            <a:t>is</a:t>
                          </a:r>
                          <a:r>
                            <a:rPr lang="fr-FR" sz="800" dirty="0" smtClean="0"/>
                            <a:t> </a:t>
                          </a:r>
                          <a:r>
                            <a:rPr lang="fr-FR" sz="800" dirty="0" err="1" smtClean="0"/>
                            <a:t>bad</a:t>
                          </a:r>
                          <a:r>
                            <a:rPr lang="fr-FR" sz="800" dirty="0" smtClean="0"/>
                            <a:t>.</a:t>
                          </a:r>
                        </a:p>
                      </p:txBody>
                    </p:sp>
                    <p:cxnSp>
                      <p:nvCxnSpPr>
                        <p:cNvPr id="43" name="Straight Connector 42"/>
                        <p:cNvCxnSpPr/>
                        <p:nvPr/>
                      </p:nvCxnSpPr>
                      <p:spPr>
                        <a:xfrm>
                          <a:off x="8182947" y="1609272"/>
                          <a:ext cx="0" cy="372471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triangl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Arrow Connector 43"/>
                        <p:cNvCxnSpPr/>
                        <p:nvPr/>
                      </p:nvCxnSpPr>
                      <p:spPr>
                        <a:xfrm flipV="1">
                          <a:off x="8190730" y="1134993"/>
                          <a:ext cx="1018" cy="17727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6850090" y="480823"/>
                        <a:ext cx="2333944" cy="46166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/>
                          <a:t>Add</a:t>
                        </a:r>
                        <a:r>
                          <a:rPr lang="fr-FR" sz="800" dirty="0"/>
                          <a:t> the </a:t>
                        </a:r>
                        <a:r>
                          <a:rPr lang="fr-FR" sz="800" dirty="0" err="1"/>
                          <a:t>quality</a:t>
                        </a:r>
                        <a:r>
                          <a:rPr lang="fr-FR" sz="800" dirty="0"/>
                          <a:t> data on a matrix </a:t>
                        </a:r>
                        <a:r>
                          <a:rPr lang="fr-FR" sz="800" dirty="0" err="1" smtClean="0"/>
                          <a:t>qualitySession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/>
                          <a:t>which</a:t>
                        </a:r>
                        <a:r>
                          <a:rPr lang="fr-FR" sz="800" dirty="0"/>
                          <a:t> </a:t>
                        </a:r>
                        <a:r>
                          <a:rPr lang="fr-FR" sz="800" dirty="0" err="1"/>
                          <a:t>holds</a:t>
                        </a:r>
                        <a:r>
                          <a:rPr lang="fr-FR" sz="800" dirty="0"/>
                          <a:t> one </a:t>
                        </a:r>
                        <a:r>
                          <a:rPr lang="fr-FR" sz="800" dirty="0" err="1"/>
                          <a:t>quality</a:t>
                        </a:r>
                        <a:r>
                          <a:rPr lang="fr-FR" sz="800" dirty="0"/>
                          <a:t> value by second for the </a:t>
                        </a:r>
                        <a:r>
                          <a:rPr lang="fr-FR" sz="800" dirty="0" err="1"/>
                          <a:t>JsonFile</a:t>
                        </a:r>
                        <a:endParaRPr lang="fr-FR" sz="800" dirty="0"/>
                      </a:p>
                    </p:txBody>
                  </p:sp>
                  <p:cxnSp>
                    <p:nvCxnSpPr>
                      <p:cNvPr id="35" name="Straight Arrow Connector 34"/>
                      <p:cNvCxnSpPr/>
                      <p:nvPr/>
                    </p:nvCxnSpPr>
                    <p:spPr>
                      <a:xfrm>
                        <a:off x="7596336" y="1245629"/>
                        <a:ext cx="27915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434349" y="2073791"/>
                      <a:ext cx="132170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800" dirty="0" err="1" smtClean="0"/>
                        <a:t>Each</a:t>
                      </a:r>
                      <a:r>
                        <a:rPr lang="fr-FR" sz="800" dirty="0" smtClean="0"/>
                        <a:t> second, </a:t>
                      </a:r>
                      <a:r>
                        <a:rPr lang="fr-FR" sz="800" dirty="0" err="1" smtClean="0"/>
                        <a:t>fill</a:t>
                      </a:r>
                      <a:r>
                        <a:rPr lang="fr-FR" sz="800" dirty="0" smtClean="0"/>
                        <a:t> in a buffer of 4s </a:t>
                      </a:r>
                      <a:r>
                        <a:rPr lang="fr-FR" sz="800" dirty="0" err="1" smtClean="0"/>
                        <a:t>from</a:t>
                      </a:r>
                      <a:r>
                        <a:rPr lang="fr-FR" sz="800" dirty="0" smtClean="0"/>
                        <a:t> the </a:t>
                      </a:r>
                      <a:r>
                        <a:rPr lang="fr-FR" sz="800" dirty="0" err="1" smtClean="0"/>
                        <a:t>ppSessionData</a:t>
                      </a:r>
                      <a:r>
                        <a:rPr lang="fr-FR" sz="800" dirty="0" smtClean="0"/>
                        <a:t> of the best </a:t>
                      </a:r>
                      <a:r>
                        <a:rPr lang="fr-FR" sz="800" dirty="0" err="1"/>
                        <a:t>channel</a:t>
                      </a:r>
                      <a:r>
                        <a:rPr lang="fr-FR" sz="800" dirty="0"/>
                        <a:t> (</a:t>
                      </a:r>
                      <a:r>
                        <a:rPr lang="fr-FR" sz="800" dirty="0" err="1"/>
                        <a:t>see</a:t>
                      </a:r>
                      <a:r>
                        <a:rPr lang="fr-FR" sz="800" dirty="0"/>
                        <a:t> calibration) </a:t>
                      </a:r>
                      <a:endParaRPr lang="fr-FR" sz="800" dirty="0" smtClean="0"/>
                    </a:p>
                  </p:txBody>
                </p:sp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 flipH="1">
                      <a:off x="3706353" y="2436213"/>
                      <a:ext cx="32434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21258" y="2784059"/>
                    <a:ext cx="2057459" cy="14465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/>
                      <a:t>DC </a:t>
                    </a:r>
                    <a:r>
                      <a:rPr lang="fr-FR" sz="800" dirty="0" err="1" smtClean="0"/>
                      <a:t>removal</a:t>
                    </a:r>
                    <a:endParaRPr lang="fr-FR" sz="800" dirty="0" smtClean="0"/>
                  </a:p>
                  <a:p>
                    <a:pPr algn="ctr"/>
                    <a:r>
                      <a:rPr lang="fr-FR" sz="800" dirty="0" smtClean="0"/>
                      <a:t>(</a:t>
                    </a:r>
                    <a:r>
                      <a:rPr lang="fr-FR" sz="800" dirty="0" err="1" smtClean="0"/>
                      <a:t>whole</a:t>
                    </a:r>
                    <a:r>
                      <a:rPr lang="fr-FR" sz="800" dirty="0" smtClean="0"/>
                      <a:t> signal)</a:t>
                    </a:r>
                  </a:p>
                  <a:p>
                    <a:pPr algn="ctr"/>
                    <a:r>
                      <a:rPr lang="fr-FR" sz="800" dirty="0" smtClean="0"/>
                      <a:t>+</a:t>
                    </a:r>
                  </a:p>
                  <a:p>
                    <a:pPr algn="ctr"/>
                    <a:r>
                      <a:rPr lang="fr-FR" sz="800" dirty="0" err="1" smtClean="0"/>
                      <a:t>Remove</a:t>
                    </a:r>
                    <a:r>
                      <a:rPr lang="fr-FR" sz="800" dirty="0" smtClean="0"/>
                      <a:t> the </a:t>
                    </a:r>
                    <a:r>
                      <a:rPr lang="fr-FR" sz="800" dirty="0" err="1" smtClean="0"/>
                      <a:t>powerline</a:t>
                    </a:r>
                    <a:r>
                      <a:rPr lang="fr-FR" sz="800" dirty="0" smtClean="0"/>
                      <a:t> noise (</a:t>
                    </a:r>
                    <a:r>
                      <a:rPr lang="fr-FR" sz="800" dirty="0" err="1" smtClean="0"/>
                      <a:t>notch</a:t>
                    </a:r>
                    <a:r>
                      <a:rPr lang="fr-FR" sz="800" dirty="0" smtClean="0"/>
                      <a:t> at 50 and 100Hz) (</a:t>
                    </a:r>
                    <a:r>
                      <a:rPr lang="fr-FR" sz="800" dirty="0" err="1" smtClean="0"/>
                      <a:t>whole</a:t>
                    </a:r>
                    <a:r>
                      <a:rPr lang="fr-FR" sz="800" dirty="0" smtClean="0"/>
                      <a:t> signal)</a:t>
                    </a:r>
                  </a:p>
                  <a:p>
                    <a:pPr algn="ctr"/>
                    <a:r>
                      <a:rPr lang="fr-FR" sz="800" dirty="0" smtClean="0"/>
                      <a:t>+</a:t>
                    </a:r>
                  </a:p>
                  <a:p>
                    <a:pPr algn="ctr"/>
                    <a:r>
                      <a:rPr lang="fr-FR" sz="800" dirty="0" err="1" smtClean="0"/>
                      <a:t>Apply</a:t>
                    </a:r>
                    <a:r>
                      <a:rPr lang="fr-FR" sz="800" dirty="0" smtClean="0"/>
                      <a:t> a </a:t>
                    </a:r>
                    <a:r>
                      <a:rPr lang="fr-FR" sz="800" dirty="0" err="1" smtClean="0"/>
                      <a:t>bandpass</a:t>
                    </a:r>
                    <a:r>
                      <a:rPr lang="fr-FR" sz="800" dirty="0" smtClean="0"/>
                      <a:t> </a:t>
                    </a:r>
                    <a:r>
                      <a:rPr lang="fr-FR" sz="800" dirty="0" err="1" smtClean="0"/>
                      <a:t>between</a:t>
                    </a:r>
                    <a:r>
                      <a:rPr lang="fr-FR" sz="800" dirty="0" smtClean="0"/>
                      <a:t> 2 and 30Hz</a:t>
                    </a:r>
                  </a:p>
                  <a:p>
                    <a:pPr algn="ctr"/>
                    <a:r>
                      <a:rPr lang="fr-FR" sz="800" dirty="0" smtClean="0"/>
                      <a:t>+</a:t>
                    </a:r>
                  </a:p>
                  <a:p>
                    <a:pPr algn="ctr"/>
                    <a:r>
                      <a:rPr lang="fr-FR" sz="800" dirty="0" err="1" smtClean="0"/>
                      <a:t>Apply</a:t>
                    </a:r>
                    <a:r>
                      <a:rPr lang="fr-FR" sz="800" dirty="0" smtClean="0"/>
                      <a:t> a </a:t>
                    </a:r>
                    <a:r>
                      <a:rPr lang="fr-FR" sz="800" dirty="0" err="1" smtClean="0"/>
                      <a:t>linear</a:t>
                    </a:r>
                    <a:r>
                      <a:rPr lang="fr-FR" sz="800" dirty="0" smtClean="0"/>
                      <a:t> interpolation of the </a:t>
                    </a:r>
                    <a:r>
                      <a:rPr lang="fr-FR" sz="800" dirty="0" err="1" smtClean="0"/>
                      <a:t>outliers</a:t>
                    </a:r>
                    <a:r>
                      <a:rPr lang="fr-FR" sz="800" dirty="0" smtClean="0"/>
                      <a:t> </a:t>
                    </a:r>
                    <a:r>
                      <a:rPr lang="fr-FR" sz="800" dirty="0" err="1" smtClean="0"/>
                      <a:t>based</a:t>
                    </a:r>
                    <a:r>
                      <a:rPr lang="fr-FR" sz="800" dirty="0" smtClean="0"/>
                      <a:t> on the data of the </a:t>
                    </a:r>
                    <a:r>
                      <a:rPr lang="fr-FR" sz="800" dirty="0" err="1" smtClean="0"/>
                      <a:t>whole</a:t>
                    </a:r>
                    <a:r>
                      <a:rPr lang="fr-FR" sz="800" dirty="0" smtClean="0"/>
                      <a:t> signal </a:t>
                    </a:r>
                    <a:r>
                      <a:rPr lang="fr-FR" sz="800" dirty="0" err="1" smtClean="0"/>
                      <a:t>from</a:t>
                    </a:r>
                    <a:r>
                      <a:rPr lang="fr-FR" sz="800" dirty="0" smtClean="0"/>
                      <a:t> calibration</a:t>
                    </a:r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 flipH="1">
                    <a:off x="1049987" y="2567211"/>
                    <a:ext cx="6291" cy="2972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>
                    <a:off x="1469625" y="2436213"/>
                    <a:ext cx="1036193" cy="0"/>
                  </a:xfrm>
                  <a:prstGeom prst="line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1984024" y="3328990"/>
                    <a:ext cx="7196254" cy="1457111"/>
                    <a:chOff x="1984024" y="3328990"/>
                    <a:chExt cx="7196254" cy="1457111"/>
                  </a:xfrm>
                </p:grpSpPr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1984024" y="3809010"/>
                      <a:ext cx="107172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1987632" y="3328990"/>
                      <a:ext cx="7192646" cy="1457111"/>
                      <a:chOff x="1987632" y="3328990"/>
                      <a:chExt cx="7192646" cy="1457111"/>
                    </a:xfrm>
                  </p:grpSpPr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4522529" y="3648155"/>
                        <a:ext cx="123732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 smtClean="0"/>
                          <a:t>Smooth</a:t>
                        </a:r>
                        <a:r>
                          <a:rPr lang="fr-FR" sz="800" dirty="0" smtClean="0"/>
                          <a:t> SNR</a:t>
                        </a:r>
                      </a:p>
                    </p:txBody>
                  </p: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1987632" y="3573245"/>
                        <a:ext cx="111744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600" dirty="0"/>
                          <a:t>4s by 4s </a:t>
                        </a:r>
                        <a:r>
                          <a:rPr lang="fr-FR" sz="600" dirty="0" err="1"/>
                          <a:t>with</a:t>
                        </a:r>
                        <a:r>
                          <a:rPr lang="fr-FR" sz="600" dirty="0"/>
                          <a:t> </a:t>
                        </a:r>
                        <a:r>
                          <a:rPr lang="fr-FR" sz="600" dirty="0" err="1"/>
                          <a:t>sliding</a:t>
                        </a:r>
                        <a:r>
                          <a:rPr lang="fr-FR" sz="600" dirty="0"/>
                          <a:t> </a:t>
                        </a:r>
                        <a:r>
                          <a:rPr lang="fr-FR" sz="600" dirty="0" err="1"/>
                          <a:t>window</a:t>
                        </a:r>
                        <a:r>
                          <a:rPr lang="fr-FR" sz="600" dirty="0"/>
                          <a:t> of 1s </a:t>
                        </a:r>
                        <a:endParaRPr lang="fr-FR" sz="600" dirty="0" smtClean="0"/>
                      </a:p>
                      <a:p>
                        <a:pPr algn="ctr"/>
                        <a:r>
                          <a:rPr lang="fr-FR" sz="600" dirty="0" err="1" smtClean="0"/>
                          <a:t>without</a:t>
                        </a:r>
                        <a:r>
                          <a:rPr lang="fr-FR" sz="600" dirty="0" smtClean="0"/>
                          <a:t> </a:t>
                        </a:r>
                        <a:r>
                          <a:rPr lang="fr-FR" sz="600" dirty="0" err="1"/>
                          <a:t>NaN</a:t>
                        </a:r>
                        <a:r>
                          <a:rPr lang="fr-FR" sz="600" dirty="0"/>
                          <a:t> values</a:t>
                        </a:r>
                      </a:p>
                    </p:txBody>
                  </p: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2866405" y="3675239"/>
                        <a:ext cx="123732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 smtClean="0"/>
                          <a:t>Compute</a:t>
                        </a:r>
                        <a:r>
                          <a:rPr lang="fr-FR" sz="800" dirty="0" smtClean="0"/>
                          <a:t> SNR</a:t>
                        </a:r>
                      </a:p>
                    </p:txBody>
                  </p:sp>
                  <p:cxnSp>
                    <p:nvCxnSpPr>
                      <p:cNvPr id="76" name="Straight Arrow Connector 75"/>
                      <p:cNvCxnSpPr/>
                      <p:nvPr/>
                    </p:nvCxnSpPr>
                    <p:spPr>
                      <a:xfrm flipV="1">
                        <a:off x="3921936" y="3790655"/>
                        <a:ext cx="832560" cy="7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3743437" y="3597158"/>
                        <a:ext cx="111744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600" dirty="0" smtClean="0"/>
                          <a:t>1 value by second</a:t>
                        </a:r>
                        <a:endParaRPr lang="fr-FR" sz="600" dirty="0"/>
                      </a:p>
                    </p:txBody>
                  </p:sp>
                  <p:cxnSp>
                    <p:nvCxnSpPr>
                      <p:cNvPr id="78" name="Straight Arrow Connector 77"/>
                      <p:cNvCxnSpPr>
                        <a:stCxn id="75" idx="2"/>
                      </p:cNvCxnSpPr>
                      <p:nvPr/>
                    </p:nvCxnSpPr>
                    <p:spPr>
                      <a:xfrm>
                        <a:off x="3485067" y="3890683"/>
                        <a:ext cx="0" cy="35037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2642103" y="4201326"/>
                        <a:ext cx="1681376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smtClean="0"/>
                          <a:t>Store </a:t>
                        </a:r>
                        <a:r>
                          <a:rPr lang="fr-FR" sz="800" dirty="0" err="1"/>
                          <a:t>it</a:t>
                        </a:r>
                        <a:r>
                          <a:rPr lang="fr-FR" sz="800" dirty="0"/>
                          <a:t> </a:t>
                        </a:r>
                        <a:r>
                          <a:rPr lang="fr-FR" sz="800" dirty="0" smtClean="0"/>
                          <a:t>in a </a:t>
                        </a:r>
                        <a:r>
                          <a:rPr lang="fr-FR" sz="800" dirty="0" err="1" smtClean="0"/>
                          <a:t>SNRSession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/>
                          <a:t>vector</a:t>
                        </a:r>
                        <a:r>
                          <a:rPr lang="fr-FR" sz="800" dirty="0"/>
                          <a:t> to </a:t>
                        </a:r>
                        <a:r>
                          <a:rPr lang="fr-FR" sz="800" dirty="0" err="1"/>
                          <a:t>be</a:t>
                        </a:r>
                        <a:r>
                          <a:rPr lang="fr-FR" sz="800" dirty="0"/>
                          <a:t> able to </a:t>
                        </a:r>
                        <a:r>
                          <a:rPr lang="fr-FR" sz="800" dirty="0" err="1"/>
                          <a:t>smooth</a:t>
                        </a:r>
                        <a:r>
                          <a:rPr lang="fr-FR" sz="800" dirty="0"/>
                          <a:t> </a:t>
                        </a:r>
                        <a:r>
                          <a:rPr lang="fr-FR" sz="800" dirty="0" err="1"/>
                          <a:t>with</a:t>
                        </a:r>
                        <a:r>
                          <a:rPr lang="fr-FR" sz="800" dirty="0"/>
                          <a:t> the </a:t>
                        </a:r>
                        <a:r>
                          <a:rPr lang="fr-FR" sz="800" dirty="0" err="1"/>
                          <a:t>previous</a:t>
                        </a:r>
                        <a:r>
                          <a:rPr lang="fr-FR" sz="800" dirty="0"/>
                          <a:t> SNR values</a:t>
                        </a:r>
                      </a:p>
                      <a:p>
                        <a:pPr algn="ctr"/>
                        <a:endParaRPr lang="fr-FR" sz="800" dirty="0" smtClean="0"/>
                      </a:p>
                    </p:txBody>
                  </p:sp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>
                        <a:off x="4211960" y="4420011"/>
                        <a:ext cx="94993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Arrow Connector 80"/>
                      <p:cNvCxnSpPr/>
                      <p:nvPr/>
                    </p:nvCxnSpPr>
                    <p:spPr>
                      <a:xfrm flipV="1">
                        <a:off x="5161890" y="3903899"/>
                        <a:ext cx="0" cy="51611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173828" y="3515624"/>
                        <a:ext cx="1441276" cy="5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 smtClean="0"/>
                          <a:t>Normalize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 smtClean="0"/>
                          <a:t>Smoothed</a:t>
                        </a:r>
                        <a:r>
                          <a:rPr lang="fr-FR" sz="800" dirty="0" smtClean="0"/>
                          <a:t> SNR </a:t>
                        </a:r>
                        <a:r>
                          <a:rPr lang="fr-FR" sz="800" dirty="0" err="1" smtClean="0"/>
                          <a:t>with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 smtClean="0"/>
                          <a:t>mean</a:t>
                        </a:r>
                        <a:r>
                          <a:rPr lang="fr-FR" sz="800" dirty="0" smtClean="0"/>
                          <a:t> and </a:t>
                        </a:r>
                        <a:r>
                          <a:rPr lang="fr-FR" sz="800" dirty="0" err="1" smtClean="0"/>
                          <a:t>std</a:t>
                        </a:r>
                        <a:r>
                          <a:rPr lang="fr-FR" sz="800" dirty="0" smtClean="0"/>
                          <a:t> of </a:t>
                        </a:r>
                        <a:r>
                          <a:rPr lang="fr-FR" sz="800" dirty="0" err="1" smtClean="0"/>
                          <a:t>smoothed</a:t>
                        </a:r>
                        <a:r>
                          <a:rPr lang="fr-FR" sz="800" dirty="0" smtClean="0"/>
                          <a:t> SNR </a:t>
                        </a:r>
                        <a:r>
                          <a:rPr lang="fr-FR" sz="800" dirty="0" err="1" smtClean="0"/>
                          <a:t>from</a:t>
                        </a:r>
                        <a:r>
                          <a:rPr lang="fr-FR" sz="800" dirty="0" smtClean="0"/>
                          <a:t> calibration </a:t>
                        </a:r>
                      </a:p>
                    </p:txBody>
                  </p:sp>
                  <p:cxnSp>
                    <p:nvCxnSpPr>
                      <p:cNvPr id="83" name="Straight Arrow Connector 82"/>
                      <p:cNvCxnSpPr/>
                      <p:nvPr/>
                    </p:nvCxnSpPr>
                    <p:spPr>
                      <a:xfrm>
                        <a:off x="5534793" y="3763571"/>
                        <a:ext cx="72971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/>
                      <p:nvPr/>
                    </p:nvCxnSpPr>
                    <p:spPr>
                      <a:xfrm flipV="1">
                        <a:off x="7580649" y="3721432"/>
                        <a:ext cx="652513" cy="179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8193322" y="3328990"/>
                        <a:ext cx="986956" cy="954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 smtClean="0"/>
                          <a:t>Transform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 smtClean="0"/>
                          <a:t>into</a:t>
                        </a:r>
                        <a:r>
                          <a:rPr lang="fr-FR" sz="800" dirty="0" smtClean="0"/>
                          <a:t> volume value</a:t>
                        </a:r>
                      </a:p>
                      <a:p>
                        <a:pPr algn="ctr"/>
                        <a:r>
                          <a:rPr lang="fr-FR" sz="800" dirty="0" smtClean="0"/>
                          <a:t>If </a:t>
                        </a:r>
                        <a:r>
                          <a:rPr lang="fr-FR" sz="800" dirty="0" err="1" smtClean="0"/>
                          <a:t>normalized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 smtClean="0"/>
                          <a:t>smoothed</a:t>
                        </a:r>
                        <a:r>
                          <a:rPr lang="fr-FR" sz="800" dirty="0" smtClean="0"/>
                          <a:t> SNR value = </a:t>
                        </a:r>
                        <a:r>
                          <a:rPr lang="fr-FR" sz="800" dirty="0" err="1" smtClean="0"/>
                          <a:t>NaN</a:t>
                        </a:r>
                        <a:r>
                          <a:rPr lang="fr-FR" sz="800" dirty="0" smtClean="0"/>
                          <a:t>, </a:t>
                        </a:r>
                        <a:r>
                          <a:rPr lang="fr-FR" sz="800" dirty="0" err="1" smtClean="0"/>
                          <a:t>volum</a:t>
                        </a:r>
                        <a:r>
                          <a:rPr lang="fr-FR" sz="800" dirty="0" smtClean="0"/>
                          <a:t> = 0,5 or </a:t>
                        </a:r>
                        <a:r>
                          <a:rPr lang="fr-FR" sz="800" dirty="0" err="1" smtClean="0"/>
                          <a:t>previous</a:t>
                        </a:r>
                        <a:r>
                          <a:rPr lang="fr-FR" sz="800" dirty="0" smtClean="0"/>
                          <a:t> value</a:t>
                        </a:r>
                      </a:p>
                    </p:txBody>
                  </p:sp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5310875" y="3561432"/>
                        <a:ext cx="111744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600" dirty="0" smtClean="0"/>
                          <a:t>1 value by second</a:t>
                        </a:r>
                        <a:endParaRPr lang="fr-FR" sz="600" dirty="0"/>
                      </a:p>
                    </p:txBody>
                  </p:sp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>
                        <a:off x="7348180" y="3521377"/>
                        <a:ext cx="111744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600" dirty="0" smtClean="0"/>
                          <a:t>1 value by second</a:t>
                        </a:r>
                        <a:endParaRPr lang="fr-FR" sz="600" dirty="0"/>
                      </a:p>
                    </p:txBody>
                  </p:sp>
                </p:grpSp>
              </p:grpSp>
            </p:grpSp>
            <p:sp>
              <p:nvSpPr>
                <p:cNvPr id="117" name="Rectangle 116"/>
                <p:cNvSpPr/>
                <p:nvPr/>
              </p:nvSpPr>
              <p:spPr>
                <a:xfrm>
                  <a:off x="70692" y="3787980"/>
                  <a:ext cx="1914058" cy="492442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81510" y="4289170"/>
                  <a:ext cx="1929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 smtClean="0">
                      <a:solidFill>
                        <a:schemeClr val="accent6"/>
                      </a:solidFill>
                    </a:rPr>
                    <a:t>No </a:t>
                  </a:r>
                  <a:r>
                    <a:rPr lang="fr-FR" sz="700" dirty="0" err="1" smtClean="0">
                      <a:solidFill>
                        <a:schemeClr val="accent6"/>
                      </a:solidFill>
                    </a:rPr>
                    <a:t>need</a:t>
                  </a:r>
                  <a:r>
                    <a:rPr lang="fr-FR" sz="700" dirty="0" smtClean="0">
                      <a:solidFill>
                        <a:schemeClr val="accent6"/>
                      </a:solidFill>
                    </a:rPr>
                    <a:t> in the futur </a:t>
                  </a:r>
                  <a:r>
                    <a:rPr lang="fr-FR" sz="700" dirty="0" err="1" smtClean="0">
                      <a:solidFill>
                        <a:schemeClr val="accent6"/>
                      </a:solidFill>
                    </a:rPr>
                    <a:t>because</a:t>
                  </a:r>
                  <a:r>
                    <a:rPr lang="fr-FR" sz="7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700" dirty="0" err="1" smtClean="0">
                      <a:solidFill>
                        <a:schemeClr val="accent6"/>
                      </a:solidFill>
                    </a:rPr>
                    <a:t>we</a:t>
                  </a:r>
                  <a:r>
                    <a:rPr lang="fr-FR" sz="7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700" dirty="0" err="1" smtClean="0">
                      <a:solidFill>
                        <a:schemeClr val="accent6"/>
                      </a:solidFill>
                    </a:rPr>
                    <a:t>will</a:t>
                  </a:r>
                  <a:r>
                    <a:rPr lang="fr-FR" sz="700" dirty="0" smtClean="0">
                      <a:solidFill>
                        <a:schemeClr val="accent6"/>
                      </a:solidFill>
                    </a:rPr>
                    <a:t> correct artefacts online</a:t>
                  </a:r>
                  <a:endParaRPr lang="fr-FR" sz="7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86" name="TextBox 85"/>
            <p:cNvSpPr txBox="1"/>
            <p:nvPr/>
          </p:nvSpPr>
          <p:spPr>
            <a:xfrm>
              <a:off x="504424" y="4529379"/>
              <a:ext cx="1237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+ trend correction 1/f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0692" y="1462013"/>
            <a:ext cx="19399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Add</a:t>
            </a:r>
            <a:r>
              <a:rPr lang="fr-FR" sz="800" dirty="0" smtClean="0"/>
              <a:t> 0 </a:t>
            </a:r>
            <a:r>
              <a:rPr lang="fr-FR" sz="800" dirty="0"/>
              <a:t>in </a:t>
            </a:r>
            <a:r>
              <a:rPr lang="fr-FR" sz="800" dirty="0" err="1" smtClean="0"/>
              <a:t>qualitySession</a:t>
            </a:r>
            <a:r>
              <a:rPr lang="fr-FR" sz="800" dirty="0" smtClean="0"/>
              <a:t> </a:t>
            </a:r>
            <a:r>
              <a:rPr lang="fr-FR" sz="800" dirty="0" err="1"/>
              <a:t>which</a:t>
            </a:r>
            <a:r>
              <a:rPr lang="fr-FR" sz="800" dirty="0"/>
              <a:t> </a:t>
            </a:r>
            <a:r>
              <a:rPr lang="fr-FR" sz="800" dirty="0" err="1"/>
              <a:t>holds</a:t>
            </a:r>
            <a:r>
              <a:rPr lang="fr-FR" sz="800" dirty="0"/>
              <a:t> one </a:t>
            </a:r>
            <a:r>
              <a:rPr lang="fr-FR" sz="800" dirty="0" err="1" smtClean="0"/>
              <a:t>quality</a:t>
            </a:r>
            <a:r>
              <a:rPr lang="fr-FR" sz="800" dirty="0" smtClean="0"/>
              <a:t> value </a:t>
            </a:r>
            <a:r>
              <a:rPr lang="fr-FR" sz="800" dirty="0"/>
              <a:t>by second for the </a:t>
            </a:r>
            <a:r>
              <a:rPr lang="fr-FR" sz="800" dirty="0" err="1" smtClean="0"/>
              <a:t>JsonFile</a:t>
            </a:r>
            <a:endParaRPr lang="fr-FR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3091569" y="1450371"/>
            <a:ext cx="272319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Add</a:t>
            </a:r>
            <a:r>
              <a:rPr lang="fr-FR" sz="800" dirty="0" smtClean="0"/>
              <a:t> 250 data points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NaN</a:t>
            </a:r>
            <a:r>
              <a:rPr lang="fr-FR" sz="800" dirty="0" smtClean="0"/>
              <a:t> values in </a:t>
            </a:r>
            <a:r>
              <a:rPr lang="fr-FR" sz="800" dirty="0" err="1" smtClean="0"/>
              <a:t>ppSessionData</a:t>
            </a:r>
            <a:r>
              <a:rPr lang="fr-FR" sz="800" dirty="0" smtClean="0"/>
              <a:t> </a:t>
            </a:r>
            <a:r>
              <a:rPr lang="fr-FR" sz="700" i="1" dirty="0" smtClean="0"/>
              <a:t>(If </a:t>
            </a:r>
            <a:r>
              <a:rPr lang="fr-FR" sz="700" i="1" dirty="0" err="1" smtClean="0"/>
              <a:t>we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don’t</a:t>
            </a:r>
            <a:r>
              <a:rPr lang="fr-FR" sz="700" i="1" dirty="0" smtClean="0"/>
              <a:t> do </a:t>
            </a:r>
            <a:r>
              <a:rPr lang="fr-FR" sz="700" i="1" dirty="0" err="1" smtClean="0"/>
              <a:t>that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there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will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be</a:t>
            </a:r>
            <a:r>
              <a:rPr lang="fr-FR" sz="700" i="1" dirty="0" smtClean="0"/>
              <a:t> a time </a:t>
            </a:r>
            <a:r>
              <a:rPr lang="fr-FR" sz="700" i="1" dirty="0" err="1" smtClean="0"/>
              <a:t>lag</a:t>
            </a:r>
            <a:r>
              <a:rPr lang="fr-FR" sz="700" i="1" dirty="0" smtClean="0"/>
              <a:t> in </a:t>
            </a:r>
            <a:r>
              <a:rPr lang="fr-FR" sz="700" i="1" dirty="0" err="1" smtClean="0"/>
              <a:t>rawSessionData</a:t>
            </a:r>
            <a:r>
              <a:rPr lang="fr-FR" sz="700" i="1" dirty="0" smtClean="0"/>
              <a:t> and SNR </a:t>
            </a:r>
            <a:r>
              <a:rPr lang="fr-FR" sz="700" i="1" dirty="0" err="1" smtClean="0"/>
              <a:t>will</a:t>
            </a:r>
            <a:r>
              <a:rPr lang="fr-FR" sz="700" i="1" dirty="0" smtClean="0"/>
              <a:t> not </a:t>
            </a:r>
            <a:r>
              <a:rPr lang="fr-FR" sz="700" i="1" dirty="0" err="1" smtClean="0"/>
              <a:t>be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computed</a:t>
            </a:r>
            <a:r>
              <a:rPr lang="fr-FR" sz="700" i="1" dirty="0" smtClean="0"/>
              <a:t> on 4 </a:t>
            </a:r>
            <a:r>
              <a:rPr lang="fr-FR" sz="700" i="1" dirty="0" err="1" smtClean="0"/>
              <a:t>consecutive</a:t>
            </a:r>
            <a:r>
              <a:rPr lang="fr-FR" sz="700" i="1" dirty="0" smtClean="0"/>
              <a:t> seconds)</a:t>
            </a:r>
            <a:endParaRPr lang="fr-FR" sz="700" i="1" dirty="0"/>
          </a:p>
        </p:txBody>
      </p:sp>
      <p:cxnSp>
        <p:nvCxnSpPr>
          <p:cNvPr id="19" name="Straight Arrow Connector 18"/>
          <p:cNvCxnSpPr>
            <a:stCxn id="91" idx="1"/>
            <a:endCxn id="89" idx="3"/>
          </p:cNvCxnSpPr>
          <p:nvPr/>
        </p:nvCxnSpPr>
        <p:spPr>
          <a:xfrm flipH="1">
            <a:off x="2010598" y="1665815"/>
            <a:ext cx="1080971" cy="2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30830" y="1062931"/>
            <a:ext cx="40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 smtClean="0"/>
              <a:t>yes</a:t>
            </a:r>
            <a:endParaRPr lang="fr-FR" sz="7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55976" y="1994203"/>
            <a:ext cx="0" cy="1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82688" y="2149427"/>
            <a:ext cx="111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4s by 4s </a:t>
            </a:r>
            <a:r>
              <a:rPr lang="fr-FR" sz="600" dirty="0" err="1" smtClean="0"/>
              <a:t>with</a:t>
            </a:r>
            <a:r>
              <a:rPr lang="fr-FR" sz="600" dirty="0" smtClean="0"/>
              <a:t> </a:t>
            </a:r>
            <a:r>
              <a:rPr lang="fr-FR" sz="600" dirty="0" err="1" smtClean="0"/>
              <a:t>sliding</a:t>
            </a:r>
            <a:r>
              <a:rPr lang="fr-FR" sz="600" dirty="0" smtClean="0"/>
              <a:t> </a:t>
            </a:r>
            <a:r>
              <a:rPr lang="fr-FR" sz="600" dirty="0" err="1" smtClean="0"/>
              <a:t>window</a:t>
            </a:r>
            <a:r>
              <a:rPr lang="fr-FR" sz="600" dirty="0" smtClean="0"/>
              <a:t> of 1s</a:t>
            </a:r>
            <a:endParaRPr lang="fr-FR" sz="600" dirty="0"/>
          </a:p>
        </p:txBody>
      </p:sp>
      <p:sp>
        <p:nvSpPr>
          <p:cNvPr id="97" name="TextBox 96"/>
          <p:cNvSpPr txBox="1"/>
          <p:nvPr/>
        </p:nvSpPr>
        <p:spPr>
          <a:xfrm>
            <a:off x="380864" y="2056705"/>
            <a:ext cx="132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Remove</a:t>
            </a:r>
            <a:r>
              <a:rPr lang="fr-FR" sz="800" dirty="0" smtClean="0"/>
              <a:t> </a:t>
            </a:r>
            <a:r>
              <a:rPr lang="fr-FR" sz="800" dirty="0" err="1" smtClean="0"/>
              <a:t>NaN</a:t>
            </a:r>
            <a:r>
              <a:rPr lang="fr-FR" sz="800" dirty="0" smtClean="0"/>
              <a:t> values (</a:t>
            </a:r>
            <a:r>
              <a:rPr lang="fr-FR" sz="800" dirty="0" err="1" smtClean="0"/>
              <a:t>bad</a:t>
            </a:r>
            <a:r>
              <a:rPr lang="fr-FR" sz="800" dirty="0" smtClean="0"/>
              <a:t> </a:t>
            </a:r>
            <a:r>
              <a:rPr lang="fr-FR" sz="800" dirty="0" err="1" smtClean="0"/>
              <a:t>quality</a:t>
            </a:r>
            <a:r>
              <a:rPr lang="fr-FR" sz="800" dirty="0" smtClean="0"/>
              <a:t> or no </a:t>
            </a:r>
            <a:r>
              <a:rPr lang="fr-FR" sz="800" dirty="0" err="1" smtClean="0"/>
              <a:t>received</a:t>
            </a:r>
            <a:r>
              <a:rPr lang="fr-FR" sz="800" dirty="0" smtClean="0"/>
              <a:t> data)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05169" y="2506967"/>
            <a:ext cx="131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4s by 4s </a:t>
            </a:r>
            <a:r>
              <a:rPr lang="fr-FR" sz="600" dirty="0" err="1" smtClean="0"/>
              <a:t>with</a:t>
            </a:r>
            <a:r>
              <a:rPr lang="fr-FR" sz="600" dirty="0" smtClean="0"/>
              <a:t> </a:t>
            </a:r>
            <a:r>
              <a:rPr lang="fr-FR" sz="600" dirty="0" err="1" smtClean="0"/>
              <a:t>sliding</a:t>
            </a:r>
            <a:r>
              <a:rPr lang="fr-FR" sz="600" dirty="0" smtClean="0"/>
              <a:t> </a:t>
            </a:r>
            <a:r>
              <a:rPr lang="fr-FR" sz="600" dirty="0" err="1" smtClean="0"/>
              <a:t>window</a:t>
            </a:r>
            <a:r>
              <a:rPr lang="fr-FR" sz="600" dirty="0" smtClean="0"/>
              <a:t> of 1s </a:t>
            </a:r>
            <a:r>
              <a:rPr lang="fr-FR" sz="600" dirty="0" err="1" smtClean="0"/>
              <a:t>without</a:t>
            </a:r>
            <a:r>
              <a:rPr lang="fr-FR" sz="600" dirty="0" smtClean="0"/>
              <a:t> </a:t>
            </a:r>
            <a:r>
              <a:rPr lang="fr-FR" sz="600" dirty="0" err="1" smtClean="0"/>
              <a:t>NaN</a:t>
            </a:r>
            <a:r>
              <a:rPr lang="fr-FR" sz="600" dirty="0" smtClean="0"/>
              <a:t> values</a:t>
            </a:r>
            <a:endParaRPr lang="fr-FR" sz="600" dirty="0"/>
          </a:p>
        </p:txBody>
      </p:sp>
      <p:sp>
        <p:nvSpPr>
          <p:cNvPr id="87" name="TextBox 86"/>
          <p:cNvSpPr txBox="1"/>
          <p:nvPr/>
        </p:nvSpPr>
        <p:spPr>
          <a:xfrm>
            <a:off x="1208977" y="803030"/>
            <a:ext cx="14277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Add</a:t>
            </a:r>
            <a:r>
              <a:rPr lang="fr-FR" sz="800" dirty="0" smtClean="0"/>
              <a:t> the 1s data on a matrix </a:t>
            </a:r>
            <a:r>
              <a:rPr lang="fr-FR" sz="800" dirty="0" err="1" smtClean="0"/>
              <a:t>rawSessionData</a:t>
            </a:r>
            <a:endParaRPr lang="fr-FR" sz="8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177392" y="1006266"/>
            <a:ext cx="189669" cy="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01546" y="573816"/>
            <a:ext cx="1466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Linear</a:t>
            </a:r>
            <a:r>
              <a:rPr lang="fr-FR" sz="800" dirty="0" smtClean="0"/>
              <a:t> interpolation of possible </a:t>
            </a:r>
            <a:r>
              <a:rPr lang="fr-FR" sz="800" dirty="0" err="1" smtClean="0"/>
              <a:t>missing</a:t>
            </a:r>
            <a:r>
              <a:rPr lang="fr-FR" sz="800" dirty="0" smtClean="0"/>
              <a:t> values (</a:t>
            </a:r>
            <a:r>
              <a:rPr lang="fr-FR" sz="800" dirty="0" err="1" smtClean="0"/>
              <a:t>NaN</a:t>
            </a:r>
            <a:r>
              <a:rPr lang="fr-FR" sz="800" dirty="0" smtClean="0"/>
              <a:t> values)</a:t>
            </a:r>
          </a:p>
          <a:p>
            <a:pPr algn="ctr"/>
            <a:r>
              <a:rPr lang="fr-FR" sz="800" dirty="0" smtClean="0"/>
              <a:t>of the 2 </a:t>
            </a:r>
            <a:r>
              <a:rPr lang="fr-FR" sz="800" dirty="0" err="1" smtClean="0"/>
              <a:t>previous</a:t>
            </a:r>
            <a:r>
              <a:rPr lang="fr-FR" sz="800" dirty="0" smtClean="0"/>
              <a:t> seconds </a:t>
            </a:r>
            <a:r>
              <a:rPr lang="fr-FR" sz="800" dirty="0" err="1" smtClean="0"/>
              <a:t>from</a:t>
            </a:r>
            <a:r>
              <a:rPr lang="fr-FR" sz="800" dirty="0" smtClean="0"/>
              <a:t> </a:t>
            </a:r>
            <a:r>
              <a:rPr lang="fr-FR" sz="800" dirty="0" err="1" smtClean="0"/>
              <a:t>rawSessionData</a:t>
            </a:r>
            <a:r>
              <a:rPr lang="fr-FR" sz="800" dirty="0" smtClean="0"/>
              <a:t> (or 1 at the </a:t>
            </a:r>
            <a:r>
              <a:rPr lang="fr-FR" sz="800" dirty="0" err="1" smtClean="0"/>
              <a:t>beginnig</a:t>
            </a:r>
            <a:r>
              <a:rPr lang="fr-FR" sz="800" dirty="0" smtClean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116883" y="782607"/>
            <a:ext cx="107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NaN</a:t>
            </a:r>
            <a:r>
              <a:rPr lang="fr-FR" sz="800" dirty="0" smtClean="0"/>
              <a:t> values in the last second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491313" y="992351"/>
            <a:ext cx="189669" cy="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4022291" y="979155"/>
            <a:ext cx="189669" cy="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8949" y="1334854"/>
            <a:ext cx="1588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dirty="0"/>
              <a:t>Replace </a:t>
            </a:r>
            <a:r>
              <a:rPr lang="fr-FR" sz="800" dirty="0" err="1"/>
              <a:t>bad</a:t>
            </a:r>
            <a:r>
              <a:rPr lang="fr-FR" sz="800" dirty="0"/>
              <a:t> </a:t>
            </a:r>
            <a:r>
              <a:rPr lang="fr-FR" sz="800" dirty="0" err="1"/>
              <a:t>quality</a:t>
            </a:r>
            <a:r>
              <a:rPr lang="fr-FR" sz="800" dirty="0"/>
              <a:t> data of </a:t>
            </a:r>
            <a:r>
              <a:rPr lang="fr-FR" sz="800" dirty="0" err="1"/>
              <a:t>ppSessionData</a:t>
            </a:r>
            <a:r>
              <a:rPr lang="fr-FR" sz="800" dirty="0"/>
              <a:t> by </a:t>
            </a:r>
            <a:r>
              <a:rPr lang="fr-FR" sz="800" dirty="0" err="1"/>
              <a:t>NaN</a:t>
            </a:r>
            <a:r>
              <a:rPr lang="fr-FR" sz="800" dirty="0"/>
              <a:t> </a:t>
            </a:r>
            <a:r>
              <a:rPr lang="fr-FR" sz="800" dirty="0" smtClean="0"/>
              <a:t>values</a:t>
            </a:r>
            <a:endParaRPr lang="fr-FR" sz="800" dirty="0"/>
          </a:p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(+ Correct </a:t>
            </a:r>
            <a:r>
              <a:rPr lang="fr-FR" sz="800" dirty="0" err="1">
                <a:solidFill>
                  <a:schemeClr val="bg1">
                    <a:lumMod val="65000"/>
                  </a:schemeClr>
                </a:solidFill>
              </a:rPr>
              <a:t>artifacts</a:t>
            </a: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 online (for the future))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468924" y="702390"/>
            <a:ext cx="1466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Quality</a:t>
            </a:r>
            <a:r>
              <a:rPr lang="fr-FR" sz="800" dirty="0" smtClean="0"/>
              <a:t> </a:t>
            </a:r>
            <a:r>
              <a:rPr lang="fr-FR" sz="800" dirty="0" err="1" smtClean="0"/>
              <a:t>Checker</a:t>
            </a:r>
            <a:endParaRPr lang="fr-FR" sz="8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5120809" y="643901"/>
            <a:ext cx="2984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No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503874306"/>
      </p:ext>
    </p:extLst>
  </p:cSld>
  <p:clrMapOvr>
    <a:masterClrMapping/>
  </p:clrMapOvr>
</p:sld>
</file>

<file path=ppt/theme/theme1.xml><?xml version="1.0" encoding="utf-8"?>
<a:theme xmlns:a="http://schemas.openxmlformats.org/drawingml/2006/main" name="PPT_ThemeMBT2016_v2.1_2016_03_29_SD">
  <a:themeElements>
    <a:clrScheme name="MBT">
      <a:dk1>
        <a:sysClr val="windowText" lastClr="000000"/>
      </a:dk1>
      <a:lt1>
        <a:sysClr val="window" lastClr="FFFFFF"/>
      </a:lt1>
      <a:dk2>
        <a:srgbClr val="2F6DA6"/>
      </a:dk2>
      <a:lt2>
        <a:srgbClr val="EEECE1"/>
      </a:lt2>
      <a:accent1>
        <a:srgbClr val="2F6DA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B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PPT_ThemeMBT2016_v2.1_2016_03_29_SD</Template>
  <TotalTime>1324</TotalTime>
  <Words>1475</Words>
  <Application>Microsoft Office PowerPoint</Application>
  <PresentationFormat>On-screen Show (16:9)</PresentationFormat>
  <Paragraphs>195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Roboto Thin</vt:lpstr>
      <vt:lpstr>Wingdings</vt:lpstr>
      <vt:lpstr>Roboto Light</vt:lpstr>
      <vt:lpstr>PPT_ThemeMBT2016_v2.1_2016_03_29_SD</vt:lpstr>
      <vt:lpstr>Schema on the pipeline of Melomind </vt:lpstr>
      <vt:lpstr>During Calibration</vt:lpstr>
      <vt:lpstr>During Calibration</vt:lpstr>
      <vt:lpstr>During Calibration</vt:lpstr>
      <vt:lpstr>At the end of the Calibration</vt:lpstr>
      <vt:lpstr>At the end of the Calibration</vt:lpstr>
      <vt:lpstr>At the end of the Calibration</vt:lpstr>
      <vt:lpstr>During Session</vt:lpstr>
      <vt:lpstr>During Session</vt:lpstr>
      <vt:lpstr>During Session</vt:lpstr>
      <vt:lpstr>At the end of the Session</vt:lpstr>
      <vt:lpstr>At the end of the Session</vt:lpstr>
      <vt:lpstr>At the end of the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</dc:creator>
  <cp:lastModifiedBy>Fanny</cp:lastModifiedBy>
  <cp:revision>174</cp:revision>
  <dcterms:created xsi:type="dcterms:W3CDTF">2016-03-29T14:56:56Z</dcterms:created>
  <dcterms:modified xsi:type="dcterms:W3CDTF">2017-02-27T16:13:45Z</dcterms:modified>
</cp:coreProperties>
</file>