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9" r:id="rId7"/>
    <p:sldId id="280" r:id="rId8"/>
    <p:sldId id="272" r:id="rId9"/>
    <p:sldId id="273" r:id="rId10"/>
    <p:sldId id="281" r:id="rId11"/>
    <p:sldId id="282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, Zhi-Hui (ES-APPS-GD-SH)" initials="WZ(" lastIdx="1" clrIdx="0">
    <p:extLst>
      <p:ext uri="{19B8F6BF-5375-455C-9EA6-DF929625EA0E}">
        <p15:presenceInfo xmlns:p15="http://schemas.microsoft.com/office/powerpoint/2012/main" userId="S-1-5-21-1343024091-879983540-725345543-14399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01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190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74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7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8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7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8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D4A2A1-2602-4559-8208-A8E85F411188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7C2D31-98F8-43E4-A49D-5DA2DEEC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5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716" y="280738"/>
            <a:ext cx="11694695" cy="2489624"/>
          </a:xfrm>
        </p:spPr>
        <p:txBody>
          <a:bodyPr>
            <a:normAutofit fontScale="90000"/>
          </a:bodyPr>
          <a:lstStyle/>
          <a:p>
            <a:r>
              <a:rPr lang="en-US" altLang="zh-CN" sz="8800" b="1" dirty="0" smtClean="0"/>
              <a:t>MYCAT</a:t>
            </a:r>
            <a:r>
              <a:rPr lang="en-US" altLang="zh-CN" sz="8800" dirty="0" smtClean="0"/>
              <a:t/>
            </a:r>
            <a:br>
              <a:rPr lang="en-US" altLang="zh-CN" sz="8800" dirty="0" smtClean="0"/>
            </a:br>
            <a:r>
              <a:rPr lang="zh-CN" altLang="en-US" sz="8800" dirty="0" smtClean="0">
                <a:solidFill>
                  <a:srgbClr val="FFFF00"/>
                </a:solidFill>
              </a:rPr>
              <a:t>开放电商平台</a:t>
            </a:r>
            <a:r>
              <a:rPr lang="zh-CN" altLang="en-US" sz="8800" dirty="0" smtClean="0"/>
              <a:t>解决方案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716" y="2885393"/>
            <a:ext cx="9187640" cy="3715934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chemeClr val="tx1"/>
                </a:solidFill>
              </a:rPr>
              <a:t>支持</a:t>
            </a:r>
            <a:r>
              <a:rPr lang="en-US" altLang="zh-CN" sz="6000" dirty="0" smtClean="0">
                <a:solidFill>
                  <a:schemeClr val="tx1"/>
                </a:solidFill>
              </a:rPr>
              <a:t>10</a:t>
            </a:r>
            <a:r>
              <a:rPr lang="zh-CN" altLang="en-US" sz="6000" dirty="0" smtClean="0">
                <a:solidFill>
                  <a:schemeClr val="tx1"/>
                </a:solidFill>
              </a:rPr>
              <a:t>亿用户规模</a:t>
            </a:r>
            <a:endParaRPr lang="en-US" altLang="zh-CN" sz="6000" dirty="0" smtClean="0">
              <a:solidFill>
                <a:schemeClr val="tx1"/>
              </a:solidFill>
            </a:endParaRPr>
          </a:p>
          <a:p>
            <a:r>
              <a:rPr lang="zh-CN" altLang="en-US" sz="6000" dirty="0" smtClean="0">
                <a:solidFill>
                  <a:schemeClr val="tx1"/>
                </a:solidFill>
              </a:rPr>
              <a:t>基于业界领先分布式技术</a:t>
            </a:r>
            <a:endParaRPr lang="en-US" altLang="zh-CN" sz="6000" dirty="0" smtClean="0">
              <a:solidFill>
                <a:schemeClr val="tx1"/>
              </a:solidFill>
            </a:endParaRPr>
          </a:p>
          <a:p>
            <a:r>
              <a:rPr lang="zh-CN" altLang="en-US" sz="6000" dirty="0">
                <a:solidFill>
                  <a:schemeClr val="tx1"/>
                </a:solidFill>
              </a:rPr>
              <a:t>开</a:t>
            </a:r>
            <a:r>
              <a:rPr lang="zh-CN" altLang="en-US" sz="6000" dirty="0" smtClean="0">
                <a:solidFill>
                  <a:schemeClr val="tx1"/>
                </a:solidFill>
              </a:rPr>
              <a:t>源免费</a:t>
            </a:r>
            <a:r>
              <a:rPr lang="en-US" altLang="zh-CN" sz="6000" dirty="0" smtClean="0">
                <a:solidFill>
                  <a:schemeClr val="tx1"/>
                </a:solidFill>
              </a:rPr>
              <a:t>+</a:t>
            </a:r>
            <a:r>
              <a:rPr lang="zh-CN" altLang="en-US" sz="6000" dirty="0" smtClean="0">
                <a:solidFill>
                  <a:schemeClr val="tx1"/>
                </a:solidFill>
              </a:rPr>
              <a:t>技术支持</a:t>
            </a:r>
            <a:endParaRPr lang="en-US" altLang="zh-CN" sz="6000" dirty="0" smtClean="0">
              <a:solidFill>
                <a:schemeClr val="tx1"/>
              </a:solidFill>
            </a:endParaRPr>
          </a:p>
          <a:p>
            <a:endParaRPr lang="en-US" altLang="zh-CN" sz="60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115" y="3930316"/>
            <a:ext cx="3314885" cy="29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5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2052" y="0"/>
            <a:ext cx="11192872" cy="12609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4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Mycat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开放电商架构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平台功能亮点</a:t>
            </a:r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278320" y="1465738"/>
            <a:ext cx="4216678" cy="98964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用户搜索“吊带”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42052" y="4514248"/>
            <a:ext cx="5074931" cy="98964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大数据引擎实时计算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5216983" y="1561810"/>
            <a:ext cx="5411814" cy="152239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推荐热门的</a:t>
            </a:r>
            <a:r>
              <a:rPr lang="en-US" altLang="zh-CN" sz="4000" dirty="0" smtClean="0">
                <a:solidFill>
                  <a:schemeClr val="bg1"/>
                </a:solidFill>
              </a:rPr>
              <a:t>10</a:t>
            </a:r>
            <a:r>
              <a:rPr lang="zh-CN" altLang="en-US" sz="4000" dirty="0" smtClean="0">
                <a:solidFill>
                  <a:schemeClr val="bg1"/>
                </a:solidFill>
              </a:rPr>
              <a:t>款不同类别的</a:t>
            </a:r>
            <a:r>
              <a:rPr lang="en-US" altLang="zh-CN" sz="4000" dirty="0" smtClean="0">
                <a:solidFill>
                  <a:schemeClr val="bg1"/>
                </a:solidFill>
              </a:rPr>
              <a:t>+10</a:t>
            </a:r>
            <a:r>
              <a:rPr lang="zh-CN" altLang="en-US" sz="4000" dirty="0" smtClean="0">
                <a:solidFill>
                  <a:schemeClr val="bg1"/>
                </a:solidFill>
              </a:rPr>
              <a:t>款新品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>
            <a:off x="2386659" y="2455387"/>
            <a:ext cx="0" cy="2058861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7" idx="1"/>
          </p:cNvCxnSpPr>
          <p:nvPr/>
        </p:nvCxnSpPr>
        <p:spPr>
          <a:xfrm flipV="1">
            <a:off x="5216983" y="3084205"/>
            <a:ext cx="2705907" cy="1924868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0577" y="32148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41444" y="34298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7672542" y="4103916"/>
            <a:ext cx="4379099" cy="98964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用户点击某款链接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endCxn id="21" idx="3"/>
          </p:cNvCxnSpPr>
          <p:nvPr/>
        </p:nvCxnSpPr>
        <p:spPr>
          <a:xfrm>
            <a:off x="8104967" y="3214838"/>
            <a:ext cx="1757125" cy="889078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19924" y="3429894"/>
            <a:ext cx="2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2"/>
          </p:cNvCxnSpPr>
          <p:nvPr/>
        </p:nvCxnSpPr>
        <p:spPr>
          <a:xfrm flipH="1">
            <a:off x="5216983" y="4598741"/>
            <a:ext cx="2455559" cy="608526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33825" y="4421934"/>
            <a:ext cx="2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6044756" y="5721940"/>
            <a:ext cx="5411814" cy="99986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推荐相似的</a:t>
            </a:r>
            <a:r>
              <a:rPr lang="en-US" altLang="zh-CN" sz="4000" dirty="0" smtClean="0">
                <a:solidFill>
                  <a:schemeClr val="bg1"/>
                </a:solidFill>
              </a:rPr>
              <a:t>10</a:t>
            </a:r>
            <a:r>
              <a:rPr lang="zh-CN" altLang="en-US" sz="4000" dirty="0" smtClean="0">
                <a:solidFill>
                  <a:schemeClr val="bg1"/>
                </a:solidFill>
              </a:rPr>
              <a:t>款商品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123483" y="5523747"/>
            <a:ext cx="3027060" cy="779665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44053" y="6037205"/>
            <a:ext cx="2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41" name="Explosion 2 40"/>
          <p:cNvSpPr/>
          <p:nvPr/>
        </p:nvSpPr>
        <p:spPr>
          <a:xfrm>
            <a:off x="10285892" y="-93465"/>
            <a:ext cx="2129780" cy="2910950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智能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大数据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9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2052" y="0"/>
            <a:ext cx="11192872" cy="12609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4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Mycat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开放电商架构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平台功能亮点</a:t>
            </a:r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278320" y="1465738"/>
            <a:ext cx="2243499" cy="98964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实体店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278320" y="2522912"/>
            <a:ext cx="2243499" cy="98964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连锁店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278320" y="3593355"/>
            <a:ext cx="2243499" cy="98964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网店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4765127" y="1260909"/>
            <a:ext cx="1677213" cy="342549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手机</a:t>
            </a:r>
            <a:r>
              <a:rPr lang="en-US" altLang="zh-CN" sz="4000" dirty="0" smtClean="0">
                <a:solidFill>
                  <a:schemeClr val="bg1"/>
                </a:solidFill>
              </a:rPr>
              <a:t>/Pad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57949" y="2612710"/>
            <a:ext cx="1905802" cy="72189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21819" y="5267297"/>
            <a:ext cx="3513221" cy="1511166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/>
              <a:t>触摸大屏</a:t>
            </a:r>
            <a:endParaRPr lang="en-US" sz="5400" dirty="0"/>
          </a:p>
        </p:txBody>
      </p:sp>
      <p:sp>
        <p:nvSpPr>
          <p:cNvPr id="12" name="Rounded Rectangle 11"/>
          <p:cNvSpPr/>
          <p:nvPr/>
        </p:nvSpPr>
        <p:spPr>
          <a:xfrm>
            <a:off x="8146938" y="1175377"/>
            <a:ext cx="1568918" cy="789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扫</a:t>
            </a:r>
            <a:r>
              <a:rPr lang="zh-CN" altLang="en-US" dirty="0" smtClean="0">
                <a:solidFill>
                  <a:schemeClr val="bg1"/>
                </a:solidFill>
              </a:rPr>
              <a:t>码入库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33347" y="3052304"/>
            <a:ext cx="1568918" cy="789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扫</a:t>
            </a:r>
            <a:r>
              <a:rPr lang="zh-CN" altLang="en-US" dirty="0" smtClean="0">
                <a:solidFill>
                  <a:schemeClr val="bg1"/>
                </a:solidFill>
              </a:rPr>
              <a:t>码销售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46938" y="3974763"/>
            <a:ext cx="1568918" cy="789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手机支付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521737" y="1376430"/>
            <a:ext cx="1588304" cy="49104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545043" y="3167825"/>
            <a:ext cx="1588304" cy="49104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521737" y="2271986"/>
            <a:ext cx="1588304" cy="49104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146938" y="2129845"/>
            <a:ext cx="1568918" cy="789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拍</a:t>
            </a:r>
            <a:r>
              <a:rPr lang="zh-CN" altLang="en-US" dirty="0" smtClean="0">
                <a:solidFill>
                  <a:schemeClr val="bg1"/>
                </a:solidFill>
              </a:rPr>
              <a:t>图上架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558634" y="4054427"/>
            <a:ext cx="1588304" cy="49104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712196" y="5123929"/>
            <a:ext cx="1568918" cy="4983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商品广告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12196" y="5724455"/>
            <a:ext cx="1568918" cy="4764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品牌宣传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712196" y="6303109"/>
            <a:ext cx="1568918" cy="4764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自助购物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035040" y="5390841"/>
            <a:ext cx="1677156" cy="14637"/>
          </a:xfrm>
          <a:prstGeom prst="straightConnector1">
            <a:avLst/>
          </a:prstGeom>
          <a:ln w="444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35040" y="5967509"/>
            <a:ext cx="1677156" cy="14637"/>
          </a:xfrm>
          <a:prstGeom prst="straightConnector1">
            <a:avLst/>
          </a:prstGeom>
          <a:ln w="444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035040" y="6526697"/>
            <a:ext cx="1677156" cy="14637"/>
          </a:xfrm>
          <a:prstGeom prst="straightConnector1">
            <a:avLst/>
          </a:prstGeom>
          <a:ln w="4445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ion 2 28"/>
          <p:cNvSpPr/>
          <p:nvPr/>
        </p:nvSpPr>
        <p:spPr>
          <a:xfrm>
            <a:off x="9376798" y="581143"/>
            <a:ext cx="3662724" cy="1150350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O2O</a:t>
            </a:r>
            <a:r>
              <a:rPr lang="zh-CN" altLang="en-US" b="1" dirty="0" smtClean="0">
                <a:solidFill>
                  <a:schemeClr val="bg1"/>
                </a:solidFill>
              </a:rPr>
              <a:t>融合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6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463" y="5151475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970" y="1157438"/>
            <a:ext cx="8534400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chemeClr val="tx1"/>
                </a:solidFill>
              </a:rPr>
              <a:t>官方网站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r>
              <a:rPr lang="en-US" sz="3600" dirty="0" err="1" smtClean="0">
                <a:solidFill>
                  <a:schemeClr val="tx1"/>
                </a:solidFill>
              </a:rPr>
              <a:t>mycat</a:t>
            </a:r>
            <a:r>
              <a:rPr lang="en-US" sz="3600" dirty="0" smtClean="0">
                <a:solidFill>
                  <a:schemeClr val="tx1"/>
                </a:solidFill>
              </a:rPr>
              <a:t> .org.cn</a:t>
            </a: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tx1"/>
                </a:solidFill>
              </a:rPr>
              <a:t>官方</a:t>
            </a:r>
            <a:r>
              <a:rPr lang="en-US" altLang="zh-CN" sz="3600" dirty="0" smtClean="0">
                <a:solidFill>
                  <a:schemeClr val="tx1"/>
                </a:solidFill>
              </a:rPr>
              <a:t>QQ</a:t>
            </a:r>
            <a:r>
              <a:rPr lang="zh-CN" altLang="en-US" sz="3600" dirty="0" smtClean="0">
                <a:solidFill>
                  <a:schemeClr val="tx1"/>
                </a:solidFill>
              </a:rPr>
              <a:t>群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r>
              <a:rPr lang="en-US" altLang="zh-CN" sz="3600" dirty="0">
                <a:solidFill>
                  <a:schemeClr val="tx1"/>
                </a:solidFill>
              </a:rPr>
              <a:t>106088787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chemeClr val="tx1"/>
                </a:solidFill>
              </a:rPr>
              <a:t>github</a:t>
            </a:r>
            <a:r>
              <a:rPr lang="zh-CN" altLang="en-US" sz="3600" dirty="0" smtClean="0">
                <a:solidFill>
                  <a:schemeClr val="tx1"/>
                </a:solidFill>
              </a:rPr>
              <a:t>地址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r>
              <a:rPr lang="en-US" altLang="zh-CN" sz="3600" dirty="0">
                <a:solidFill>
                  <a:schemeClr val="tx1"/>
                </a:solidFill>
              </a:rPr>
              <a:t>https://github.com/MyCATApache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170" y="1182929"/>
            <a:ext cx="3609145" cy="23898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37263" y="3631574"/>
            <a:ext cx="437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欢迎加入</a:t>
            </a:r>
            <a:r>
              <a:rPr lang="en-US" altLang="zh-CN" dirty="0" err="1" smtClean="0">
                <a:solidFill>
                  <a:srgbClr val="FFFF00"/>
                </a:solidFill>
              </a:rPr>
              <a:t>Mycat</a:t>
            </a:r>
            <a:r>
              <a:rPr lang="zh-CN" altLang="en-US" dirty="0" smtClean="0">
                <a:solidFill>
                  <a:srgbClr val="FFFF00"/>
                </a:solidFill>
              </a:rPr>
              <a:t>社区，做中国的</a:t>
            </a:r>
            <a:r>
              <a:rPr lang="en-US" altLang="zh-CN" dirty="0" smtClean="0">
                <a:solidFill>
                  <a:srgbClr val="FFFF00"/>
                </a:solidFill>
              </a:rPr>
              <a:t>Apache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65" y="0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WHY We Here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45457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+mj-ea"/>
                <a:ea typeface="+mj-ea"/>
              </a:rPr>
              <a:t>未来是一个移动互联网的世界，任何组织或个人都可能拥有自己的电商平台</a:t>
            </a:r>
            <a:endParaRPr lang="en-US" sz="28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157" y="3770161"/>
            <a:ext cx="2521819" cy="2088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大公司的咨询太贵落地也难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3219" y="3765005"/>
            <a:ext cx="2800951" cy="2088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外包公司技术实力薄弱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技术落后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64414" y="3758058"/>
            <a:ext cx="2800951" cy="20886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自己研发缺乏高端人才和实施经验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78" y="2598586"/>
            <a:ext cx="1933575" cy="1171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87" y="2329308"/>
            <a:ext cx="1409700" cy="1428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471" y="2329308"/>
            <a:ext cx="2028825" cy="1447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1293" y="5977909"/>
            <a:ext cx="236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/>
              <a:t>》1000</a:t>
            </a:r>
            <a:r>
              <a:rPr lang="zh-CN" altLang="en-US" sz="4000" b="1" dirty="0" smtClean="0"/>
              <a:t>万</a:t>
            </a:r>
            <a:endParaRPr lang="en-US" sz="4000" b="1" dirty="0"/>
          </a:p>
        </p:txBody>
      </p:sp>
      <p:sp>
        <p:nvSpPr>
          <p:cNvPr id="14" name="Rectangle 13"/>
          <p:cNvSpPr/>
          <p:nvPr/>
        </p:nvSpPr>
        <p:spPr>
          <a:xfrm>
            <a:off x="3254593" y="5977909"/>
            <a:ext cx="2922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/>
              <a:t>200-1000</a:t>
            </a:r>
            <a:r>
              <a:rPr lang="zh-CN" altLang="en-US" sz="4000" b="1" dirty="0" smtClean="0"/>
              <a:t>万</a:t>
            </a:r>
            <a:endParaRPr lang="en-US" sz="4000" b="1" dirty="0"/>
          </a:p>
        </p:txBody>
      </p:sp>
      <p:sp>
        <p:nvSpPr>
          <p:cNvPr id="15" name="Rectangle 14"/>
          <p:cNvSpPr/>
          <p:nvPr/>
        </p:nvSpPr>
        <p:spPr>
          <a:xfrm>
            <a:off x="6627958" y="5977909"/>
            <a:ext cx="20746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/>
              <a:t>》100</a:t>
            </a:r>
            <a:r>
              <a:rPr lang="zh-CN" altLang="en-US" sz="4000" b="1" dirty="0" smtClean="0"/>
              <a:t>万</a:t>
            </a:r>
            <a:endParaRPr lang="en-US" sz="40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078" y="3364738"/>
            <a:ext cx="2708211" cy="238959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418708" y="5977909"/>
            <a:ext cx="12522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latin typeface="+mj-ea"/>
                <a:ea typeface="+mj-ea"/>
              </a:rPr>
              <a:t>Free</a:t>
            </a:r>
            <a:endParaRPr 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44414" y="2371725"/>
            <a:ext cx="30748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 smtClean="0"/>
              <a:t>Mycat</a:t>
            </a:r>
            <a:r>
              <a:rPr lang="zh-CN" altLang="en-US" sz="4400" b="1" dirty="0" smtClean="0"/>
              <a:t>社区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1489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12451" y="5077994"/>
            <a:ext cx="11879549" cy="1613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04" y="9210"/>
            <a:ext cx="8534400" cy="1260909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我们眼中的新电商平台</a:t>
            </a:r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5" y="2261321"/>
            <a:ext cx="3214088" cy="14884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31756" y="1342209"/>
            <a:ext cx="26597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云端架构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280" y="1428837"/>
            <a:ext cx="224292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多屏购物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56" y="2261322"/>
            <a:ext cx="2692069" cy="26920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78" y="2261322"/>
            <a:ext cx="5248275" cy="27527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61205" y="2229056"/>
            <a:ext cx="241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开放平台</a:t>
            </a:r>
            <a:r>
              <a:rPr lang="en-US" altLang="zh-CN" b="1" dirty="0" smtClean="0">
                <a:solidFill>
                  <a:schemeClr val="bg1"/>
                </a:solidFill>
              </a:rPr>
              <a:t>+</a:t>
            </a:r>
            <a:r>
              <a:rPr lang="zh-CN" altLang="en-US" b="1" dirty="0" smtClean="0">
                <a:solidFill>
                  <a:schemeClr val="bg1"/>
                </a:solidFill>
              </a:rPr>
              <a:t>第三方应用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15984" y="1346506"/>
            <a:ext cx="38972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开放应用市场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7934" y="4307807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互惠共赢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7202" y="5196549"/>
            <a:ext cx="1923824" cy="1377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15" y="5196549"/>
            <a:ext cx="2072315" cy="1377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997" y="5196548"/>
            <a:ext cx="2498499" cy="13776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3467" y="5196548"/>
            <a:ext cx="2520949" cy="13776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9165" y="5194855"/>
            <a:ext cx="1379312" cy="1379312"/>
          </a:xfrm>
          <a:prstGeom prst="rect">
            <a:avLst/>
          </a:prstGeom>
        </p:spPr>
      </p:pic>
      <p:sp>
        <p:nvSpPr>
          <p:cNvPr id="27" name="Plus 26"/>
          <p:cNvSpPr/>
          <p:nvPr/>
        </p:nvSpPr>
        <p:spPr>
          <a:xfrm>
            <a:off x="11343226" y="5461204"/>
            <a:ext cx="848773" cy="843343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9804" y="9210"/>
            <a:ext cx="11192872" cy="12609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我们眼中的新电商平台</a:t>
            </a:r>
            <a:r>
              <a:rPr lang="en-US" altLang="zh-CN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多屏购物</a:t>
            </a:r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08484" y="1671589"/>
            <a:ext cx="1467854" cy="8694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实体店</a:t>
            </a:r>
            <a:endParaRPr lang="en-US" altLang="zh-CN" b="1" dirty="0" smtClean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自助大屏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78956" y="1671588"/>
            <a:ext cx="1103698" cy="8694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PC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85272" y="1671587"/>
            <a:ext cx="1317057" cy="8694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手机</a:t>
            </a:r>
            <a:r>
              <a:rPr lang="en-US" altLang="zh-CN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/Pad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88706" y="3898646"/>
            <a:ext cx="6493845" cy="20024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/>
              <a:t>统一商品描述语言</a:t>
            </a:r>
            <a:endParaRPr lang="en-US" sz="5400" dirty="0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5030805" y="2541069"/>
            <a:ext cx="0" cy="1248490"/>
          </a:xfrm>
          <a:prstGeom prst="straightConnector1">
            <a:avLst/>
          </a:prstGeom>
          <a:ln w="73025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88017" y="2627697"/>
            <a:ext cx="2355783" cy="1161860"/>
          </a:xfrm>
          <a:prstGeom prst="straightConnector1">
            <a:avLst/>
          </a:prstGeom>
          <a:ln w="73025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 flipH="1" flipV="1">
            <a:off x="2442411" y="2541070"/>
            <a:ext cx="2293218" cy="1248487"/>
          </a:xfrm>
          <a:prstGeom prst="straightConnector1">
            <a:avLst/>
          </a:prstGeom>
          <a:ln w="73025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06864" y="2467484"/>
            <a:ext cx="2473692" cy="9501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商品发布助手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569719" y="2911564"/>
            <a:ext cx="6771373" cy="30972"/>
          </a:xfrm>
          <a:prstGeom prst="straightConnector1">
            <a:avLst/>
          </a:prstGeom>
          <a:ln w="7302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be 27"/>
          <p:cNvSpPr/>
          <p:nvPr/>
        </p:nvSpPr>
        <p:spPr>
          <a:xfrm>
            <a:off x="9148009" y="4326394"/>
            <a:ext cx="991402" cy="958074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商品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3" idx="2"/>
          </p:cNvCxnSpPr>
          <p:nvPr/>
        </p:nvCxnSpPr>
        <p:spPr>
          <a:xfrm>
            <a:off x="9643710" y="3417588"/>
            <a:ext cx="0" cy="981157"/>
          </a:xfrm>
          <a:prstGeom prst="straightConnector1">
            <a:avLst/>
          </a:prstGeom>
          <a:ln w="73025">
            <a:solidFill>
              <a:schemeClr val="bg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2"/>
            <a:endCxn id="10" idx="3"/>
          </p:cNvCxnSpPr>
          <p:nvPr/>
        </p:nvCxnSpPr>
        <p:spPr>
          <a:xfrm flipH="1" flipV="1">
            <a:off x="7982551" y="4899881"/>
            <a:ext cx="1165458" cy="25309"/>
          </a:xfrm>
          <a:prstGeom prst="straightConnector1">
            <a:avLst/>
          </a:prstGeom>
          <a:ln w="73025">
            <a:solidFill>
              <a:schemeClr val="bg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18398" y="2126060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手机上也能发布商品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3967" y="5531783"/>
            <a:ext cx="43396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只需一次发布，无需多屏幕重复</a:t>
            </a:r>
            <a:r>
              <a:rPr lang="zh-CN" altLang="en-US" dirty="0"/>
              <a:t>定制</a:t>
            </a:r>
            <a:r>
              <a:rPr lang="zh-CN" altLang="en-US" dirty="0" smtClean="0"/>
              <a:t>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0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9804" y="-135169"/>
            <a:ext cx="11192872" cy="12609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我们眼中的新电商平台</a:t>
            </a:r>
            <a:r>
              <a:rPr lang="en-US" altLang="zh-CN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云端架构</a:t>
            </a:r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" y="1270119"/>
            <a:ext cx="5529112" cy="5396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28" y="1270119"/>
            <a:ext cx="3851187" cy="282677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984859" y="2213811"/>
            <a:ext cx="2541069" cy="46969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97527" y="209872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私有云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247029" y="18678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公有云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205303" y="27515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托管</a:t>
            </a:r>
            <a:r>
              <a:rPr lang="zh-CN" altLang="en-US" sz="2400" dirty="0" smtClean="0"/>
              <a:t>云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941931" y="27781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混合云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6525928" y="3876343"/>
            <a:ext cx="5589070" cy="283490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900" b="1" dirty="0" smtClean="0">
                <a:solidFill>
                  <a:schemeClr val="bg1"/>
                </a:solidFill>
              </a:rPr>
              <a:t>结合私有云、公有云、混合云、托管云方案</a:t>
            </a:r>
            <a:endParaRPr lang="en-US" altLang="zh-CN" sz="1900" b="1" dirty="0">
              <a:solidFill>
                <a:schemeClr val="bg1"/>
              </a:solidFill>
            </a:endParaRPr>
          </a:p>
          <a:p>
            <a:r>
              <a:rPr lang="en-US" altLang="zh-CN" sz="1900" b="1" dirty="0" smtClean="0">
                <a:solidFill>
                  <a:schemeClr val="bg1"/>
                </a:solidFill>
              </a:rPr>
              <a:t>IT</a:t>
            </a:r>
            <a:r>
              <a:rPr lang="zh-CN" altLang="en-US" sz="1900" b="1" dirty="0" smtClean="0">
                <a:solidFill>
                  <a:schemeClr val="bg1"/>
                </a:solidFill>
              </a:rPr>
              <a:t>基础设施投资最小化、按需智能弹性扩展</a:t>
            </a:r>
            <a:endParaRPr lang="en-US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2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2890">
              <a:srgbClr val="0D6296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xplosion 2 30"/>
          <p:cNvSpPr/>
          <p:nvPr/>
        </p:nvSpPr>
        <p:spPr>
          <a:xfrm>
            <a:off x="6857669" y="3902404"/>
            <a:ext cx="3214295" cy="2093876"/>
          </a:xfrm>
          <a:prstGeom prst="irregularSeal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4000+</a:t>
            </a: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开源志愿者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9804" y="-135169"/>
            <a:ext cx="11192872" cy="12609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我们眼中的新电商平台</a:t>
            </a:r>
            <a:r>
              <a:rPr lang="en-US" altLang="zh-CN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开放应用市场</a:t>
            </a:r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13886" y="5138997"/>
            <a:ext cx="6266047" cy="1588168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 smtClean="0">
                <a:solidFill>
                  <a:schemeClr val="bg1"/>
                </a:solidFill>
              </a:rPr>
              <a:t>Mycat</a:t>
            </a:r>
            <a:r>
              <a:rPr lang="en-US" altLang="zh-CN" sz="4000" dirty="0" smtClean="0">
                <a:solidFill>
                  <a:schemeClr val="bg1"/>
                </a:solidFill>
              </a:rPr>
              <a:t> One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Distributed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Plantform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75638" y="3521955"/>
            <a:ext cx="6204296" cy="1560183"/>
          </a:xfrm>
          <a:prstGeom prst="round2Diag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电</a:t>
            </a:r>
            <a:r>
              <a:rPr lang="zh-CN" altLang="en-US" sz="4000" dirty="0" smtClean="0">
                <a:solidFill>
                  <a:schemeClr val="bg1"/>
                </a:solidFill>
              </a:rPr>
              <a:t>商系统基础服务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475638" y="2695074"/>
            <a:ext cx="1905809" cy="770022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进销存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443200" y="2695074"/>
            <a:ext cx="2494559" cy="769606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会员管理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4999512" y="2695074"/>
            <a:ext cx="1680421" cy="769606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财务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75638" y="1975792"/>
            <a:ext cx="3076084" cy="668542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供应链管理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3655984" y="1969672"/>
            <a:ext cx="3014324" cy="668542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大</a:t>
            </a:r>
            <a:r>
              <a:rPr lang="zh-CN" altLang="en-US" sz="4000" dirty="0" smtClean="0">
                <a:solidFill>
                  <a:schemeClr val="bg1"/>
                </a:solidFill>
              </a:rPr>
              <a:t>数据营销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475638" y="1147130"/>
            <a:ext cx="6204296" cy="774417"/>
          </a:xfrm>
          <a:prstGeom prst="round2Diag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更多应用</a:t>
            </a:r>
            <a:r>
              <a:rPr lang="zh-CN" altLang="en-US" sz="4000" dirty="0">
                <a:solidFill>
                  <a:schemeClr val="bg1"/>
                </a:solidFill>
              </a:rPr>
              <a:t>下载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35479" y="1076005"/>
            <a:ext cx="3609474" cy="2254718"/>
          </a:xfrm>
          <a:prstGeom prst="roundRect">
            <a:avLst/>
          </a:prstGeom>
          <a:gradFill flip="none" rotWithShape="1">
            <a:gsLst>
              <a:gs pos="0">
                <a:srgbClr val="9C9129"/>
              </a:gs>
              <a:gs pos="97000">
                <a:schemeClr val="accent4">
                  <a:lumMod val="60000"/>
                  <a:lumOff val="40000"/>
                </a:schemeClr>
              </a:gs>
              <a:gs pos="93000">
                <a:schemeClr val="accent4"/>
              </a:gs>
              <a:gs pos="100000">
                <a:schemeClr val="accent5"/>
              </a:gs>
              <a:gs pos="100000">
                <a:schemeClr val="accent5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Mycat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开源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电商应用市场</a:t>
            </a:r>
            <a:endParaRPr 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824313" y="1369639"/>
            <a:ext cx="1511166" cy="36225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2 14"/>
          <p:cNvSpPr/>
          <p:nvPr/>
        </p:nvSpPr>
        <p:spPr>
          <a:xfrm>
            <a:off x="10120377" y="748833"/>
            <a:ext cx="2051357" cy="916159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Free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8715674" y="5478658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9527802" y="5453971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8335479" y="6152426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9134373" y="6184232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9933267" y="6155354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10700879" y="6184232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10339931" y="5456063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11468491" y="6177532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11135187" y="5465683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9166854" y="4773084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9978983" y="4710742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10791112" y="4710742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9566297" y="4099724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10430164" y="4023167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9976602" y="3405660"/>
            <a:ext cx="721895" cy="673768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1">
                <a:shade val="50000"/>
                <a:hueMod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1302" y="-208743"/>
            <a:ext cx="11192872" cy="12609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我们眼中的新电商平台</a:t>
            </a:r>
            <a:r>
              <a:rPr lang="en-US" altLang="zh-CN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互惠共赢</a:t>
            </a:r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652187" y="5601904"/>
            <a:ext cx="2119887" cy="66099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</a:t>
            </a:r>
            <a:r>
              <a:rPr lang="zh-CN" altLang="en-US" sz="2800" dirty="0" smtClean="0">
                <a:solidFill>
                  <a:schemeClr val="bg1"/>
                </a:solidFill>
              </a:rPr>
              <a:t>方支付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652187" y="4915204"/>
            <a:ext cx="2119887" cy="65782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</a:t>
            </a:r>
            <a:r>
              <a:rPr lang="zh-CN" altLang="en-US" sz="2800" dirty="0" smtClean="0">
                <a:solidFill>
                  <a:schemeClr val="bg1"/>
                </a:solidFill>
              </a:rPr>
              <a:t>方物流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652188" y="3471413"/>
            <a:ext cx="2119887" cy="70264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第三方客服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52188" y="2758847"/>
            <a:ext cx="2119886" cy="690937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独立设计师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652188" y="2065828"/>
            <a:ext cx="2110263" cy="6641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自由职业者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52187" y="4206240"/>
            <a:ext cx="2119887" cy="680087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</a:t>
            </a:r>
            <a:r>
              <a:rPr lang="zh-CN" altLang="en-US" sz="2800" dirty="0" smtClean="0">
                <a:solidFill>
                  <a:schemeClr val="bg1"/>
                </a:solidFill>
              </a:rPr>
              <a:t>方仓储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652187" y="1379424"/>
            <a:ext cx="2110263" cy="664143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More….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4302495" y="2813608"/>
            <a:ext cx="3372779" cy="1732675"/>
          </a:xfrm>
          <a:prstGeom prst="round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 smtClean="0">
                <a:solidFill>
                  <a:schemeClr val="tx1"/>
                </a:solidFill>
              </a:rPr>
              <a:t>Mycat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开放电商架构平台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205694" y="2813608"/>
            <a:ext cx="2277245" cy="159448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Big BOSS</a:t>
            </a:r>
            <a:endParaRPr lang="en-US" sz="4800" b="1" dirty="0"/>
          </a:p>
        </p:txBody>
      </p:sp>
      <p:sp>
        <p:nvSpPr>
          <p:cNvPr id="15" name="Plus 14"/>
          <p:cNvSpPr/>
          <p:nvPr/>
        </p:nvSpPr>
        <p:spPr>
          <a:xfrm>
            <a:off x="2762450" y="2940705"/>
            <a:ext cx="1655545" cy="1550708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qual 15"/>
          <p:cNvSpPr/>
          <p:nvPr/>
        </p:nvSpPr>
        <p:spPr>
          <a:xfrm>
            <a:off x="7790779" y="3210453"/>
            <a:ext cx="1299410" cy="938984"/>
          </a:xfrm>
          <a:prstGeom prst="mathEqual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1958" y="4673271"/>
            <a:ext cx="360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开放</a:t>
            </a:r>
            <a:r>
              <a:rPr lang="en-US" altLang="zh-CN" sz="4800" dirty="0" smtClean="0"/>
              <a:t>API</a:t>
            </a:r>
            <a:r>
              <a:rPr lang="zh-CN" altLang="en-US" sz="4800" dirty="0"/>
              <a:t>接入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3546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Diagonal Corner Rectangle 36"/>
          <p:cNvSpPr/>
          <p:nvPr/>
        </p:nvSpPr>
        <p:spPr>
          <a:xfrm>
            <a:off x="269507" y="1653754"/>
            <a:ext cx="11550316" cy="1588168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42052" y="0"/>
            <a:ext cx="11192872" cy="12609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4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Mycat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开放电商架构平台总体设计</a:t>
            </a:r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269507" y="4927242"/>
            <a:ext cx="11550316" cy="1588168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611" y="6146078"/>
            <a:ext cx="384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Mycat</a:t>
            </a:r>
            <a:r>
              <a:rPr lang="en-US" altLang="zh-CN" dirty="0">
                <a:solidFill>
                  <a:schemeClr val="bg1"/>
                </a:solidFill>
              </a:rPr>
              <a:t> One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Distributed </a:t>
            </a:r>
            <a:r>
              <a:rPr lang="en-US" altLang="zh-CN" dirty="0" smtClean="0">
                <a:solidFill>
                  <a:schemeClr val="bg1"/>
                </a:solidFill>
              </a:rPr>
              <a:t>Platform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522972" y="5158695"/>
            <a:ext cx="1594586" cy="755931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Zeroc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Ice Grid</a:t>
            </a:r>
            <a:endParaRPr lang="en-US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4291262" y="5158243"/>
            <a:ext cx="1623461" cy="755931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 </a:t>
            </a:r>
          </a:p>
          <a:p>
            <a:pPr algn="ctr"/>
            <a:r>
              <a:rPr lang="en-US" altLang="zh-CN" dirty="0" err="1" smtClean="0"/>
              <a:t>Mycat</a:t>
            </a:r>
            <a:endParaRPr lang="en-US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2284395" y="5158244"/>
            <a:ext cx="1806342" cy="755931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 Zookeeper</a:t>
            </a:r>
            <a:endParaRPr lang="en-US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115249" y="5158244"/>
            <a:ext cx="1623461" cy="755931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 </a:t>
            </a:r>
          </a:p>
          <a:p>
            <a:pPr algn="ctr"/>
            <a:r>
              <a:rPr lang="en-US" altLang="zh-CN" dirty="0"/>
              <a:t>Kafka</a:t>
            </a:r>
            <a:endParaRPr lang="en-US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7939235" y="5158243"/>
            <a:ext cx="1753405" cy="755931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Elasticsearch</a:t>
            </a:r>
            <a:endParaRPr lang="en-U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9893165" y="5158242"/>
            <a:ext cx="1623461" cy="755931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 </a:t>
            </a:r>
          </a:p>
          <a:p>
            <a:pPr algn="ctr"/>
            <a:r>
              <a:rPr lang="en-US" altLang="zh-CN" dirty="0" smtClean="0"/>
              <a:t>Storm</a:t>
            </a:r>
            <a:endParaRPr lang="en-US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269507" y="3288888"/>
            <a:ext cx="11550316" cy="1588168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611" y="44419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电商系统基础服务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ound Diagonal Corner Rectangle 31"/>
          <p:cNvSpPr/>
          <p:nvPr/>
        </p:nvSpPr>
        <p:spPr>
          <a:xfrm>
            <a:off x="2558557" y="4273924"/>
            <a:ext cx="1201557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SSO</a:t>
            </a:r>
            <a:r>
              <a:rPr lang="zh-CN" altLang="en-US" dirty="0" smtClean="0"/>
              <a:t>服务</a:t>
            </a:r>
            <a:endParaRPr lang="en-US" dirty="0"/>
          </a:p>
        </p:txBody>
      </p:sp>
      <p:sp>
        <p:nvSpPr>
          <p:cNvPr id="33" name="Round Diagonal Corner Rectangle 32"/>
          <p:cNvSpPr/>
          <p:nvPr/>
        </p:nvSpPr>
        <p:spPr>
          <a:xfrm>
            <a:off x="451830" y="3681665"/>
            <a:ext cx="1199950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订单服务</a:t>
            </a:r>
            <a:endParaRPr lang="en-US" dirty="0"/>
          </a:p>
        </p:txBody>
      </p:sp>
      <p:sp>
        <p:nvSpPr>
          <p:cNvPr id="34" name="Round Diagonal Corner Rectangle 33"/>
          <p:cNvSpPr/>
          <p:nvPr/>
        </p:nvSpPr>
        <p:spPr>
          <a:xfrm>
            <a:off x="488888" y="2215324"/>
            <a:ext cx="1402081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进销存系统</a:t>
            </a:r>
            <a:endParaRPr lang="en-US" dirty="0"/>
          </a:p>
        </p:txBody>
      </p:sp>
      <p:sp>
        <p:nvSpPr>
          <p:cNvPr id="35" name="Round Diagonal Corner Rectangle 34"/>
          <p:cNvSpPr/>
          <p:nvPr/>
        </p:nvSpPr>
        <p:spPr>
          <a:xfrm>
            <a:off x="1751797" y="3669183"/>
            <a:ext cx="1613520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商品秒杀服务</a:t>
            </a:r>
            <a:endParaRPr lang="en-US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465334" y="3669183"/>
            <a:ext cx="1207656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门店服务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9611" y="2853791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云应用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ound Diagonal Corner Rectangle 39"/>
          <p:cNvSpPr/>
          <p:nvPr/>
        </p:nvSpPr>
        <p:spPr>
          <a:xfrm>
            <a:off x="2021265" y="2215324"/>
            <a:ext cx="1402081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供应链系统</a:t>
            </a:r>
            <a:endParaRPr lang="en-US" dirty="0"/>
          </a:p>
        </p:txBody>
      </p:sp>
      <p:sp>
        <p:nvSpPr>
          <p:cNvPr id="41" name="Round Diagonal Corner Rectangle 40"/>
          <p:cNvSpPr/>
          <p:nvPr/>
        </p:nvSpPr>
        <p:spPr>
          <a:xfrm>
            <a:off x="3572892" y="2215324"/>
            <a:ext cx="1402081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会员管理</a:t>
            </a:r>
            <a:endParaRPr lang="en-US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4773007" y="3660276"/>
            <a:ext cx="1402081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支付服务</a:t>
            </a:r>
            <a:endParaRPr lang="en-US" dirty="0"/>
          </a:p>
        </p:txBody>
      </p:sp>
      <p:sp>
        <p:nvSpPr>
          <p:cNvPr id="43" name="Round Diagonal Corner Rectangle 42"/>
          <p:cNvSpPr/>
          <p:nvPr/>
        </p:nvSpPr>
        <p:spPr>
          <a:xfrm>
            <a:off x="6275105" y="3634767"/>
            <a:ext cx="1402081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物流服务</a:t>
            </a:r>
            <a:endParaRPr lang="en-US" dirty="0"/>
          </a:p>
        </p:txBody>
      </p:sp>
      <p:sp>
        <p:nvSpPr>
          <p:cNvPr id="44" name="Round Diagonal Corner Rectangle 43"/>
          <p:cNvSpPr/>
          <p:nvPr/>
        </p:nvSpPr>
        <p:spPr>
          <a:xfrm>
            <a:off x="7777203" y="3624342"/>
            <a:ext cx="1402081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优惠券服务</a:t>
            </a:r>
            <a:endParaRPr lang="en-US" dirty="0"/>
          </a:p>
        </p:txBody>
      </p:sp>
      <p:sp>
        <p:nvSpPr>
          <p:cNvPr id="45" name="Round Diagonal Corner Rectangle 44"/>
          <p:cNvSpPr/>
          <p:nvPr/>
        </p:nvSpPr>
        <p:spPr>
          <a:xfrm>
            <a:off x="3934611" y="4273924"/>
            <a:ext cx="1676791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商品发布服务</a:t>
            </a:r>
            <a:endParaRPr lang="en-US" dirty="0"/>
          </a:p>
        </p:txBody>
      </p:sp>
      <p:sp>
        <p:nvSpPr>
          <p:cNvPr id="46" name="Round Diagonal Corner Rectangle 45"/>
          <p:cNvSpPr/>
          <p:nvPr/>
        </p:nvSpPr>
        <p:spPr>
          <a:xfrm>
            <a:off x="5102992" y="2215324"/>
            <a:ext cx="1402081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营销策划</a:t>
            </a:r>
            <a:endParaRPr lang="en-US" dirty="0"/>
          </a:p>
        </p:txBody>
      </p:sp>
      <p:sp>
        <p:nvSpPr>
          <p:cNvPr id="47" name="Round Diagonal Corner Rectangle 46"/>
          <p:cNvSpPr/>
          <p:nvPr/>
        </p:nvSpPr>
        <p:spPr>
          <a:xfrm>
            <a:off x="8159810" y="2183417"/>
            <a:ext cx="1402081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大数据分析</a:t>
            </a:r>
            <a:endParaRPr lang="en-US" dirty="0"/>
          </a:p>
        </p:txBody>
      </p:sp>
      <p:sp>
        <p:nvSpPr>
          <p:cNvPr id="48" name="Round Diagonal Corner Rectangle 47"/>
          <p:cNvSpPr/>
          <p:nvPr/>
        </p:nvSpPr>
        <p:spPr>
          <a:xfrm>
            <a:off x="6631401" y="2183417"/>
            <a:ext cx="1402081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社区互动</a:t>
            </a:r>
            <a:endParaRPr lang="en-US" dirty="0"/>
          </a:p>
        </p:txBody>
      </p:sp>
      <p:sp>
        <p:nvSpPr>
          <p:cNvPr id="49" name="Round Diagonal Corner Rectangle 48"/>
          <p:cNvSpPr/>
          <p:nvPr/>
        </p:nvSpPr>
        <p:spPr>
          <a:xfrm>
            <a:off x="5748803" y="4255911"/>
            <a:ext cx="1199950" cy="528842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库存服务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33509" y="1875361"/>
            <a:ext cx="2622685" cy="3872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42052" y="0"/>
            <a:ext cx="11192872" cy="12609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4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Mycat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开放电商架构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r>
              <a:rPr lang="zh-CN" altLang="en-US" sz="54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的设计亮点</a:t>
            </a:r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Round Diagonal Corner Rectangle 44"/>
          <p:cNvSpPr/>
          <p:nvPr/>
        </p:nvSpPr>
        <p:spPr>
          <a:xfrm>
            <a:off x="278320" y="1465738"/>
            <a:ext cx="6775394" cy="98964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采用业界顶尖成熟开源技术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7" name="Round Diagonal Corner Rectangle 46"/>
          <p:cNvSpPr/>
          <p:nvPr/>
        </p:nvSpPr>
        <p:spPr>
          <a:xfrm>
            <a:off x="278320" y="2569412"/>
            <a:ext cx="6775394" cy="101191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solidFill>
                  <a:schemeClr val="bg1"/>
                </a:solidFill>
              </a:rPr>
              <a:t>多种主流编程语言协作开发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8" name="Round Diagonal Corner Rectangle 47"/>
          <p:cNvSpPr/>
          <p:nvPr/>
        </p:nvSpPr>
        <p:spPr>
          <a:xfrm>
            <a:off x="278320" y="3695352"/>
            <a:ext cx="6775394" cy="96386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面向微服务架构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9" name="Round Diagonal Corner Rectangle 48"/>
          <p:cNvSpPr/>
          <p:nvPr/>
        </p:nvSpPr>
        <p:spPr>
          <a:xfrm>
            <a:off x="278320" y="4747573"/>
            <a:ext cx="6775394" cy="93632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支持云端托管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0" name="Round Diagonal Corner Rectangle 49"/>
          <p:cNvSpPr/>
          <p:nvPr/>
        </p:nvSpPr>
        <p:spPr>
          <a:xfrm>
            <a:off x="278320" y="5797927"/>
            <a:ext cx="6775394" cy="948865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强大的第三方电商应用市场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42923" y="4746200"/>
            <a:ext cx="1969543" cy="6402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云主机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342921" y="3954609"/>
            <a:ext cx="1969543" cy="648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IDC</a:t>
            </a:r>
            <a:r>
              <a:rPr lang="zh-CN" altLang="en-US" dirty="0" smtClean="0"/>
              <a:t>托管主机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342920" y="3163018"/>
            <a:ext cx="1969543" cy="648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亚马逊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阿里云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9342920" y="2318315"/>
            <a:ext cx="1969543" cy="648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私有云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213432" y="3507366"/>
            <a:ext cx="1974782" cy="82852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37450" y="308003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 everywhere</a:t>
            </a:r>
            <a:endParaRPr lang="en-US" dirty="0"/>
          </a:p>
        </p:txBody>
      </p:sp>
      <p:sp>
        <p:nvSpPr>
          <p:cNvPr id="7" name="Explosion 2 6"/>
          <p:cNvSpPr/>
          <p:nvPr/>
        </p:nvSpPr>
        <p:spPr>
          <a:xfrm>
            <a:off x="7754050" y="5572694"/>
            <a:ext cx="4287154" cy="1174098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几千元即可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836</TotalTime>
  <Words>512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黑体</vt:lpstr>
      <vt:lpstr>幼圆</vt:lpstr>
      <vt:lpstr>Century Gothic</vt:lpstr>
      <vt:lpstr>Wingdings 3</vt:lpstr>
      <vt:lpstr>Slice</vt:lpstr>
      <vt:lpstr>MYCAT 开放电商平台解决方案</vt:lpstr>
      <vt:lpstr>WHY We Here</vt:lpstr>
      <vt:lpstr>我们眼中的新电商平台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使用Mycat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MYCAT来了</dc:title>
  <dc:creator>Wu, Zhi-Hui (ES-APPS-GD-SH)</dc:creator>
  <cp:lastModifiedBy>Wu, Zhi-Hui (ES-APPS-GD-SH)</cp:lastModifiedBy>
  <cp:revision>130</cp:revision>
  <dcterms:created xsi:type="dcterms:W3CDTF">2015-04-24T07:06:52Z</dcterms:created>
  <dcterms:modified xsi:type="dcterms:W3CDTF">2015-06-02T07:24:57Z</dcterms:modified>
</cp:coreProperties>
</file>