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</p:sldIdLst>
  <p:sldSz cx="12192000" cy="6858000"/>
  <p:notesSz cx="6858000" cy="9144000"/>
  <p:embeddedFontLst>
    <p:embeddedFont>
      <p:font typeface="KoPub돋움체 Bold" panose="00000800000000000000" pitchFamily="2" charset="-127"/>
      <p:regular r:id="rId3"/>
      <p:bold r:id="rId4"/>
    </p:embeddedFont>
    <p:embeddedFont>
      <p:font typeface="KoPub돋움체 Light" panose="00000300000000000000" pitchFamily="2" charset="-127"/>
      <p:regular r:id="rId5"/>
    </p:embeddedFont>
    <p:embeddedFont>
      <p:font typeface="KoPub돋움체 Medium" panose="00000600000000000000" pitchFamily="2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00"/>
    <a:srgbClr val="5E065E"/>
    <a:srgbClr val="0000FF"/>
    <a:srgbClr val="70AD47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64EE2C-1D3B-4C25-B075-49BEF8144A3E}"/>
              </a:ext>
            </a:extLst>
          </p:cNvPr>
          <p:cNvGrpSpPr/>
          <p:nvPr/>
        </p:nvGrpSpPr>
        <p:grpSpPr>
          <a:xfrm>
            <a:off x="336596" y="238298"/>
            <a:ext cx="1859805" cy="685338"/>
            <a:chOff x="633520" y="-971550"/>
            <a:chExt cx="166730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EA3D4D-700B-421E-9F2D-3A22CA1EA9BE}"/>
                </a:ext>
              </a:extLst>
            </p:cNvPr>
            <p:cNvSpPr txBox="1"/>
            <p:nvPr/>
          </p:nvSpPr>
          <p:spPr>
            <a:xfrm>
              <a:off x="633520" y="-903174"/>
              <a:ext cx="579438" cy="58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A2CB56-F47B-4ABD-A1ED-C2C6E354A8F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6A2AA83-7123-4299-BCE6-66AF8A20DBB1}"/>
              </a:ext>
            </a:extLst>
          </p:cNvPr>
          <p:cNvSpPr txBox="1"/>
          <p:nvPr/>
        </p:nvSpPr>
        <p:spPr>
          <a:xfrm>
            <a:off x="2338499" y="420650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토지 이용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8D1AAE-077C-4BF1-BA9A-E6DF11CAC1EF}"/>
              </a:ext>
            </a:extLst>
          </p:cNvPr>
          <p:cNvSpPr txBox="1"/>
          <p:nvPr/>
        </p:nvSpPr>
        <p:spPr>
          <a:xfrm>
            <a:off x="601282" y="442193"/>
            <a:ext cx="175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B4F8F-0BE8-44E1-8F13-5A53C0B3CDDC}"/>
              </a:ext>
            </a:extLst>
          </p:cNvPr>
          <p:cNvSpPr txBox="1"/>
          <p:nvPr/>
        </p:nvSpPr>
        <p:spPr>
          <a:xfrm>
            <a:off x="489522" y="1885615"/>
            <a:ext cx="468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1600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소상공인시장진흥공단</a:t>
            </a:r>
            <a:r>
              <a:rPr lang="en-US" altLang="ko-KR" sz="1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_</a:t>
            </a:r>
            <a:r>
              <a:rPr lang="ko-KR" altLang="en-US" sz="1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상가</a:t>
            </a:r>
            <a:r>
              <a:rPr lang="en-US" altLang="ko-KR" sz="1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상권</a:t>
            </a:r>
            <a:r>
              <a:rPr lang="en-US" altLang="ko-KR" sz="1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r>
              <a:rPr lang="en-US" altLang="ko-KR" sz="1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.csv’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F3799EF-B455-4E49-BEE2-407B852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63666"/>
              </p:ext>
            </p:extLst>
          </p:nvPr>
        </p:nvGraphicFramePr>
        <p:xfrm>
          <a:off x="659764" y="2951352"/>
          <a:ext cx="7397118" cy="15432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21902">
                  <a:extLst>
                    <a:ext uri="{9D8B030D-6E8A-4147-A177-3AD203B41FA5}">
                      <a16:colId xmlns:a16="http://schemas.microsoft.com/office/drawing/2014/main" val="2660954547"/>
                    </a:ext>
                  </a:extLst>
                </a:gridCol>
                <a:gridCol w="821902">
                  <a:extLst>
                    <a:ext uri="{9D8B030D-6E8A-4147-A177-3AD203B41FA5}">
                      <a16:colId xmlns:a16="http://schemas.microsoft.com/office/drawing/2014/main" val="3683897176"/>
                    </a:ext>
                  </a:extLst>
                </a:gridCol>
                <a:gridCol w="821902">
                  <a:extLst>
                    <a:ext uri="{9D8B030D-6E8A-4147-A177-3AD203B41FA5}">
                      <a16:colId xmlns:a16="http://schemas.microsoft.com/office/drawing/2014/main" val="3237162772"/>
                    </a:ext>
                  </a:extLst>
                </a:gridCol>
                <a:gridCol w="821902">
                  <a:extLst>
                    <a:ext uri="{9D8B030D-6E8A-4147-A177-3AD203B41FA5}">
                      <a16:colId xmlns:a16="http://schemas.microsoft.com/office/drawing/2014/main" val="3405521931"/>
                    </a:ext>
                  </a:extLst>
                </a:gridCol>
                <a:gridCol w="821902">
                  <a:extLst>
                    <a:ext uri="{9D8B030D-6E8A-4147-A177-3AD203B41FA5}">
                      <a16:colId xmlns:a16="http://schemas.microsoft.com/office/drawing/2014/main" val="1782737659"/>
                    </a:ext>
                  </a:extLst>
                </a:gridCol>
                <a:gridCol w="821902">
                  <a:extLst>
                    <a:ext uri="{9D8B030D-6E8A-4147-A177-3AD203B41FA5}">
                      <a16:colId xmlns:a16="http://schemas.microsoft.com/office/drawing/2014/main" val="2179082885"/>
                    </a:ext>
                  </a:extLst>
                </a:gridCol>
                <a:gridCol w="821902">
                  <a:extLst>
                    <a:ext uri="{9D8B030D-6E8A-4147-A177-3AD203B41FA5}">
                      <a16:colId xmlns:a16="http://schemas.microsoft.com/office/drawing/2014/main" val="2130093594"/>
                    </a:ext>
                  </a:extLst>
                </a:gridCol>
                <a:gridCol w="821902">
                  <a:extLst>
                    <a:ext uri="{9D8B030D-6E8A-4147-A177-3AD203B41FA5}">
                      <a16:colId xmlns:a16="http://schemas.microsoft.com/office/drawing/2014/main" val="3025661269"/>
                    </a:ext>
                  </a:extLst>
                </a:gridCol>
                <a:gridCol w="821902">
                  <a:extLst>
                    <a:ext uri="{9D8B030D-6E8A-4147-A177-3AD203B41FA5}">
                      <a16:colId xmlns:a16="http://schemas.microsoft.com/office/drawing/2014/main" val="3594996544"/>
                    </a:ext>
                  </a:extLst>
                </a:gridCol>
              </a:tblGrid>
              <a:tr h="41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관측소명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음식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소매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생활서비스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숙박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학문</a:t>
                      </a:r>
                      <a:r>
                        <a:rPr lang="en-US" altLang="ko-KR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교육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부동산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관광</a:t>
                      </a:r>
                      <a:r>
                        <a:rPr lang="en-US" altLang="ko-KR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여가</a:t>
                      </a:r>
                      <a:r>
                        <a:rPr lang="en-US" altLang="ko-KR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오락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스포츠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63153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43.53915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41.9478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9.102482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1.973265</a:t>
                      </a:r>
                      <a:endParaRPr lang="en-US" altLang="ko-KR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1.400382</a:t>
                      </a:r>
                      <a:endParaRPr lang="en-US" altLang="ko-KR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1.273074</a:t>
                      </a:r>
                      <a:endParaRPr lang="en-US" altLang="ko-KR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0.636537</a:t>
                      </a:r>
                      <a:endParaRPr lang="en-US" altLang="ko-KR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0.127307</a:t>
                      </a:r>
                      <a:endParaRPr lang="en-US" altLang="ko-KR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8164872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종로구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16.97667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75.58336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3.855259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0.811633</a:t>
                      </a:r>
                      <a:endParaRPr lang="en-US" altLang="ko-KR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0.980724</a:t>
                      </a:r>
                      <a:endParaRPr lang="en-US" altLang="ko-KR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0.913088</a:t>
                      </a:r>
                      <a:endParaRPr lang="en-US" altLang="ko-KR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0.87927</a:t>
                      </a:r>
                      <a:endParaRPr lang="en-US" altLang="ko-KR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7463992"/>
                  </a:ext>
                </a:extLst>
              </a:tr>
              <a:tr h="3887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〮〮〮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〮〮〮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8618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CF9E155-43AC-4766-8D6D-B4A3C1F8BAB0}"/>
              </a:ext>
            </a:extLst>
          </p:cNvPr>
          <p:cNvSpPr txBox="1"/>
          <p:nvPr/>
        </p:nvSpPr>
        <p:spPr>
          <a:xfrm>
            <a:off x="558055" y="2523641"/>
            <a:ext cx="5915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경도 활용하여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관측소 반경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500m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이내 상가 추출 후 비율로 정리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65298-9B51-4A69-82D8-AC019A39B418}"/>
              </a:ext>
            </a:extLst>
          </p:cNvPr>
          <p:cNvSpPr txBox="1"/>
          <p:nvPr/>
        </p:nvSpPr>
        <p:spPr>
          <a:xfrm>
            <a:off x="1136456" y="491705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주거밀집도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음식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생활서비스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A3AA0-7808-4D12-B1F6-CAC8DD294E82}"/>
              </a:ext>
            </a:extLst>
          </p:cNvPr>
          <p:cNvSpPr/>
          <p:nvPr/>
        </p:nvSpPr>
        <p:spPr>
          <a:xfrm>
            <a:off x="398212" y="1321985"/>
            <a:ext cx="2434876" cy="3807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</a:t>
            </a:r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 : 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주거밀집도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03EA618-7D86-4250-AD6A-F8580193EFB1}"/>
              </a:ext>
            </a:extLst>
          </p:cNvPr>
          <p:cNvCxnSpPr>
            <a:cxnSpLocks/>
          </p:cNvCxnSpPr>
          <p:nvPr/>
        </p:nvCxnSpPr>
        <p:spPr>
          <a:xfrm>
            <a:off x="1031146" y="4494583"/>
            <a:ext cx="0" cy="599565"/>
          </a:xfrm>
          <a:prstGeom prst="line">
            <a:avLst/>
          </a:prstGeom>
          <a:ln w="15875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86BBBE9-13F4-43A6-9CA0-2D97FFB8BA87}"/>
              </a:ext>
            </a:extLst>
          </p:cNvPr>
          <p:cNvSpPr/>
          <p:nvPr/>
        </p:nvSpPr>
        <p:spPr>
          <a:xfrm flipH="1" flipV="1">
            <a:off x="982933" y="5005295"/>
            <a:ext cx="96426" cy="96426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DE388A-C444-4B4B-9BDE-54AC054B74FB}"/>
              </a:ext>
            </a:extLst>
          </p:cNvPr>
          <p:cNvSpPr/>
          <p:nvPr/>
        </p:nvSpPr>
        <p:spPr>
          <a:xfrm>
            <a:off x="1270157" y="5321550"/>
            <a:ext cx="3728563" cy="957329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음식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소매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생활서비스 비율이 높을 수록 주거지역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낮을 수록 상업지역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공업지역으로 지정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43C5A-0357-489A-B802-6F3B993BC7CD}"/>
              </a:ext>
            </a:extLst>
          </p:cNvPr>
          <p:cNvSpPr txBox="1"/>
          <p:nvPr/>
        </p:nvSpPr>
        <p:spPr>
          <a:xfrm>
            <a:off x="558055" y="2185087"/>
            <a:ext cx="4687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공공데이터포털</a:t>
            </a:r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(https://www.data.go.kr/)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91CA4F-4CFA-46BF-9671-9CA2B13CFD62}"/>
              </a:ext>
            </a:extLst>
          </p:cNvPr>
          <p:cNvCxnSpPr>
            <a:cxnSpLocks/>
          </p:cNvCxnSpPr>
          <p:nvPr/>
        </p:nvCxnSpPr>
        <p:spPr>
          <a:xfrm>
            <a:off x="621816" y="1333987"/>
            <a:ext cx="0" cy="380755"/>
          </a:xfrm>
          <a:prstGeom prst="line">
            <a:avLst/>
          </a:prstGeom>
          <a:ln w="635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8D25E8-47FF-49A3-9EDA-BAF531E4ED26}"/>
              </a:ext>
            </a:extLst>
          </p:cNvPr>
          <p:cNvSpPr txBox="1"/>
          <p:nvPr/>
        </p:nvSpPr>
        <p:spPr>
          <a:xfrm>
            <a:off x="4129890" y="1885615"/>
            <a:ext cx="153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2015~2020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50D0681-4D33-4978-B88C-482ED6517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0" t="11386" r="28750" b="10815"/>
          <a:stretch/>
        </p:blipFill>
        <p:spPr>
          <a:xfrm>
            <a:off x="8344570" y="3494491"/>
            <a:ext cx="3531727" cy="2968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A203B91-AD3B-47B6-BA6A-B581D704E4F0}"/>
              </a:ext>
            </a:extLst>
          </p:cNvPr>
          <p:cNvSpPr txBox="1"/>
          <p:nvPr/>
        </p:nvSpPr>
        <p:spPr>
          <a:xfrm>
            <a:off x="7610500" y="5939591"/>
            <a:ext cx="590226" cy="5232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</a:t>
            </a:r>
            <a:r>
              <a:rPr lang="ko-KR" altLang="en-US" sz="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주거지역</a:t>
            </a:r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</a:t>
            </a:r>
            <a:r>
              <a:rPr lang="ko-KR" altLang="en-US" sz="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상업지역</a:t>
            </a:r>
            <a:endParaRPr lang="en-US" altLang="ko-KR" sz="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E065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</a:t>
            </a:r>
            <a:r>
              <a:rPr lang="ko-KR" altLang="en-US" sz="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공업지역</a:t>
            </a:r>
            <a:endParaRPr lang="en-US" altLang="ko-KR" sz="5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D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</a:t>
            </a:r>
            <a:r>
              <a:rPr lang="ko-KR" altLang="en-US" sz="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녹지지역</a:t>
            </a:r>
            <a:endParaRPr lang="en-US" altLang="ko-KR" sz="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2EFF6-6B33-435A-86D5-222C7A328F1E}"/>
              </a:ext>
            </a:extLst>
          </p:cNvPr>
          <p:cNvSpPr txBox="1"/>
          <p:nvPr/>
        </p:nvSpPr>
        <p:spPr>
          <a:xfrm>
            <a:off x="8206106" y="3121223"/>
            <a:ext cx="3326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미세먼지 관측소 주변 용도지역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(2015~2020)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62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121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KoPub돋움체 Bold</vt:lpstr>
      <vt:lpstr>Arial</vt:lpstr>
      <vt:lpstr>KoPub돋움체 Light</vt:lpstr>
      <vt:lpstr>KoPub돋움체 Medium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45302</cp:lastModifiedBy>
  <cp:revision>55</cp:revision>
  <dcterms:created xsi:type="dcterms:W3CDTF">2017-11-16T00:50:54Z</dcterms:created>
  <dcterms:modified xsi:type="dcterms:W3CDTF">2021-04-26T11:02:19Z</dcterms:modified>
</cp:coreProperties>
</file>