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11090366" r:id="rId3"/>
    <p:sldId id="11090369" r:id="rId5"/>
    <p:sldId id="11090367" r:id="rId6"/>
    <p:sldId id="11090327" r:id="rId7"/>
    <p:sldId id="11090368" r:id="rId8"/>
  </p:sldIdLst>
  <p:sldSz cx="12192000" cy="6858000"/>
  <p:notesSz cx="6797675" cy="9928225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F8CA39-4F76-4541-BBE6-70CE938464B6}">
          <p14:sldIdLst>
            <p14:sldId id="11090366"/>
            <p14:sldId id="11090369"/>
            <p14:sldId id="11090367"/>
            <p14:sldId id="11090327"/>
            <p14:sldId id="110903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87" userDrawn="1">
          <p15:clr>
            <a:srgbClr val="A4A3A4"/>
          </p15:clr>
        </p15:guide>
        <p15:guide id="2" pos="377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in" initials="m" lastIdx="1" clrIdx="0"/>
  <p:cmAuthor id="2" name="Pan Xudong" initials="PX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2E2"/>
    <a:srgbClr val="000096"/>
    <a:srgbClr val="3E7CA5"/>
    <a:srgbClr val="F8F4F3"/>
    <a:srgbClr val="CCE1F4"/>
    <a:srgbClr val="7FA5CA"/>
    <a:srgbClr val="1B51A0"/>
    <a:srgbClr val="005AA7"/>
    <a:srgbClr val="56C4DF"/>
    <a:srgbClr val="8AB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5" autoAdjust="0"/>
    <p:restoredTop sz="96281" autoAdjust="0"/>
  </p:normalViewPr>
  <p:slideViewPr>
    <p:cSldViewPr showGuides="1">
      <p:cViewPr varScale="1">
        <p:scale>
          <a:sx n="123" d="100"/>
          <a:sy n="123" d="100"/>
        </p:scale>
        <p:origin x="232" y="264"/>
      </p:cViewPr>
      <p:guideLst>
        <p:guide orient="horz" pos="2087"/>
        <p:guide pos="3777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EF570-EB03-40B8-B3D1-A5AF61711C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AC3F0-AB03-4349-8210-E140BF66C7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479FE-55C1-491D-929F-4A89403F73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B7D6A-0E72-44C3-AB8B-7356BB986E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对抗样本则是在训练好的模型上去寻找一种漏洞，也就是让预测的标签发生错误。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攻击者通过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正常样本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上加上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人眼无法分辨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的扰动，产生能使得模型发生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异常预测行为的样本。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en-US" altLang="zh-CN" dirty="0"/>
          </a:p>
          <a:p>
            <a:r>
              <a:rPr kumimoji="1" lang="zh-CN" altLang="en-US" dirty="0"/>
              <a:t>例如（中间图），在这个鸭子图像上增加中间的噪声（通过算法生成），使得对抗样本被模型分为马（实际威胁：人脸识别，通过在脸上贴</a:t>
            </a:r>
            <a:r>
              <a:rPr kumimoji="1" lang="en-US" altLang="zh-CN" dirty="0"/>
              <a:t>patch</a:t>
            </a:r>
            <a:r>
              <a:rPr kumimoji="1" lang="zh-CN" altLang="en-US" dirty="0"/>
              <a:t>或其他物品，实现人脸盗刷）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dirty="0"/>
              <a:t>例如（下图），在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的音频上增加小噪声，却能使模型将该音频分为“</a:t>
            </a:r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door</a:t>
            </a:r>
            <a:r>
              <a:rPr kumimoji="1" lang="zh-CN" altLang="en-US" dirty="0"/>
              <a:t>” （实际威胁：语音认证，智能音箱，解锁他人设备或者触发智能家居行为）虽然波形几乎没有变化，给出的指令却变成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此外，对抗样本通常还需要附加一些别的约束，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</a:rPr>
              <a:t>在不同应用场景中具有不同的内涵，比如在这个场景下就是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人眼无法分辨的扰动</a:t>
            </a:r>
            <a:r>
              <a:rPr lang="zh-CN" altLang="en-US" sz="1200" b="0" dirty="0">
                <a:latin typeface="微软雅黑" panose="020B0503020204020204" charset="-122"/>
                <a:ea typeface="微软雅黑" panose="020B0503020204020204" charset="-122"/>
              </a:rPr>
              <a:t>；语言场景下则是比较小而均匀的噪声，使得波形变化不大。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B7D6A-0E72-44C3-AB8B-7356BB986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1749405" y="6375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6593937"/>
            <a:ext cx="12192000" cy="260648"/>
          </a:xfrm>
          <a:prstGeom prst="rect">
            <a:avLst/>
          </a:prstGeom>
          <a:solidFill>
            <a:srgbClr val="000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335360" y="6565935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复旦大学</a:t>
            </a:r>
            <a:r>
              <a:rPr lang="zh-CN" altLang="en-US" sz="1600" b="1" baseline="0" dirty="0">
                <a:solidFill>
                  <a:schemeClr val="bg1"/>
                </a:solidFill>
              </a:rPr>
              <a:t>系统软件与安全实验室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593937"/>
            <a:ext cx="12192000" cy="260648"/>
          </a:xfrm>
          <a:prstGeom prst="rect">
            <a:avLst/>
          </a:prstGeom>
          <a:solidFill>
            <a:srgbClr val="000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335360" y="6565935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复旦大学</a:t>
            </a:r>
            <a:r>
              <a:rPr lang="zh-CN" altLang="en-US" sz="1600" b="1" baseline="0" dirty="0">
                <a:solidFill>
                  <a:schemeClr val="bg1"/>
                </a:solidFill>
              </a:rPr>
              <a:t>系统软件与安全实验室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8980" y="243176"/>
            <a:ext cx="10713604" cy="648072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009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918" y="980728"/>
            <a:ext cx="11203698" cy="5616624"/>
          </a:xfrm>
        </p:spPr>
        <p:txBody>
          <a:bodyPr/>
          <a:lstStyle>
            <a:lvl1pPr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2400"/>
            </a:lvl1pPr>
            <a:lvl2pPr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2100"/>
            </a:lvl2pPr>
            <a:lvl3pPr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900"/>
            </a:lvl3pPr>
            <a:lvl4pPr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0" y="6593937"/>
            <a:ext cx="12192000" cy="260648"/>
          </a:xfrm>
          <a:prstGeom prst="rect">
            <a:avLst/>
          </a:prstGeom>
          <a:solidFill>
            <a:srgbClr val="000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335360" y="6565935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复旦大学</a:t>
            </a:r>
            <a:r>
              <a:rPr lang="zh-CN" altLang="en-US" sz="1600" b="1" baseline="0" dirty="0">
                <a:solidFill>
                  <a:schemeClr val="bg1"/>
                </a:solidFill>
              </a:rPr>
              <a:t>系统软件与安全实验室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1634865" y="6513005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D7D24CF-F48A-490E-A755-573AB9581827}" type="slidenum">
              <a:rPr lang="zh-CN" altLang="en-US" sz="2000" smtClean="0">
                <a:solidFill>
                  <a:schemeClr val="bg1"/>
                </a:solidFill>
              </a:rPr>
            </a:fld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176881" y="327070"/>
            <a:ext cx="269135" cy="445596"/>
          </a:xfrm>
          <a:prstGeom prst="rect">
            <a:avLst/>
          </a:prstGeom>
          <a:solidFill>
            <a:srgbClr val="000096"/>
          </a:solidFill>
          <a:ln w="38100">
            <a:noFill/>
          </a:ln>
          <a:effectLst>
            <a:outerShdw blurRad="152400" dist="76200" dir="2700000" algn="tl" rotWithShape="0">
              <a:srgbClr val="036CD4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300000000000000" pitchFamily="34" charset="-122"/>
              <a:ea typeface="思源黑体 CN Medium" panose="020B0300000000000000" pitchFamily="34" charset="-122"/>
              <a:sym typeface="思源黑体 CN Normal" panose="020B0300000000000000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84101" y="327070"/>
            <a:ext cx="116794" cy="445596"/>
          </a:xfrm>
          <a:prstGeom prst="rect">
            <a:avLst/>
          </a:prstGeom>
          <a:solidFill>
            <a:srgbClr val="000096"/>
          </a:solidFill>
          <a:ln w="38100">
            <a:noFill/>
          </a:ln>
          <a:effectLst>
            <a:outerShdw blurRad="152400" dist="76200" dir="2700000" algn="tl" rotWithShape="0">
              <a:srgbClr val="036CD4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Normal" panose="020B0300000000000000" pitchFamily="34" charset="-122"/>
              <a:ea typeface="思源黑体 CN Medium" panose="020B0300000000000000" pitchFamily="34" charset="-122"/>
              <a:sym typeface="思源黑体 CN Normal" panose="020B0300000000000000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74021"/>
            <a:ext cx="12192669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646" y="907093"/>
            <a:ext cx="6557247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6733" y="1657695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28897" y="1949372"/>
            <a:ext cx="6533290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13231" y="6227191"/>
            <a:ext cx="1616538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" y="-74022"/>
            <a:ext cx="12318780" cy="6932021"/>
          </a:xfrm>
          <a:prstGeom prst="rect">
            <a:avLst/>
          </a:prstGeom>
        </p:spPr>
      </p:pic>
      <p:pic>
        <p:nvPicPr>
          <p:cNvPr id="9" name="Picture 4" descr="上海达澈生物科技有限公司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030" y="88900"/>
            <a:ext cx="925870" cy="92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 userDrawn="1"/>
        </p:nvSpPr>
        <p:spPr>
          <a:xfrm>
            <a:off x="152400" y="6564411"/>
            <a:ext cx="287258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rgbClr val="0E419C"/>
                </a:solidFill>
                <a:latin typeface="微软雅黑" panose="020B0503020204020204" charset="-122"/>
                <a:ea typeface="微软雅黑" panose="020B0503020204020204" charset="-122"/>
              </a:rPr>
              <a:t>复旦大学系统软件与安全实验室</a:t>
            </a:r>
            <a:endParaRPr kumimoji="1" lang="zh-CN" altLang="en-US" sz="1600" b="1" dirty="0">
              <a:solidFill>
                <a:srgbClr val="0E419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" y="0"/>
            <a:ext cx="12187239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5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031" y="248116"/>
            <a:ext cx="8966337" cy="88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032" y="1308762"/>
            <a:ext cx="10911768" cy="5391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158178"/>
          </a:xfrm>
          <a:prstGeom prst="rect">
            <a:avLst/>
          </a:prstGeom>
          <a:solidFill>
            <a:srgbClr val="000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ea typeface="微软雅黑" panose="020B0503020204020204" charset="-122"/>
            </a:endParaRPr>
          </a:p>
        </p:txBody>
      </p:sp>
      <p:pic>
        <p:nvPicPr>
          <p:cNvPr id="1026" name="Picture 2" descr="FUDAN University | ContactCenterWorld.com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145" y="215885"/>
            <a:ext cx="864078" cy="8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6593937"/>
            <a:ext cx="12192000" cy="260648"/>
          </a:xfrm>
          <a:prstGeom prst="rect">
            <a:avLst/>
          </a:prstGeom>
          <a:solidFill>
            <a:srgbClr val="000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335360" y="6565935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复旦大学</a:t>
            </a:r>
            <a:r>
              <a:rPr lang="zh-CN" altLang="en-US" sz="1600" b="1" baseline="0" dirty="0">
                <a:solidFill>
                  <a:schemeClr val="bg1"/>
                </a:solidFill>
              </a:rPr>
              <a:t>系统软件与安全实验室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788410" y="4812030"/>
            <a:ext cx="4614545" cy="14243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 sz="4400">
                <a:solidFill>
                  <a:srgbClr val="050099"/>
                </a:solidFill>
                <a:latin typeface="Kaiti SC Regular"/>
                <a:ea typeface="Kaiti SC Regular"/>
                <a:cs typeface="Kaiti SC Regular"/>
              </a:defRPr>
            </a:lvl1pPr>
          </a:lstStyle>
          <a:p>
            <a:r>
              <a:rPr lang="zh-CN" altLang="en-US" sz="3200" dirty="0">
                <a:solidFill>
                  <a:srgbClr val="204A8D"/>
                </a:solidFill>
                <a:latin typeface="微软雅黑" panose="020B0503020204020204" charset="-122"/>
                <a:ea typeface="微软雅黑" panose="020B0503020204020204" charset="-122"/>
              </a:rPr>
              <a:t>任课</a:t>
            </a:r>
            <a:r>
              <a:rPr lang="zh-CN" altLang="en-US" sz="3200" dirty="0">
                <a:solidFill>
                  <a:srgbClr val="204A8D"/>
                </a:solidFill>
                <a:latin typeface="微软雅黑" panose="020B0503020204020204" charset="-122"/>
                <a:ea typeface="微软雅黑" panose="020B0503020204020204" charset="-122"/>
              </a:rPr>
              <a:t>教师：潘旭东</a:t>
            </a:r>
            <a:r>
              <a:rPr lang="en-US" altLang="zh-CN" sz="3200" dirty="0">
                <a:solidFill>
                  <a:srgbClr val="204A8D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3200" dirty="0">
              <a:solidFill>
                <a:srgbClr val="204A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3200" dirty="0">
              <a:solidFill>
                <a:srgbClr val="204A8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深度学习基础…"/>
          <p:cNvSpPr txBox="1"/>
          <p:nvPr/>
        </p:nvSpPr>
        <p:spPr>
          <a:xfrm>
            <a:off x="-635" y="1795145"/>
            <a:ext cx="12193270" cy="2633345"/>
          </a:xfrm>
          <a:prstGeom prst="rect">
            <a:avLst/>
          </a:prstGeom>
          <a:solidFill>
            <a:srgbClr val="204A8D"/>
          </a:solidFill>
          <a:ln w="12700">
            <a:miter lim="400000"/>
          </a:ln>
        </p:spPr>
        <p:txBody>
          <a:bodyPr wrap="square" lIns="50800" tIns="50800" rIns="50800" bIns="50800" anchor="ctr">
            <a:noAutofit/>
          </a:bodyPr>
          <a:lstStyle/>
          <a:p>
            <a:pPr algn="ctr">
              <a:lnSpc>
                <a:spcPct val="150000"/>
              </a:lnSpc>
              <a:defRPr sz="7200">
                <a:solidFill>
                  <a:srgbClr val="050099"/>
                </a:solidFill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 sz="4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深度学习基础</a:t>
            </a:r>
            <a:endParaRPr sz="4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50000"/>
              </a:lnSpc>
              <a:defRPr sz="7200">
                <a:solidFill>
                  <a:srgbClr val="050099"/>
                </a:solidFill>
                <a:latin typeface="Kaiti SC Regular"/>
                <a:ea typeface="Kaiti SC Regular"/>
                <a:cs typeface="Kaiti SC Regular"/>
                <a:sym typeface="Kaiti SC Regular"/>
              </a:defRPr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十一讲：实训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内容</a:t>
            </a:r>
            <a:endParaRPr lang="zh-CN" altLang="en-US" sz="4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795145"/>
            <a:ext cx="2072005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AIB310003.04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1353801" y="6277928"/>
            <a:ext cx="714375" cy="521970"/>
          </a:xfr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对抗样本：概念与示例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8810" y="980867"/>
            <a:ext cx="1129327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定义：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正常样本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加上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人眼无法分辨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的扰动，产生使模型发生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错误预测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的样本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020754" y="4108293"/>
            <a:ext cx="7763317" cy="405668"/>
            <a:chOff x="1991152" y="4384128"/>
            <a:chExt cx="7763317" cy="405668"/>
          </a:xfrm>
        </p:grpSpPr>
        <p:sp>
          <p:nvSpPr>
            <p:cNvPr id="7" name="文本框 6"/>
            <p:cNvSpPr txBox="1"/>
            <p:nvPr/>
          </p:nvSpPr>
          <p:spPr>
            <a:xfrm>
              <a:off x="1991152" y="4384128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正常样本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490314" y="438968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微小扰动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543880" y="4384128"/>
              <a:ext cx="121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对抗样本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6698" y="1835124"/>
            <a:ext cx="8653814" cy="219673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60" y="4724039"/>
            <a:ext cx="2095238" cy="600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985" y="4717095"/>
            <a:ext cx="2239582" cy="58096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875778" y="4508403"/>
            <a:ext cx="2662850" cy="109834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384571" y="5761629"/>
            <a:ext cx="5645263" cy="461665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熊猫被错误分类为“长臂猿”（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gibbon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95" y="260321"/>
            <a:ext cx="10713604" cy="648072"/>
          </a:xfrm>
        </p:spPr>
        <p:txBody>
          <a:bodyPr/>
          <a:p>
            <a:r>
              <a:rPr lang="zh-CN" altLang="en-US"/>
              <a:t>对抗样本生成</a:t>
            </a:r>
            <a:r>
              <a:rPr lang="en-US" altLang="zh-CN"/>
              <a:t>——FGSM</a:t>
            </a:r>
            <a:r>
              <a:rPr lang="zh-CN" altLang="en-US"/>
              <a:t>（</a:t>
            </a:r>
            <a:r>
              <a:rPr lang="en-US" altLang="zh-CN"/>
              <a:t>Fast Gradient Sign Method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35" y="1124585"/>
            <a:ext cx="11901805" cy="4803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70" y="2852420"/>
            <a:ext cx="2527300" cy="18986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对抗样本生成</a:t>
            </a:r>
            <a:r>
              <a:rPr lang="en-US" altLang="zh-CN">
                <a:sym typeface="+mn-ea"/>
              </a:rPr>
              <a:t>——FGSM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Fast Gradient Sign Method</a:t>
            </a:r>
            <a:r>
              <a:rPr lang="zh-CN" altLang="en-US">
                <a:sym typeface="+mn-ea"/>
              </a:rPr>
              <a:t>）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23200" y="2276475"/>
            <a:ext cx="2658745" cy="34245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1180" y="908477"/>
            <a:ext cx="1129327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本次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Lab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目标：使用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FGSM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，对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MINST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数据集中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正常样本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加上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人眼无法分辨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的扰动，产生使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LeNet-5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网络发生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错误预测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的样本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5" y="2165350"/>
            <a:ext cx="3809365" cy="37928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2225675"/>
            <a:ext cx="3696970" cy="35566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95" y="260321"/>
            <a:ext cx="10713604" cy="648072"/>
          </a:xfrm>
        </p:spPr>
        <p:txBody>
          <a:bodyPr/>
          <a:p>
            <a:r>
              <a:rPr lang="zh-CN" altLang="en-US"/>
              <a:t>对抗样本生成</a:t>
            </a:r>
            <a:r>
              <a:rPr lang="en-US" altLang="zh-CN"/>
              <a:t>——FGSM</a:t>
            </a:r>
            <a:r>
              <a:rPr lang="zh-CN" altLang="en-US"/>
              <a:t>（</a:t>
            </a:r>
            <a:r>
              <a:rPr lang="en-US" altLang="zh-CN"/>
              <a:t>Fast Gradient Sign Method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5325" y="1052830"/>
            <a:ext cx="1029335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实验内容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1. </a:t>
            </a:r>
            <a:r>
              <a:rPr lang="zh-CN" altLang="en-US" sz="2400"/>
              <a:t>预备：在手写数字识别数据集</a:t>
            </a:r>
            <a:r>
              <a:rPr lang="en-US" altLang="zh-CN" sz="2400"/>
              <a:t>MNIST</a:t>
            </a:r>
            <a:r>
              <a:rPr lang="zh-CN" altLang="en-US" sz="2400"/>
              <a:t>上训练</a:t>
            </a:r>
            <a:r>
              <a:rPr lang="en-US" altLang="zh-CN" sz="2400"/>
              <a:t>LeNet-5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2. </a:t>
            </a:r>
            <a:r>
              <a:rPr lang="zh-CN" altLang="en-US" sz="2400"/>
              <a:t>数据选择：选择一张</a:t>
            </a:r>
            <a:r>
              <a:rPr lang="en-US" altLang="zh-CN" sz="2400"/>
              <a:t>LeNet-5</a:t>
            </a:r>
            <a:r>
              <a:rPr lang="zh-CN" altLang="en-US" sz="2400"/>
              <a:t>能够正确分类的数字，实现</a:t>
            </a:r>
            <a:r>
              <a:rPr lang="en-US" altLang="zh-CN" sz="2400"/>
              <a:t>FGSM</a:t>
            </a:r>
            <a:r>
              <a:rPr lang="zh-CN" altLang="en-US" sz="2400"/>
              <a:t>算法</a:t>
            </a:r>
            <a:endParaRPr lang="zh-CN" altLang="en-US" sz="2400"/>
          </a:p>
          <a:p>
            <a:pPr indent="457200">
              <a:lnSpc>
                <a:spcPct val="150000"/>
              </a:lnSpc>
            </a:pPr>
            <a:r>
              <a:rPr lang="en-US" altLang="zh-CN" sz="2400" b="1"/>
              <a:t>#Checkpoint 1</a:t>
            </a:r>
            <a:r>
              <a:rPr lang="en-US" altLang="zh-CN" sz="2400"/>
              <a:t>: </a:t>
            </a:r>
            <a:r>
              <a:rPr lang="zh-CN" altLang="en-US" sz="2400"/>
              <a:t>模型将该数字分类</a:t>
            </a:r>
            <a:r>
              <a:rPr lang="zh-CN" altLang="en-US" sz="2400"/>
              <a:t>错误</a:t>
            </a:r>
            <a:endParaRPr lang="zh-CN" altLang="en-US" sz="2400"/>
          </a:p>
          <a:p>
            <a:pPr indent="0">
              <a:lnSpc>
                <a:spcPct val="150000"/>
              </a:lnSpc>
            </a:pPr>
            <a:r>
              <a:rPr lang="en-US" altLang="zh-CN" sz="2400"/>
              <a:t>3. Bonus</a:t>
            </a:r>
            <a:r>
              <a:rPr lang="zh-CN" altLang="en-US" sz="2400"/>
              <a:t>：尝试修改</a:t>
            </a:r>
            <a:r>
              <a:rPr lang="en-US" altLang="zh-CN" sz="2400"/>
              <a:t>FGSM</a:t>
            </a:r>
            <a:r>
              <a:rPr lang="zh-CN" altLang="en-US" sz="2400"/>
              <a:t>算法，实现定向错分类</a:t>
            </a:r>
            <a:r>
              <a:rPr lang="zh-CN" altLang="en-US" sz="2400"/>
              <a:t>效果</a:t>
            </a:r>
            <a:endParaRPr lang="zh-CN" altLang="en-US" sz="2400"/>
          </a:p>
          <a:p>
            <a:pPr indent="457200">
              <a:lnSpc>
                <a:spcPct val="150000"/>
              </a:lnSpc>
            </a:pPr>
            <a:r>
              <a:rPr lang="en-US" altLang="zh-CN" sz="2400" b="1"/>
              <a:t>#Checkpoint 2:</a:t>
            </a:r>
            <a:r>
              <a:rPr lang="en-US" altLang="zh-CN" sz="2400"/>
              <a:t> </a:t>
            </a:r>
            <a:r>
              <a:rPr lang="zh-CN" altLang="en-US" sz="2400"/>
              <a:t>让模型将该数字</a:t>
            </a:r>
            <a:r>
              <a:rPr lang="zh-CN" altLang="en-US" sz="2400"/>
              <a:t>错误分类为</a:t>
            </a:r>
            <a:r>
              <a:rPr lang="en-US" altLang="zh-CN" sz="2400"/>
              <a:t>“9”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提交内容：代码</a:t>
            </a:r>
            <a:r>
              <a:rPr lang="en-US" altLang="zh-CN" sz="2400"/>
              <a:t>+</a:t>
            </a:r>
            <a:r>
              <a:rPr lang="zh-CN" altLang="en-US" sz="2400"/>
              <a:t>简单的实验报告</a:t>
            </a:r>
            <a:r>
              <a:rPr lang="en-US" altLang="zh-CN" sz="2400"/>
              <a:t>+</a:t>
            </a:r>
            <a:r>
              <a:rPr lang="zh-CN" altLang="en-US" sz="2400"/>
              <a:t>两个对抗样本</a:t>
            </a:r>
            <a:r>
              <a:rPr lang="zh-CN" altLang="en-US" sz="2400"/>
              <a:t>图像</a:t>
            </a:r>
            <a:endParaRPr lang="zh-CN" altLang="en-US" sz="2400"/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得分：按时上交</a:t>
            </a:r>
            <a:r>
              <a:rPr lang="en-US" altLang="zh-CN" sz="2400"/>
              <a:t>60</a:t>
            </a:r>
            <a:r>
              <a:rPr lang="zh-CN" altLang="en-US" sz="2400"/>
              <a:t>分</a:t>
            </a:r>
            <a:r>
              <a:rPr lang="en-US" altLang="zh-CN" sz="2400"/>
              <a:t> + Checkpoint 1</a:t>
            </a:r>
            <a:r>
              <a:rPr lang="zh-CN" altLang="en-US" sz="2400"/>
              <a:t>（</a:t>
            </a:r>
            <a:r>
              <a:rPr lang="en-US" altLang="zh-CN" sz="2400"/>
              <a:t>40</a:t>
            </a:r>
            <a:r>
              <a:rPr lang="zh-CN" altLang="en-US" sz="2400"/>
              <a:t>分）</a:t>
            </a:r>
            <a:r>
              <a:rPr lang="en-US" altLang="zh-CN" sz="2400"/>
              <a:t>+ Checkpoint2</a:t>
            </a:r>
            <a:r>
              <a:rPr lang="zh-CN" altLang="en-US" sz="2400"/>
              <a:t>（额外</a:t>
            </a:r>
            <a:r>
              <a:rPr lang="en-US" altLang="zh-CN" sz="2400"/>
              <a:t>+60</a:t>
            </a:r>
            <a:r>
              <a:rPr lang="zh-CN" altLang="en-US" sz="2400"/>
              <a:t>分）</a:t>
            </a:r>
            <a:endParaRPr lang="zh-CN" altLang="en-US" sz="2400"/>
          </a:p>
          <a:p>
            <a:pPr indent="0">
              <a:lnSpc>
                <a:spcPct val="150000"/>
              </a:lnSpc>
            </a:pPr>
            <a:r>
              <a:rPr lang="en-US" altLang="zh-CN" sz="2400"/>
              <a:t> </a:t>
            </a:r>
            <a:endParaRPr lang="zh-CN" altLang="en-US" sz="2400"/>
          </a:p>
          <a:p>
            <a:pPr indent="0">
              <a:lnSpc>
                <a:spcPct val="150000"/>
              </a:lnSpc>
            </a:pPr>
            <a:r>
              <a:rPr lang="zh-CN" altLang="en-US"/>
              <a:t>参考资料：Explaning and harnessing adversarial examples (ICLR'15, https://arxiv.org/pdf/1412.6572)</a:t>
            </a:r>
            <a:endParaRPr lang="zh-CN" altLang="en-US"/>
          </a:p>
          <a:p>
            <a:pPr indent="0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COMMONDATA" val="eyJoZGlkIjoiNTZjNmVkOTViNzc1MzBiZDBhZDk5NTljNWJlMTE2ZDIifQ=="/>
</p:tagLst>
</file>

<file path=ppt/theme/theme1.xml><?xml version="1.0" encoding="utf-8"?>
<a:theme xmlns:a="http://schemas.openxmlformats.org/drawingml/2006/main" name="Copyright (c) 2007-2010 NordriDesign™ _light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复旦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WPS 演示</Application>
  <PresentationFormat>宽屏</PresentationFormat>
  <Paragraphs>42</Paragraphs>
  <Slides>5</Slides>
  <Notes>5</Notes>
  <HiddenSlides>0</HiddenSlides>
  <MMClips>3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思源黑体 CN Normal</vt:lpstr>
      <vt:lpstr>思源黑体 CN Medium</vt:lpstr>
      <vt:lpstr>黑体</vt:lpstr>
      <vt:lpstr>Wingdings</vt:lpstr>
      <vt:lpstr>Calibri</vt:lpstr>
      <vt:lpstr>Arial Unicode MS</vt:lpstr>
      <vt:lpstr>Kaiti SC Regular</vt:lpstr>
      <vt:lpstr>Segoe Print</vt:lpstr>
      <vt:lpstr>等线</vt:lpstr>
      <vt:lpstr>Copyright (c) 2007-2010 NordriDesign™ _light</vt:lpstr>
      <vt:lpstr>PowerPoint 演示文稿</vt:lpstr>
      <vt:lpstr>对抗样本：概念与示例</vt:lpstr>
      <vt:lpstr>对抗样本生成——FGSM（Fast Gradient Sign Method）</vt:lpstr>
      <vt:lpstr>[页面标题]</vt:lpstr>
      <vt:lpstr>对抗样本生成——FGSM（Fast Gradient Sign Method）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研究进展</dc:title>
  <dc:creator>mac</dc:creator>
  <cp:lastModifiedBy>仰天长笑</cp:lastModifiedBy>
  <cp:revision>14155</cp:revision>
  <cp:lastPrinted>2024-08-28T08:31:00Z</cp:lastPrinted>
  <dcterms:created xsi:type="dcterms:W3CDTF">2024-08-28T08:31:00Z</dcterms:created>
  <dcterms:modified xsi:type="dcterms:W3CDTF">2024-11-21T08:23:59Z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0B2461486B8C41ED9CF129DBF8C236E2_13</vt:lpwstr>
  </property>
  <property fmtid="{D5CDD505-2E9C-101B-9397-08002B2CF9AE}" pid="3" name="KSOProductBuildVer">
    <vt:lpwstr>2052-12.1.0.18912</vt:lpwstr>
  </property>
</Properties>
</file>