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  <p:sldId id="270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A47349-968D-F54B-BB07-762304B5D0F8}">
          <p14:sldIdLst>
            <p14:sldId id="256"/>
            <p14:sldId id="257"/>
            <p14:sldId id="258"/>
            <p14:sldId id="259"/>
            <p14:sldId id="261"/>
            <p14:sldId id="260"/>
            <p14:sldId id="262"/>
            <p14:sldId id="263"/>
            <p14:sldId id="265"/>
            <p14:sldId id="266"/>
            <p14:sldId id="267"/>
            <p14:sldId id="269"/>
            <p14:sldId id="268"/>
            <p14:sldId id="264"/>
            <p14:sldId id="270"/>
            <p14:sldId id="274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SVM" id="{5ED30DEB-1144-3241-A811-DB40382AE8A1}">
          <p14:sldIdLst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6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/>
    <p:restoredTop sz="94762"/>
  </p:normalViewPr>
  <p:slideViewPr>
    <p:cSldViewPr snapToGrid="0" snapToObjects="1">
      <p:cViewPr>
        <p:scale>
          <a:sx n="100" d="100"/>
          <a:sy n="100" d="100"/>
        </p:scale>
        <p:origin x="76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99.png"/><Relationship Id="rId5" Type="http://schemas.openxmlformats.org/officeDocument/2006/relationships/image" Target="../media/image94.png"/><Relationship Id="rId10" Type="http://schemas.openxmlformats.org/officeDocument/2006/relationships/image" Target="../media/image98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image" Target="../media/image145.png"/><Relationship Id="rId5" Type="http://schemas.openxmlformats.org/officeDocument/2006/relationships/image" Target="../media/image139.png"/><Relationship Id="rId10" Type="http://schemas.openxmlformats.org/officeDocument/2006/relationships/image" Target="../media/image144.png"/><Relationship Id="rId4" Type="http://schemas.openxmlformats.org/officeDocument/2006/relationships/image" Target="../media/image138.png"/><Relationship Id="rId9" Type="http://schemas.openxmlformats.org/officeDocument/2006/relationships/image" Target="../media/image1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7698" y="291398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463371" y="3892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642847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4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817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B08496-0618-F74A-9C95-F87EEBD079B5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8978BB-3EA4-F14E-8650-3D308788C6CB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9B6F0-D89D-7842-8559-0F7B8BCE9173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DEAE9-6266-CA4E-B6AA-E382BE7497F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E0D0F-81CC-6846-9BA6-758BC4413A2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08702" y="364748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6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60AD607-48D2-BB48-8B87-084873480B68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AA9EB-9B1D-A04E-95AB-0F1965E60555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B941C-B79E-EC4A-9CD7-CD10EC4F644A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FCB00-D195-F94A-B016-C6978E35A112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FA57C-C82B-2E40-B8AC-0BF887D981F5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468123" y="2066446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533641" y="3722108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701995" y="3722108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68586" y="2822027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05666" y="2822027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50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6043929" y="390852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994054" y="3040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63796" y="304453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718993" y="3830884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blipFill>
                <a:blip r:embed="rId3"/>
                <a:stretch>
                  <a:fillRect l="-12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/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blipFill>
                <a:blip r:embed="rId4"/>
                <a:stretch>
                  <a:fillRect l="-10000" t="-26087" r="-41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/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=18000+0.1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−8000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=17200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18000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blipFill>
                <a:blip r:embed="rId5"/>
                <a:stretch>
                  <a:fillRect t="-2986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3061" y="2915735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76153" y="348806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t=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2,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(A)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calculate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blipFill>
                <a:blip r:embed="rId3"/>
                <a:stretch>
                  <a:fillRect l="-89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7FB4D7-12B3-404C-A00C-7ECC44B1D9EE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14D2-B83D-404B-B61F-8591B993A9E3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3127A-EF85-CF40-911B-1ED0EDCA1C0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F0C03-6AE5-574D-9B44-83F9EB980E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72018D5-5E7C-744E-B381-9B743343F8BB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1600,</a:t>
            </a:r>
            <a:r>
              <a:rPr lang="zh-CN" altLang="en-US" dirty="0"/>
              <a:t> </a:t>
            </a:r>
            <a:r>
              <a:rPr lang="en-US" altLang="zh-CN" dirty="0"/>
              <a:t>5600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C954-B27B-B849-8B5D-DD4D0026C135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117C7-2A99-5C44-8EAB-2DC8B26DA65B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4168ED-A6A0-ED41-A415-0AC4ACCEB1F0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ED20F-225F-2E4A-AAB0-F79ABD1C1F33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blipFill>
                <a:blip r:embed="rId6"/>
                <a:stretch>
                  <a:fillRect l="-2532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E17A2AF-FECF-DA45-B576-9E23F7C51D16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B7CF6-ADE6-C447-BE11-82E87891065D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335B5-0F9A-9846-B6AF-348A5D7DD8D7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274B7-B67E-484E-848C-2A12D0B3788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7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C20878F-2FAA-F64A-82D9-67A4EA471C49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3600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E28FA-E391-8F4D-A14B-C482E932DAFF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FBFB66-8908-8944-9372-093A3EAE170C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84EDA-F100-D04B-8BAA-A39CC83911FC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BCBEE8-D99F-A448-AE85-3F9678B402AE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ED275-B21E-1B4E-9D7A-686A87F2E436}"/>
              </a:ext>
            </a:extLst>
          </p:cNvPr>
          <p:cNvCxnSpPr>
            <a:cxnSpLocks/>
          </p:cNvCxnSpPr>
          <p:nvPr/>
        </p:nvCxnSpPr>
        <p:spPr>
          <a:xfrm>
            <a:off x="7872410" y="3647714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05ED6-9A8F-0C47-A8D8-056D31778013}"/>
              </a:ext>
            </a:extLst>
          </p:cNvPr>
          <p:cNvSpPr txBox="1"/>
          <p:nvPr/>
        </p:nvSpPr>
        <p:spPr>
          <a:xfrm>
            <a:off x="3492966" y="38881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DF7C4-AB89-5D4A-9E7F-F52EDA28A299}"/>
              </a:ext>
            </a:extLst>
          </p:cNvPr>
          <p:cNvSpPr/>
          <p:nvPr/>
        </p:nvSpPr>
        <p:spPr>
          <a:xfrm>
            <a:off x="1534991" y="254131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641635" y="3956076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717"/>
              </p:ext>
            </p:extLst>
          </p:nvPr>
        </p:nvGraphicFramePr>
        <p:xfrm>
          <a:off x="1601943" y="282959"/>
          <a:ext cx="58749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=1.67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/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zh-C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</a:rPr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𝐥𝐨𝐠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num>
                                <m:den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0" y="739496"/>
                <a:ext cx="2421924" cy="2066335"/>
              </a:xfrm>
              <a:prstGeom prst="rect">
                <a:avLst/>
              </a:prstGeom>
              <a:blipFill>
                <a:blip r:embed="rId4"/>
                <a:stretch>
                  <a:fillRect l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5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0.4,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=−0.42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C0680CA-16D5-7C44-A1BF-8A0120BE8584}"/>
              </a:ext>
            </a:extLst>
          </p:cNvPr>
          <p:cNvSpPr txBox="1"/>
          <p:nvPr/>
        </p:nvSpPr>
        <p:spPr>
          <a:xfrm>
            <a:off x="5421929" y="3402078"/>
            <a:ext cx="333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3EA34C1-E84F-7D48-B617-5A5AD02F3A90}"/>
              </a:ext>
            </a:extLst>
          </p:cNvPr>
          <p:cNvSpPr/>
          <p:nvPr/>
        </p:nvSpPr>
        <p:spPr>
          <a:xfrm>
            <a:off x="829740" y="2606142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3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A8C4B58-6802-A741-A0D1-D57FCF24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5363"/>
              </p:ext>
            </p:extLst>
          </p:nvPr>
        </p:nvGraphicFramePr>
        <p:xfrm>
          <a:off x="1309817" y="1337040"/>
          <a:ext cx="716692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50752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70459">
                  <a:extLst>
                    <a:ext uri="{9D8B030D-6E8A-4147-A177-3AD203B41FA5}">
                      <a16:colId xmlns:a16="http://schemas.microsoft.com/office/drawing/2014/main" val="2778724051"/>
                    </a:ext>
                  </a:extLst>
                </a:gridCol>
                <a:gridCol w="1544596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273898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B4724D-731D-3048-842B-882BF0FF737E}"/>
              </a:ext>
            </a:extLst>
          </p:cNvPr>
          <p:cNvSpPr txBox="1"/>
          <p:nvPr/>
        </p:nvSpPr>
        <p:spPr>
          <a:xfrm>
            <a:off x="2446639" y="190630"/>
            <a:ext cx="444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(odds)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Probability,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r>
              <a:rPr lang="zh-CN" altLang="en-US" dirty="0"/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/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=0.41+0.5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−0.84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−0.84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1.67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/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7AA0EC8-0656-844A-ADFE-CA3114B33818}"/>
              </a:ext>
            </a:extLst>
          </p:cNvPr>
          <p:cNvSpPr/>
          <p:nvPr/>
        </p:nvSpPr>
        <p:spPr>
          <a:xfrm>
            <a:off x="6783859" y="1337040"/>
            <a:ext cx="1569309" cy="252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E302-BC97-2B43-BB36-EAAD8573B978}"/>
              </a:ext>
            </a:extLst>
          </p:cNvPr>
          <p:cNvSpPr txBox="1"/>
          <p:nvPr/>
        </p:nvSpPr>
        <p:spPr>
          <a:xfrm>
            <a:off x="8711514" y="1533702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4AF8E-E188-574F-A626-20FE9CD79E23}"/>
              </a:ext>
            </a:extLst>
          </p:cNvPr>
          <p:cNvCxnSpPr>
            <a:cxnSpLocks/>
          </p:cNvCxnSpPr>
          <p:nvPr/>
        </p:nvCxnSpPr>
        <p:spPr>
          <a:xfrm>
            <a:off x="8353168" y="2347784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C570295-1E03-EC4C-9D5F-9B988C09D179}"/>
              </a:ext>
            </a:extLst>
          </p:cNvPr>
          <p:cNvSpPr/>
          <p:nvPr/>
        </p:nvSpPr>
        <p:spPr>
          <a:xfrm>
            <a:off x="1309817" y="246170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1,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556316" y="3942766"/>
            <a:ext cx="12976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-0.55,</a:t>
            </a:r>
            <a:r>
              <a:rPr lang="zh-CN" altLang="en-US" dirty="0"/>
              <a:t> </a:t>
            </a:r>
            <a:r>
              <a:rPr lang="en-US" altLang="zh-CN" dirty="0"/>
              <a:t>0.45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0.22+0.22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0.78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1−0.78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78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=1.28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825" y="5497384"/>
                <a:ext cx="4723132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-0.3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1207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0.22,</a:t>
            </a:r>
            <a:r>
              <a:rPr lang="zh-CN" altLang="en-US" dirty="0"/>
              <a:t> </a:t>
            </a:r>
            <a:r>
              <a:rPr lang="en-US" altLang="zh-CN" dirty="0"/>
              <a:t>0.22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−0.3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0.3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1−0.3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=−1.43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−0.55+0.45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1−0.55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+0.55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(1−0.55)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=−0.20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5481326" cy="661912"/>
              </a:xfrm>
              <a:prstGeom prst="rect">
                <a:avLst/>
              </a:prstGeom>
              <a:blipFill>
                <a:blip r:embed="rId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A5354A2-0603-2D47-A41B-66DC7805F50D}"/>
              </a:ext>
            </a:extLst>
          </p:cNvPr>
          <p:cNvSpPr/>
          <p:nvPr/>
        </p:nvSpPr>
        <p:spPr>
          <a:xfrm>
            <a:off x="1541073" y="1910956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5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451" y="1894693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51030764"/>
                  </p:ext>
                </p:extLst>
              </p:nvPr>
            </p:nvGraphicFramePr>
            <p:xfrm>
              <a:off x="2379792" y="967593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8763" t="-10345" r="-12268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4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6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528" y="3211456"/>
                <a:ext cx="2434713" cy="646331"/>
              </a:xfrm>
              <a:prstGeom prst="rect">
                <a:avLst/>
              </a:prstGeom>
              <a:blipFill>
                <a:blip r:embed="rId3"/>
                <a:stretch>
                  <a:fillRect l="-260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836196" cy="560410"/>
              </a:xfrm>
              <a:prstGeom prst="rect">
                <a:avLst/>
              </a:prstGeom>
              <a:blipFill>
                <a:blip r:embed="rId4"/>
                <a:stretch>
                  <a:fillRect l="-787" r="-7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−3.2=1.99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874580"/>
                <a:ext cx="5418343" cy="652743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9014174" y="346966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707317" y="345679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9687" y="4089552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538390" y="5162330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014174" y="5169424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848809" y="4777517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04449" y="527729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979590" y="480836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340854" y="477751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143785" y="5238198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340875" y="4777517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−3.2=2.13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712" y="2572925"/>
                <a:ext cx="5417573" cy="652743"/>
              </a:xfrm>
              <a:prstGeom prst="rect">
                <a:avLst/>
              </a:prstGeom>
              <a:blipFill>
                <a:blip r:embed="rId8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−3.2=−0.51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956" y="4316302"/>
                <a:ext cx="5468869" cy="652743"/>
              </a:xfrm>
              <a:prstGeom prst="rect">
                <a:avLst/>
              </a:prstGeom>
              <a:blipFill>
                <a:blip r:embed="rId9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5061221" y="3403530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019872" y="259512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endCxn id="46" idx="3"/>
          </p:cNvCxnSpPr>
          <p:nvPr/>
        </p:nvCxnSpPr>
        <p:spPr>
          <a:xfrm flipV="1">
            <a:off x="6732637" y="3603585"/>
            <a:ext cx="916190" cy="45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/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choose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this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tree,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even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,</a:t>
                </a:r>
                <a:r>
                  <a:rPr lang="zh-CN" altLang="en-US" b="1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prevent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prune,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since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Gain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&lt;</a:t>
                </a:r>
                <a:r>
                  <a:rPr lang="zh-CN" altLang="en-US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0</a:t>
                </a:r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283ED20-60CD-0548-BD46-1C8E8B9D6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070" y="4974763"/>
                <a:ext cx="2434713" cy="1200329"/>
              </a:xfrm>
              <a:prstGeom prst="rect">
                <a:avLst/>
              </a:prstGeom>
              <a:blipFill>
                <a:blip r:embed="rId10"/>
                <a:stretch>
                  <a:fillRect l="-2073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EC7185-D529-3245-9D71-0FB63CF49AE7}"/>
              </a:ext>
            </a:extLst>
          </p:cNvPr>
          <p:cNvCxnSpPr>
            <a:cxnSpLocks/>
          </p:cNvCxnSpPr>
          <p:nvPr/>
        </p:nvCxnSpPr>
        <p:spPr>
          <a:xfrm flipV="1">
            <a:off x="6242413" y="4894274"/>
            <a:ext cx="1246393" cy="3484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17895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2309928" cy="62292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2.5−1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2441374" cy="62292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24308"/>
            <a:ext cx="2031215" cy="603444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1123421" y="2292041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.76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0.33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744" y="2011595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6416" y="3130726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3636" r="-937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1">
                <a:extLst>
                  <a:ext uri="{FF2B5EF4-FFF2-40B4-BE49-F238E27FC236}">
                    <a16:creationId xmlns:a16="http://schemas.microsoft.com/office/drawing/2014/main" id="{AFAC0726-660E-3F48-923F-F0F754CDB5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8107569"/>
                  </p:ext>
                </p:extLst>
              </p:nvPr>
            </p:nvGraphicFramePr>
            <p:xfrm>
              <a:off x="2363115" y="504316"/>
              <a:ext cx="5874952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6897" r="-121649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897" r="-1724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0.76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1.24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3E5FEF-2981-784B-B5B5-34B1CDC30666}"/>
              </a:ext>
            </a:extLst>
          </p:cNvPr>
          <p:cNvSpPr/>
          <p:nvPr/>
        </p:nvSpPr>
        <p:spPr>
          <a:xfrm>
            <a:off x="6759146" y="407773"/>
            <a:ext cx="1478922" cy="20512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57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5980550"/>
                  </p:ext>
                </p:extLst>
              </p:nvPr>
            </p:nvGraphicFramePr>
            <p:xfrm>
              <a:off x="2379792" y="967593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10345" r="-220988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10345" r="-123750" b="-4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10345" r="-3125" b="-4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2067698" y="29656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86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649" y="560410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608412" y="1633188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791939" y="1631434"/>
            <a:ext cx="135538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353011" y="1272828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811473" y="1289872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/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𝒑𝒓𝒖𝒏𝒆</m:t>
                    </m:r>
                  </m:oMath>
                </a14:m>
                <a:endParaRPr lang="en-US" altLang="zh-CN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zh-CN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altLang="zh-CN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do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00B050"/>
                    </a:solidFill>
                  </a:rPr>
                  <a:t>prune</a:t>
                </a:r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C7C6A3-D68E-774F-B08F-37A6DAD66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283" y="3272407"/>
                <a:ext cx="2768599" cy="646331"/>
              </a:xfrm>
              <a:prstGeom prst="rect">
                <a:avLst/>
              </a:prstGeom>
              <a:blipFill>
                <a:blip r:embed="rId3"/>
                <a:stretch>
                  <a:fillRect l="-182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880636" y="1739303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-0.5,0.5,0.5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795552" y="1279226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996145" y="124837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741061" y="1694891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/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−0.5−0.5+0.5+0.5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5276C4-0F35-A145-B65A-DCD735F58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42" y="0"/>
                <a:ext cx="4659865" cy="560410"/>
              </a:xfrm>
              <a:prstGeom prst="rect">
                <a:avLst/>
              </a:prstGeom>
              <a:blipFill>
                <a:blip r:embed="rId4"/>
                <a:stretch>
                  <a:fillRect l="-817" r="-81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(1−0.5)+1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40" y="1135059"/>
                <a:ext cx="7117077" cy="723275"/>
              </a:xfrm>
              <a:prstGeom prst="rect">
                <a:avLst/>
              </a:prstGeom>
              <a:blipFill>
                <a:blip r:embed="rId5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817" y="2319398"/>
                <a:ext cx="1298244" cy="6879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7735580" y="339217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8919107" y="339042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</p:cNvCxnSpPr>
          <p:nvPr/>
        </p:nvCxnSpPr>
        <p:spPr>
          <a:xfrm>
            <a:off x="8765273" y="303821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96145" y="3478739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</a:t>
            </a:r>
            <a:r>
              <a:rPr lang="zh-CN" altLang="en-US" dirty="0"/>
              <a:t> </a:t>
            </a:r>
            <a:r>
              <a:rPr lang="en-US" altLang="zh-CN" dirty="0"/>
              <a:t>0.5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922720" y="303821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9014175" y="30204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660625" y="3472244"/>
            <a:ext cx="107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300" y="5061770"/>
                <a:ext cx="1298244" cy="6879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7722283" y="6132793"/>
            <a:ext cx="112934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9131787" y="6141642"/>
            <a:ext cx="928325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966422" y="5749735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668702" y="6287832"/>
            <a:ext cx="12365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-0.5,-0.5,0.5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8024163" y="58060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458467" y="574973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9261398" y="6210416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0.5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317300" y="302366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458488" y="5749735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−0=1.33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37" y="2499112"/>
                <a:ext cx="7692812" cy="723275"/>
              </a:xfrm>
              <a:prstGeom prst="rect">
                <a:avLst/>
              </a:prstGeom>
              <a:blipFill>
                <a:blip r:embed="rId8"/>
                <a:stretch>
                  <a:fillRect t="-10345" b="-8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0.5−0.5+0.5)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−0=0.34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36" y="5512070"/>
                <a:ext cx="6962419" cy="723275"/>
              </a:xfrm>
              <a:prstGeom prst="rect">
                <a:avLst/>
              </a:prstGeom>
              <a:blipFill>
                <a:blip r:embed="rId9"/>
                <a:stretch>
                  <a:fillRect t="-10169" b="-81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694463" y="346305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7345596" y="2561122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6061F3-FBEE-F847-B7B7-E9152937911D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363730" y="3656910"/>
            <a:ext cx="1296895" cy="6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1FFD4A4-C2C1-524D-A563-B95758537CB1}"/>
              </a:ext>
            </a:extLst>
          </p:cNvPr>
          <p:cNvSpPr txBox="1"/>
          <p:nvPr/>
        </p:nvSpPr>
        <p:spPr>
          <a:xfrm>
            <a:off x="1211417" y="81782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(B),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(C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(D),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823-3E24-1A42-BCC8-617B4EFEC214}"/>
              </a:ext>
            </a:extLst>
          </p:cNvPr>
          <p:cNvSpPr txBox="1"/>
          <p:nvPr/>
        </p:nvSpPr>
        <p:spPr>
          <a:xfrm>
            <a:off x="854708" y="3402101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(D)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6AB654-BA83-064D-A80E-B2A5F17F308D}"/>
              </a:ext>
            </a:extLst>
          </p:cNvPr>
          <p:cNvSpPr txBox="1"/>
          <p:nvPr/>
        </p:nvSpPr>
        <p:spPr>
          <a:xfrm>
            <a:off x="536740" y="4207057"/>
            <a:ext cx="1024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(C)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/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𝑫𝒐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𝒏𝒐𝒕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𝑷𝒓𝒖𝒏𝒆</m:t>
                    </m:r>
                  </m:oMath>
                </a14:m>
                <a:endParaRPr lang="en-US" altLang="zh-CN" sz="1600" b="1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1600" b="1" dirty="0">
                    <a:solidFill>
                      <a:srgbClr val="00B050"/>
                    </a:solidFill>
                  </a:rPr>
                  <a:t>If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Minimum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Cover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𝒂𝒍𝒍𝒐𝒘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zh-CN" altLang="en-US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𝒍𝒆𝒂𝒇</m:t>
                    </m:r>
                  </m:oMath>
                </a14:m>
                <a:r>
                  <a:rPr lang="en-US" altLang="zh-CN" sz="1600" b="1" dirty="0">
                    <a:solidFill>
                      <a:srgbClr val="00B050"/>
                    </a:solidFill>
                  </a:rPr>
                  <a:t>,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not</a:t>
                </a:r>
                <a:r>
                  <a:rPr lang="zh-CN" altLang="en-US" sz="1600" b="1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rgbClr val="00B050"/>
                    </a:solidFill>
                  </a:rPr>
                  <a:t>prune</a:t>
                </a:r>
                <a:endParaRPr lang="en-US" sz="16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8AFE77C-3A6A-8D43-B5C1-1C786E7194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2661" y="4087038"/>
                <a:ext cx="5228686" cy="584775"/>
              </a:xfrm>
              <a:prstGeom prst="rect">
                <a:avLst/>
              </a:prstGeom>
              <a:blipFill>
                <a:blip r:embed="rId10"/>
                <a:stretch>
                  <a:fillRect l="-484" t="-2128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7B9C7E-BBC4-B543-A65D-A3061C548744}"/>
              </a:ext>
            </a:extLst>
          </p:cNvPr>
          <p:cNvCxnSpPr>
            <a:cxnSpLocks/>
          </p:cNvCxnSpPr>
          <p:nvPr/>
        </p:nvCxnSpPr>
        <p:spPr>
          <a:xfrm flipH="1">
            <a:off x="7523650" y="3842255"/>
            <a:ext cx="227673" cy="244925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/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𝐶𝑜𝑣𝑒𝑟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+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0.5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1−0.5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F011D03-CF9A-EE49-9931-9551A67B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19" y="4276304"/>
                <a:ext cx="4721164" cy="276999"/>
              </a:xfrm>
              <a:prstGeom prst="rect">
                <a:avLst/>
              </a:prstGeom>
              <a:blipFill>
                <a:blip r:embed="rId11"/>
                <a:stretch>
                  <a:fillRect l="-1609" t="-21739" r="-804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FF29777E-3505-7245-9B01-85B457C0BC46}"/>
              </a:ext>
            </a:extLst>
          </p:cNvPr>
          <p:cNvSpPr/>
          <p:nvPr/>
        </p:nvSpPr>
        <p:spPr>
          <a:xfrm>
            <a:off x="546788" y="4127773"/>
            <a:ext cx="10484559" cy="631222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80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/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4EBD12E-AE11-EB45-8A4B-58096D66C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574" y="453528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EB48F49-26B1-3945-8D73-D92271B23DAD}"/>
              </a:ext>
            </a:extLst>
          </p:cNvPr>
          <p:cNvSpPr/>
          <p:nvPr/>
        </p:nvSpPr>
        <p:spPr>
          <a:xfrm>
            <a:off x="1804337" y="1526306"/>
            <a:ext cx="875281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A9CD31-51F5-9D4F-9CFF-83F63AC522EF}"/>
              </a:ext>
            </a:extLst>
          </p:cNvPr>
          <p:cNvSpPr/>
          <p:nvPr/>
        </p:nvSpPr>
        <p:spPr>
          <a:xfrm>
            <a:off x="2987864" y="1524552"/>
            <a:ext cx="1023392" cy="49273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AE0708-4E08-6446-AB41-F8248DF16A14}"/>
              </a:ext>
            </a:extLst>
          </p:cNvPr>
          <p:cNvCxnSpPr>
            <a:cxnSpLocks/>
          </p:cNvCxnSpPr>
          <p:nvPr/>
        </p:nvCxnSpPr>
        <p:spPr>
          <a:xfrm>
            <a:off x="2834030" y="1172344"/>
            <a:ext cx="529777" cy="35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C61992-3F74-534C-9804-5DDF36137904}"/>
              </a:ext>
            </a:extLst>
          </p:cNvPr>
          <p:cNvSpPr txBox="1"/>
          <p:nvPr/>
        </p:nvSpPr>
        <p:spPr>
          <a:xfrm>
            <a:off x="3082931" y="1603798"/>
            <a:ext cx="7856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0.5,0.5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38E18-BC6B-1248-8385-56F69FE1914C}"/>
              </a:ext>
            </a:extLst>
          </p:cNvPr>
          <p:cNvSpPr txBox="1"/>
          <p:nvPr/>
        </p:nvSpPr>
        <p:spPr>
          <a:xfrm>
            <a:off x="1991477" y="117234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1F978-8D54-B245-B125-779C4C5938EF}"/>
              </a:ext>
            </a:extLst>
          </p:cNvPr>
          <p:cNvSpPr txBox="1"/>
          <p:nvPr/>
        </p:nvSpPr>
        <p:spPr>
          <a:xfrm>
            <a:off x="3082932" y="115460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C4CCB9-DEE5-E843-B50E-926592B50ACC}"/>
              </a:ext>
            </a:extLst>
          </p:cNvPr>
          <p:cNvSpPr/>
          <p:nvPr/>
        </p:nvSpPr>
        <p:spPr>
          <a:xfrm>
            <a:off x="1776074" y="1590924"/>
            <a:ext cx="10579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-0.5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EC7714-CD37-EF4C-B71F-13911B090F41}"/>
              </a:ext>
            </a:extLst>
          </p:cNvPr>
          <p:cNvCxnSpPr>
            <a:cxnSpLocks/>
          </p:cNvCxnSpPr>
          <p:nvPr/>
        </p:nvCxnSpPr>
        <p:spPr>
          <a:xfrm flipH="1">
            <a:off x="2386057" y="1157796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/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0.5−0.5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DB8BF3-8FE7-B94E-973F-1A13D2513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833" y="612844"/>
                <a:ext cx="4225772" cy="691343"/>
              </a:xfrm>
              <a:prstGeom prst="rect">
                <a:avLst/>
              </a:prstGeom>
              <a:blipFill>
                <a:blip r:embed="rId3"/>
                <a:stretch>
                  <a:fillRect t="-16364" b="-9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/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0.5+0.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0.5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1−0.5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6B79C9-C064-9C47-832A-B2C5D1C222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347" y="1430833"/>
                <a:ext cx="4052648" cy="691343"/>
              </a:xfrm>
              <a:prstGeom prst="rect">
                <a:avLst/>
              </a:prstGeom>
              <a:blipFill>
                <a:blip r:embed="rId4"/>
                <a:stretch>
                  <a:fillRect t="-14286" b="-8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8AC9EA-23C5-9E4B-B393-2F4FE64FCD9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679618" y="958516"/>
            <a:ext cx="2031215" cy="569236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7334AF-CF75-D840-BBA1-FD5804E40B65}"/>
              </a:ext>
            </a:extLst>
          </p:cNvPr>
          <p:cNvCxnSpPr>
            <a:cxnSpLocks/>
          </p:cNvCxnSpPr>
          <p:nvPr/>
        </p:nvCxnSpPr>
        <p:spPr>
          <a:xfrm flipV="1">
            <a:off x="4054742" y="1722814"/>
            <a:ext cx="804147" cy="4313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2BC69-2012-2F45-B33C-ADB4BDAA73C2}"/>
              </a:ext>
            </a:extLst>
          </p:cNvPr>
          <p:cNvSpPr txBox="1"/>
          <p:nvPr/>
        </p:nvSpPr>
        <p:spPr>
          <a:xfrm>
            <a:off x="1211417" y="81782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2(E)</a:t>
            </a:r>
            <a:endParaRPr lang="en-US" sz="2000" b="1" dirty="0"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7149F0-D4F9-CF49-8ED2-621E2E2B52AC}"/>
              </a:ext>
            </a:extLst>
          </p:cNvPr>
          <p:cNvSpPr txBox="1"/>
          <p:nvPr/>
        </p:nvSpPr>
        <p:spPr>
          <a:xfrm>
            <a:off x="802145" y="2059276"/>
            <a:ext cx="1305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2(F)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/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=−0.53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−0.67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0.67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.53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67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C5E98AA-B41B-3240-ABDD-444A7CF01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44" y="2644084"/>
                <a:ext cx="8020579" cy="3333220"/>
              </a:xfrm>
              <a:prstGeom prst="rect">
                <a:avLst/>
              </a:prstGeom>
              <a:blipFill>
                <a:blip r:embed="rId5"/>
                <a:stretch>
                  <a:fillRect t="-25095" b="-38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/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EFFE57-E1F4-2745-8566-86950A94E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02" y="2054565"/>
                <a:ext cx="795328" cy="553998"/>
              </a:xfrm>
              <a:prstGeom prst="rect">
                <a:avLst/>
              </a:prstGeom>
              <a:blipFill>
                <a:blip r:embed="rId6"/>
                <a:stretch>
                  <a:fillRect l="-17188" t="-11111" r="-7813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/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BEA1F5-F7FB-2041-84F8-2437ABA25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2706984"/>
                <a:ext cx="3084242" cy="622030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/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−(−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53)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37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896BE6A-6612-0A4D-A87D-A2716C8E5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3561431"/>
                <a:ext cx="3084242" cy="622030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/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D0C5CCF-CE9B-1A42-8CA8-C73FC74CA3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4392185"/>
                <a:ext cx="2821350" cy="617348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/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53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63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B8B073A-56FE-404F-B0D7-932CC5029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3094" y="5118493"/>
                <a:ext cx="2821350" cy="617348"/>
              </a:xfrm>
              <a:prstGeom prst="rect">
                <a:avLst/>
              </a:prstGeom>
              <a:blipFill>
                <a:blip r:embed="rId10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9095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739C20-7076-8A40-9799-2F0FC7825765}"/>
              </a:ext>
            </a:extLst>
          </p:cNvPr>
          <p:cNvSpPr txBox="1"/>
          <p:nvPr/>
        </p:nvSpPr>
        <p:spPr>
          <a:xfrm>
            <a:off x="8686800" y="520448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6FA3DE-8D66-F346-9092-34BF704C5EE1}"/>
              </a:ext>
            </a:extLst>
          </p:cNvPr>
          <p:cNvCxnSpPr>
            <a:cxnSpLocks/>
          </p:cNvCxnSpPr>
          <p:nvPr/>
        </p:nvCxnSpPr>
        <p:spPr>
          <a:xfrm>
            <a:off x="8328454" y="1334530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B034D6-7F18-CF44-9540-771E5840AFE2}"/>
              </a:ext>
            </a:extLst>
          </p:cNvPr>
          <p:cNvSpPr txBox="1"/>
          <p:nvPr/>
        </p:nvSpPr>
        <p:spPr>
          <a:xfrm>
            <a:off x="1215082" y="166505"/>
            <a:ext cx="130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XGBOOST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Step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2(A)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t=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2</a:t>
            </a:r>
            <a:endParaRPr lang="en-US" sz="2000" b="1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05D0690B-FE3D-E645-8D6B-F7AAF4D588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5878152"/>
                  </p:ext>
                </p:extLst>
              </p:nvPr>
            </p:nvGraphicFramePr>
            <p:xfrm>
              <a:off x="2274330" y="520448"/>
              <a:ext cx="5874951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3136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03867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022406">
                      <a:extLst>
                        <a:ext uri="{9D8B030D-6E8A-4147-A177-3AD203B41FA5}">
                          <a16:colId xmlns:a16="http://schemas.microsoft.com/office/drawing/2014/main" val="2403705960"/>
                        </a:ext>
                      </a:extLst>
                    </a:gridCol>
                    <a:gridCol w="1213136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Has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5556" t="-6897" r="-219753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0000" t="-6897" r="-122500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3333" t="-6897" r="-208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0.37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No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-0.53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0.63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0.37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7DE6FAE4-0883-C847-AA8A-D8E5ADDB669D}"/>
              </a:ext>
            </a:extLst>
          </p:cNvPr>
          <p:cNvSpPr/>
          <p:nvPr/>
        </p:nvSpPr>
        <p:spPr>
          <a:xfrm>
            <a:off x="6796215" y="383059"/>
            <a:ext cx="1532239" cy="20882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9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949025"/>
              </p:ext>
            </p:extLst>
          </p:nvPr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76679"/>
              </p:ext>
            </p:extLst>
          </p:nvPr>
        </p:nvGraphicFramePr>
        <p:xfrm>
          <a:off x="769772" y="2631284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5" name="Table 31">
            <a:extLst>
              <a:ext uri="{FF2B5EF4-FFF2-40B4-BE49-F238E27FC236}">
                <a16:creationId xmlns:a16="http://schemas.microsoft.com/office/drawing/2014/main" id="{AEA7C2A0-CF68-AC47-A954-AAA24F0FB1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537765"/>
              </p:ext>
            </p:extLst>
          </p:nvPr>
        </p:nvGraphicFramePr>
        <p:xfrm>
          <a:off x="3354184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6" name="Table 31">
            <a:extLst>
              <a:ext uri="{FF2B5EF4-FFF2-40B4-BE49-F238E27FC236}">
                <a16:creationId xmlns:a16="http://schemas.microsoft.com/office/drawing/2014/main" id="{CD74813E-8CF7-3C41-BBCB-6E98C32AD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600420"/>
              </p:ext>
            </p:extLst>
          </p:nvPr>
        </p:nvGraphicFramePr>
        <p:xfrm>
          <a:off x="5819749" y="2687735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62873"/>
              </p:ext>
            </p:extLst>
          </p:nvPr>
        </p:nvGraphicFramePr>
        <p:xfrm>
          <a:off x="8302486" y="2680814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774588" y="2195502"/>
            <a:ext cx="3772730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91CBEA-6CA5-4846-AB1C-9147CFECB72B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359000" y="2251953"/>
            <a:ext cx="1173208" cy="435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E03C3F9-26DF-1640-9DB1-604A1173FCE8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5671121" y="2306033"/>
            <a:ext cx="1153444" cy="381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3636181" cy="37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DA0DE5-909F-AA44-9D4C-F7720D822EE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929752" y="3788254"/>
            <a:ext cx="1377550" cy="70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CCCC8B4-50BA-114C-B3F1-1876B7E58F6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774588" y="3743804"/>
            <a:ext cx="1292358" cy="84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72C1D355-0724-A347-BAA9-2BA200452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84" y="3766218"/>
            <a:ext cx="4575568" cy="3120836"/>
          </a:xfrm>
          <a:prstGeom prst="rect">
            <a:avLst/>
          </a:prstGeom>
          <a:effectLst>
            <a:reflection stA="0" endPos="65000" dist="50800" dir="5400000" sy="-100000" algn="bl" rotWithShape="0"/>
          </a:effectLst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270C55F-5C05-5F4B-9C8B-044876CF654A}"/>
              </a:ext>
            </a:extLst>
          </p:cNvPr>
          <p:cNvCxnSpPr>
            <a:cxnSpLocks/>
          </p:cNvCxnSpPr>
          <p:nvPr/>
        </p:nvCxnSpPr>
        <p:spPr>
          <a:xfrm flipH="1">
            <a:off x="6269929" y="3807706"/>
            <a:ext cx="164685" cy="26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69819FB-6516-AC43-A3A1-C4E7AD493177}"/>
              </a:ext>
            </a:extLst>
          </p:cNvPr>
          <p:cNvCxnSpPr>
            <a:cxnSpLocks/>
          </p:cNvCxnSpPr>
          <p:nvPr/>
        </p:nvCxnSpPr>
        <p:spPr>
          <a:xfrm>
            <a:off x="4312401" y="3768917"/>
            <a:ext cx="335799" cy="30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01FEF29-831D-864C-A274-1E9F88FF5E5A}"/>
              </a:ext>
            </a:extLst>
          </p:cNvPr>
          <p:cNvSpPr txBox="1"/>
          <p:nvPr/>
        </p:nvSpPr>
        <p:spPr>
          <a:xfrm>
            <a:off x="1023442" y="4564764"/>
            <a:ext cx="190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sum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quantiles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equal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DBC76E8-E0DD-0E4B-BE91-BA6204A0C482}"/>
              </a:ext>
            </a:extLst>
          </p:cNvPr>
          <p:cNvSpPr txBox="1"/>
          <p:nvPr/>
        </p:nvSpPr>
        <p:spPr>
          <a:xfrm>
            <a:off x="769772" y="5722458"/>
            <a:ext cx="31177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Sum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of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weight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in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First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Quantile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Sum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of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Weight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Second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Quantile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Left Brace 65">
            <a:extLst>
              <a:ext uri="{FF2B5EF4-FFF2-40B4-BE49-F238E27FC236}">
                <a16:creationId xmlns:a16="http://schemas.microsoft.com/office/drawing/2014/main" id="{0CA6EAC5-44BA-EF47-94B0-96177940C61F}"/>
              </a:ext>
            </a:extLst>
          </p:cNvPr>
          <p:cNvSpPr/>
          <p:nvPr/>
        </p:nvSpPr>
        <p:spPr>
          <a:xfrm rot="5400000">
            <a:off x="4681758" y="4364585"/>
            <a:ext cx="329484" cy="848000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AB7B855C-7DF8-7342-919B-1288FC67734D}"/>
              </a:ext>
            </a:extLst>
          </p:cNvPr>
          <p:cNvSpPr/>
          <p:nvPr/>
        </p:nvSpPr>
        <p:spPr>
          <a:xfrm rot="5400000">
            <a:off x="5312126" y="4192401"/>
            <a:ext cx="329484" cy="279400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A918BC10-2BD7-3A40-83DA-497803794316}"/>
              </a:ext>
            </a:extLst>
          </p:cNvPr>
          <p:cNvCxnSpPr>
            <a:endCxn id="64" idx="0"/>
          </p:cNvCxnSpPr>
          <p:nvPr/>
        </p:nvCxnSpPr>
        <p:spPr>
          <a:xfrm rot="10800000" flipV="1">
            <a:off x="2328662" y="4587524"/>
            <a:ext cx="2517839" cy="1134934"/>
          </a:xfrm>
          <a:prstGeom prst="curvedConnector2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248705A1-4E8A-1546-BC59-1C1444B203EC}"/>
              </a:ext>
            </a:extLst>
          </p:cNvPr>
          <p:cNvCxnSpPr/>
          <p:nvPr/>
        </p:nvCxnSpPr>
        <p:spPr>
          <a:xfrm rot="10800000" flipV="1">
            <a:off x="3217064" y="4137238"/>
            <a:ext cx="2259804" cy="2171815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307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94D154-C193-7E4C-BA00-BE9B6A53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698500"/>
            <a:ext cx="5543550" cy="3695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/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0.8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(1-0.8)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A2374-17CE-3945-B04E-016EE2B83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100" y="165100"/>
                <a:ext cx="3251200" cy="369332"/>
              </a:xfrm>
              <a:prstGeom prst="rect">
                <a:avLst/>
              </a:prstGeom>
              <a:blipFill>
                <a:blip r:embed="rId3"/>
                <a:stretch>
                  <a:fillRect l="-38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543978-DFBF-FF48-9B05-9BFD48344E97}"/>
              </a:ext>
            </a:extLst>
          </p:cNvPr>
          <p:cNvSpPr txBox="1"/>
          <p:nvPr/>
        </p:nvSpPr>
        <p:spPr>
          <a:xfrm>
            <a:off x="1181100" y="914400"/>
            <a:ext cx="107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X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predicted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/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0.6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(1-0.6)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=0.24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B31D9E-8CEE-C141-998C-A21619E2C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1320631"/>
                <a:ext cx="3251200" cy="369332"/>
              </a:xfrm>
              <a:prstGeom prst="rect">
                <a:avLst/>
              </a:prstGeom>
              <a:blipFill>
                <a:blip r:embed="rId4"/>
                <a:stretch>
                  <a:fillRect l="-77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/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0.3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(1-0.3)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=0.21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D61E67-1412-574E-AD4A-F0ED586D0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7175" y="3244334"/>
                <a:ext cx="3251200" cy="369332"/>
              </a:xfrm>
              <a:prstGeom prst="rect">
                <a:avLst/>
              </a:prstGeom>
              <a:blipFill>
                <a:blip r:embed="rId5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/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0.2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*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(1-0.2)</a:t>
                </a:r>
                <a:r>
                  <a:rPr lang="zh-CN" alt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7030A0"/>
                    </a:solidFill>
                  </a:rPr>
                  <a:t>=0.16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D89936-0A4A-0B44-8D57-9736D89A7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629497"/>
                <a:ext cx="3251200" cy="369332"/>
              </a:xfrm>
              <a:prstGeom prst="rect">
                <a:avLst/>
              </a:prstGeom>
              <a:blipFill>
                <a:blip r:embed="rId6"/>
                <a:stretch>
                  <a:fillRect l="-77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B66FD29B-5920-EC44-9B4F-ACB2E5197944}"/>
              </a:ext>
            </a:extLst>
          </p:cNvPr>
          <p:cNvSpPr/>
          <p:nvPr/>
        </p:nvSpPr>
        <p:spPr>
          <a:xfrm rot="10964748">
            <a:off x="2551027" y="1367950"/>
            <a:ext cx="403225" cy="470069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55B7B8-2102-B242-BD7E-C207B4B1F9F1}"/>
              </a:ext>
            </a:extLst>
          </p:cNvPr>
          <p:cNvSpPr/>
          <p:nvPr/>
        </p:nvSpPr>
        <p:spPr>
          <a:xfrm rot="10964748">
            <a:off x="1618703" y="3272230"/>
            <a:ext cx="403225" cy="517076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82032AAB-3ABE-8146-AA7E-D8AAD2294EED}"/>
              </a:ext>
            </a:extLst>
          </p:cNvPr>
          <p:cNvSpPr/>
          <p:nvPr/>
        </p:nvSpPr>
        <p:spPr>
          <a:xfrm>
            <a:off x="4102099" y="1384036"/>
            <a:ext cx="403225" cy="965464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8B1CFBFD-34B5-214C-8606-07696B9A1255}"/>
              </a:ext>
            </a:extLst>
          </p:cNvPr>
          <p:cNvSpPr/>
          <p:nvPr/>
        </p:nvSpPr>
        <p:spPr>
          <a:xfrm>
            <a:off x="5054599" y="3063653"/>
            <a:ext cx="403225" cy="735015"/>
          </a:xfrm>
          <a:prstGeom prst="rightBrace">
            <a:avLst/>
          </a:prstGeom>
          <a:ln w="19050">
            <a:solidFill>
              <a:srgbClr val="C460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DD72FEDC-E124-9E43-814A-3361948BF486}"/>
              </a:ext>
            </a:extLst>
          </p:cNvPr>
          <p:cNvCxnSpPr>
            <a:cxnSpLocks/>
            <a:endCxn id="5" idx="2"/>
          </p:cNvCxnSpPr>
          <p:nvPr/>
        </p:nvCxnSpPr>
        <p:spPr>
          <a:xfrm rot="5400000" flipH="1" flipV="1">
            <a:off x="2391231" y="637265"/>
            <a:ext cx="1026301" cy="820637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16B963A9-7B0E-C646-9134-8F404371579D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537075" y="1505297"/>
            <a:ext cx="2070100" cy="36147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440AE5C4-229A-564A-A8CB-AAD4345F6CA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457824" y="3416169"/>
            <a:ext cx="1149351" cy="12831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0566A7B4-0F6D-A641-8CDD-0CA10C9787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68100" y="3863515"/>
            <a:ext cx="1104430" cy="427533"/>
          </a:xfrm>
          <a:prstGeom prst="curvedConnector3">
            <a:avLst/>
          </a:prstGeom>
          <a:ln w="19050">
            <a:solidFill>
              <a:srgbClr val="C4604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2D7EC1-A182-4C4A-AFE4-046B64E3DE38}"/>
              </a:ext>
            </a:extLst>
          </p:cNvPr>
          <p:cNvSpPr txBox="1"/>
          <p:nvPr/>
        </p:nvSpPr>
        <p:spPr>
          <a:xfrm>
            <a:off x="4724400" y="4508500"/>
            <a:ext cx="458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don’t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have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much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confidence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if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previously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predicted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probability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close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to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0.5,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the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weights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are</a:t>
            </a:r>
            <a:r>
              <a:rPr lang="zh-CN" altLang="en-US" sz="2000" b="1" dirty="0">
                <a:highlight>
                  <a:srgbClr val="FFFF00"/>
                </a:highlight>
              </a:rPr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large</a:t>
            </a:r>
            <a:endParaRPr lang="en-US" sz="20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3909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31">
            <a:extLst>
              <a:ext uri="{FF2B5EF4-FFF2-40B4-BE49-F238E27FC236}">
                <a16:creationId xmlns:a16="http://schemas.microsoft.com/office/drawing/2014/main" id="{05D0690B-FE3D-E645-8D6B-F7AAF4D58861}"/>
              </a:ext>
            </a:extLst>
          </p:cNvPr>
          <p:cNvGraphicFramePr>
            <a:graphicFrameLocks noGrp="1"/>
          </p:cNvGraphicFramePr>
          <p:nvPr/>
        </p:nvGraphicFramePr>
        <p:xfrm>
          <a:off x="4362620" y="80993"/>
          <a:ext cx="26170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136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03867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287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9" name="Table 31">
            <a:extLst>
              <a:ext uri="{FF2B5EF4-FFF2-40B4-BE49-F238E27FC236}">
                <a16:creationId xmlns:a16="http://schemas.microsoft.com/office/drawing/2014/main" id="{8C025D36-3938-354D-BAFF-1AFA50595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87937"/>
              </p:ext>
            </p:extLst>
          </p:nvPr>
        </p:nvGraphicFramePr>
        <p:xfrm>
          <a:off x="1625467" y="2765110"/>
          <a:ext cx="20096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graphicFrame>
        <p:nvGraphicFramePr>
          <p:cNvPr id="17" name="Table 31">
            <a:extLst>
              <a:ext uri="{FF2B5EF4-FFF2-40B4-BE49-F238E27FC236}">
                <a16:creationId xmlns:a16="http://schemas.microsoft.com/office/drawing/2014/main" id="{BF839C30-63D8-DB4F-9607-16F7AA680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576596"/>
              </p:ext>
            </p:extLst>
          </p:nvPr>
        </p:nvGraphicFramePr>
        <p:xfrm>
          <a:off x="6702286" y="2765110"/>
          <a:ext cx="20096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162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976471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31115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etc</a:t>
                      </a:r>
                      <a:r>
                        <a:rPr lang="en-US" altLang="zh-C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25413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69E546-531D-074A-B796-493C2D7A2E35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2630283" y="2306033"/>
            <a:ext cx="3040838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123209-E670-324B-A70A-BE2074BBBE6C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671121" y="2306033"/>
            <a:ext cx="2035981" cy="459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F88EFE-18F0-2945-94C3-E177E071806E}"/>
              </a:ext>
            </a:extLst>
          </p:cNvPr>
          <p:cNvSpPr txBox="1"/>
          <p:nvPr/>
        </p:nvSpPr>
        <p:spPr>
          <a:xfrm>
            <a:off x="1599118" y="982594"/>
            <a:ext cx="2617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Dataset,</a:t>
            </a:r>
            <a:r>
              <a:rPr lang="zh-CN" altLang="en-US" dirty="0"/>
              <a:t> </a:t>
            </a:r>
            <a:r>
              <a:rPr lang="en-US" altLang="zh-CN" sz="2000" b="1" dirty="0" err="1">
                <a:solidFill>
                  <a:srgbClr val="7030A0"/>
                </a:solidFill>
              </a:rPr>
              <a:t>XGBoost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splits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data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so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that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each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drive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gets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a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unique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set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of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357ED6-208A-A24A-B389-0B1E26973315}"/>
              </a:ext>
            </a:extLst>
          </p:cNvPr>
          <p:cNvSpPr txBox="1"/>
          <p:nvPr/>
        </p:nvSpPr>
        <p:spPr>
          <a:xfrm>
            <a:off x="3927653" y="2853853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85926C-9268-484E-87DC-18965C257899}"/>
              </a:ext>
            </a:extLst>
          </p:cNvPr>
          <p:cNvSpPr/>
          <p:nvPr/>
        </p:nvSpPr>
        <p:spPr>
          <a:xfrm>
            <a:off x="3844022" y="2853853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43BF4E-6249-B04C-A77A-6A6F8B9C767C}"/>
              </a:ext>
            </a:extLst>
          </p:cNvPr>
          <p:cNvSpPr txBox="1"/>
          <p:nvPr/>
        </p:nvSpPr>
        <p:spPr>
          <a:xfrm>
            <a:off x="9044163" y="2765110"/>
            <a:ext cx="834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Hard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Drive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F06C7C-38D8-954A-93F8-73EA622FFABE}"/>
              </a:ext>
            </a:extLst>
          </p:cNvPr>
          <p:cNvSpPr/>
          <p:nvPr/>
        </p:nvSpPr>
        <p:spPr>
          <a:xfrm>
            <a:off x="8960532" y="27651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11BC26-9D56-304A-A93F-D8F83FFACFCC}"/>
              </a:ext>
            </a:extLst>
          </p:cNvPr>
          <p:cNvSpPr txBox="1"/>
          <p:nvPr/>
        </p:nvSpPr>
        <p:spPr>
          <a:xfrm>
            <a:off x="4984332" y="5383817"/>
            <a:ext cx="83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5177E7-A73A-1541-B3D7-B90FAC040A1C}"/>
              </a:ext>
            </a:extLst>
          </p:cNvPr>
          <p:cNvSpPr/>
          <p:nvPr/>
        </p:nvSpPr>
        <p:spPr>
          <a:xfrm>
            <a:off x="4913911" y="5279710"/>
            <a:ext cx="1069889" cy="85454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406EA8-36C5-5844-9265-81FD4134B798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776242" y="3921125"/>
            <a:ext cx="1672614" cy="1358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C190C25-6114-8B4E-9F60-B2A151EA0F5A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 flipH="1">
            <a:off x="5448856" y="3872550"/>
            <a:ext cx="2258246" cy="1407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54116A9-1F54-0A4F-969C-9F52073126E5}"/>
              </a:ext>
            </a:extLst>
          </p:cNvPr>
          <p:cNvSpPr/>
          <p:nvPr/>
        </p:nvSpPr>
        <p:spPr>
          <a:xfrm>
            <a:off x="4762500" y="3677335"/>
            <a:ext cx="216437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Then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If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CPU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needs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data,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both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Drive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can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be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reading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data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at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the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same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time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168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3410502"/>
                  </p:ext>
                </p:extLst>
              </p:nvPr>
            </p:nvGraphicFramePr>
            <p:xfrm>
              <a:off x="2379792" y="967593"/>
              <a:ext cx="5874952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99654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237822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58763" t="-10345" r="-122680" b="-6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6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871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09338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298795" y="271637"/>
            <a:ext cx="5326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person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4E1C01-83EB-CF46-BA3E-FAF0878A16DF}"/>
              </a:ext>
            </a:extLst>
          </p:cNvPr>
          <p:cNvSpPr txBox="1"/>
          <p:nvPr/>
        </p:nvSpPr>
        <p:spPr>
          <a:xfrm>
            <a:off x="1289848" y="296562"/>
            <a:ext cx="2083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Sparsity-Aware Split Finding</a:t>
            </a:r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/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7030A0"/>
                    </a:solidFill>
                  </a:rPr>
                  <a:t>And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set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regularization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parameter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as</a:t>
                </a:r>
                <a:r>
                  <a:rPr lang="zh-CN" alt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altLang="zh-CN" sz="2000" b="1" dirty="0">
                    <a:solidFill>
                      <a:srgbClr val="7030A0"/>
                    </a:solidFill>
                  </a:rPr>
                  <a:t>1</a:t>
                </a:r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AC4034-D928-F54C-B76A-9A33BCDAC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276" y="650852"/>
                <a:ext cx="4190314" cy="307777"/>
              </a:xfrm>
              <a:prstGeom prst="rect">
                <a:avLst/>
              </a:prstGeom>
              <a:blipFill>
                <a:blip r:embed="rId3"/>
                <a:stretch>
                  <a:fillRect l="-3614" t="-24000" r="-241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/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𝑅𝑜𝑜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−0.5+0.5+2.5+2.5+1.5+4.5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=17.29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FAEC37B-A9B5-B648-9C4F-EC072D738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92" y="3784600"/>
                <a:ext cx="6253250" cy="560410"/>
              </a:xfrm>
              <a:prstGeom prst="rect">
                <a:avLst/>
              </a:prstGeom>
              <a:blipFill>
                <a:blip r:embed="rId4"/>
                <a:stretch>
                  <a:fillRect l="-406" r="-40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31">
                <a:extLst>
                  <a:ext uri="{FF2B5EF4-FFF2-40B4-BE49-F238E27FC236}">
                    <a16:creationId xmlns:a16="http://schemas.microsoft.com/office/drawing/2014/main" id="{196C996B-2178-524B-AE2F-6CDABFF884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2941583"/>
                  </p:ext>
                </p:extLst>
              </p:nvPr>
            </p:nvGraphicFramePr>
            <p:xfrm>
              <a:off x="1095799" y="4566137"/>
              <a:ext cx="4554408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36667" t="-6897" r="-66667" b="-4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31579" t="-6897" r="-5263" b="-4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12000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96432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31">
                <a:extLst>
                  <a:ext uri="{FF2B5EF4-FFF2-40B4-BE49-F238E27FC236}">
                    <a16:creationId xmlns:a16="http://schemas.microsoft.com/office/drawing/2014/main" id="{FFD7D8DC-EF22-8949-9BEA-8953254D77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6586750"/>
                  </p:ext>
                </p:extLst>
              </p:nvPr>
            </p:nvGraphicFramePr>
            <p:xfrm>
              <a:off x="6347745" y="4555047"/>
              <a:ext cx="4554408" cy="111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380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663700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Number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of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Cars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2967" t="-6667" r="-64835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531579" t="-6667" r="-3509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0.5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4.5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99DE3F-9D1A-D04C-B6E9-7867AFA7895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752602" y="3563473"/>
            <a:ext cx="3564666" cy="1002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6A9F1F-284A-BF40-BE28-6325109B034F}"/>
              </a:ext>
            </a:extLst>
          </p:cNvPr>
          <p:cNvCxnSpPr>
            <a:cxnSpLocks/>
          </p:cNvCxnSpPr>
          <p:nvPr/>
        </p:nvCxnSpPr>
        <p:spPr>
          <a:xfrm>
            <a:off x="6477000" y="3563473"/>
            <a:ext cx="2089838" cy="99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07C2B46-0798-7E4F-ADD2-9BACF56D0678}"/>
              </a:ext>
            </a:extLst>
          </p:cNvPr>
          <p:cNvSpPr txBox="1"/>
          <p:nvPr/>
        </p:nvSpPr>
        <p:spPr>
          <a:xfrm>
            <a:off x="869995" y="2824680"/>
            <a:ext cx="12356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Only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this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table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select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threshold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AE99D2-F51A-DA42-B895-89C3EAD8B4B9}"/>
              </a:ext>
            </a:extLst>
          </p:cNvPr>
          <p:cNvCxnSpPr>
            <a:cxnSpLocks/>
          </p:cNvCxnSpPr>
          <p:nvPr/>
        </p:nvCxnSpPr>
        <p:spPr>
          <a:xfrm flipH="1" flipV="1">
            <a:off x="1289847" y="4092246"/>
            <a:ext cx="157954" cy="4628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009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/>
              <p:nvPr/>
            </p:nvSpPr>
            <p:spPr>
              <a:xfrm>
                <a:off x="7904907" y="461287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D560A7-4A83-BA43-80B4-075DBE20E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907" y="461287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7262830" y="1534064"/>
            <a:ext cx="1110121" cy="65274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8652628" y="1534989"/>
            <a:ext cx="987165" cy="50940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8242269" y="1173705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8700731" y="1190749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8718565" y="1708194"/>
            <a:ext cx="1236504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7684810" y="1180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8885403" y="114925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7280658" y="1581349"/>
            <a:ext cx="10394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</a:t>
            </a:r>
            <a:r>
              <a:rPr lang="zh-CN" altLang="en-US" dirty="0"/>
              <a:t> </a:t>
            </a:r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/>
              <p:nvPr/>
            </p:nvSpPr>
            <p:spPr>
              <a:xfrm>
                <a:off x="245370" y="504397"/>
                <a:ext cx="729924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−17.29=−1.66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004827-1198-B241-BE49-1DBD5D256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70" y="504397"/>
                <a:ext cx="7299242" cy="652743"/>
              </a:xfrm>
              <a:prstGeom prst="rect">
                <a:avLst/>
              </a:prstGeom>
              <a:blipFill>
                <a:blip r:embed="rId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/>
              <p:nvPr/>
            </p:nvSpPr>
            <p:spPr>
              <a:xfrm>
                <a:off x="8032075" y="22202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5397D4B-8E79-6E40-A598-367A30FAD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075" y="2220275"/>
                <a:ext cx="1298244" cy="6879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573A0C5A-D90A-644C-8296-F2133D276361}"/>
              </a:ext>
            </a:extLst>
          </p:cNvPr>
          <p:cNvSpPr/>
          <p:nvPr/>
        </p:nvSpPr>
        <p:spPr>
          <a:xfrm>
            <a:off x="8795805" y="3302580"/>
            <a:ext cx="875281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46899-051B-9441-BE4A-6852A05208C0}"/>
              </a:ext>
            </a:extLst>
          </p:cNvPr>
          <p:cNvSpPr/>
          <p:nvPr/>
        </p:nvSpPr>
        <p:spPr>
          <a:xfrm>
            <a:off x="7264876" y="3311352"/>
            <a:ext cx="1023392" cy="62150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9103BB-36A6-4B4A-8920-72AD46FCBEC0}"/>
              </a:ext>
            </a:extLst>
          </p:cNvPr>
          <p:cNvCxnSpPr>
            <a:cxnSpLocks/>
            <a:endCxn id="29" idx="2"/>
          </p:cNvCxnSpPr>
          <p:nvPr/>
        </p:nvCxnSpPr>
        <p:spPr>
          <a:xfrm>
            <a:off x="8604506" y="2956231"/>
            <a:ext cx="641744" cy="36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50E0AE-1C9C-9A42-A6A0-5B8D7F792FFC}"/>
              </a:ext>
            </a:extLst>
          </p:cNvPr>
          <p:cNvSpPr txBox="1"/>
          <p:nvPr/>
        </p:nvSpPr>
        <p:spPr>
          <a:xfrm>
            <a:off x="8903432" y="3370545"/>
            <a:ext cx="785683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CF925B-DC3F-624F-9FC0-6A06FDE6B190}"/>
              </a:ext>
            </a:extLst>
          </p:cNvPr>
          <p:cNvSpPr txBox="1"/>
          <p:nvPr/>
        </p:nvSpPr>
        <p:spPr>
          <a:xfrm>
            <a:off x="7811978" y="29390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13B988-62A1-5D48-84F0-F08E55DE9460}"/>
              </a:ext>
            </a:extLst>
          </p:cNvPr>
          <p:cNvSpPr txBox="1"/>
          <p:nvPr/>
        </p:nvSpPr>
        <p:spPr>
          <a:xfrm>
            <a:off x="8853408" y="293848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E632-E06F-CE42-8989-B9871CDED036}"/>
              </a:ext>
            </a:extLst>
          </p:cNvPr>
          <p:cNvSpPr/>
          <p:nvPr/>
        </p:nvSpPr>
        <p:spPr>
          <a:xfrm>
            <a:off x="7318974" y="3344481"/>
            <a:ext cx="10010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/>
              <p:nvPr/>
            </p:nvSpPr>
            <p:spPr>
              <a:xfrm>
                <a:off x="8119815" y="428275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905CB46-7ED7-D04A-B3ED-63C75D7B4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15" y="4282755"/>
                <a:ext cx="1298244" cy="6879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1965D88-4C15-554E-832E-C2549F4FE254}"/>
              </a:ext>
            </a:extLst>
          </p:cNvPr>
          <p:cNvSpPr/>
          <p:nvPr/>
        </p:nvSpPr>
        <p:spPr>
          <a:xfrm>
            <a:off x="8795805" y="5307013"/>
            <a:ext cx="799941" cy="6562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B8A91A-0DC1-7840-B121-57CA7CF29ED0}"/>
              </a:ext>
            </a:extLst>
          </p:cNvPr>
          <p:cNvSpPr/>
          <p:nvPr/>
        </p:nvSpPr>
        <p:spPr>
          <a:xfrm>
            <a:off x="7407673" y="5340670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EE2F939-CAA3-184A-BC27-503F1A8D7E70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768937" y="4970720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BC00AE3-0CE3-4E4C-88B1-949DDB63F5FA}"/>
              </a:ext>
            </a:extLst>
          </p:cNvPr>
          <p:cNvSpPr txBox="1"/>
          <p:nvPr/>
        </p:nvSpPr>
        <p:spPr>
          <a:xfrm>
            <a:off x="7524577" y="5418955"/>
            <a:ext cx="1113126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  <a:p>
            <a:r>
              <a:rPr lang="en-US" altLang="zh-CN" dirty="0"/>
              <a:t>(2.5,4.5)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C24EDB-4277-7449-9531-AF2D6C66E14D}"/>
              </a:ext>
            </a:extLst>
          </p:cNvPr>
          <p:cNvSpPr txBox="1"/>
          <p:nvPr/>
        </p:nvSpPr>
        <p:spPr>
          <a:xfrm>
            <a:off x="7899718" y="500157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7B9F9E-1875-B440-AEE6-7E4CD9720727}"/>
              </a:ext>
            </a:extLst>
          </p:cNvPr>
          <p:cNvSpPr txBox="1"/>
          <p:nvPr/>
        </p:nvSpPr>
        <p:spPr>
          <a:xfrm>
            <a:off x="9260982" y="497071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89CE5E-1674-074B-9A7D-B5E95C2EA0D3}"/>
              </a:ext>
            </a:extLst>
          </p:cNvPr>
          <p:cNvSpPr/>
          <p:nvPr/>
        </p:nvSpPr>
        <p:spPr>
          <a:xfrm>
            <a:off x="8961401" y="5418955"/>
            <a:ext cx="709686" cy="367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9A04EF9-FF9A-FC43-8A82-E1031AD497C0}"/>
              </a:ext>
            </a:extLst>
          </p:cNvPr>
          <p:cNvCxnSpPr>
            <a:cxnSpLocks/>
          </p:cNvCxnSpPr>
          <p:nvPr/>
        </p:nvCxnSpPr>
        <p:spPr>
          <a:xfrm flipH="1">
            <a:off x="8206558" y="2924543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531918-6011-564A-907A-2D34703E05F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8261003" y="4970720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/>
              <p:nvPr/>
            </p:nvSpPr>
            <p:spPr>
              <a:xfrm>
                <a:off x="171335" y="2315999"/>
                <a:ext cx="7502310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0.5+0.5+2.5+4.5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=−2.15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02EC00E-923F-FA41-BEEF-48BB6E1FDD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35" y="2315999"/>
                <a:ext cx="7502310" cy="65274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/>
              <p:nvPr/>
            </p:nvSpPr>
            <p:spPr>
              <a:xfrm>
                <a:off x="311907" y="5407248"/>
                <a:ext cx="7289881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2.5+4.5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=2.34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B1DB7EF-570C-5244-A0C3-9CA1354B9A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07" y="5407248"/>
                <a:ext cx="7289881" cy="652743"/>
              </a:xfrm>
              <a:prstGeom prst="rect">
                <a:avLst/>
              </a:prstGeom>
              <a:blipFill>
                <a:blip r:embed="rId7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CA8431E4-4259-9543-9760-5E9397431D92}"/>
              </a:ext>
            </a:extLst>
          </p:cNvPr>
          <p:cNvSpPr txBox="1"/>
          <p:nvPr/>
        </p:nvSpPr>
        <p:spPr>
          <a:xfrm>
            <a:off x="5640859" y="296562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E1979EB-6FD0-8842-A7C8-96B2D41FEF34}"/>
              </a:ext>
            </a:extLst>
          </p:cNvPr>
          <p:cNvSpPr txBox="1"/>
          <p:nvPr/>
        </p:nvSpPr>
        <p:spPr>
          <a:xfrm>
            <a:off x="4213389" y="4039935"/>
            <a:ext cx="258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7030A0"/>
                </a:solidFill>
              </a:rPr>
              <a:t>Pick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This</a:t>
            </a:r>
            <a:r>
              <a:rPr lang="zh-CN" altLang="en-US" sz="2000" b="1" dirty="0">
                <a:solidFill>
                  <a:srgbClr val="7030A0"/>
                </a:solidFill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</a:rPr>
              <a:t>Tree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4DB028D-CC61-334C-BA9E-E3D11A59949E}"/>
              </a:ext>
            </a:extLst>
          </p:cNvPr>
          <p:cNvSpPr/>
          <p:nvPr/>
        </p:nvSpPr>
        <p:spPr>
          <a:xfrm>
            <a:off x="6831176" y="3070861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A079C9-B009-5340-91D4-B2A82A9DD43A}"/>
                  </a:ext>
                </a:extLst>
              </p:cNvPr>
              <p:cNvSpPr/>
              <p:nvPr/>
            </p:nvSpPr>
            <p:spPr>
              <a:xfrm>
                <a:off x="10274800" y="4267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≤7000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A079C9-B009-5340-91D4-B2A82A9DD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4800" y="426775"/>
                <a:ext cx="1298244" cy="6879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F65D126-D679-B344-8214-2914473EDB43}"/>
              </a:ext>
            </a:extLst>
          </p:cNvPr>
          <p:cNvSpPr/>
          <p:nvPr/>
        </p:nvSpPr>
        <p:spPr>
          <a:xfrm>
            <a:off x="11022521" y="1500477"/>
            <a:ext cx="1040891" cy="633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CD8018C-FEC5-E044-A492-E11762D844F8}"/>
              </a:ext>
            </a:extLst>
          </p:cNvPr>
          <p:cNvCxnSpPr>
            <a:cxnSpLocks/>
          </p:cNvCxnSpPr>
          <p:nvPr/>
        </p:nvCxnSpPr>
        <p:spPr>
          <a:xfrm flipH="1">
            <a:off x="10612162" y="1139193"/>
            <a:ext cx="432430" cy="35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F58CB4E-BC2A-C244-9BBA-1E2C958E4610}"/>
              </a:ext>
            </a:extLst>
          </p:cNvPr>
          <p:cNvCxnSpPr>
            <a:cxnSpLocks/>
          </p:cNvCxnSpPr>
          <p:nvPr/>
        </p:nvCxnSpPr>
        <p:spPr>
          <a:xfrm>
            <a:off x="11070624" y="1156237"/>
            <a:ext cx="356409" cy="34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08E1292-05E9-054B-9942-537BE90DEE44}"/>
              </a:ext>
            </a:extLst>
          </p:cNvPr>
          <p:cNvSpPr txBox="1"/>
          <p:nvPr/>
        </p:nvSpPr>
        <p:spPr>
          <a:xfrm>
            <a:off x="11073968" y="1522308"/>
            <a:ext cx="1236504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0.5,2.5,1.5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EF9276-7C67-F248-89A6-4558135A8337}"/>
              </a:ext>
            </a:extLst>
          </p:cNvPr>
          <p:cNvSpPr txBox="1"/>
          <p:nvPr/>
        </p:nvSpPr>
        <p:spPr>
          <a:xfrm>
            <a:off x="10054703" y="11455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936870D-1D2F-6040-87ED-311894D09130}"/>
              </a:ext>
            </a:extLst>
          </p:cNvPr>
          <p:cNvSpPr txBox="1"/>
          <p:nvPr/>
        </p:nvSpPr>
        <p:spPr>
          <a:xfrm>
            <a:off x="11255296" y="111473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B9FF141-7B86-524E-8234-97F3915A7020}"/>
              </a:ext>
            </a:extLst>
          </p:cNvPr>
          <p:cNvSpPr/>
          <p:nvPr/>
        </p:nvSpPr>
        <p:spPr>
          <a:xfrm>
            <a:off x="10063317" y="1581349"/>
            <a:ext cx="9077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8F22D9-5087-F546-9CB3-5EEBF227B0D6}"/>
              </a:ext>
            </a:extLst>
          </p:cNvPr>
          <p:cNvSpPr/>
          <p:nvPr/>
        </p:nvSpPr>
        <p:spPr>
          <a:xfrm>
            <a:off x="9912173" y="1522252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56ED3-6B47-DA4B-9A67-E1F4E9392955}"/>
              </a:ext>
            </a:extLst>
          </p:cNvPr>
          <p:cNvSpPr/>
          <p:nvPr/>
        </p:nvSpPr>
        <p:spPr>
          <a:xfrm>
            <a:off x="11107699" y="3400006"/>
            <a:ext cx="933280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E84896-3698-084B-B121-88A6F8E42087}"/>
              </a:ext>
            </a:extLst>
          </p:cNvPr>
          <p:cNvSpPr txBox="1"/>
          <p:nvPr/>
        </p:nvSpPr>
        <p:spPr>
          <a:xfrm>
            <a:off x="11226553" y="3480906"/>
            <a:ext cx="785683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F86482-B7CC-2246-8F2E-B960EE9C1086}"/>
              </a:ext>
            </a:extLst>
          </p:cNvPr>
          <p:cNvSpPr txBox="1"/>
          <p:nvPr/>
        </p:nvSpPr>
        <p:spPr>
          <a:xfrm>
            <a:off x="10271982" y="3036517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1C51B2-24CB-044E-BAB5-F1E23ABD8044}"/>
              </a:ext>
            </a:extLst>
          </p:cNvPr>
          <p:cNvSpPr txBox="1"/>
          <p:nvPr/>
        </p:nvSpPr>
        <p:spPr>
          <a:xfrm>
            <a:off x="11277729" y="297248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28D4A7-B81B-F542-9D87-630EF2F88358}"/>
              </a:ext>
            </a:extLst>
          </p:cNvPr>
          <p:cNvSpPr/>
          <p:nvPr/>
        </p:nvSpPr>
        <p:spPr>
          <a:xfrm>
            <a:off x="9941900" y="3466345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51ADE-7A14-C846-878E-6522AC06B615}"/>
                  </a:ext>
                </a:extLst>
              </p:cNvPr>
              <p:cNvSpPr/>
              <p:nvPr/>
            </p:nvSpPr>
            <p:spPr>
              <a:xfrm>
                <a:off x="10421502" y="2247789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E751ADE-7A14-C846-878E-6522AC06B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502" y="2247789"/>
                <a:ext cx="1298244" cy="6879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C62D1C-F3CA-3249-B655-93272FA02612}"/>
              </a:ext>
            </a:extLst>
          </p:cNvPr>
          <p:cNvCxnSpPr>
            <a:cxnSpLocks/>
          </p:cNvCxnSpPr>
          <p:nvPr/>
        </p:nvCxnSpPr>
        <p:spPr>
          <a:xfrm>
            <a:off x="10993933" y="2983745"/>
            <a:ext cx="551530" cy="38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FCB3B48-BABE-154A-B670-79A7EFC65EB5}"/>
              </a:ext>
            </a:extLst>
          </p:cNvPr>
          <p:cNvCxnSpPr>
            <a:cxnSpLocks/>
          </p:cNvCxnSpPr>
          <p:nvPr/>
        </p:nvCxnSpPr>
        <p:spPr>
          <a:xfrm flipH="1">
            <a:off x="10595985" y="2952057"/>
            <a:ext cx="396985" cy="404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D7AD4FF-9B13-FD46-BE78-E382613396C2}"/>
              </a:ext>
            </a:extLst>
          </p:cNvPr>
          <p:cNvSpPr/>
          <p:nvPr/>
        </p:nvSpPr>
        <p:spPr>
          <a:xfrm>
            <a:off x="9886754" y="3399708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8E3BF-95A0-634A-9345-5D2E4A9F4E38}"/>
                  </a:ext>
                </a:extLst>
              </p:cNvPr>
              <p:cNvSpPr/>
              <p:nvPr/>
            </p:nvSpPr>
            <p:spPr>
              <a:xfrm>
                <a:off x="10490919" y="4326475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≤11000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5738E3BF-95A0-634A-9345-5D2E4A9F4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919" y="4326475"/>
                <a:ext cx="1298244" cy="6879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 71">
            <a:extLst>
              <a:ext uri="{FF2B5EF4-FFF2-40B4-BE49-F238E27FC236}">
                <a16:creationId xmlns:a16="http://schemas.microsoft.com/office/drawing/2014/main" id="{CF496743-C9A7-8C4C-9659-948614293CC8}"/>
              </a:ext>
            </a:extLst>
          </p:cNvPr>
          <p:cNvSpPr/>
          <p:nvPr/>
        </p:nvSpPr>
        <p:spPr>
          <a:xfrm>
            <a:off x="11166909" y="5350732"/>
            <a:ext cx="896503" cy="68796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15F93F8-893A-4543-92EA-8F41F6EA7B3E}"/>
              </a:ext>
            </a:extLst>
          </p:cNvPr>
          <p:cNvSpPr/>
          <p:nvPr/>
        </p:nvSpPr>
        <p:spPr>
          <a:xfrm>
            <a:off x="9778777" y="5384390"/>
            <a:ext cx="1133129" cy="62257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D039E7-6DB8-8242-B888-CB695C8AA66E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1140041" y="5014440"/>
            <a:ext cx="503111" cy="38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F5EE6D1-E9AB-0F42-B20A-ABB1EAF649DA}"/>
              </a:ext>
            </a:extLst>
          </p:cNvPr>
          <p:cNvSpPr txBox="1"/>
          <p:nvPr/>
        </p:nvSpPr>
        <p:spPr>
          <a:xfrm>
            <a:off x="9895681" y="5462675"/>
            <a:ext cx="11131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-0.5,0.5,2.5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39E243-67E3-CE43-AE58-E5156CFC3129}"/>
              </a:ext>
            </a:extLst>
          </p:cNvPr>
          <p:cNvSpPr txBox="1"/>
          <p:nvPr/>
        </p:nvSpPr>
        <p:spPr>
          <a:xfrm>
            <a:off x="10270822" y="5045291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23FE518-F777-004A-AF21-6CB7750ED08F}"/>
              </a:ext>
            </a:extLst>
          </p:cNvPr>
          <p:cNvSpPr txBox="1"/>
          <p:nvPr/>
        </p:nvSpPr>
        <p:spPr>
          <a:xfrm>
            <a:off x="11276421" y="502418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5DEB29E-670C-974C-9F54-008EFF8759AE}"/>
              </a:ext>
            </a:extLst>
          </p:cNvPr>
          <p:cNvSpPr/>
          <p:nvPr/>
        </p:nvSpPr>
        <p:spPr>
          <a:xfrm>
            <a:off x="11140798" y="5375010"/>
            <a:ext cx="9924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1.5</a:t>
            </a:r>
          </a:p>
          <a:p>
            <a:r>
              <a:rPr lang="en-US" altLang="zh-CN" dirty="0"/>
              <a:t>(2.5,4.5)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1F229E-024A-0647-99F5-8D6160445C91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10632107" y="5014440"/>
            <a:ext cx="507934" cy="384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BBE115-99BA-8D43-81C1-7C018AD1A30B}"/>
                  </a:ext>
                </a:extLst>
              </p:cNvPr>
              <p:cNvSpPr/>
              <p:nvPr/>
            </p:nvSpPr>
            <p:spPr>
              <a:xfrm>
                <a:off x="7899718" y="107667"/>
                <a:ext cx="1065228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BBE115-99BA-8D43-81C1-7C018AD1A3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718" y="107667"/>
                <a:ext cx="1065228" cy="391582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46EC4D-3FB7-C94A-B174-C0E4E07E062B}"/>
                  </a:ext>
                </a:extLst>
              </p:cNvPr>
              <p:cNvSpPr/>
              <p:nvPr/>
            </p:nvSpPr>
            <p:spPr>
              <a:xfrm>
                <a:off x="10402951" y="44600"/>
                <a:ext cx="1198277" cy="391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𝑅𝑖𝑔h𝑡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C46EC4D-3FB7-C94A-B174-C0E4E07E06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2951" y="44600"/>
                <a:ext cx="1198277" cy="391902"/>
              </a:xfrm>
              <a:prstGeom prst="rect">
                <a:avLst/>
              </a:prstGeom>
              <a:blipFill>
                <a:blip r:embed="rId1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EEC395-0315-F142-86EE-D20B782E12F8}"/>
                  </a:ext>
                </a:extLst>
              </p:cNvPr>
              <p:cNvSpPr/>
              <p:nvPr/>
            </p:nvSpPr>
            <p:spPr>
              <a:xfrm>
                <a:off x="90148" y="1265095"/>
                <a:ext cx="7297087" cy="652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0.5+1.5+2.5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2.5+4.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3+1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−17.29=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4.88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CEEC395-0315-F142-86EE-D20B782E12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48" y="1265095"/>
                <a:ext cx="7297087" cy="652743"/>
              </a:xfrm>
              <a:prstGeom prst="rect">
                <a:avLst/>
              </a:prstGeom>
              <a:blipFill>
                <a:blip r:embed="rId13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A124CE-E46F-8F4F-BA86-65C910927D24}"/>
                  </a:ext>
                </a:extLst>
              </p:cNvPr>
              <p:cNvSpPr/>
              <p:nvPr/>
            </p:nvSpPr>
            <p:spPr>
              <a:xfrm>
                <a:off x="264243" y="3026608"/>
                <a:ext cx="7417352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−0.5+0.5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1.5+2.5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+2.5+4.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17.29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=6.91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10A124CE-E46F-8F4F-BA86-65C910927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43" y="3026608"/>
                <a:ext cx="7417352" cy="65274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31B26B1-7D02-994F-B4D5-F12D1A1D74C3}"/>
                  </a:ext>
                </a:extLst>
              </p:cNvPr>
              <p:cNvSpPr/>
              <p:nvPr/>
            </p:nvSpPr>
            <p:spPr>
              <a:xfrm>
                <a:off x="66033" y="4749632"/>
                <a:ext cx="7323543" cy="6527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𝐺𝑎𝑖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0.5+0.5+2.5+2.5+4.5)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1+1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17.2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=−1.12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731B26B1-7D02-994F-B4D5-F12D1A1D7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33" y="4749632"/>
                <a:ext cx="7323543" cy="652743"/>
              </a:xfrm>
              <a:prstGeom prst="rect">
                <a:avLst/>
              </a:prstGeom>
              <a:blipFill>
                <a:blip r:embed="rId1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A7E71F93-CAE9-094E-BD8B-BAE43AD9DDDC}"/>
              </a:ext>
            </a:extLst>
          </p:cNvPr>
          <p:cNvCxnSpPr>
            <a:cxnSpLocks/>
          </p:cNvCxnSpPr>
          <p:nvPr/>
        </p:nvCxnSpPr>
        <p:spPr>
          <a:xfrm flipV="1">
            <a:off x="5826999" y="3992220"/>
            <a:ext cx="4632650" cy="296594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151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4B460D-EB56-994C-81E1-54574D0E1AA7}"/>
              </a:ext>
            </a:extLst>
          </p:cNvPr>
          <p:cNvSpPr/>
          <p:nvPr/>
        </p:nvSpPr>
        <p:spPr>
          <a:xfrm>
            <a:off x="5920673" y="1660843"/>
            <a:ext cx="1508827" cy="66825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46701-A9E0-C84E-8241-61D0847600B3}"/>
              </a:ext>
            </a:extLst>
          </p:cNvPr>
          <p:cNvSpPr txBox="1"/>
          <p:nvPr/>
        </p:nvSpPr>
        <p:spPr>
          <a:xfrm>
            <a:off x="6271328" y="1711192"/>
            <a:ext cx="99213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dirty="0"/>
              <a:t> </a:t>
            </a:r>
            <a:r>
              <a:rPr lang="en-US" altLang="zh-CN" dirty="0"/>
              <a:t>2.5,1.5</a:t>
            </a:r>
          </a:p>
          <a:p>
            <a:r>
              <a:rPr lang="en-US" altLang="zh-CN" dirty="0"/>
              <a:t>(2.5,4.5)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DE236-132D-8A4E-8C6B-64EB6E8DF0B7}"/>
              </a:ext>
            </a:extLst>
          </p:cNvPr>
          <p:cNvSpPr txBox="1"/>
          <p:nvPr/>
        </p:nvSpPr>
        <p:spPr>
          <a:xfrm>
            <a:off x="4205430" y="1061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E701B4-9D81-8245-AED5-C2EEB8EF74AE}"/>
              </a:ext>
            </a:extLst>
          </p:cNvPr>
          <p:cNvSpPr txBox="1"/>
          <p:nvPr/>
        </p:nvSpPr>
        <p:spPr>
          <a:xfrm>
            <a:off x="5878486" y="106108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D70BF2-6EB8-CA4B-9380-DDE3B12872C0}"/>
              </a:ext>
            </a:extLst>
          </p:cNvPr>
          <p:cNvSpPr/>
          <p:nvPr/>
        </p:nvSpPr>
        <p:spPr>
          <a:xfrm>
            <a:off x="3566365" y="1838678"/>
            <a:ext cx="10010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-0.5, 0.5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1E2CA-AD68-2B4A-A9F0-040973640E42}"/>
                  </a:ext>
                </a:extLst>
              </p:cNvPr>
              <p:cNvSpPr/>
              <p:nvPr/>
            </p:nvSpPr>
            <p:spPr>
              <a:xfrm>
                <a:off x="4693802" y="190389"/>
                <a:ext cx="1298244" cy="687965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Incom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≤9000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21E2CA-AD68-2B4A-A9F0-040973640E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802" y="190389"/>
                <a:ext cx="1298244" cy="6879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003EE8-3998-5340-86EA-84830C13B142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266233" y="926345"/>
            <a:ext cx="1408854" cy="734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55F90B-EB86-F84E-94F2-3746B88B89DF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4086576" y="894657"/>
            <a:ext cx="1178696" cy="88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F882018-470E-FF4C-8708-81EBA4E5062F}"/>
              </a:ext>
            </a:extLst>
          </p:cNvPr>
          <p:cNvSpPr/>
          <p:nvPr/>
        </p:nvSpPr>
        <p:spPr>
          <a:xfrm>
            <a:off x="3574880" y="1775097"/>
            <a:ext cx="1023392" cy="55399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31">
            <a:extLst>
              <a:ext uri="{FF2B5EF4-FFF2-40B4-BE49-F238E27FC236}">
                <a16:creationId xmlns:a16="http://schemas.microsoft.com/office/drawing/2014/main" id="{20F85DC4-6C95-424A-9C6B-C3C8130A7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77528"/>
              </p:ext>
            </p:extLst>
          </p:nvPr>
        </p:nvGraphicFramePr>
        <p:xfrm>
          <a:off x="3921516" y="2475103"/>
          <a:ext cx="268750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380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Number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C52CC5C3-752F-7C4B-9D42-5BE9773CF892}"/>
              </a:ext>
            </a:extLst>
          </p:cNvPr>
          <p:cNvSpPr/>
          <p:nvPr/>
        </p:nvSpPr>
        <p:spPr>
          <a:xfrm>
            <a:off x="4489520" y="98338"/>
            <a:ext cx="1693488" cy="1280450"/>
          </a:xfrm>
          <a:custGeom>
            <a:avLst/>
            <a:gdLst>
              <a:gd name="connsiteX0" fmla="*/ 0 w 1693488"/>
              <a:gd name="connsiteY0" fmla="*/ 640225 h 1280450"/>
              <a:gd name="connsiteX1" fmla="*/ 846744 w 1693488"/>
              <a:gd name="connsiteY1" fmla="*/ 0 h 1280450"/>
              <a:gd name="connsiteX2" fmla="*/ 1693488 w 1693488"/>
              <a:gd name="connsiteY2" fmla="*/ 640225 h 1280450"/>
              <a:gd name="connsiteX3" fmla="*/ 846744 w 1693488"/>
              <a:gd name="connsiteY3" fmla="*/ 1280450 h 1280450"/>
              <a:gd name="connsiteX4" fmla="*/ 0 w 1693488"/>
              <a:gd name="connsiteY4" fmla="*/ 640225 h 128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3488" h="1280450" extrusionOk="0">
                <a:moveTo>
                  <a:pt x="0" y="640225"/>
                </a:moveTo>
                <a:cubicBezTo>
                  <a:pt x="-22973" y="272468"/>
                  <a:pt x="373559" y="2080"/>
                  <a:pt x="846744" y="0"/>
                </a:cubicBezTo>
                <a:cubicBezTo>
                  <a:pt x="1335745" y="4496"/>
                  <a:pt x="1677688" y="287140"/>
                  <a:pt x="1693488" y="640225"/>
                </a:cubicBezTo>
                <a:cubicBezTo>
                  <a:pt x="1684744" y="1002351"/>
                  <a:pt x="1312252" y="1292258"/>
                  <a:pt x="846744" y="1280450"/>
                </a:cubicBezTo>
                <a:cubicBezTo>
                  <a:pt x="361312" y="1270718"/>
                  <a:pt x="40223" y="1013031"/>
                  <a:pt x="0" y="64022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6A1A0D-CAE1-8641-B8A8-3D6FD36A5EF7}"/>
              </a:ext>
            </a:extLst>
          </p:cNvPr>
          <p:cNvSpPr/>
          <p:nvPr/>
        </p:nvSpPr>
        <p:spPr>
          <a:xfrm>
            <a:off x="5992046" y="1548267"/>
            <a:ext cx="1414206" cy="907943"/>
          </a:xfrm>
          <a:custGeom>
            <a:avLst/>
            <a:gdLst>
              <a:gd name="connsiteX0" fmla="*/ 0 w 1414206"/>
              <a:gd name="connsiteY0" fmla="*/ 453972 h 907943"/>
              <a:gd name="connsiteX1" fmla="*/ 707103 w 1414206"/>
              <a:gd name="connsiteY1" fmla="*/ 0 h 907943"/>
              <a:gd name="connsiteX2" fmla="*/ 1414206 w 1414206"/>
              <a:gd name="connsiteY2" fmla="*/ 453972 h 907943"/>
              <a:gd name="connsiteX3" fmla="*/ 707103 w 1414206"/>
              <a:gd name="connsiteY3" fmla="*/ 907944 h 907943"/>
              <a:gd name="connsiteX4" fmla="*/ 0 w 1414206"/>
              <a:gd name="connsiteY4" fmla="*/ 453972 h 90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14206" h="907943" extrusionOk="0">
                <a:moveTo>
                  <a:pt x="0" y="453972"/>
                </a:moveTo>
                <a:cubicBezTo>
                  <a:pt x="-31905" y="183570"/>
                  <a:pt x="304879" y="4392"/>
                  <a:pt x="707103" y="0"/>
                </a:cubicBezTo>
                <a:cubicBezTo>
                  <a:pt x="1121891" y="5109"/>
                  <a:pt x="1410776" y="203359"/>
                  <a:pt x="1414206" y="453972"/>
                </a:cubicBezTo>
                <a:cubicBezTo>
                  <a:pt x="1401607" y="716997"/>
                  <a:pt x="1085168" y="976796"/>
                  <a:pt x="707103" y="907944"/>
                </a:cubicBezTo>
                <a:cubicBezTo>
                  <a:pt x="277745" y="886696"/>
                  <a:pt x="39166" y="723408"/>
                  <a:pt x="0" y="453972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B8E6DCB8-09FB-7F48-B5E4-5B0E946E4367}"/>
              </a:ext>
            </a:extLst>
          </p:cNvPr>
          <p:cNvSpPr/>
          <p:nvPr/>
        </p:nvSpPr>
        <p:spPr>
          <a:xfrm rot="18126993">
            <a:off x="6395064" y="496917"/>
            <a:ext cx="257873" cy="1094271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3F2578-F3AD-B548-804D-D3FF6BF410F0}"/>
              </a:ext>
            </a:extLst>
          </p:cNvPr>
          <p:cNvSpPr txBox="1"/>
          <p:nvPr/>
        </p:nvSpPr>
        <p:spPr>
          <a:xfrm>
            <a:off x="6265342" y="228768"/>
            <a:ext cx="2034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</a:rPr>
              <a:t>Default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Path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for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Missing</a:t>
            </a:r>
            <a:r>
              <a:rPr lang="zh-CN" altLang="en-US" b="1" dirty="0">
                <a:solidFill>
                  <a:srgbClr val="7030A0"/>
                </a:solidFill>
              </a:rPr>
              <a:t> </a:t>
            </a:r>
            <a:r>
              <a:rPr lang="en-US" altLang="zh-CN" b="1" dirty="0">
                <a:solidFill>
                  <a:srgbClr val="7030A0"/>
                </a:solidFill>
              </a:rPr>
              <a:t>values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6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EF980D1-DAC8-6345-B01A-496A850C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87" y="1298575"/>
            <a:ext cx="56896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43CD6-CB0E-9D4F-B76F-DB9EF99E5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487" y="1298575"/>
            <a:ext cx="5702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06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47F5D-3F3A-F346-A6AE-F05EE8E99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41" y="234130"/>
            <a:ext cx="5695659" cy="3848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F38F2-91F8-EC49-8AA6-BC244609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690" y="292921"/>
            <a:ext cx="5695659" cy="37893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86B52-8CB2-CF4E-A50C-4F82C7A9463B}"/>
                  </a:ext>
                </a:extLst>
              </p:cNvPr>
              <p:cNvSpPr txBox="1"/>
              <p:nvPr/>
            </p:nvSpPr>
            <p:spPr>
              <a:xfrm>
                <a:off x="-653579" y="4432911"/>
                <a:ext cx="7312515" cy="353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𝒔𝒎𝒂𝒍𝒍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𝒑𝒐𝒔𝒊𝒕𝒗𝒆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6F86B52-8CB2-CF4E-A50C-4F82C7A94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53579" y="4432911"/>
                <a:ext cx="7312515" cy="353302"/>
              </a:xfrm>
              <a:prstGeom prst="rect">
                <a:avLst/>
              </a:prstGeom>
              <a:blipFill>
                <a:blip r:embed="rId4"/>
                <a:stretch>
                  <a:fillRect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02FD75F-A764-6948-9D4A-725C003F8983}"/>
              </a:ext>
            </a:extLst>
          </p:cNvPr>
          <p:cNvSpPr txBox="1"/>
          <p:nvPr/>
        </p:nvSpPr>
        <p:spPr>
          <a:xfrm>
            <a:off x="609600" y="4082230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EC08-3053-244A-AB6B-EBCDB1BCF04E}"/>
                  </a:ext>
                </a:extLst>
              </p:cNvPr>
              <p:cNvSpPr txBox="1"/>
              <p:nvPr/>
            </p:nvSpPr>
            <p:spPr>
              <a:xfrm>
                <a:off x="615428" y="5676831"/>
                <a:ext cx="5190011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𝒔𝒎𝒂𝒍𝒍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𝒏𝒆𝒈𝒂𝒕𝒊𝒗𝒆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88EC08-3053-244A-AB6B-EBCDB1BCF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28" y="5676831"/>
                <a:ext cx="5190011" cy="353302"/>
              </a:xfrm>
              <a:prstGeom prst="rect">
                <a:avLst/>
              </a:prstGeom>
              <a:blipFill>
                <a:blip r:embed="rId5"/>
                <a:stretch>
                  <a:fillRect l="-733" r="-97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4BC1ED3-3645-2240-AF69-C073C1DA453A}"/>
              </a:ext>
            </a:extLst>
          </p:cNvPr>
          <p:cNvSpPr txBox="1"/>
          <p:nvPr/>
        </p:nvSpPr>
        <p:spPr>
          <a:xfrm>
            <a:off x="609600" y="5259453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1B061B-9FF3-F84F-9B58-601C1AE448CA}"/>
                  </a:ext>
                </a:extLst>
              </p:cNvPr>
              <p:cNvSpPr/>
              <p:nvPr/>
            </p:nvSpPr>
            <p:spPr>
              <a:xfrm>
                <a:off x="760398" y="4834259"/>
                <a:ext cx="5281639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𝒏𝒆𝒆𝒅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to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large,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and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objective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want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small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91B061B-9FF3-F84F-9B58-601C1AE44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98" y="4834259"/>
                <a:ext cx="5281639" cy="404983"/>
              </a:xfrm>
              <a:prstGeom prst="rect">
                <a:avLst/>
              </a:prstGeom>
              <a:blipFill>
                <a:blip r:embed="rId6"/>
                <a:stretch>
                  <a:fillRect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D4B2AC-9B00-8C42-A958-E5D7C30FB1A7}"/>
                  </a:ext>
                </a:extLst>
              </p:cNvPr>
              <p:cNvSpPr/>
              <p:nvPr/>
            </p:nvSpPr>
            <p:spPr>
              <a:xfrm>
                <a:off x="2101630" y="6130277"/>
                <a:ext cx="2328843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7030A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𝒏𝒆𝒆𝒅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to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large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D4B2AC-9B00-8C42-A958-E5D7C30FB1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30" y="6130277"/>
                <a:ext cx="2328843" cy="404983"/>
              </a:xfrm>
              <a:prstGeom prst="rect">
                <a:avLst/>
              </a:prstGeom>
              <a:blipFill>
                <a:blip r:embed="rId7"/>
                <a:stretch>
                  <a:fillRect r="-1630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672D0-44E9-FF4C-81C9-E046395DA056}"/>
                  </a:ext>
                </a:extLst>
              </p:cNvPr>
              <p:cNvSpPr txBox="1"/>
              <p:nvPr/>
            </p:nvSpPr>
            <p:spPr>
              <a:xfrm>
                <a:off x="5061421" y="4559083"/>
                <a:ext cx="7312515" cy="3533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𝒍𝒂𝒓𝒈𝒆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𝒑𝒐𝒔𝒊𝒕𝒗𝒆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C672D0-44E9-FF4C-81C9-E046395DA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21" y="4559083"/>
                <a:ext cx="7312515" cy="353302"/>
              </a:xfrm>
              <a:prstGeom prst="rect">
                <a:avLst/>
              </a:prstGeom>
              <a:blipFill>
                <a:blip r:embed="rId8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45786CB-63D3-2440-84B9-1DCECD6FB00F}"/>
              </a:ext>
            </a:extLst>
          </p:cNvPr>
          <p:cNvSpPr txBox="1"/>
          <p:nvPr/>
        </p:nvSpPr>
        <p:spPr>
          <a:xfrm>
            <a:off x="6324600" y="4208402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ED75C-93D2-B443-AA63-85FC04BB3758}"/>
                  </a:ext>
                </a:extLst>
              </p:cNvPr>
              <p:cNvSpPr txBox="1"/>
              <p:nvPr/>
            </p:nvSpPr>
            <p:spPr>
              <a:xfrm>
                <a:off x="6330428" y="5803003"/>
                <a:ext cx="5181996" cy="353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2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p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𝒍𝒂𝒓𝒈𝒆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𝒏𝒆𝒈𝒂𝒕𝒊𝒗𝒆</m:t>
                      </m:r>
                      <m:r>
                        <a:rPr lang="zh-CN" altLang="en-US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𝒏𝒖𝒎𝒃𝒆𝒓</m:t>
                      </m:r>
                    </m:oMath>
                  </m:oMathPara>
                </a14:m>
                <a:endParaRPr lang="en-US" sz="20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CED75C-93D2-B443-AA63-85FC04BB3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28" y="5803003"/>
                <a:ext cx="5181996" cy="353302"/>
              </a:xfrm>
              <a:prstGeom prst="rect">
                <a:avLst/>
              </a:prstGeom>
              <a:blipFill>
                <a:blip r:embed="rId9"/>
                <a:stretch>
                  <a:fillRect l="-733" r="-733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A7E0993-C696-8B4B-A791-2D0B18F9DEEF}"/>
              </a:ext>
            </a:extLst>
          </p:cNvPr>
          <p:cNvSpPr txBox="1"/>
          <p:nvPr/>
        </p:nvSpPr>
        <p:spPr>
          <a:xfrm>
            <a:off x="6324600" y="5385625"/>
            <a:ext cx="344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753A9A-9B5F-5E4D-9B59-4345AFDD5B0A}"/>
                  </a:ext>
                </a:extLst>
              </p:cNvPr>
              <p:cNvSpPr/>
              <p:nvPr/>
            </p:nvSpPr>
            <p:spPr>
              <a:xfrm>
                <a:off x="6475398" y="4960431"/>
                <a:ext cx="20528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can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smaller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6753A9A-9B5F-5E4D-9B59-4345AFDD5B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398" y="4960431"/>
                <a:ext cx="2052806" cy="404983"/>
              </a:xfrm>
              <a:prstGeom prst="rect">
                <a:avLst/>
              </a:prstGeom>
              <a:blipFill>
                <a:blip r:embed="rId10"/>
                <a:stretch>
                  <a:fillRect r="-122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A701AE-6150-194D-9499-3A9E358E39B5}"/>
                  </a:ext>
                </a:extLst>
              </p:cNvPr>
              <p:cNvSpPr/>
              <p:nvPr/>
            </p:nvSpPr>
            <p:spPr>
              <a:xfrm>
                <a:off x="7816630" y="6256449"/>
                <a:ext cx="205280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solidFill>
                              <a:srgbClr val="7030A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7030A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can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be</a:t>
                </a:r>
                <a:r>
                  <a:rPr lang="zh-CN" altLang="en-US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solidFill>
                      <a:srgbClr val="7030A0"/>
                    </a:solidFill>
                    <a:highlight>
                      <a:srgbClr val="FFFF00"/>
                    </a:highlight>
                  </a:rPr>
                  <a:t>smaller</a:t>
                </a:r>
                <a:endParaRPr lang="en-US" dirty="0"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A701AE-6150-194D-9499-3A9E358E39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6630" y="6256449"/>
                <a:ext cx="2052806" cy="404983"/>
              </a:xfrm>
              <a:prstGeom prst="rect">
                <a:avLst/>
              </a:prstGeom>
              <a:blipFill>
                <a:blip r:embed="rId11"/>
                <a:stretch>
                  <a:fillRect r="-122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Left Brace 18">
            <a:extLst>
              <a:ext uri="{FF2B5EF4-FFF2-40B4-BE49-F238E27FC236}">
                <a16:creationId xmlns:a16="http://schemas.microsoft.com/office/drawing/2014/main" id="{17E72F67-E36A-7A40-98AC-C94519147FCC}"/>
              </a:ext>
            </a:extLst>
          </p:cNvPr>
          <p:cNvSpPr/>
          <p:nvPr/>
        </p:nvSpPr>
        <p:spPr>
          <a:xfrm rot="16200000">
            <a:off x="8438456" y="2115398"/>
            <a:ext cx="166642" cy="787246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8CB31F7F-D117-DB42-BD29-5E0685C27049}"/>
              </a:ext>
            </a:extLst>
          </p:cNvPr>
          <p:cNvSpPr/>
          <p:nvPr/>
        </p:nvSpPr>
        <p:spPr>
          <a:xfrm rot="16200000">
            <a:off x="9159979" y="2278121"/>
            <a:ext cx="139646" cy="488796"/>
          </a:xfrm>
          <a:prstGeom prst="lef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1412E0-D9BA-6D45-AF97-7B8D6F623AE0}"/>
              </a:ext>
            </a:extLst>
          </p:cNvPr>
          <p:cNvSpPr txBox="1"/>
          <p:nvPr/>
        </p:nvSpPr>
        <p:spPr>
          <a:xfrm>
            <a:off x="8045450" y="2661175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Margin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055C76-8E78-3A42-B3F1-4748B894A52A}"/>
              </a:ext>
            </a:extLst>
          </p:cNvPr>
          <p:cNvSpPr txBox="1"/>
          <p:nvPr/>
        </p:nvSpPr>
        <p:spPr>
          <a:xfrm>
            <a:off x="8877300" y="2618799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Margin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3204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F2F50F7-817E-224B-8438-730B4135D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733550"/>
            <a:ext cx="3149600" cy="3390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42195B-9F7E-1048-8F92-A270FAC42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50" y="1746250"/>
            <a:ext cx="3136900" cy="3365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B90446-A899-A54F-8F4B-22CFB9E27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9350" y="1746250"/>
            <a:ext cx="3086100" cy="3416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FFA3A-1BAB-2645-ACAD-782348D52519}"/>
                  </a:ext>
                </a:extLst>
              </p:cNvPr>
              <p:cNvSpPr txBox="1"/>
              <p:nvPr/>
            </p:nvSpPr>
            <p:spPr>
              <a:xfrm>
                <a:off x="1244600" y="977900"/>
                <a:ext cx="8388130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𝑆𝑢𝑝𝑝𝑜𝑠𝑒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𝑡𝑤𝑜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𝑑𝑖𝑚𝑒𝑛𝑠𝑖𝑜𝑛𝑎𝑙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is the maximum point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CFFA3A-1BAB-2645-ACAD-782348D5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600" y="977900"/>
                <a:ext cx="8388130" cy="461921"/>
              </a:xfrm>
              <a:prstGeom prst="rect">
                <a:avLst/>
              </a:prstGeom>
              <a:blipFill>
                <a:blip r:embed="rId5"/>
                <a:stretch>
                  <a:fillRect l="-1208" t="-2632" r="-151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3969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4167534F-3EB4-784E-ACE1-0F3847DDB0B2}"/>
              </a:ext>
            </a:extLst>
          </p:cNvPr>
          <p:cNvSpPr txBox="1"/>
          <p:nvPr/>
        </p:nvSpPr>
        <p:spPr>
          <a:xfrm>
            <a:off x="3361811" y="217402"/>
            <a:ext cx="1913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Boundary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271B2D-A72E-B440-9574-FED2195F52EC}"/>
                  </a:ext>
                </a:extLst>
              </p:cNvPr>
              <p:cNvSpPr txBox="1"/>
              <p:nvPr/>
            </p:nvSpPr>
            <p:spPr>
              <a:xfrm>
                <a:off x="5756313" y="1084682"/>
                <a:ext cx="461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=−0.5,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B271B2D-A72E-B440-9574-FED2195F5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313" y="1084682"/>
                <a:ext cx="4610100" cy="369332"/>
              </a:xfrm>
              <a:prstGeom prst="rect">
                <a:avLst/>
              </a:prstGeom>
              <a:blipFill>
                <a:blip r:embed="rId2"/>
                <a:stretch>
                  <a:fillRect l="-109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30AB8-8AE1-7E43-9601-2FA9D3C1FC01}"/>
                  </a:ext>
                </a:extLst>
              </p:cNvPr>
              <p:cNvSpPr txBox="1"/>
              <p:nvPr/>
            </p:nvSpPr>
            <p:spPr>
              <a:xfrm>
                <a:off x="5825021" y="2657878"/>
                <a:ext cx="5629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3=−0.5+1∗1+1∗0+0∗0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= 0.5  -&gt;. Positive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8C30AB8-8AE1-7E43-9601-2FA9D3C1F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21" y="2657878"/>
                <a:ext cx="5629105" cy="553998"/>
              </a:xfrm>
              <a:prstGeom prst="rect">
                <a:avLst/>
              </a:prstGeom>
              <a:blipFill>
                <a:blip r:embed="rId3"/>
                <a:stretch>
                  <a:fillRect l="-2477" t="-227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3543CD-1838-9046-A4C2-897283B4F985}"/>
                  </a:ext>
                </a:extLst>
              </p:cNvPr>
              <p:cNvSpPr txBox="1"/>
              <p:nvPr/>
            </p:nvSpPr>
            <p:spPr>
              <a:xfrm>
                <a:off x="6031276" y="3721556"/>
                <a:ext cx="5629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3=−0.5+1∗0+1∗1+0∗0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= 0.5  -&gt;. Positive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3543CD-1838-9046-A4C2-897283B4F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276" y="3721556"/>
                <a:ext cx="5629105" cy="553998"/>
              </a:xfrm>
              <a:prstGeom prst="rect">
                <a:avLst/>
              </a:prstGeom>
              <a:blipFill>
                <a:blip r:embed="rId4"/>
                <a:stretch>
                  <a:fillRect l="-2472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0241ED-7006-A446-B5FC-C5DC94FB1A2C}"/>
                  </a:ext>
                </a:extLst>
              </p:cNvPr>
              <p:cNvSpPr txBox="1"/>
              <p:nvPr/>
            </p:nvSpPr>
            <p:spPr>
              <a:xfrm>
                <a:off x="6090560" y="4834065"/>
                <a:ext cx="562910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3=−0.5+1∗0+1∗0+0∗1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= - 0.5  -&gt;. negative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0241ED-7006-A446-B5FC-C5DC94FB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560" y="4834065"/>
                <a:ext cx="5629105" cy="553998"/>
              </a:xfrm>
              <a:prstGeom prst="rect">
                <a:avLst/>
              </a:prstGeom>
              <a:blipFill>
                <a:blip r:embed="rId5"/>
                <a:stretch>
                  <a:fillRect l="-247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5375D4-1F9D-AB48-A102-63DE2F4821E5}"/>
                  </a:ext>
                </a:extLst>
              </p:cNvPr>
              <p:cNvSpPr txBox="1"/>
              <p:nvPr/>
            </p:nvSpPr>
            <p:spPr>
              <a:xfrm>
                <a:off x="5825021" y="2321088"/>
                <a:ext cx="705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C5375D4-1F9D-AB48-A102-63DE2F482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021" y="2321088"/>
                <a:ext cx="705962" cy="276999"/>
              </a:xfrm>
              <a:prstGeom prst="rect">
                <a:avLst/>
              </a:prstGeom>
              <a:blipFill>
                <a:blip r:embed="rId6"/>
                <a:stretch>
                  <a:fillRect l="-7018" t="-8696" r="-175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25DB00-5D06-324D-882A-D668508B9E05}"/>
                  </a:ext>
                </a:extLst>
              </p:cNvPr>
              <p:cNvSpPr txBox="1"/>
              <p:nvPr/>
            </p:nvSpPr>
            <p:spPr>
              <a:xfrm>
                <a:off x="5974064" y="3362938"/>
                <a:ext cx="711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25DB00-5D06-324D-882A-D668508B9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064" y="3362938"/>
                <a:ext cx="711285" cy="276999"/>
              </a:xfrm>
              <a:prstGeom prst="rect">
                <a:avLst/>
              </a:prstGeom>
              <a:blipFill>
                <a:blip r:embed="rId7"/>
                <a:stretch>
                  <a:fillRect l="-7018" t="-4348" r="-175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D8F25D-9D85-3947-B603-967EC4B03108}"/>
                  </a:ext>
                </a:extLst>
              </p:cNvPr>
              <p:cNvSpPr txBox="1"/>
              <p:nvPr/>
            </p:nvSpPr>
            <p:spPr>
              <a:xfrm>
                <a:off x="5991651" y="4352878"/>
                <a:ext cx="711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3D8F25D-9D85-3947-B603-967EC4B0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651" y="4352878"/>
                <a:ext cx="711285" cy="276999"/>
              </a:xfrm>
              <a:prstGeom prst="rect">
                <a:avLst/>
              </a:prstGeom>
              <a:blipFill>
                <a:blip r:embed="rId8"/>
                <a:stretch>
                  <a:fillRect l="-5263" t="-8696" r="-1754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694C11-FD7F-8F4B-BA5A-6E6EE13BC2D6}"/>
                  </a:ext>
                </a:extLst>
              </p:cNvPr>
              <p:cNvSpPr txBox="1"/>
              <p:nvPr/>
            </p:nvSpPr>
            <p:spPr>
              <a:xfrm>
                <a:off x="5851067" y="1445706"/>
                <a:ext cx="2929263" cy="317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8694C11-FD7F-8F4B-BA5A-6E6EE13BC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067" y="1445706"/>
                <a:ext cx="2929263" cy="317844"/>
              </a:xfrm>
              <a:prstGeom prst="rect">
                <a:avLst/>
              </a:prstGeom>
              <a:blipFill>
                <a:blip r:embed="rId9"/>
                <a:stretch>
                  <a:fillRect l="-2155" r="-2586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B5A136-E7F9-1843-96F1-D1FFAFC06523}"/>
                  </a:ext>
                </a:extLst>
              </p:cNvPr>
              <p:cNvSpPr/>
              <p:nvPr/>
            </p:nvSpPr>
            <p:spPr>
              <a:xfrm>
                <a:off x="8754284" y="1339599"/>
                <a:ext cx="3120341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0B5A136-E7F9-1843-96F1-D1FFAFC065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284" y="1339599"/>
                <a:ext cx="3120341" cy="415242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A200ED-DA08-9C41-BE46-3B5CB1D529EC}"/>
                  </a:ext>
                </a:extLst>
              </p:cNvPr>
              <p:cNvSpPr/>
              <p:nvPr/>
            </p:nvSpPr>
            <p:spPr>
              <a:xfrm>
                <a:off x="5686046" y="1772259"/>
                <a:ext cx="3120341" cy="4152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6A200ED-DA08-9C41-BE46-3B5CB1D529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46" y="1772259"/>
                <a:ext cx="3120341" cy="415242"/>
              </a:xfrm>
              <a:prstGeom prst="rect">
                <a:avLst/>
              </a:prstGeom>
              <a:blipFill>
                <a:blip r:embed="rId11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26961ACD-67BC-0D46-92AE-AD2F74F0BD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9977" y="1175477"/>
            <a:ext cx="4991100" cy="3454400"/>
          </a:xfrm>
          <a:prstGeom prst="rect">
            <a:avLst/>
          </a:prstGeom>
        </p:spPr>
      </p:pic>
      <p:sp>
        <p:nvSpPr>
          <p:cNvPr id="29" name="Arc 28">
            <a:extLst>
              <a:ext uri="{FF2B5EF4-FFF2-40B4-BE49-F238E27FC236}">
                <a16:creationId xmlns:a16="http://schemas.microsoft.com/office/drawing/2014/main" id="{1805360E-D714-3F4D-95F0-883D4A502CFB}"/>
              </a:ext>
            </a:extLst>
          </p:cNvPr>
          <p:cNvSpPr/>
          <p:nvPr/>
        </p:nvSpPr>
        <p:spPr>
          <a:xfrm rot="11447058">
            <a:off x="2192247" y="2569271"/>
            <a:ext cx="3811970" cy="609600"/>
          </a:xfrm>
          <a:prstGeom prst="arc">
            <a:avLst>
              <a:gd name="adj1" fmla="val 11367043"/>
              <a:gd name="adj2" fmla="val 21309356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E8FE0B8A-F38A-5844-84EE-3B21A719E940}"/>
              </a:ext>
            </a:extLst>
          </p:cNvPr>
          <p:cNvSpPr/>
          <p:nvPr/>
        </p:nvSpPr>
        <p:spPr>
          <a:xfrm rot="2998911">
            <a:off x="3304617" y="1794610"/>
            <a:ext cx="2457491" cy="1231174"/>
          </a:xfrm>
          <a:prstGeom prst="arc">
            <a:avLst>
              <a:gd name="adj1" fmla="val 13708810"/>
              <a:gd name="adj2" fmla="val 21563402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4BD89381-2375-A24C-8F7A-15EEDE13A0D7}"/>
              </a:ext>
            </a:extLst>
          </p:cNvPr>
          <p:cNvSpPr/>
          <p:nvPr/>
        </p:nvSpPr>
        <p:spPr>
          <a:xfrm rot="12042383">
            <a:off x="608602" y="1949125"/>
            <a:ext cx="2882900" cy="609600"/>
          </a:xfrm>
          <a:prstGeom prst="arc">
            <a:avLst>
              <a:gd name="adj1" fmla="val 12283639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1E4BEEB7-90E6-6147-99F2-78B57F9768C4}"/>
              </a:ext>
            </a:extLst>
          </p:cNvPr>
          <p:cNvSpPr/>
          <p:nvPr/>
        </p:nvSpPr>
        <p:spPr>
          <a:xfrm>
            <a:off x="2137884" y="1399125"/>
            <a:ext cx="2523126" cy="609600"/>
          </a:xfrm>
          <a:prstGeom prst="arc">
            <a:avLst>
              <a:gd name="adj1" fmla="val 12961811"/>
              <a:gd name="adj2" fmla="val 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86D1B05A-4938-D042-9C34-9EC224C1E437}"/>
              </a:ext>
            </a:extLst>
          </p:cNvPr>
          <p:cNvSpPr/>
          <p:nvPr/>
        </p:nvSpPr>
        <p:spPr>
          <a:xfrm rot="2901377">
            <a:off x="1126902" y="889079"/>
            <a:ext cx="2585147" cy="609600"/>
          </a:xfrm>
          <a:prstGeom prst="arc">
            <a:avLst>
              <a:gd name="adj1" fmla="val 12283639"/>
              <a:gd name="adj2" fmla="val 20130954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22914B8-A404-124A-8CC4-18501B2DC104}"/>
              </a:ext>
            </a:extLst>
          </p:cNvPr>
          <p:cNvSpPr/>
          <p:nvPr/>
        </p:nvSpPr>
        <p:spPr>
          <a:xfrm rot="19051007">
            <a:off x="-176662" y="1287119"/>
            <a:ext cx="2882900" cy="609600"/>
          </a:xfrm>
          <a:prstGeom prst="arc">
            <a:avLst>
              <a:gd name="adj1" fmla="val 12283639"/>
              <a:gd name="adj2" fmla="val 5702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1D123AF-9131-6E44-BA48-8C7940B8726C}"/>
              </a:ext>
            </a:extLst>
          </p:cNvPr>
          <p:cNvCxnSpPr>
            <a:cxnSpLocks/>
          </p:cNvCxnSpPr>
          <p:nvPr/>
        </p:nvCxnSpPr>
        <p:spPr>
          <a:xfrm flipH="1">
            <a:off x="2981441" y="787855"/>
            <a:ext cx="491639" cy="5892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80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61872" y="4848422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220395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B44D5-376A-5F46-A019-7BE738AA13EA}"/>
              </a:ext>
            </a:extLst>
          </p:cNvPr>
          <p:cNvSpPr/>
          <p:nvPr/>
        </p:nvSpPr>
        <p:spPr>
          <a:xfrm>
            <a:off x="3558355" y="478307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CF410E-2EB5-5049-9BFC-371AF4CCD2FD}"/>
              </a:ext>
            </a:extLst>
          </p:cNvPr>
          <p:cNvSpPr/>
          <p:nvPr/>
        </p:nvSpPr>
        <p:spPr>
          <a:xfrm>
            <a:off x="5782571" y="479770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4226257" y="5482397"/>
            <a:ext cx="560703" cy="40801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 flipH="1">
            <a:off x="5134038" y="5499768"/>
            <a:ext cx="827834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8F248D-2548-FF42-A06A-08F8EB8283A8}"/>
              </a:ext>
            </a:extLst>
          </p:cNvPr>
          <p:cNvSpPr txBox="1"/>
          <p:nvPr/>
        </p:nvSpPr>
        <p:spPr>
          <a:xfrm>
            <a:off x="4307485" y="5890407"/>
            <a:ext cx="267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Predict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Residuals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Instead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of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True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19061</TotalTime>
  <Words>2229</Words>
  <Application>Microsoft Macintosh PowerPoint</Application>
  <PresentationFormat>Widescreen</PresentationFormat>
  <Paragraphs>726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76</cp:revision>
  <dcterms:created xsi:type="dcterms:W3CDTF">2021-02-27T18:49:21Z</dcterms:created>
  <dcterms:modified xsi:type="dcterms:W3CDTF">2021-03-17T03:25:16Z</dcterms:modified>
</cp:coreProperties>
</file>