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 id="261" r:id="rId5"/>
    <p:sldId id="265" r:id="rId6"/>
    <p:sldId id="260" r:id="rId7"/>
    <p:sldId id="256"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24" autoAdjust="0"/>
    <p:restoredTop sz="94660"/>
  </p:normalViewPr>
  <p:slideViewPr>
    <p:cSldViewPr snapToGrid="0">
      <p:cViewPr varScale="1">
        <p:scale>
          <a:sx n="70" d="100"/>
          <a:sy n="70" d="100"/>
        </p:scale>
        <p:origin x="990"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023856-EDEF-40D9-B6F2-A8CCBB809383}" type="datetimeFigureOut">
              <a:rPr lang="en-US" smtClean="0"/>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D5D6F-5A55-486F-90B5-D2A5ACB3C8F9}" type="slidenum">
              <a:rPr lang="en-US" smtClean="0"/>
              <a:t>‹#›</a:t>
            </a:fld>
            <a:endParaRPr lang="en-US"/>
          </a:p>
        </p:txBody>
      </p:sp>
    </p:spTree>
    <p:extLst>
      <p:ext uri="{BB962C8B-B14F-4D97-AF65-F5344CB8AC3E}">
        <p14:creationId xmlns:p14="http://schemas.microsoft.com/office/powerpoint/2010/main" val="1215181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023856-EDEF-40D9-B6F2-A8CCBB809383}" type="datetimeFigureOut">
              <a:rPr lang="en-US" smtClean="0"/>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D5D6F-5A55-486F-90B5-D2A5ACB3C8F9}" type="slidenum">
              <a:rPr lang="en-US" smtClean="0"/>
              <a:t>‹#›</a:t>
            </a:fld>
            <a:endParaRPr lang="en-US"/>
          </a:p>
        </p:txBody>
      </p:sp>
    </p:spTree>
    <p:extLst>
      <p:ext uri="{BB962C8B-B14F-4D97-AF65-F5344CB8AC3E}">
        <p14:creationId xmlns:p14="http://schemas.microsoft.com/office/powerpoint/2010/main" val="2540598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023856-EDEF-40D9-B6F2-A8CCBB809383}" type="datetimeFigureOut">
              <a:rPr lang="en-US" smtClean="0"/>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D5D6F-5A55-486F-90B5-D2A5ACB3C8F9}" type="slidenum">
              <a:rPr lang="en-US" smtClean="0"/>
              <a:t>‹#›</a:t>
            </a:fld>
            <a:endParaRPr lang="en-US"/>
          </a:p>
        </p:txBody>
      </p:sp>
    </p:spTree>
    <p:extLst>
      <p:ext uri="{BB962C8B-B14F-4D97-AF65-F5344CB8AC3E}">
        <p14:creationId xmlns:p14="http://schemas.microsoft.com/office/powerpoint/2010/main" val="1369726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023856-EDEF-40D9-B6F2-A8CCBB809383}" type="datetimeFigureOut">
              <a:rPr lang="en-US" smtClean="0"/>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D5D6F-5A55-486F-90B5-D2A5ACB3C8F9}" type="slidenum">
              <a:rPr lang="en-US" smtClean="0"/>
              <a:t>‹#›</a:t>
            </a:fld>
            <a:endParaRPr lang="en-US"/>
          </a:p>
        </p:txBody>
      </p:sp>
    </p:spTree>
    <p:extLst>
      <p:ext uri="{BB962C8B-B14F-4D97-AF65-F5344CB8AC3E}">
        <p14:creationId xmlns:p14="http://schemas.microsoft.com/office/powerpoint/2010/main" val="2719405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023856-EDEF-40D9-B6F2-A8CCBB809383}" type="datetimeFigureOut">
              <a:rPr lang="en-US" smtClean="0"/>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D5D6F-5A55-486F-90B5-D2A5ACB3C8F9}" type="slidenum">
              <a:rPr lang="en-US" smtClean="0"/>
              <a:t>‹#›</a:t>
            </a:fld>
            <a:endParaRPr lang="en-US"/>
          </a:p>
        </p:txBody>
      </p:sp>
    </p:spTree>
    <p:extLst>
      <p:ext uri="{BB962C8B-B14F-4D97-AF65-F5344CB8AC3E}">
        <p14:creationId xmlns:p14="http://schemas.microsoft.com/office/powerpoint/2010/main" val="517070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023856-EDEF-40D9-B6F2-A8CCBB809383}" type="datetimeFigureOut">
              <a:rPr lang="en-US" smtClean="0"/>
              <a:t>8/15/2020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ED5D6F-5A55-486F-90B5-D2A5ACB3C8F9}" type="slidenum">
              <a:rPr lang="en-US" smtClean="0"/>
              <a:t>‹#›</a:t>
            </a:fld>
            <a:endParaRPr lang="en-US"/>
          </a:p>
        </p:txBody>
      </p:sp>
    </p:spTree>
    <p:extLst>
      <p:ext uri="{BB962C8B-B14F-4D97-AF65-F5344CB8AC3E}">
        <p14:creationId xmlns:p14="http://schemas.microsoft.com/office/powerpoint/2010/main" val="2391895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023856-EDEF-40D9-B6F2-A8CCBB809383}" type="datetimeFigureOut">
              <a:rPr lang="en-US" smtClean="0"/>
              <a:t>8/15/2020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ED5D6F-5A55-486F-90B5-D2A5ACB3C8F9}" type="slidenum">
              <a:rPr lang="en-US" smtClean="0"/>
              <a:t>‹#›</a:t>
            </a:fld>
            <a:endParaRPr lang="en-US"/>
          </a:p>
        </p:txBody>
      </p:sp>
    </p:spTree>
    <p:extLst>
      <p:ext uri="{BB962C8B-B14F-4D97-AF65-F5344CB8AC3E}">
        <p14:creationId xmlns:p14="http://schemas.microsoft.com/office/powerpoint/2010/main" val="1254182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023856-EDEF-40D9-B6F2-A8CCBB809383}" type="datetimeFigureOut">
              <a:rPr lang="en-US" smtClean="0"/>
              <a:t>8/15/2020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ED5D6F-5A55-486F-90B5-D2A5ACB3C8F9}" type="slidenum">
              <a:rPr lang="en-US" smtClean="0"/>
              <a:t>‹#›</a:t>
            </a:fld>
            <a:endParaRPr lang="en-US"/>
          </a:p>
        </p:txBody>
      </p:sp>
    </p:spTree>
    <p:extLst>
      <p:ext uri="{BB962C8B-B14F-4D97-AF65-F5344CB8AC3E}">
        <p14:creationId xmlns:p14="http://schemas.microsoft.com/office/powerpoint/2010/main" val="364946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023856-EDEF-40D9-B6F2-A8CCBB809383}" type="datetimeFigureOut">
              <a:rPr lang="en-US" smtClean="0"/>
              <a:t>8/15/2020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ED5D6F-5A55-486F-90B5-D2A5ACB3C8F9}" type="slidenum">
              <a:rPr lang="en-US" smtClean="0"/>
              <a:t>‹#›</a:t>
            </a:fld>
            <a:endParaRPr lang="en-US"/>
          </a:p>
        </p:txBody>
      </p:sp>
    </p:spTree>
    <p:extLst>
      <p:ext uri="{BB962C8B-B14F-4D97-AF65-F5344CB8AC3E}">
        <p14:creationId xmlns:p14="http://schemas.microsoft.com/office/powerpoint/2010/main" val="1579675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023856-EDEF-40D9-B6F2-A8CCBB809383}" type="datetimeFigureOut">
              <a:rPr lang="en-US" smtClean="0"/>
              <a:t>8/15/2020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ED5D6F-5A55-486F-90B5-D2A5ACB3C8F9}" type="slidenum">
              <a:rPr lang="en-US" smtClean="0"/>
              <a:t>‹#›</a:t>
            </a:fld>
            <a:endParaRPr lang="en-US"/>
          </a:p>
        </p:txBody>
      </p:sp>
    </p:spTree>
    <p:extLst>
      <p:ext uri="{BB962C8B-B14F-4D97-AF65-F5344CB8AC3E}">
        <p14:creationId xmlns:p14="http://schemas.microsoft.com/office/powerpoint/2010/main" val="130782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023856-EDEF-40D9-B6F2-A8CCBB809383}" type="datetimeFigureOut">
              <a:rPr lang="en-US" smtClean="0"/>
              <a:t>8/15/2020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ED5D6F-5A55-486F-90B5-D2A5ACB3C8F9}" type="slidenum">
              <a:rPr lang="en-US" smtClean="0"/>
              <a:t>‹#›</a:t>
            </a:fld>
            <a:endParaRPr lang="en-US"/>
          </a:p>
        </p:txBody>
      </p:sp>
    </p:spTree>
    <p:extLst>
      <p:ext uri="{BB962C8B-B14F-4D97-AF65-F5344CB8AC3E}">
        <p14:creationId xmlns:p14="http://schemas.microsoft.com/office/powerpoint/2010/main" val="1125682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023856-EDEF-40D9-B6F2-A8CCBB809383}" type="datetimeFigureOut">
              <a:rPr lang="en-US" smtClean="0"/>
              <a:t>8/15/2020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ED5D6F-5A55-486F-90B5-D2A5ACB3C8F9}" type="slidenum">
              <a:rPr lang="en-US" smtClean="0"/>
              <a:t>‹#›</a:t>
            </a:fld>
            <a:endParaRPr lang="en-US"/>
          </a:p>
        </p:txBody>
      </p:sp>
    </p:spTree>
    <p:extLst>
      <p:ext uri="{BB962C8B-B14F-4D97-AF65-F5344CB8AC3E}">
        <p14:creationId xmlns:p14="http://schemas.microsoft.com/office/powerpoint/2010/main" val="2250178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n.wikipedia.org/wiki/Categorical_variable"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kdnuggets.com/2015/12/beyond-one-hot-exploration-categorical-variables.html" TargetMode="Externa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74209" y="2661313"/>
            <a:ext cx="8953220" cy="646331"/>
          </a:xfrm>
          <a:prstGeom prst="rect">
            <a:avLst/>
          </a:prstGeom>
          <a:noFill/>
        </p:spPr>
        <p:txBody>
          <a:bodyPr wrap="none" rtlCol="0">
            <a:spAutoFit/>
          </a:bodyPr>
          <a:lstStyle/>
          <a:p>
            <a:r>
              <a:rPr lang="en-US" sz="3600" b="1" dirty="0" smtClean="0"/>
              <a:t>How to deal with Categorical Variables in ML?</a:t>
            </a:r>
            <a:endParaRPr lang="en-US" sz="3600" b="1" dirty="0"/>
          </a:p>
        </p:txBody>
      </p:sp>
    </p:spTree>
    <p:extLst>
      <p:ext uri="{BB962C8B-B14F-4D97-AF65-F5344CB8AC3E}">
        <p14:creationId xmlns:p14="http://schemas.microsoft.com/office/powerpoint/2010/main" val="4708098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1666" y="518614"/>
            <a:ext cx="11486004" cy="830997"/>
          </a:xfrm>
          <a:prstGeom prst="rect">
            <a:avLst/>
          </a:prstGeom>
          <a:noFill/>
        </p:spPr>
        <p:txBody>
          <a:bodyPr wrap="square" rtlCol="0">
            <a:spAutoFit/>
          </a:bodyPr>
          <a:lstStyle/>
          <a:p>
            <a:r>
              <a:rPr lang="en-US" sz="2400" dirty="0"/>
              <a:t>Categorical variables (</a:t>
            </a:r>
            <a:r>
              <a:rPr lang="en-US" sz="2400" dirty="0">
                <a:hlinkClick r:id="rId2"/>
              </a:rPr>
              <a:t>wiki</a:t>
            </a:r>
            <a:r>
              <a:rPr lang="en-US" sz="2400" dirty="0"/>
              <a:t>) are those that represent a fixed number of possible values, rather than a continuous number.</a:t>
            </a:r>
          </a:p>
        </p:txBody>
      </p:sp>
      <p:pic>
        <p:nvPicPr>
          <p:cNvPr id="3" name="Picture 2"/>
          <p:cNvPicPr>
            <a:picLocks noChangeAspect="1"/>
          </p:cNvPicPr>
          <p:nvPr/>
        </p:nvPicPr>
        <p:blipFill>
          <a:blip r:embed="rId3"/>
          <a:stretch>
            <a:fillRect/>
          </a:stretch>
        </p:blipFill>
        <p:spPr>
          <a:xfrm>
            <a:off x="7342211" y="1287775"/>
            <a:ext cx="4505459" cy="4385313"/>
          </a:xfrm>
          <a:prstGeom prst="rect">
            <a:avLst/>
          </a:prstGeom>
        </p:spPr>
      </p:pic>
      <p:sp>
        <p:nvSpPr>
          <p:cNvPr id="4" name="Rectangle 3"/>
          <p:cNvSpPr/>
          <p:nvPr/>
        </p:nvSpPr>
        <p:spPr>
          <a:xfrm>
            <a:off x="361666" y="1710856"/>
            <a:ext cx="6096000" cy="1323439"/>
          </a:xfrm>
          <a:prstGeom prst="rect">
            <a:avLst/>
          </a:prstGeom>
        </p:spPr>
        <p:txBody>
          <a:bodyPr>
            <a:spAutoFit/>
          </a:bodyPr>
          <a:lstStyle/>
          <a:p>
            <a:r>
              <a:rPr lang="en-US" sz="2000" dirty="0"/>
              <a:t>They differ from ordinal variables in that the </a:t>
            </a:r>
          </a:p>
          <a:p>
            <a:r>
              <a:rPr lang="en-US" sz="2000" dirty="0"/>
              <a:t>distance from one category to another ought to be equal regardless of the number of categories, as opposed to ordinal variables which have some intrinsic ordering.</a:t>
            </a:r>
          </a:p>
        </p:txBody>
      </p:sp>
      <p:sp>
        <p:nvSpPr>
          <p:cNvPr id="5" name="TextBox 4"/>
          <p:cNvSpPr txBox="1"/>
          <p:nvPr/>
        </p:nvSpPr>
        <p:spPr>
          <a:xfrm>
            <a:off x="361666" y="3698543"/>
            <a:ext cx="5581935" cy="1015663"/>
          </a:xfrm>
          <a:prstGeom prst="rect">
            <a:avLst/>
          </a:prstGeom>
          <a:noFill/>
        </p:spPr>
        <p:txBody>
          <a:bodyPr wrap="square" rtlCol="0">
            <a:spAutoFit/>
          </a:bodyPr>
          <a:lstStyle/>
          <a:p>
            <a:r>
              <a:rPr lang="en-US" sz="2000" i="1" u="sng" dirty="0" smtClean="0"/>
              <a:t>ML algorithms wants </a:t>
            </a:r>
            <a:r>
              <a:rPr lang="en-US" sz="2000" i="1" u="sng" dirty="0"/>
              <a:t>numbers, and not strings, as their inputs so we need some method of coding to convert </a:t>
            </a:r>
            <a:r>
              <a:rPr lang="en-US" sz="2000" i="1" u="sng" dirty="0" smtClean="0"/>
              <a:t>Categorical variables to Numeric.</a:t>
            </a:r>
            <a:endParaRPr lang="en-US" sz="2000" i="1" u="sng" dirty="0"/>
          </a:p>
        </p:txBody>
      </p:sp>
    </p:spTree>
    <p:extLst>
      <p:ext uri="{BB962C8B-B14F-4D97-AF65-F5344CB8AC3E}">
        <p14:creationId xmlns:p14="http://schemas.microsoft.com/office/powerpoint/2010/main" val="4192161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5093" y="504967"/>
            <a:ext cx="2760949" cy="400110"/>
          </a:xfrm>
          <a:prstGeom prst="rect">
            <a:avLst/>
          </a:prstGeom>
          <a:noFill/>
        </p:spPr>
        <p:txBody>
          <a:bodyPr wrap="none" rtlCol="0">
            <a:spAutoFit/>
          </a:bodyPr>
          <a:lstStyle/>
          <a:p>
            <a:r>
              <a:rPr lang="en-US" sz="2000" b="1" dirty="0" smtClean="0"/>
              <a:t>What we know already?</a:t>
            </a:r>
            <a:endParaRPr lang="en-US" sz="2000" b="1" dirty="0"/>
          </a:p>
        </p:txBody>
      </p:sp>
      <p:sp>
        <p:nvSpPr>
          <p:cNvPr id="3" name="TextBox 2"/>
          <p:cNvSpPr txBox="1"/>
          <p:nvPr/>
        </p:nvSpPr>
        <p:spPr>
          <a:xfrm>
            <a:off x="655093" y="1228299"/>
            <a:ext cx="10494924" cy="369332"/>
          </a:xfrm>
          <a:prstGeom prst="rect">
            <a:avLst/>
          </a:prstGeom>
          <a:noFill/>
        </p:spPr>
        <p:txBody>
          <a:bodyPr wrap="none" rtlCol="0">
            <a:spAutoFit/>
          </a:bodyPr>
          <a:lstStyle/>
          <a:p>
            <a:r>
              <a:rPr lang="en-US" b="1" dirty="0" smtClean="0"/>
              <a:t>Dummy Variables/One Hot Encoding- </a:t>
            </a:r>
            <a:r>
              <a:rPr lang="en-US" dirty="0" smtClean="0"/>
              <a:t>is the most common way of converting Categorical variables to Numeric</a:t>
            </a:r>
            <a:endParaRPr lang="en-US" dirty="0"/>
          </a:p>
        </p:txBody>
      </p:sp>
      <p:pic>
        <p:nvPicPr>
          <p:cNvPr id="8" name="Picture 7"/>
          <p:cNvPicPr>
            <a:picLocks noChangeAspect="1"/>
          </p:cNvPicPr>
          <p:nvPr/>
        </p:nvPicPr>
        <p:blipFill>
          <a:blip r:embed="rId2"/>
          <a:stretch>
            <a:fillRect/>
          </a:stretch>
        </p:blipFill>
        <p:spPr>
          <a:xfrm>
            <a:off x="805218" y="1893798"/>
            <a:ext cx="4864157" cy="3797559"/>
          </a:xfrm>
          <a:prstGeom prst="rect">
            <a:avLst/>
          </a:prstGeom>
        </p:spPr>
      </p:pic>
      <p:pic>
        <p:nvPicPr>
          <p:cNvPr id="9" name="Picture 8"/>
          <p:cNvPicPr>
            <a:picLocks noChangeAspect="1"/>
          </p:cNvPicPr>
          <p:nvPr/>
        </p:nvPicPr>
        <p:blipFill>
          <a:blip r:embed="rId3"/>
          <a:stretch>
            <a:fillRect/>
          </a:stretch>
        </p:blipFill>
        <p:spPr>
          <a:xfrm>
            <a:off x="5779725" y="1770087"/>
            <a:ext cx="5811089" cy="3921270"/>
          </a:xfrm>
          <a:prstGeom prst="rect">
            <a:avLst/>
          </a:prstGeom>
        </p:spPr>
      </p:pic>
      <p:sp>
        <p:nvSpPr>
          <p:cNvPr id="10" name="TextBox 9"/>
          <p:cNvSpPr txBox="1"/>
          <p:nvPr/>
        </p:nvSpPr>
        <p:spPr>
          <a:xfrm>
            <a:off x="7736291" y="5700280"/>
            <a:ext cx="1897955" cy="369332"/>
          </a:xfrm>
          <a:prstGeom prst="rect">
            <a:avLst/>
          </a:prstGeom>
          <a:noFill/>
        </p:spPr>
        <p:txBody>
          <a:bodyPr wrap="none" rtlCol="0">
            <a:spAutoFit/>
          </a:bodyPr>
          <a:lstStyle/>
          <a:p>
            <a:r>
              <a:rPr lang="en-US" dirty="0" smtClean="0"/>
              <a:t>One-Hot Encoding</a:t>
            </a:r>
            <a:endParaRPr lang="en-US" dirty="0"/>
          </a:p>
        </p:txBody>
      </p:sp>
      <p:sp>
        <p:nvSpPr>
          <p:cNvPr id="11" name="TextBox 10"/>
          <p:cNvSpPr txBox="1"/>
          <p:nvPr/>
        </p:nvSpPr>
        <p:spPr>
          <a:xfrm>
            <a:off x="878896" y="6196084"/>
            <a:ext cx="9801658" cy="369332"/>
          </a:xfrm>
          <a:prstGeom prst="rect">
            <a:avLst/>
          </a:prstGeom>
          <a:noFill/>
        </p:spPr>
        <p:txBody>
          <a:bodyPr wrap="none" rtlCol="0">
            <a:spAutoFit/>
          </a:bodyPr>
          <a:lstStyle/>
          <a:p>
            <a:r>
              <a:rPr lang="en-US" dirty="0" smtClean="0"/>
              <a:t>Dummy Variable means the same as OHE except that in Dummy variables we drop one of the columns</a:t>
            </a:r>
            <a:endParaRPr lang="en-US" dirty="0"/>
          </a:p>
        </p:txBody>
      </p:sp>
    </p:spTree>
    <p:extLst>
      <p:ext uri="{BB962C8B-B14F-4D97-AF65-F5344CB8AC3E}">
        <p14:creationId xmlns:p14="http://schemas.microsoft.com/office/powerpoint/2010/main" val="22296081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6035" y="655093"/>
            <a:ext cx="5428153" cy="400110"/>
          </a:xfrm>
          <a:prstGeom prst="rect">
            <a:avLst/>
          </a:prstGeom>
          <a:noFill/>
        </p:spPr>
        <p:txBody>
          <a:bodyPr wrap="none" rtlCol="0">
            <a:spAutoFit/>
          </a:bodyPr>
          <a:lstStyle/>
          <a:p>
            <a:r>
              <a:rPr lang="en-US" sz="2000" b="1" dirty="0" smtClean="0"/>
              <a:t>Disadvantage of Label Encoding/Dummy Variable</a:t>
            </a:r>
            <a:endParaRPr lang="en-US" sz="2000" b="1" dirty="0"/>
          </a:p>
        </p:txBody>
      </p:sp>
      <p:sp>
        <p:nvSpPr>
          <p:cNvPr id="3" name="TextBox 2"/>
          <p:cNvSpPr txBox="1"/>
          <p:nvPr/>
        </p:nvSpPr>
        <p:spPr>
          <a:xfrm>
            <a:off x="696035" y="1364776"/>
            <a:ext cx="10658902" cy="646331"/>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Curse of Dimensionality- When there are too many categories of a CATEGORICAL variable (High Cardinality), creating dummy variables or even ONE Hot encoding will result into too many new columns.</a:t>
            </a:r>
            <a:endParaRPr lang="en-US" dirty="0"/>
          </a:p>
        </p:txBody>
      </p:sp>
      <p:sp>
        <p:nvSpPr>
          <p:cNvPr id="4" name="TextBox 3"/>
          <p:cNvSpPr txBox="1"/>
          <p:nvPr/>
        </p:nvSpPr>
        <p:spPr>
          <a:xfrm>
            <a:off x="791570" y="2137249"/>
            <a:ext cx="9703559" cy="1200329"/>
          </a:xfrm>
          <a:prstGeom prst="rect">
            <a:avLst/>
          </a:prstGeom>
          <a:noFill/>
        </p:spPr>
        <p:txBody>
          <a:bodyPr wrap="square" rtlCol="0">
            <a:spAutoFit/>
          </a:bodyPr>
          <a:lstStyle/>
          <a:p>
            <a:r>
              <a:rPr lang="en-US" dirty="0" smtClean="0"/>
              <a:t>For example if you have 10k rows and one categorical column (say X1) that has 100 different categories, after creation of Dummy Variables there will be 10k rows and 99 columns (100 columns in case of One Hot Encoding) from just column X1. This will make it very hard for any ML model to fit the data well.</a:t>
            </a:r>
            <a:endParaRPr lang="en-US" dirty="0"/>
          </a:p>
        </p:txBody>
      </p:sp>
      <p:sp>
        <p:nvSpPr>
          <p:cNvPr id="5" name="TextBox 4"/>
          <p:cNvSpPr txBox="1"/>
          <p:nvPr/>
        </p:nvSpPr>
        <p:spPr>
          <a:xfrm>
            <a:off x="4693006" y="3266528"/>
            <a:ext cx="2664960" cy="400110"/>
          </a:xfrm>
          <a:prstGeom prst="rect">
            <a:avLst/>
          </a:prstGeom>
          <a:noFill/>
        </p:spPr>
        <p:txBody>
          <a:bodyPr wrap="none" rtlCol="0">
            <a:spAutoFit/>
          </a:bodyPr>
          <a:lstStyle/>
          <a:p>
            <a:r>
              <a:rPr lang="en-US" sz="2000" b="1" dirty="0" smtClean="0"/>
              <a:t>So what Should we do?</a:t>
            </a:r>
            <a:endParaRPr lang="en-US" sz="2000" b="1" dirty="0"/>
          </a:p>
        </p:txBody>
      </p:sp>
      <p:sp>
        <p:nvSpPr>
          <p:cNvPr id="6" name="TextBox 5"/>
          <p:cNvSpPr txBox="1"/>
          <p:nvPr/>
        </p:nvSpPr>
        <p:spPr>
          <a:xfrm>
            <a:off x="644612" y="3772622"/>
            <a:ext cx="10959152" cy="2893100"/>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Drop the column?  </a:t>
            </a:r>
            <a:r>
              <a:rPr lang="en-US" dirty="0" smtClean="0">
                <a:solidFill>
                  <a:schemeClr val="accent6">
                    <a:lumMod val="50000"/>
                  </a:schemeClr>
                </a:solidFill>
              </a:rPr>
              <a:t>What if the column is an important one</a:t>
            </a:r>
          </a:p>
          <a:p>
            <a:pPr marL="285750" indent="-285750">
              <a:buFont typeface="Wingdings" panose="05000000000000000000" pitchFamily="2" charset="2"/>
              <a:buChar char="§"/>
            </a:pPr>
            <a:r>
              <a:rPr lang="en-US" dirty="0" smtClean="0">
                <a:solidFill>
                  <a:schemeClr val="accent6">
                    <a:lumMod val="50000"/>
                  </a:schemeClr>
                </a:solidFill>
              </a:rPr>
              <a:t>Bin the different categories?  As a beginner, this is something I used to do often. Keep the most occurring Categories</a:t>
            </a:r>
          </a:p>
          <a:p>
            <a:r>
              <a:rPr lang="en-US" dirty="0" smtClean="0">
                <a:solidFill>
                  <a:schemeClr val="accent6">
                    <a:lumMod val="50000"/>
                  </a:schemeClr>
                </a:solidFill>
              </a:rPr>
              <a:t>and group the remaining into 1 category and give it some name (say Other). </a:t>
            </a:r>
          </a:p>
          <a:p>
            <a:endParaRPr lang="en-US" dirty="0">
              <a:solidFill>
                <a:schemeClr val="accent6">
                  <a:lumMod val="50000"/>
                </a:schemeClr>
              </a:solidFill>
            </a:endParaRPr>
          </a:p>
          <a:p>
            <a:r>
              <a:rPr lang="en-US" dirty="0" smtClean="0">
                <a:solidFill>
                  <a:schemeClr val="accent6">
                    <a:lumMod val="50000"/>
                  </a:schemeClr>
                </a:solidFill>
              </a:rPr>
              <a:t>So, in the above example we find out that only 20 of the categories in the Variable X has a good proportion in the data, say they form 85-90% of the data and rest 80 categories comprise the remaining 15-20%. So, we group the 80 categories together and call it others. Then, as usual we go for dummy variable/OHE. Note, now we hall have only 20/21 new columns ( DV/OHE respectively). This may save us from </a:t>
            </a:r>
            <a:r>
              <a:rPr lang="en-US" dirty="0" err="1" smtClean="0">
                <a:solidFill>
                  <a:schemeClr val="accent6">
                    <a:lumMod val="50000"/>
                  </a:schemeClr>
                </a:solidFill>
              </a:rPr>
              <a:t>CoD</a:t>
            </a:r>
            <a:r>
              <a:rPr lang="en-US" dirty="0" smtClean="0">
                <a:solidFill>
                  <a:schemeClr val="accent6">
                    <a:lumMod val="50000"/>
                  </a:schemeClr>
                </a:solidFill>
              </a:rPr>
              <a:t> to a large extent.</a:t>
            </a:r>
          </a:p>
          <a:p>
            <a:r>
              <a:rPr lang="en-US" dirty="0">
                <a:solidFill>
                  <a:schemeClr val="accent6">
                    <a:lumMod val="50000"/>
                  </a:schemeClr>
                </a:solidFill>
              </a:rPr>
              <a:t>	</a:t>
            </a:r>
            <a:r>
              <a:rPr lang="en-US" dirty="0" smtClean="0">
                <a:solidFill>
                  <a:schemeClr val="accent6">
                    <a:lumMod val="50000"/>
                  </a:schemeClr>
                </a:solidFill>
              </a:rPr>
              <a:t>		</a:t>
            </a:r>
            <a:r>
              <a:rPr lang="en-US" sz="2000" dirty="0" smtClean="0">
                <a:solidFill>
                  <a:srgbClr val="FF0000"/>
                </a:solidFill>
              </a:rPr>
              <a:t>                           However this is flawed! </a:t>
            </a:r>
          </a:p>
        </p:txBody>
      </p:sp>
    </p:spTree>
    <p:extLst>
      <p:ext uri="{BB962C8B-B14F-4D97-AF65-F5344CB8AC3E}">
        <p14:creationId xmlns:p14="http://schemas.microsoft.com/office/powerpoint/2010/main" val="29182389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80636" y="1413822"/>
            <a:ext cx="5670857" cy="3376541"/>
          </a:xfrm>
          <a:prstGeom prst="rect">
            <a:avLst/>
          </a:prstGeom>
        </p:spPr>
      </p:pic>
      <p:sp>
        <p:nvSpPr>
          <p:cNvPr id="3" name="TextBox 2"/>
          <p:cNvSpPr txBox="1"/>
          <p:nvPr/>
        </p:nvSpPr>
        <p:spPr>
          <a:xfrm>
            <a:off x="545910" y="614149"/>
            <a:ext cx="6572890" cy="400110"/>
          </a:xfrm>
          <a:prstGeom prst="rect">
            <a:avLst/>
          </a:prstGeom>
          <a:noFill/>
        </p:spPr>
        <p:txBody>
          <a:bodyPr wrap="none" rtlCol="0">
            <a:spAutoFit/>
          </a:bodyPr>
          <a:lstStyle/>
          <a:p>
            <a:r>
              <a:rPr lang="en-US" sz="2000" dirty="0" smtClean="0"/>
              <a:t>What if the data ( and the different categories) look like this? </a:t>
            </a:r>
            <a:endParaRPr lang="en-US" sz="2000" dirty="0"/>
          </a:p>
        </p:txBody>
      </p:sp>
      <p:sp>
        <p:nvSpPr>
          <p:cNvPr id="4" name="TextBox 3"/>
          <p:cNvSpPr txBox="1"/>
          <p:nvPr/>
        </p:nvSpPr>
        <p:spPr>
          <a:xfrm>
            <a:off x="7260609" y="1413822"/>
            <a:ext cx="4435522" cy="3416320"/>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Each Category has almost equal proportion. So one cannot select a few of them as the most common in the data.</a:t>
            </a:r>
          </a:p>
          <a:p>
            <a:pPr marL="285750" indent="-285750">
              <a:buFont typeface="Wingdings" panose="05000000000000000000" pitchFamily="2" charset="2"/>
              <a:buChar char="§"/>
            </a:pPr>
            <a:r>
              <a:rPr lang="en-US" dirty="0" smtClean="0"/>
              <a:t> When we plot the different categories </a:t>
            </a:r>
            <a:r>
              <a:rPr lang="en-US" dirty="0" err="1" smtClean="0"/>
              <a:t>wrt</a:t>
            </a:r>
            <a:r>
              <a:rPr lang="en-US" dirty="0" smtClean="0"/>
              <a:t> % target( </a:t>
            </a:r>
            <a:r>
              <a:rPr lang="en-US" dirty="0" err="1" smtClean="0"/>
              <a:t>avg</a:t>
            </a:r>
            <a:r>
              <a:rPr lang="en-US" dirty="0" smtClean="0"/>
              <a:t> Probability of target in case of Classification and </a:t>
            </a:r>
            <a:r>
              <a:rPr lang="en-US" dirty="0" err="1" smtClean="0"/>
              <a:t>Avg</a:t>
            </a:r>
            <a:r>
              <a:rPr lang="en-US" dirty="0" smtClean="0"/>
              <a:t> in case of Regression), each of the different categories has a different  proportion/</a:t>
            </a:r>
            <a:r>
              <a:rPr lang="en-US" dirty="0" err="1" smtClean="0"/>
              <a:t>Avg</a:t>
            </a:r>
            <a:r>
              <a:rPr lang="en-US" dirty="0" smtClean="0"/>
              <a:t>, highlighting that each category has a different relation with the target variable, there our previous approach may not be the best way forward.</a:t>
            </a:r>
            <a:endParaRPr lang="en-US" dirty="0"/>
          </a:p>
        </p:txBody>
      </p:sp>
    </p:spTree>
    <p:extLst>
      <p:ext uri="{BB962C8B-B14F-4D97-AF65-F5344CB8AC3E}">
        <p14:creationId xmlns:p14="http://schemas.microsoft.com/office/powerpoint/2010/main" val="2561244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8615" y="532263"/>
            <a:ext cx="2202719" cy="461665"/>
          </a:xfrm>
          <a:prstGeom prst="rect">
            <a:avLst/>
          </a:prstGeom>
          <a:noFill/>
        </p:spPr>
        <p:txBody>
          <a:bodyPr wrap="none" rtlCol="0">
            <a:spAutoFit/>
          </a:bodyPr>
          <a:lstStyle/>
          <a:p>
            <a:r>
              <a:rPr lang="en-US" sz="2400" b="1" dirty="0" smtClean="0"/>
              <a:t>Target Encoding</a:t>
            </a:r>
            <a:endParaRPr lang="en-US" sz="2400" b="1" dirty="0"/>
          </a:p>
        </p:txBody>
      </p:sp>
      <p:sp>
        <p:nvSpPr>
          <p:cNvPr id="5" name="Rectangle 4"/>
          <p:cNvSpPr/>
          <p:nvPr/>
        </p:nvSpPr>
        <p:spPr>
          <a:xfrm>
            <a:off x="2074458" y="2088107"/>
            <a:ext cx="204716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Classification</a:t>
            </a:r>
            <a:endParaRPr lang="en-US" dirty="0"/>
          </a:p>
        </p:txBody>
      </p:sp>
      <p:sp>
        <p:nvSpPr>
          <p:cNvPr id="6" name="Rectangle 5"/>
          <p:cNvSpPr/>
          <p:nvPr/>
        </p:nvSpPr>
        <p:spPr>
          <a:xfrm>
            <a:off x="7765422" y="2088107"/>
            <a:ext cx="204716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Regression</a:t>
            </a:r>
            <a:endParaRPr lang="en-US" dirty="0"/>
          </a:p>
        </p:txBody>
      </p:sp>
      <p:sp>
        <p:nvSpPr>
          <p:cNvPr id="7" name="TextBox 6"/>
          <p:cNvSpPr txBox="1"/>
          <p:nvPr/>
        </p:nvSpPr>
        <p:spPr>
          <a:xfrm>
            <a:off x="4572000" y="532263"/>
            <a:ext cx="3090398" cy="461665"/>
          </a:xfrm>
          <a:prstGeom prst="rect">
            <a:avLst/>
          </a:prstGeom>
          <a:noFill/>
        </p:spPr>
        <p:txBody>
          <a:bodyPr wrap="none" rtlCol="0">
            <a:spAutoFit/>
          </a:bodyPr>
          <a:lstStyle/>
          <a:p>
            <a:r>
              <a:rPr lang="en-US" sz="2400" b="1" dirty="0" smtClean="0"/>
              <a:t>Use the target variable</a:t>
            </a:r>
            <a:endParaRPr lang="en-US" sz="2400" b="1" dirty="0"/>
          </a:p>
        </p:txBody>
      </p:sp>
      <p:cxnSp>
        <p:nvCxnSpPr>
          <p:cNvPr id="9" name="Straight Arrow Connector 8"/>
          <p:cNvCxnSpPr>
            <a:stCxn id="7" idx="2"/>
          </p:cNvCxnSpPr>
          <p:nvPr/>
        </p:nvCxnSpPr>
        <p:spPr>
          <a:xfrm flipH="1">
            <a:off x="4312693" y="993928"/>
            <a:ext cx="1804506" cy="1189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2"/>
          </p:cNvCxnSpPr>
          <p:nvPr/>
        </p:nvCxnSpPr>
        <p:spPr>
          <a:xfrm>
            <a:off x="6117199" y="993928"/>
            <a:ext cx="1545199" cy="1189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2"/>
          </p:cNvCxnSpPr>
          <p:nvPr/>
        </p:nvCxnSpPr>
        <p:spPr>
          <a:xfrm flipH="1">
            <a:off x="3098040" y="3002507"/>
            <a:ext cx="1" cy="1050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2"/>
          </p:cNvCxnSpPr>
          <p:nvPr/>
        </p:nvCxnSpPr>
        <p:spPr>
          <a:xfrm flipH="1">
            <a:off x="8789004" y="3002507"/>
            <a:ext cx="1" cy="1050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398894" y="4258101"/>
            <a:ext cx="3398292" cy="923330"/>
          </a:xfrm>
          <a:prstGeom prst="rect">
            <a:avLst/>
          </a:prstGeom>
          <a:noFill/>
        </p:spPr>
        <p:txBody>
          <a:bodyPr wrap="square" rtlCol="0">
            <a:spAutoFit/>
          </a:bodyPr>
          <a:lstStyle/>
          <a:p>
            <a:r>
              <a:rPr lang="en-US" dirty="0" smtClean="0"/>
              <a:t>Take Probability of the TARGET of each category in the Categorical Column</a:t>
            </a:r>
            <a:endParaRPr lang="en-US" dirty="0"/>
          </a:p>
        </p:txBody>
      </p:sp>
      <p:sp>
        <p:nvSpPr>
          <p:cNvPr id="18" name="TextBox 17"/>
          <p:cNvSpPr txBox="1"/>
          <p:nvPr/>
        </p:nvSpPr>
        <p:spPr>
          <a:xfrm>
            <a:off x="7228763" y="4258101"/>
            <a:ext cx="3398292" cy="923330"/>
          </a:xfrm>
          <a:prstGeom prst="rect">
            <a:avLst/>
          </a:prstGeom>
          <a:noFill/>
        </p:spPr>
        <p:txBody>
          <a:bodyPr wrap="square" rtlCol="0">
            <a:spAutoFit/>
          </a:bodyPr>
          <a:lstStyle/>
          <a:p>
            <a:r>
              <a:rPr lang="en-US" dirty="0" smtClean="0"/>
              <a:t>Take Average of the TARGET of each category in the Categorical Column</a:t>
            </a:r>
            <a:endParaRPr lang="en-US" dirty="0"/>
          </a:p>
        </p:txBody>
      </p:sp>
    </p:spTree>
    <p:extLst>
      <p:ext uri="{BB962C8B-B14F-4D97-AF65-F5344CB8AC3E}">
        <p14:creationId xmlns:p14="http://schemas.microsoft.com/office/powerpoint/2010/main" val="2886293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15" y="532263"/>
            <a:ext cx="2739724" cy="461665"/>
          </a:xfrm>
          <a:prstGeom prst="rect">
            <a:avLst/>
          </a:prstGeom>
          <a:noFill/>
        </p:spPr>
        <p:txBody>
          <a:bodyPr wrap="none" rtlCol="0">
            <a:spAutoFit/>
          </a:bodyPr>
          <a:lstStyle/>
          <a:p>
            <a:r>
              <a:rPr lang="en-US" sz="2400" b="1" dirty="0" smtClean="0"/>
              <a:t>Frequency Encoding</a:t>
            </a:r>
            <a:endParaRPr lang="en-US" sz="2400" b="1" dirty="0"/>
          </a:p>
        </p:txBody>
      </p:sp>
      <p:sp>
        <p:nvSpPr>
          <p:cNvPr id="6" name="TextBox 5"/>
          <p:cNvSpPr txBox="1"/>
          <p:nvPr/>
        </p:nvSpPr>
        <p:spPr>
          <a:xfrm>
            <a:off x="1160060" y="1678675"/>
            <a:ext cx="6012415" cy="369332"/>
          </a:xfrm>
          <a:prstGeom prst="rect">
            <a:avLst/>
          </a:prstGeom>
          <a:noFill/>
        </p:spPr>
        <p:txBody>
          <a:bodyPr wrap="none" rtlCol="0">
            <a:spAutoFit/>
          </a:bodyPr>
          <a:lstStyle/>
          <a:p>
            <a:pPr marL="285750" indent="-285750">
              <a:buFont typeface="Wingdings" panose="05000000000000000000" pitchFamily="2" charset="2"/>
              <a:buChar char="§"/>
            </a:pPr>
            <a:r>
              <a:rPr lang="en-US" dirty="0" smtClean="0"/>
              <a:t>Take the Frequency of each category from the training data</a:t>
            </a:r>
            <a:endParaRPr lang="en-US" dirty="0"/>
          </a:p>
        </p:txBody>
      </p:sp>
    </p:spTree>
    <p:extLst>
      <p:ext uri="{BB962C8B-B14F-4D97-AF65-F5344CB8AC3E}">
        <p14:creationId xmlns:p14="http://schemas.microsoft.com/office/powerpoint/2010/main" val="19512944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8615" y="532263"/>
            <a:ext cx="2234779" cy="461665"/>
          </a:xfrm>
          <a:prstGeom prst="rect">
            <a:avLst/>
          </a:prstGeom>
          <a:noFill/>
        </p:spPr>
        <p:txBody>
          <a:bodyPr wrap="none" rtlCol="0">
            <a:spAutoFit/>
          </a:bodyPr>
          <a:lstStyle/>
          <a:p>
            <a:r>
              <a:rPr lang="en-US" sz="2400" b="1" dirty="0" smtClean="0"/>
              <a:t>Binary Encoding</a:t>
            </a:r>
            <a:endParaRPr lang="en-US" sz="2400" b="1" dirty="0"/>
          </a:p>
        </p:txBody>
      </p:sp>
      <p:sp>
        <p:nvSpPr>
          <p:cNvPr id="3" name="TextBox 2"/>
          <p:cNvSpPr txBox="1"/>
          <p:nvPr/>
        </p:nvSpPr>
        <p:spPr>
          <a:xfrm>
            <a:off x="900752" y="1501254"/>
            <a:ext cx="9385518" cy="923330"/>
          </a:xfrm>
          <a:prstGeom prst="rect">
            <a:avLst/>
          </a:prstGeom>
          <a:noFill/>
        </p:spPr>
        <p:txBody>
          <a:bodyPr wrap="none" rtlCol="0">
            <a:spAutoFit/>
          </a:bodyPr>
          <a:lstStyle/>
          <a:p>
            <a:pPr marL="285750" indent="-285750">
              <a:buFont typeface="Wingdings" panose="05000000000000000000" pitchFamily="2" charset="2"/>
              <a:buChar char="§"/>
            </a:pPr>
            <a:r>
              <a:rPr lang="en-US" dirty="0" smtClean="0"/>
              <a:t>Convert the Categories into numeric using any Label Encoding</a:t>
            </a:r>
          </a:p>
          <a:p>
            <a:pPr marL="285750" indent="-285750">
              <a:buFont typeface="Wingdings" panose="05000000000000000000" pitchFamily="2" charset="2"/>
              <a:buChar char="§"/>
            </a:pPr>
            <a:r>
              <a:rPr lang="en-US" dirty="0" smtClean="0"/>
              <a:t>Convert Label Encoding into its binary equivalent</a:t>
            </a:r>
          </a:p>
          <a:p>
            <a:pPr marL="285750" indent="-285750">
              <a:buFont typeface="Wingdings" panose="05000000000000000000" pitchFamily="2" charset="2"/>
              <a:buChar char="§"/>
            </a:pPr>
            <a:r>
              <a:rPr lang="en-US" dirty="0" smtClean="0"/>
              <a:t>Split each bit into a column and have its input as 1/0 from the binary equivalent of the number.</a:t>
            </a:r>
            <a:endParaRPr lang="en-US" dirty="0"/>
          </a:p>
        </p:txBody>
      </p:sp>
    </p:spTree>
    <p:extLst>
      <p:ext uri="{BB962C8B-B14F-4D97-AF65-F5344CB8AC3E}">
        <p14:creationId xmlns:p14="http://schemas.microsoft.com/office/powerpoint/2010/main" val="35534026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7923" y="1542197"/>
            <a:ext cx="8984062" cy="369332"/>
          </a:xfrm>
          <a:prstGeom prst="rect">
            <a:avLst/>
          </a:prstGeom>
          <a:noFill/>
        </p:spPr>
        <p:txBody>
          <a:bodyPr wrap="none" rtlCol="0">
            <a:spAutoFit/>
          </a:bodyPr>
          <a:lstStyle/>
          <a:p>
            <a:r>
              <a:rPr lang="en-US" dirty="0" smtClean="0">
                <a:hlinkClick r:id="rId3"/>
              </a:rPr>
              <a:t>https://www.kdnuggets.com/2015/12/beyond-one-hot-exploration-categorical-variables.html</a:t>
            </a:r>
            <a:endParaRPr lang="en-US" dirty="0"/>
          </a:p>
        </p:txBody>
      </p:sp>
      <p:sp>
        <p:nvSpPr>
          <p:cNvPr id="3" name="TextBox 2"/>
          <p:cNvSpPr txBox="1"/>
          <p:nvPr/>
        </p:nvSpPr>
        <p:spPr>
          <a:xfrm>
            <a:off x="1119116" y="777922"/>
            <a:ext cx="552074" cy="369332"/>
          </a:xfrm>
          <a:prstGeom prst="rect">
            <a:avLst/>
          </a:prstGeom>
          <a:noFill/>
        </p:spPr>
        <p:txBody>
          <a:bodyPr wrap="none" rtlCol="0">
            <a:spAutoFit/>
          </a:bodyPr>
          <a:lstStyle/>
          <a:p>
            <a:r>
              <a:rPr lang="en-US" dirty="0" smtClean="0"/>
              <a:t>Ref:</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464635036"/>
              </p:ext>
            </p:extLst>
          </p:nvPr>
        </p:nvGraphicFramePr>
        <p:xfrm>
          <a:off x="777923" y="2446362"/>
          <a:ext cx="6474898" cy="1607024"/>
        </p:xfrm>
        <a:graphic>
          <a:graphicData uri="http://schemas.openxmlformats.org/presentationml/2006/ole">
            <mc:AlternateContent xmlns:mc="http://schemas.openxmlformats.org/markup-compatibility/2006">
              <mc:Choice xmlns:v="urn:schemas-microsoft-com:vml" Requires="v">
                <p:oleObj spid="_x0000_s2051" name="Packager Shell Object" showAsIcon="1" r:id="rId4" imgW="1976400" imgH="491040" progId="Package">
                  <p:embed/>
                </p:oleObj>
              </mc:Choice>
              <mc:Fallback>
                <p:oleObj name="Packager Shell Object" showAsIcon="1" r:id="rId4" imgW="1976400" imgH="491040" progId="Package">
                  <p:embed/>
                  <p:pic>
                    <p:nvPicPr>
                      <p:cNvPr id="0" name=""/>
                      <p:cNvPicPr/>
                      <p:nvPr/>
                    </p:nvPicPr>
                    <p:blipFill>
                      <a:blip r:embed="rId5"/>
                      <a:stretch>
                        <a:fillRect/>
                      </a:stretch>
                    </p:blipFill>
                    <p:spPr>
                      <a:xfrm>
                        <a:off x="777923" y="2446362"/>
                        <a:ext cx="6474898" cy="1607024"/>
                      </a:xfrm>
                      <a:prstGeom prst="rect">
                        <a:avLst/>
                      </a:prstGeom>
                    </p:spPr>
                  </p:pic>
                </p:oleObj>
              </mc:Fallback>
            </mc:AlternateContent>
          </a:graphicData>
        </a:graphic>
      </p:graphicFrame>
    </p:spTree>
    <p:extLst>
      <p:ext uri="{BB962C8B-B14F-4D97-AF65-F5344CB8AC3E}">
        <p14:creationId xmlns:p14="http://schemas.microsoft.com/office/powerpoint/2010/main" val="15014998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TotalTime>
  <Words>570</Words>
  <Application>Microsoft Office PowerPoint</Application>
  <PresentationFormat>Widescreen</PresentationFormat>
  <Paragraphs>36</Paragraphs>
  <Slides>9</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5" baseType="lpstr">
      <vt:lpstr>Arial</vt:lpstr>
      <vt:lpstr>Calibri</vt:lpstr>
      <vt:lpstr>Calibri Light</vt:lpstr>
      <vt:lpstr>Wingdings</vt:lpstr>
      <vt:lpstr>Office Theme</vt:lpstr>
      <vt:lpstr>Package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Deepesh Singh</dc:creator>
  <cp:lastModifiedBy>Deepesh Singh</cp:lastModifiedBy>
  <cp:revision>15</cp:revision>
  <dcterms:created xsi:type="dcterms:W3CDTF">2020-08-15T12:11:39Z</dcterms:created>
  <dcterms:modified xsi:type="dcterms:W3CDTF">2020-08-15T19:50:47Z</dcterms:modified>
</cp:coreProperties>
</file>