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7"/>
  </p:handoutMasterIdLst>
  <p:sldIdLst>
    <p:sldId id="306" r:id="rId2"/>
    <p:sldId id="322" r:id="rId3"/>
    <p:sldId id="323" r:id="rId4"/>
    <p:sldId id="324" r:id="rId5"/>
    <p:sldId id="325" r:id="rId6"/>
    <p:sldId id="326" r:id="rId7"/>
    <p:sldId id="327" r:id="rId8"/>
    <p:sldId id="335" r:id="rId9"/>
    <p:sldId id="328" r:id="rId10"/>
    <p:sldId id="329" r:id="rId11"/>
    <p:sldId id="330" r:id="rId12"/>
    <p:sldId id="331" r:id="rId13"/>
    <p:sldId id="332" r:id="rId14"/>
    <p:sldId id="333" r:id="rId15"/>
    <p:sldId id="33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8E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124" d="100"/>
          <a:sy n="124" d="100"/>
        </p:scale>
        <p:origin x="-1254" y="-3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69F6F2-EAC3-4840-9775-0E03C4E13565}" type="datetimeFigureOut">
              <a:rPr lang="zh-TW" altLang="en-US" smtClean="0"/>
              <a:t>2019/3/7</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9C81B5-645E-4711-B4C1-58DA6A8E3A32}" type="slidenum">
              <a:rPr lang="zh-TW" altLang="en-US" smtClean="0"/>
              <a:t>‹#›</a:t>
            </a:fld>
            <a:endParaRPr lang="zh-TW" altLang="en-US"/>
          </a:p>
        </p:txBody>
      </p:sp>
    </p:spTree>
    <p:extLst>
      <p:ext uri="{BB962C8B-B14F-4D97-AF65-F5344CB8AC3E}">
        <p14:creationId xmlns:p14="http://schemas.microsoft.com/office/powerpoint/2010/main" val="321094636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E31411AD-7BFE-430D-B76D-14B10D392A39}" type="datetimeFigureOut">
              <a:rPr lang="zh-TW" altLang="en-US" smtClean="0"/>
              <a:t>2019/3/7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9038068-29B3-4EF7-8E48-1EF86742B789}" type="slidenum">
              <a:rPr lang="zh-TW" altLang="en-US" smtClean="0"/>
              <a:t>‹#›</a:t>
            </a:fld>
            <a:endParaRPr lang="zh-TW" altLang="en-US"/>
          </a:p>
        </p:txBody>
      </p:sp>
    </p:spTree>
    <p:extLst>
      <p:ext uri="{BB962C8B-B14F-4D97-AF65-F5344CB8AC3E}">
        <p14:creationId xmlns:p14="http://schemas.microsoft.com/office/powerpoint/2010/main" val="3732827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E31411AD-7BFE-430D-B76D-14B10D392A39}" type="datetimeFigureOut">
              <a:rPr lang="zh-TW" altLang="en-US" smtClean="0"/>
              <a:t>2019/3/7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9038068-29B3-4EF7-8E48-1EF86742B789}" type="slidenum">
              <a:rPr lang="zh-TW" altLang="en-US" smtClean="0"/>
              <a:t>‹#›</a:t>
            </a:fld>
            <a:endParaRPr lang="zh-TW" altLang="en-US"/>
          </a:p>
        </p:txBody>
      </p:sp>
    </p:spTree>
    <p:extLst>
      <p:ext uri="{BB962C8B-B14F-4D97-AF65-F5344CB8AC3E}">
        <p14:creationId xmlns:p14="http://schemas.microsoft.com/office/powerpoint/2010/main" val="140570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E31411AD-7BFE-430D-B76D-14B10D392A39}" type="datetimeFigureOut">
              <a:rPr lang="zh-TW" altLang="en-US" smtClean="0"/>
              <a:t>2019/3/7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9038068-29B3-4EF7-8E48-1EF86742B789}" type="slidenum">
              <a:rPr lang="zh-TW" altLang="en-US" smtClean="0"/>
              <a:t>‹#›</a:t>
            </a:fld>
            <a:endParaRPr lang="zh-TW" altLang="en-US"/>
          </a:p>
        </p:txBody>
      </p:sp>
    </p:spTree>
    <p:extLst>
      <p:ext uri="{BB962C8B-B14F-4D97-AF65-F5344CB8AC3E}">
        <p14:creationId xmlns:p14="http://schemas.microsoft.com/office/powerpoint/2010/main" val="2359927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E31411AD-7BFE-430D-B76D-14B10D392A39}" type="datetimeFigureOut">
              <a:rPr lang="zh-TW" altLang="en-US" smtClean="0"/>
              <a:t>2019/3/7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9038068-29B3-4EF7-8E48-1EF86742B789}" type="slidenum">
              <a:rPr lang="zh-TW" altLang="en-US" smtClean="0"/>
              <a:t>‹#›</a:t>
            </a:fld>
            <a:endParaRPr lang="zh-TW" altLang="en-US"/>
          </a:p>
        </p:txBody>
      </p:sp>
    </p:spTree>
    <p:extLst>
      <p:ext uri="{BB962C8B-B14F-4D97-AF65-F5344CB8AC3E}">
        <p14:creationId xmlns:p14="http://schemas.microsoft.com/office/powerpoint/2010/main" val="2838916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E31411AD-7BFE-430D-B76D-14B10D392A39}" type="datetimeFigureOut">
              <a:rPr lang="zh-TW" altLang="en-US" smtClean="0"/>
              <a:t>2019/3/7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9038068-29B3-4EF7-8E48-1EF86742B789}" type="slidenum">
              <a:rPr lang="zh-TW" altLang="en-US" smtClean="0"/>
              <a:t>‹#›</a:t>
            </a:fld>
            <a:endParaRPr lang="zh-TW" altLang="en-US"/>
          </a:p>
        </p:txBody>
      </p:sp>
    </p:spTree>
    <p:extLst>
      <p:ext uri="{BB962C8B-B14F-4D97-AF65-F5344CB8AC3E}">
        <p14:creationId xmlns:p14="http://schemas.microsoft.com/office/powerpoint/2010/main" val="3650055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E31411AD-7BFE-430D-B76D-14B10D392A39}" type="datetimeFigureOut">
              <a:rPr lang="zh-TW" altLang="en-US" smtClean="0"/>
              <a:t>2019/3/7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9038068-29B3-4EF7-8E48-1EF86742B789}" type="slidenum">
              <a:rPr lang="zh-TW" altLang="en-US" smtClean="0"/>
              <a:t>‹#›</a:t>
            </a:fld>
            <a:endParaRPr lang="zh-TW" altLang="en-US"/>
          </a:p>
        </p:txBody>
      </p:sp>
    </p:spTree>
    <p:extLst>
      <p:ext uri="{BB962C8B-B14F-4D97-AF65-F5344CB8AC3E}">
        <p14:creationId xmlns:p14="http://schemas.microsoft.com/office/powerpoint/2010/main" val="3791149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E31411AD-7BFE-430D-B76D-14B10D392A39}" type="datetimeFigureOut">
              <a:rPr lang="zh-TW" altLang="en-US" smtClean="0"/>
              <a:t>2019/3/7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9038068-29B3-4EF7-8E48-1EF86742B789}" type="slidenum">
              <a:rPr lang="zh-TW" altLang="en-US" smtClean="0"/>
              <a:t>‹#›</a:t>
            </a:fld>
            <a:endParaRPr lang="zh-TW" altLang="en-US"/>
          </a:p>
        </p:txBody>
      </p:sp>
    </p:spTree>
    <p:extLst>
      <p:ext uri="{BB962C8B-B14F-4D97-AF65-F5344CB8AC3E}">
        <p14:creationId xmlns:p14="http://schemas.microsoft.com/office/powerpoint/2010/main" val="1814887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E31411AD-7BFE-430D-B76D-14B10D392A39}" type="datetimeFigureOut">
              <a:rPr lang="zh-TW" altLang="en-US" smtClean="0"/>
              <a:t>2019/3/7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9038068-29B3-4EF7-8E48-1EF86742B789}" type="slidenum">
              <a:rPr lang="zh-TW" altLang="en-US" smtClean="0"/>
              <a:t>‹#›</a:t>
            </a:fld>
            <a:endParaRPr lang="zh-TW" altLang="en-US"/>
          </a:p>
        </p:txBody>
      </p:sp>
    </p:spTree>
    <p:extLst>
      <p:ext uri="{BB962C8B-B14F-4D97-AF65-F5344CB8AC3E}">
        <p14:creationId xmlns:p14="http://schemas.microsoft.com/office/powerpoint/2010/main" val="315221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1411AD-7BFE-430D-B76D-14B10D392A39}" type="datetimeFigureOut">
              <a:rPr lang="zh-TW" altLang="en-US" smtClean="0"/>
              <a:t>2019/3/7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9038068-29B3-4EF7-8E48-1EF86742B789}" type="slidenum">
              <a:rPr lang="zh-TW" altLang="en-US" smtClean="0"/>
              <a:t>‹#›</a:t>
            </a:fld>
            <a:endParaRPr lang="zh-TW" altLang="en-US"/>
          </a:p>
        </p:txBody>
      </p:sp>
    </p:spTree>
    <p:extLst>
      <p:ext uri="{BB962C8B-B14F-4D97-AF65-F5344CB8AC3E}">
        <p14:creationId xmlns:p14="http://schemas.microsoft.com/office/powerpoint/2010/main" val="1715543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E31411AD-7BFE-430D-B76D-14B10D392A39}" type="datetimeFigureOut">
              <a:rPr lang="zh-TW" altLang="en-US" smtClean="0"/>
              <a:t>2019/3/7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9038068-29B3-4EF7-8E48-1EF86742B789}" type="slidenum">
              <a:rPr lang="zh-TW" altLang="en-US" smtClean="0"/>
              <a:t>‹#›</a:t>
            </a:fld>
            <a:endParaRPr lang="zh-TW" altLang="en-US"/>
          </a:p>
        </p:txBody>
      </p:sp>
    </p:spTree>
    <p:extLst>
      <p:ext uri="{BB962C8B-B14F-4D97-AF65-F5344CB8AC3E}">
        <p14:creationId xmlns:p14="http://schemas.microsoft.com/office/powerpoint/2010/main" val="287667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E31411AD-7BFE-430D-B76D-14B10D392A39}" type="datetimeFigureOut">
              <a:rPr lang="zh-TW" altLang="en-US" smtClean="0"/>
              <a:t>2019/3/7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9038068-29B3-4EF7-8E48-1EF86742B789}" type="slidenum">
              <a:rPr lang="zh-TW" altLang="en-US" smtClean="0"/>
              <a:t>‹#›</a:t>
            </a:fld>
            <a:endParaRPr lang="zh-TW" altLang="en-US"/>
          </a:p>
        </p:txBody>
      </p:sp>
    </p:spTree>
    <p:extLst>
      <p:ext uri="{BB962C8B-B14F-4D97-AF65-F5344CB8AC3E}">
        <p14:creationId xmlns:p14="http://schemas.microsoft.com/office/powerpoint/2010/main" val="1506650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1411AD-7BFE-430D-B76D-14B10D392A39}" type="datetimeFigureOut">
              <a:rPr lang="zh-TW" altLang="en-US" smtClean="0"/>
              <a:t>2019/3/7</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038068-29B3-4EF7-8E48-1EF86742B789}" type="slidenum">
              <a:rPr lang="zh-TW" altLang="en-US" smtClean="0"/>
              <a:t>‹#›</a:t>
            </a:fld>
            <a:endParaRPr lang="zh-TW" altLang="en-US"/>
          </a:p>
        </p:txBody>
      </p:sp>
    </p:spTree>
    <p:extLst>
      <p:ext uri="{BB962C8B-B14F-4D97-AF65-F5344CB8AC3E}">
        <p14:creationId xmlns:p14="http://schemas.microsoft.com/office/powerpoint/2010/main" val="1605568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96888" y="319148"/>
            <a:ext cx="7647112" cy="584775"/>
          </a:xfrm>
          <a:prstGeom prst="rect">
            <a:avLst/>
          </a:prstGeom>
          <a:solidFill>
            <a:schemeClr val="accent5">
              <a:lumMod val="60000"/>
              <a:lumOff val="40000"/>
            </a:schemeClr>
          </a:solidFill>
        </p:spPr>
        <p:txBody>
          <a:bodyPr wrap="square">
            <a:spAutoFit/>
          </a:bodyPr>
          <a:lstStyle/>
          <a:p>
            <a:r>
              <a:rPr lang="zh-TW" altLang="en-US" sz="3200" b="1" dirty="0">
                <a:solidFill>
                  <a:schemeClr val="bg1"/>
                </a:solidFill>
                <a:latin typeface="微軟正黑體" panose="020B0604030504040204" pitchFamily="34" charset="-120"/>
                <a:ea typeface="微軟正黑體" panose="020B0604030504040204" pitchFamily="34" charset="-120"/>
              </a:rPr>
              <a:t>新型態資安實務課程計畫</a:t>
            </a:r>
          </a:p>
        </p:txBody>
      </p:sp>
      <p:sp>
        <p:nvSpPr>
          <p:cNvPr id="5" name="矩形 4"/>
          <p:cNvSpPr/>
          <p:nvPr/>
        </p:nvSpPr>
        <p:spPr>
          <a:xfrm>
            <a:off x="0" y="323332"/>
            <a:ext cx="1415772" cy="584775"/>
          </a:xfrm>
          <a:prstGeom prst="rect">
            <a:avLst/>
          </a:prstGeom>
          <a:solidFill>
            <a:srgbClr val="92D050"/>
          </a:solidFill>
        </p:spPr>
        <p:txBody>
          <a:bodyPr wrap="none">
            <a:spAutoFit/>
          </a:bodyPr>
          <a:lstStyle/>
          <a:p>
            <a:r>
              <a:rPr lang="zh-TW" altLang="en-US" sz="32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教育部</a:t>
            </a:r>
            <a:endParaRPr lang="zh-TW" altLang="en-US" sz="32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
        <p:nvSpPr>
          <p:cNvPr id="6" name="標題 8"/>
          <p:cNvSpPr txBox="1">
            <a:spLocks/>
          </p:cNvSpPr>
          <p:nvPr/>
        </p:nvSpPr>
        <p:spPr>
          <a:xfrm>
            <a:off x="204144" y="1591337"/>
            <a:ext cx="3999065" cy="4970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2400" b="1" dirty="0" smtClean="0">
                <a:solidFill>
                  <a:prstClr val="black">
                    <a:lumMod val="95000"/>
                    <a:lumOff val="5000"/>
                  </a:prstClr>
                </a:solidFill>
                <a:latin typeface="微軟正黑體" panose="020B0604030504040204" pitchFamily="34" charset="-120"/>
                <a:ea typeface="微軟正黑體" panose="020B0604030504040204" pitchFamily="34" charset="-120"/>
              </a:rPr>
              <a:t>單元</a:t>
            </a:r>
            <a:r>
              <a:rPr lang="zh-TW" altLang="en-US" sz="2400" b="1" dirty="0" smtClean="0">
                <a:solidFill>
                  <a:prstClr val="black">
                    <a:lumMod val="95000"/>
                    <a:lumOff val="5000"/>
                  </a:prstClr>
                </a:solidFill>
                <a:latin typeface="微軟正黑體" panose="020B0604030504040204" pitchFamily="34" charset="-120"/>
                <a:ea typeface="微軟正黑體" panose="020B0604030504040204" pitchFamily="34" charset="-120"/>
              </a:rPr>
              <a:t>模組</a:t>
            </a:r>
            <a:r>
              <a:rPr lang="en-US" altLang="zh-TW" sz="2400" b="1" dirty="0" smtClean="0">
                <a:solidFill>
                  <a:prstClr val="black">
                    <a:lumMod val="95000"/>
                    <a:lumOff val="5000"/>
                  </a:prstClr>
                </a:solidFill>
                <a:latin typeface="微軟正黑體" panose="020B0604030504040204" pitchFamily="34" charset="-120"/>
                <a:ea typeface="微軟正黑體" panose="020B0604030504040204" pitchFamily="34" charset="-120"/>
              </a:rPr>
              <a:t>:</a:t>
            </a:r>
            <a:r>
              <a:rPr lang="zh-TW" altLang="en-US" sz="2400" b="1" dirty="0" smtClean="0">
                <a:solidFill>
                  <a:prstClr val="black">
                    <a:lumMod val="95000"/>
                    <a:lumOff val="5000"/>
                  </a:prstClr>
                </a:solidFill>
                <a:latin typeface="微軟正黑體" panose="020B0604030504040204" pitchFamily="34" charset="-120"/>
                <a:ea typeface="微軟正黑體" panose="020B0604030504040204" pitchFamily="34" charset="-120"/>
              </a:rPr>
              <a:t>網站安全分析</a:t>
            </a:r>
            <a:endParaRPr lang="zh-TW" altLang="en-US" sz="2400" b="1" dirty="0">
              <a:solidFill>
                <a:schemeClr val="tx1">
                  <a:lumMod val="95000"/>
                  <a:lumOff val="5000"/>
                </a:schemeClr>
              </a:solidFill>
              <a:latin typeface="微軟正黑體" panose="020B0604030504040204" pitchFamily="34" charset="-120"/>
              <a:ea typeface="微軟正黑體" panose="020B0604030504040204" pitchFamily="34" charset="-120"/>
            </a:endParaRPr>
          </a:p>
        </p:txBody>
      </p:sp>
      <p:sp>
        <p:nvSpPr>
          <p:cNvPr id="7" name="副標題 9"/>
          <p:cNvSpPr txBox="1">
            <a:spLocks/>
          </p:cNvSpPr>
          <p:nvPr/>
        </p:nvSpPr>
        <p:spPr>
          <a:xfrm>
            <a:off x="41718" y="3571176"/>
            <a:ext cx="2161958" cy="4919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b="1" dirty="0">
                <a:solidFill>
                  <a:schemeClr val="tx1">
                    <a:lumMod val="95000"/>
                    <a:lumOff val="5000"/>
                  </a:schemeClr>
                </a:solidFill>
                <a:latin typeface="微軟正黑體" panose="020B0604030504040204" pitchFamily="34" charset="-120"/>
                <a:ea typeface="微軟正黑體" panose="020B0604030504040204" pitchFamily="34" charset="-120"/>
              </a:rPr>
              <a:t>錄影</a:t>
            </a:r>
            <a:r>
              <a:rPr lang="zh-TW" altLang="en-US" sz="2000" b="1" dirty="0" smtClean="0">
                <a:solidFill>
                  <a:schemeClr val="tx1">
                    <a:lumMod val="95000"/>
                    <a:lumOff val="5000"/>
                  </a:schemeClr>
                </a:solidFill>
                <a:latin typeface="微軟正黑體" panose="020B0604030504040204" pitchFamily="34" charset="-120"/>
                <a:ea typeface="微軟正黑體" panose="020B0604030504040204" pitchFamily="34" charset="-120"/>
              </a:rPr>
              <a:t>教師</a:t>
            </a:r>
            <a:r>
              <a:rPr lang="en-US" altLang="zh-TW" sz="2000" b="1" dirty="0" smtClean="0">
                <a:solidFill>
                  <a:schemeClr val="tx1">
                    <a:lumMod val="95000"/>
                    <a:lumOff val="5000"/>
                  </a:schemeClr>
                </a:solidFill>
                <a:latin typeface="微軟正黑體" panose="020B0604030504040204" pitchFamily="34" charset="-120"/>
                <a:ea typeface="微軟正黑體" panose="020B0604030504040204" pitchFamily="34" charset="-120"/>
              </a:rPr>
              <a:t>:</a:t>
            </a:r>
            <a:r>
              <a:rPr lang="zh-TW" altLang="en-US" sz="2000" b="1" dirty="0" smtClean="0">
                <a:solidFill>
                  <a:schemeClr val="tx1">
                    <a:lumMod val="95000"/>
                    <a:lumOff val="5000"/>
                  </a:schemeClr>
                </a:solidFill>
                <a:latin typeface="微軟正黑體" panose="020B0604030504040204" pitchFamily="34" charset="-120"/>
                <a:ea typeface="微軟正黑體" panose="020B0604030504040204" pitchFamily="34" charset="-120"/>
              </a:rPr>
              <a:t>龍大大</a:t>
            </a:r>
            <a:endParaRPr lang="zh-TW" altLang="en-US" sz="2000" b="1" dirty="0">
              <a:solidFill>
                <a:schemeClr val="tx1">
                  <a:lumMod val="95000"/>
                  <a:lumOff val="5000"/>
                </a:schemeClr>
              </a:solidFill>
              <a:latin typeface="微軟正黑體" panose="020B0604030504040204" pitchFamily="34" charset="-120"/>
              <a:ea typeface="微軟正黑體" panose="020B0604030504040204" pitchFamily="34" charset="-120"/>
            </a:endParaRPr>
          </a:p>
        </p:txBody>
      </p:sp>
      <p:sp>
        <p:nvSpPr>
          <p:cNvPr id="8" name="矩形 7"/>
          <p:cNvSpPr/>
          <p:nvPr/>
        </p:nvSpPr>
        <p:spPr>
          <a:xfrm>
            <a:off x="0" y="6070042"/>
            <a:ext cx="9144000" cy="523220"/>
          </a:xfrm>
          <a:prstGeom prst="rect">
            <a:avLst/>
          </a:prstGeom>
          <a:solidFill>
            <a:schemeClr val="accent6">
              <a:lumMod val="40000"/>
              <a:lumOff val="60000"/>
            </a:schemeClr>
          </a:solidFill>
        </p:spPr>
        <p:txBody>
          <a:bodyPr wrap="square">
            <a:spAutoFit/>
          </a:bodyPr>
          <a:lstStyle/>
          <a:p>
            <a:r>
              <a:rPr lang="zh-TW" altLang="en-US" sz="2800" dirty="0">
                <a:latin typeface="微軟正黑體" panose="020B0604030504040204" pitchFamily="34" charset="-120"/>
                <a:ea typeface="微軟正黑體" panose="020B0604030504040204" pitchFamily="34" charset="-120"/>
              </a:rPr>
              <a:t>資訊安全基礎實務</a:t>
            </a:r>
            <a:r>
              <a:rPr lang="zh-TW" altLang="en-US" sz="2800" dirty="0" smtClean="0">
                <a:latin typeface="微軟正黑體" panose="020B0604030504040204" pitchFamily="34" charset="-120"/>
                <a:ea typeface="微軟正黑體" panose="020B0604030504040204" pitchFamily="34" charset="-120"/>
              </a:rPr>
              <a:t>課程    </a:t>
            </a:r>
            <a:r>
              <a:rPr lang="en-US" altLang="zh-TW" sz="2400" dirty="0" smtClean="0">
                <a:latin typeface="微軟正黑體" panose="020B0604030504040204" pitchFamily="34" charset="-120"/>
                <a:ea typeface="微軟正黑體" panose="020B0604030504040204" pitchFamily="34" charset="-120"/>
              </a:rPr>
              <a:t>A </a:t>
            </a:r>
            <a:r>
              <a:rPr lang="en-US" altLang="zh-TW" sz="2400" dirty="0">
                <a:latin typeface="微軟正黑體" panose="020B0604030504040204" pitchFamily="34" charset="-120"/>
                <a:ea typeface="微軟正黑體" panose="020B0604030504040204" pitchFamily="34" charset="-120"/>
              </a:rPr>
              <a:t>practical introduction to security</a:t>
            </a:r>
            <a:endParaRPr lang="zh-TW" altLang="en-US" sz="2400" dirty="0">
              <a:latin typeface="微軟正黑體" panose="020B0604030504040204" pitchFamily="34" charset="-120"/>
              <a:ea typeface="微軟正黑體" panose="020B0604030504040204" pitchFamily="34" charset="-120"/>
            </a:endParaRPr>
          </a:p>
        </p:txBody>
      </p:sp>
      <p:grpSp>
        <p:nvGrpSpPr>
          <p:cNvPr id="12" name="群組 11"/>
          <p:cNvGrpSpPr/>
          <p:nvPr/>
        </p:nvGrpSpPr>
        <p:grpSpPr>
          <a:xfrm>
            <a:off x="-81757" y="3032567"/>
            <a:ext cx="9295207" cy="633374"/>
            <a:chOff x="-81757" y="3032567"/>
            <a:chExt cx="9295207" cy="633374"/>
          </a:xfrm>
        </p:grpSpPr>
        <p:pic>
          <p:nvPicPr>
            <p:cNvPr id="13" name="圖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57" y="3032567"/>
              <a:ext cx="1993956" cy="633374"/>
            </a:xfrm>
            <a:prstGeom prst="rect">
              <a:avLst/>
            </a:prstGeom>
          </p:spPr>
        </p:pic>
        <p:pic>
          <p:nvPicPr>
            <p:cNvPr id="14" name="圖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203760" y="3032567"/>
              <a:ext cx="2009690" cy="633374"/>
            </a:xfrm>
            <a:prstGeom prst="rect">
              <a:avLst/>
            </a:prstGeom>
          </p:spPr>
        </p:pic>
      </p:grpSp>
      <p:sp>
        <p:nvSpPr>
          <p:cNvPr id="2" name="矩形 1"/>
          <p:cNvSpPr/>
          <p:nvPr/>
        </p:nvSpPr>
        <p:spPr>
          <a:xfrm>
            <a:off x="204144" y="1206638"/>
            <a:ext cx="2552302" cy="369332"/>
          </a:xfrm>
          <a:prstGeom prst="rect">
            <a:avLst/>
          </a:prstGeom>
        </p:spPr>
        <p:txBody>
          <a:bodyPr wrap="none">
            <a:spAutoFit/>
          </a:bodyPr>
          <a:lstStyle/>
          <a:p>
            <a:pPr lvl="0"/>
            <a:r>
              <a:rPr lang="zh-TW" altLang="en-US" b="1" dirty="0">
                <a:solidFill>
                  <a:prstClr val="black">
                    <a:lumMod val="95000"/>
                    <a:lumOff val="5000"/>
                  </a:prstClr>
                </a:solidFill>
                <a:latin typeface="微軟正黑體" panose="020B0604030504040204" pitchFamily="34" charset="-120"/>
                <a:ea typeface="微軟正黑體" panose="020B0604030504040204" pitchFamily="34" charset="-120"/>
              </a:rPr>
              <a:t>課程模組</a:t>
            </a:r>
            <a:r>
              <a:rPr lang="en-US" altLang="zh-TW" b="1" dirty="0" smtClean="0">
                <a:solidFill>
                  <a:prstClr val="black">
                    <a:lumMod val="95000"/>
                    <a:lumOff val="5000"/>
                  </a:prstClr>
                </a:solidFill>
                <a:latin typeface="微軟正黑體" panose="020B0604030504040204" pitchFamily="34" charset="-120"/>
                <a:ea typeface="微軟正黑體" panose="020B0604030504040204" pitchFamily="34" charset="-120"/>
              </a:rPr>
              <a:t>:</a:t>
            </a:r>
            <a:r>
              <a:rPr lang="zh-TW" altLang="en-US" b="1" dirty="0">
                <a:solidFill>
                  <a:prstClr val="black">
                    <a:lumMod val="95000"/>
                    <a:lumOff val="5000"/>
                  </a:prstClr>
                </a:solidFill>
                <a:latin typeface="微軟正黑體" panose="020B0604030504040204" pitchFamily="34" charset="-120"/>
                <a:ea typeface="微軟正黑體" panose="020B0604030504040204" pitchFamily="34" charset="-120"/>
              </a:rPr>
              <a:t>網站安全</a:t>
            </a:r>
            <a:r>
              <a:rPr lang="zh-TW" altLang="en-US" b="1" dirty="0" smtClean="0">
                <a:solidFill>
                  <a:prstClr val="black">
                    <a:lumMod val="95000"/>
                    <a:lumOff val="5000"/>
                  </a:prstClr>
                </a:solidFill>
                <a:latin typeface="微軟正黑體" panose="020B0604030504040204" pitchFamily="34" charset="-120"/>
                <a:ea typeface="微軟正黑體" panose="020B0604030504040204" pitchFamily="34" charset="-120"/>
              </a:rPr>
              <a:t>模組</a:t>
            </a:r>
            <a:endParaRPr lang="en-US" altLang="zh-TW" b="1" dirty="0">
              <a:solidFill>
                <a:prstClr val="black">
                  <a:lumMod val="95000"/>
                  <a:lumOff val="5000"/>
                </a:prstClr>
              </a:solidFill>
              <a:latin typeface="微軟正黑體" panose="020B0604030504040204" pitchFamily="34" charset="-120"/>
              <a:ea typeface="微軟正黑體" panose="020B0604030504040204" pitchFamily="34" charset="-120"/>
            </a:endParaRPr>
          </a:p>
        </p:txBody>
      </p:sp>
      <p:sp>
        <p:nvSpPr>
          <p:cNvPr id="3" name="矩形 2"/>
          <p:cNvSpPr/>
          <p:nvPr/>
        </p:nvSpPr>
        <p:spPr>
          <a:xfrm>
            <a:off x="6984289" y="2663235"/>
            <a:ext cx="2122248" cy="369332"/>
          </a:xfrm>
          <a:prstGeom prst="rect">
            <a:avLst/>
          </a:prstGeom>
        </p:spPr>
        <p:txBody>
          <a:bodyPr wrap="none">
            <a:spAutoFit/>
          </a:bodyPr>
          <a:lstStyle/>
          <a:p>
            <a:pPr algn="ctr"/>
            <a:r>
              <a:rPr lang="zh-TW" altLang="en-US" b="1" dirty="0" smtClean="0">
                <a:solidFill>
                  <a:schemeClr val="tx1">
                    <a:lumMod val="95000"/>
                    <a:lumOff val="5000"/>
                  </a:schemeClr>
                </a:solidFill>
                <a:latin typeface="微軟正黑體" panose="020B0604030504040204" pitchFamily="34" charset="-120"/>
                <a:ea typeface="微軟正黑體" panose="020B0604030504040204" pitchFamily="34" charset="-120"/>
              </a:rPr>
              <a:t>錄影</a:t>
            </a:r>
            <a:r>
              <a:rPr lang="zh-TW" altLang="en-US" b="1" dirty="0">
                <a:solidFill>
                  <a:schemeClr val="tx1">
                    <a:lumMod val="95000"/>
                    <a:lumOff val="5000"/>
                  </a:schemeClr>
                </a:solidFill>
                <a:latin typeface="微軟正黑體" panose="020B0604030504040204" pitchFamily="34" charset="-120"/>
                <a:ea typeface="微軟正黑體" panose="020B0604030504040204" pitchFamily="34" charset="-120"/>
              </a:rPr>
              <a:t>標號</a:t>
            </a:r>
            <a:r>
              <a:rPr lang="en-US" altLang="zh-TW" b="1" dirty="0" smtClean="0">
                <a:solidFill>
                  <a:schemeClr val="tx1">
                    <a:lumMod val="95000"/>
                    <a:lumOff val="5000"/>
                  </a:schemeClr>
                </a:solidFill>
                <a:latin typeface="微軟正黑體" panose="020B0604030504040204" pitchFamily="34" charset="-120"/>
                <a:ea typeface="微軟正黑體" panose="020B0604030504040204" pitchFamily="34" charset="-120"/>
              </a:rPr>
              <a:t>:</a:t>
            </a:r>
            <a:r>
              <a:rPr lang="en-US" altLang="zh-TW" dirty="0" err="1"/>
              <a:t>Burpsuite</a:t>
            </a:r>
            <a:r>
              <a:rPr lang="en-US" altLang="zh-TW" dirty="0"/>
              <a:t> </a:t>
            </a:r>
            <a:endParaRPr lang="zh-TW" altLang="en-US" dirty="0"/>
          </a:p>
        </p:txBody>
      </p:sp>
      <p:sp>
        <p:nvSpPr>
          <p:cNvPr id="9" name="矩形 8"/>
          <p:cNvSpPr/>
          <p:nvPr/>
        </p:nvSpPr>
        <p:spPr>
          <a:xfrm>
            <a:off x="2607834" y="2493958"/>
            <a:ext cx="3328154" cy="1077218"/>
          </a:xfrm>
          <a:prstGeom prst="rect">
            <a:avLst/>
          </a:prstGeom>
        </p:spPr>
        <p:txBody>
          <a:bodyPr wrap="none">
            <a:spAutoFit/>
          </a:bodyPr>
          <a:lstStyle/>
          <a:p>
            <a:pPr algn="ctr"/>
            <a:r>
              <a:rPr lang="zh-TW" altLang="en-US" sz="2400" dirty="0"/>
              <a:t>網站安全分析</a:t>
            </a:r>
            <a:r>
              <a:rPr lang="zh-TW" altLang="en-US" sz="2400" dirty="0" smtClean="0"/>
              <a:t>工具</a:t>
            </a:r>
            <a:endParaRPr lang="en-US" altLang="zh-TW" sz="2400" dirty="0" smtClean="0"/>
          </a:p>
          <a:p>
            <a:pPr algn="ctr"/>
            <a:r>
              <a:rPr lang="en-US" altLang="zh-TW" sz="4000" dirty="0" err="1" smtClean="0"/>
              <a:t>Burpsuite</a:t>
            </a:r>
            <a:r>
              <a:rPr lang="zh-TW" altLang="en-US" sz="4000" dirty="0" smtClean="0"/>
              <a:t>實戰</a:t>
            </a:r>
            <a:r>
              <a:rPr lang="en-US" altLang="zh-TW" sz="4000" dirty="0" smtClean="0"/>
              <a:t> </a:t>
            </a:r>
            <a:endParaRPr lang="zh-TW" altLang="en-US" sz="4000" dirty="0"/>
          </a:p>
        </p:txBody>
      </p:sp>
    </p:spTree>
    <p:extLst>
      <p:ext uri="{BB962C8B-B14F-4D97-AF65-F5344CB8AC3E}">
        <p14:creationId xmlns:p14="http://schemas.microsoft.com/office/powerpoint/2010/main" val="3308024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69" y="797988"/>
            <a:ext cx="9135731" cy="461665"/>
          </a:xfrm>
          <a:prstGeom prst="rect">
            <a:avLst/>
          </a:prstGeom>
          <a:solidFill>
            <a:srgbClr val="FFFF00"/>
          </a:solidFill>
        </p:spPr>
        <p:txBody>
          <a:bodyPr wrap="square">
            <a:spAutoFit/>
          </a:bodyPr>
          <a:lstStyle/>
          <a:p>
            <a:endParaRPr lang="zh-TW" altLang="en-US" sz="2400" dirty="0"/>
          </a:p>
        </p:txBody>
      </p:sp>
      <p:sp>
        <p:nvSpPr>
          <p:cNvPr id="6" name="文字方塊 5"/>
          <p:cNvSpPr txBox="1"/>
          <p:nvPr/>
        </p:nvSpPr>
        <p:spPr>
          <a:xfrm>
            <a:off x="124063" y="17958"/>
            <a:ext cx="2646878" cy="830997"/>
          </a:xfrm>
          <a:prstGeom prst="rect">
            <a:avLst/>
          </a:prstGeom>
          <a:noFill/>
        </p:spPr>
        <p:txBody>
          <a:bodyPr wrap="none" rtlCol="0">
            <a:spAutoFit/>
          </a:bodyPr>
          <a:lstStyle/>
          <a:p>
            <a:r>
              <a:rPr lang="zh-TW" altLang="en-US" sz="4800" b="1" dirty="0"/>
              <a:t>題目敘述</a:t>
            </a:r>
            <a:endParaRPr lang="en-US" altLang="zh-TW" sz="4800" b="1" dirty="0"/>
          </a:p>
        </p:txBody>
      </p:sp>
      <p:sp>
        <p:nvSpPr>
          <p:cNvPr id="5" name="矩形 4"/>
          <p:cNvSpPr/>
          <p:nvPr/>
        </p:nvSpPr>
        <p:spPr>
          <a:xfrm>
            <a:off x="211214" y="2039682"/>
            <a:ext cx="8346797" cy="341632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TW" altLang="en-US" dirty="0" smtClean="0"/>
              <a:t>管理者的網站常</a:t>
            </a:r>
            <a:r>
              <a:rPr lang="zh-TW" altLang="en-US" dirty="0"/>
              <a:t>是</a:t>
            </a:r>
            <a:r>
              <a:rPr lang="zh-TW" altLang="en-US" dirty="0" smtClean="0"/>
              <a:t>駭客最想登入的地方</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endParaRPr lang="en-US" altLang="zh-TW" dirty="0" smtClean="0"/>
          </a:p>
          <a:p>
            <a:r>
              <a:rPr lang="zh-TW" altLang="en-US" dirty="0" smtClean="0"/>
              <a:t>要做到權限控管需要小心設計</a:t>
            </a:r>
            <a:r>
              <a:rPr lang="zh-TW" altLang="en-US" dirty="0" smtClean="0">
                <a:latin typeface="新細明體" panose="02020500000000000000" pitchFamily="18" charset="-120"/>
                <a:ea typeface="新細明體" panose="02020500000000000000" pitchFamily="18" charset="-120"/>
              </a:rPr>
              <a:t>，</a:t>
            </a:r>
            <a:r>
              <a:rPr lang="zh-TW" altLang="en-US" dirty="0" smtClean="0"/>
              <a:t>因為設計不良的網站，常會</a:t>
            </a:r>
            <a:r>
              <a:rPr lang="zh-TW" altLang="en-US" dirty="0"/>
              <a:t>使駭客</a:t>
            </a:r>
            <a:r>
              <a:rPr lang="zh-TW" altLang="en-US" dirty="0" smtClean="0"/>
              <a:t>攔截封</a:t>
            </a:r>
            <a:r>
              <a:rPr lang="zh-TW" altLang="en-US" dirty="0"/>
              <a:t>包後修改並送出，進而造成網站機敏內容外</a:t>
            </a:r>
            <a:r>
              <a:rPr lang="zh-TW" altLang="en-US" dirty="0" smtClean="0"/>
              <a:t>洩。</a:t>
            </a:r>
            <a:endParaRPr lang="en-US" altLang="zh-TW" dirty="0" smtClean="0"/>
          </a:p>
          <a:p>
            <a:endParaRPr lang="en-US" altLang="zh-TW" dirty="0"/>
          </a:p>
          <a:p>
            <a:r>
              <a:rPr lang="zh-TW" altLang="en-US" dirty="0" smtClean="0"/>
              <a:t>你知道如何使用非管理者身分在設計不良的網站取得管理者權限登入嗎</a:t>
            </a:r>
            <a:r>
              <a:rPr lang="en-US" altLang="zh-TW" dirty="0" smtClean="0"/>
              <a:t>?</a:t>
            </a:r>
            <a:endParaRPr lang="zh-TW" altLang="en-US" dirty="0"/>
          </a:p>
          <a:p>
            <a:endParaRPr lang="en-US" altLang="zh-TW" dirty="0" smtClean="0"/>
          </a:p>
          <a:p>
            <a:r>
              <a:rPr lang="zh-TW" altLang="en-US" dirty="0"/>
              <a:t>本題任務是請</a:t>
            </a:r>
            <a:r>
              <a:rPr lang="zh-TW" altLang="en-US" dirty="0" smtClean="0"/>
              <a:t>你完成上述使命</a:t>
            </a:r>
            <a:r>
              <a:rPr lang="en-US" altLang="zh-TW" dirty="0" smtClean="0"/>
              <a:t>?</a:t>
            </a:r>
          </a:p>
          <a:p>
            <a:endParaRPr lang="en-US" altLang="zh-TW" dirty="0"/>
          </a:p>
          <a:p>
            <a:endParaRPr lang="zh-TW" altLang="en-US" dirty="0"/>
          </a:p>
          <a:p>
            <a:r>
              <a:rPr lang="zh-TW" altLang="en-US" dirty="0"/>
              <a:t>提示</a:t>
            </a:r>
            <a:r>
              <a:rPr lang="en-US" altLang="zh-TW" dirty="0"/>
              <a:t>1: </a:t>
            </a:r>
            <a:r>
              <a:rPr lang="zh-TW" altLang="en-US" dirty="0"/>
              <a:t>你知道如何</a:t>
            </a:r>
            <a:r>
              <a:rPr lang="zh-TW" altLang="en-US" dirty="0" smtClean="0"/>
              <a:t>攔截並修改封</a:t>
            </a:r>
            <a:r>
              <a:rPr lang="zh-TW" altLang="en-US" dirty="0"/>
              <a:t>包嗎</a:t>
            </a:r>
            <a:r>
              <a:rPr lang="en-US" altLang="zh-TW" dirty="0"/>
              <a:t>?</a:t>
            </a:r>
          </a:p>
          <a:p>
            <a:r>
              <a:rPr lang="zh-TW" altLang="en-US" dirty="0"/>
              <a:t>提示</a:t>
            </a:r>
            <a:r>
              <a:rPr lang="en-US" altLang="zh-TW" dirty="0"/>
              <a:t>2: </a:t>
            </a:r>
            <a:r>
              <a:rPr lang="zh-TW" altLang="en-US" dirty="0" smtClean="0"/>
              <a:t>你可以</a:t>
            </a:r>
            <a:r>
              <a:rPr lang="zh-TW" altLang="en-US" dirty="0"/>
              <a:t>使用</a:t>
            </a:r>
            <a:r>
              <a:rPr lang="en-US" altLang="zh-TW" dirty="0"/>
              <a:t>Burp </a:t>
            </a:r>
            <a:r>
              <a:rPr lang="en-US" altLang="zh-TW" dirty="0" smtClean="0"/>
              <a:t>Suite</a:t>
            </a:r>
            <a:r>
              <a:rPr lang="zh-TW" altLang="en-US" dirty="0" smtClean="0"/>
              <a:t>等</a:t>
            </a:r>
            <a:r>
              <a:rPr lang="zh-TW" altLang="en-US" dirty="0"/>
              <a:t>工具</a:t>
            </a:r>
            <a:endParaRPr lang="zh-TW" altLang="en-US" dirty="0" smtClean="0"/>
          </a:p>
        </p:txBody>
      </p:sp>
      <p:sp>
        <p:nvSpPr>
          <p:cNvPr id="7" name="矩形 6"/>
          <p:cNvSpPr/>
          <p:nvPr/>
        </p:nvSpPr>
        <p:spPr>
          <a:xfrm>
            <a:off x="4576133" y="848954"/>
            <a:ext cx="5623078" cy="36933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zh-TW" altLang="en-US" dirty="0" smtClean="0"/>
              <a:t>題目參考來源:https</a:t>
            </a:r>
            <a:r>
              <a:rPr lang="zh-TW" altLang="en-US" dirty="0"/>
              <a:t>://github.com/allanlw/builds-hackme</a:t>
            </a:r>
          </a:p>
        </p:txBody>
      </p:sp>
    </p:spTree>
    <p:extLst>
      <p:ext uri="{BB962C8B-B14F-4D97-AF65-F5344CB8AC3E}">
        <p14:creationId xmlns:p14="http://schemas.microsoft.com/office/powerpoint/2010/main" val="859187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69" y="797988"/>
            <a:ext cx="9135731" cy="461665"/>
          </a:xfrm>
          <a:prstGeom prst="rect">
            <a:avLst/>
          </a:prstGeom>
          <a:solidFill>
            <a:srgbClr val="FFFF00"/>
          </a:solidFill>
        </p:spPr>
        <p:txBody>
          <a:bodyPr wrap="square">
            <a:spAutoFit/>
          </a:bodyPr>
          <a:lstStyle/>
          <a:p>
            <a:endParaRPr lang="zh-TW" altLang="en-US" sz="2400" dirty="0"/>
          </a:p>
        </p:txBody>
      </p:sp>
      <p:sp>
        <p:nvSpPr>
          <p:cNvPr id="6" name="文字方塊 5"/>
          <p:cNvSpPr txBox="1"/>
          <p:nvPr/>
        </p:nvSpPr>
        <p:spPr>
          <a:xfrm>
            <a:off x="124064" y="17958"/>
            <a:ext cx="1415772" cy="830997"/>
          </a:xfrm>
          <a:prstGeom prst="rect">
            <a:avLst/>
          </a:prstGeom>
          <a:noFill/>
        </p:spPr>
        <p:txBody>
          <a:bodyPr wrap="none" rtlCol="0">
            <a:spAutoFit/>
          </a:bodyPr>
          <a:lstStyle/>
          <a:p>
            <a:r>
              <a:rPr lang="zh-TW" altLang="en-US" sz="4800" b="1" dirty="0" smtClean="0"/>
              <a:t>題目</a:t>
            </a:r>
            <a:endParaRPr lang="en-US" altLang="zh-TW" sz="4800" b="1" dirty="0"/>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2179" y="1647020"/>
            <a:ext cx="5316864" cy="4753780"/>
          </a:xfrm>
          <a:prstGeom prst="rect">
            <a:avLst/>
          </a:prstGeom>
        </p:spPr>
      </p:pic>
    </p:spTree>
    <p:extLst>
      <p:ext uri="{BB962C8B-B14F-4D97-AF65-F5344CB8AC3E}">
        <p14:creationId xmlns:p14="http://schemas.microsoft.com/office/powerpoint/2010/main" val="3206284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69" y="797988"/>
            <a:ext cx="9135731" cy="461665"/>
          </a:xfrm>
          <a:prstGeom prst="rect">
            <a:avLst/>
          </a:prstGeom>
          <a:solidFill>
            <a:srgbClr val="FFFF00"/>
          </a:solidFill>
        </p:spPr>
        <p:txBody>
          <a:bodyPr wrap="square">
            <a:spAutoFit/>
          </a:bodyPr>
          <a:lstStyle/>
          <a:p>
            <a:endParaRPr lang="zh-TW" altLang="en-US" sz="2400" dirty="0"/>
          </a:p>
        </p:txBody>
      </p:sp>
      <p:sp>
        <p:nvSpPr>
          <p:cNvPr id="6" name="文字方塊 5"/>
          <p:cNvSpPr txBox="1"/>
          <p:nvPr/>
        </p:nvSpPr>
        <p:spPr>
          <a:xfrm>
            <a:off x="124064" y="17958"/>
            <a:ext cx="1415772" cy="830997"/>
          </a:xfrm>
          <a:prstGeom prst="rect">
            <a:avLst/>
          </a:prstGeom>
          <a:noFill/>
        </p:spPr>
        <p:txBody>
          <a:bodyPr wrap="none" rtlCol="0">
            <a:spAutoFit/>
          </a:bodyPr>
          <a:lstStyle/>
          <a:p>
            <a:r>
              <a:rPr lang="zh-TW" altLang="en-US" sz="4800" b="1" dirty="0" smtClean="0"/>
              <a:t>題目</a:t>
            </a:r>
            <a:endParaRPr lang="en-US" altLang="zh-TW" sz="4800" b="1"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036" y="1865961"/>
            <a:ext cx="4121944" cy="4362450"/>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9566" y="1865961"/>
            <a:ext cx="4121944" cy="4362450"/>
          </a:xfrm>
          <a:prstGeom prst="rect">
            <a:avLst/>
          </a:prstGeom>
        </p:spPr>
      </p:pic>
      <p:sp>
        <p:nvSpPr>
          <p:cNvPr id="7" name="向右箭號 6"/>
          <p:cNvSpPr/>
          <p:nvPr/>
        </p:nvSpPr>
        <p:spPr>
          <a:xfrm>
            <a:off x="3982734" y="4443280"/>
            <a:ext cx="991732" cy="682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93865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69" y="797988"/>
            <a:ext cx="9135731" cy="461665"/>
          </a:xfrm>
          <a:prstGeom prst="rect">
            <a:avLst/>
          </a:prstGeom>
          <a:solidFill>
            <a:srgbClr val="FFFF00"/>
          </a:solidFill>
        </p:spPr>
        <p:txBody>
          <a:bodyPr wrap="square">
            <a:spAutoFit/>
          </a:bodyPr>
          <a:lstStyle/>
          <a:p>
            <a:endParaRPr lang="zh-TW" altLang="en-US" sz="2400" dirty="0"/>
          </a:p>
        </p:txBody>
      </p:sp>
      <p:sp>
        <p:nvSpPr>
          <p:cNvPr id="6" name="文字方塊 5"/>
          <p:cNvSpPr txBox="1"/>
          <p:nvPr/>
        </p:nvSpPr>
        <p:spPr>
          <a:xfrm>
            <a:off x="124064" y="17958"/>
            <a:ext cx="1415772" cy="830997"/>
          </a:xfrm>
          <a:prstGeom prst="rect">
            <a:avLst/>
          </a:prstGeom>
          <a:noFill/>
        </p:spPr>
        <p:txBody>
          <a:bodyPr wrap="none" rtlCol="0">
            <a:spAutoFit/>
          </a:bodyPr>
          <a:lstStyle/>
          <a:p>
            <a:r>
              <a:rPr lang="zh-TW" altLang="en-US" sz="4800" b="1" dirty="0" smtClean="0"/>
              <a:t>題目</a:t>
            </a:r>
            <a:endParaRPr lang="en-US" altLang="zh-TW" sz="4800" b="1"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036" y="1865961"/>
            <a:ext cx="4121944" cy="4362450"/>
          </a:xfrm>
          <a:prstGeom prst="rect">
            <a:avLst/>
          </a:prstGeom>
        </p:spPr>
      </p:pic>
      <p:pic>
        <p:nvPicPr>
          <p:cNvPr id="2" name="圖片 1"/>
          <p:cNvPicPr>
            <a:picLocks noChangeAspect="1"/>
          </p:cNvPicPr>
          <p:nvPr/>
        </p:nvPicPr>
        <p:blipFill rotWithShape="1">
          <a:blip r:embed="rId3">
            <a:extLst>
              <a:ext uri="{28A0092B-C50C-407E-A947-70E740481C1C}">
                <a14:useLocalDpi xmlns:a14="http://schemas.microsoft.com/office/drawing/2010/main" val="0"/>
              </a:ext>
            </a:extLst>
          </a:blip>
          <a:srcRect r="51707"/>
          <a:stretch/>
        </p:blipFill>
        <p:spPr>
          <a:xfrm>
            <a:off x="4881093" y="1474833"/>
            <a:ext cx="3570668" cy="4977945"/>
          </a:xfrm>
          <a:prstGeom prst="rect">
            <a:avLst/>
          </a:prstGeom>
        </p:spPr>
      </p:pic>
      <p:sp>
        <p:nvSpPr>
          <p:cNvPr id="7" name="向右箭號 6"/>
          <p:cNvSpPr/>
          <p:nvPr/>
        </p:nvSpPr>
        <p:spPr>
          <a:xfrm>
            <a:off x="4127622" y="4559189"/>
            <a:ext cx="991732" cy="682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9025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69" y="797988"/>
            <a:ext cx="9135731" cy="461665"/>
          </a:xfrm>
          <a:prstGeom prst="rect">
            <a:avLst/>
          </a:prstGeom>
          <a:solidFill>
            <a:srgbClr val="FFFF00"/>
          </a:solidFill>
        </p:spPr>
        <p:txBody>
          <a:bodyPr wrap="square">
            <a:spAutoFit/>
          </a:bodyPr>
          <a:lstStyle/>
          <a:p>
            <a:endParaRPr lang="zh-TW" altLang="en-US" sz="2400" dirty="0"/>
          </a:p>
        </p:txBody>
      </p:sp>
      <p:sp>
        <p:nvSpPr>
          <p:cNvPr id="6" name="文字方塊 5"/>
          <p:cNvSpPr txBox="1"/>
          <p:nvPr/>
        </p:nvSpPr>
        <p:spPr>
          <a:xfrm>
            <a:off x="124064" y="17958"/>
            <a:ext cx="1415772" cy="830997"/>
          </a:xfrm>
          <a:prstGeom prst="rect">
            <a:avLst/>
          </a:prstGeom>
          <a:noFill/>
        </p:spPr>
        <p:txBody>
          <a:bodyPr wrap="none" rtlCol="0">
            <a:spAutoFit/>
          </a:bodyPr>
          <a:lstStyle/>
          <a:p>
            <a:r>
              <a:rPr lang="zh-TW" altLang="en-US" sz="4800" b="1" dirty="0" smtClean="0"/>
              <a:t>題目</a:t>
            </a:r>
            <a:endParaRPr lang="en-US" altLang="zh-TW" sz="4800" b="1" dirty="0"/>
          </a:p>
        </p:txBody>
      </p:sp>
      <p:pic>
        <p:nvPicPr>
          <p:cNvPr id="5" name="圖片 4"/>
          <p:cNvPicPr>
            <a:picLocks noChangeAspect="1"/>
          </p:cNvPicPr>
          <p:nvPr/>
        </p:nvPicPr>
        <p:blipFill rotWithShape="1">
          <a:blip r:embed="rId2">
            <a:extLst>
              <a:ext uri="{28A0092B-C50C-407E-A947-70E740481C1C}">
                <a14:useLocalDpi xmlns:a14="http://schemas.microsoft.com/office/drawing/2010/main" val="0"/>
              </a:ext>
            </a:extLst>
          </a:blip>
          <a:srcRect r="51707"/>
          <a:stretch/>
        </p:blipFill>
        <p:spPr>
          <a:xfrm>
            <a:off x="350950" y="1500591"/>
            <a:ext cx="3570668" cy="4977945"/>
          </a:xfrm>
          <a:prstGeom prst="rect">
            <a:avLst/>
          </a:prstGeom>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2090" y="1388432"/>
            <a:ext cx="3732056" cy="5202260"/>
          </a:xfrm>
          <a:prstGeom prst="rect">
            <a:avLst/>
          </a:prstGeom>
        </p:spPr>
      </p:pic>
      <p:sp>
        <p:nvSpPr>
          <p:cNvPr id="7" name="向右箭號 6"/>
          <p:cNvSpPr/>
          <p:nvPr/>
        </p:nvSpPr>
        <p:spPr>
          <a:xfrm>
            <a:off x="3921617" y="4687978"/>
            <a:ext cx="953094" cy="682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2964556" y="5640947"/>
            <a:ext cx="783197" cy="2704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7367520" y="5675823"/>
            <a:ext cx="783197" cy="2704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70312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6134" y="1564589"/>
            <a:ext cx="4181998" cy="4836211"/>
          </a:xfrm>
          <a:prstGeom prst="rect">
            <a:avLst/>
          </a:prstGeom>
        </p:spPr>
      </p:pic>
      <p:sp>
        <p:nvSpPr>
          <p:cNvPr id="4" name="矩形 3"/>
          <p:cNvSpPr/>
          <p:nvPr/>
        </p:nvSpPr>
        <p:spPr>
          <a:xfrm>
            <a:off x="8269" y="797988"/>
            <a:ext cx="9135731" cy="461665"/>
          </a:xfrm>
          <a:prstGeom prst="rect">
            <a:avLst/>
          </a:prstGeom>
          <a:solidFill>
            <a:srgbClr val="FFFF00"/>
          </a:solidFill>
        </p:spPr>
        <p:txBody>
          <a:bodyPr wrap="square">
            <a:spAutoFit/>
          </a:bodyPr>
          <a:lstStyle/>
          <a:p>
            <a:endParaRPr lang="zh-TW" altLang="en-US" sz="2400" dirty="0"/>
          </a:p>
        </p:txBody>
      </p:sp>
      <p:sp>
        <p:nvSpPr>
          <p:cNvPr id="6" name="文字方塊 5"/>
          <p:cNvSpPr txBox="1"/>
          <p:nvPr/>
        </p:nvSpPr>
        <p:spPr>
          <a:xfrm>
            <a:off x="124064" y="17958"/>
            <a:ext cx="1415772" cy="830997"/>
          </a:xfrm>
          <a:prstGeom prst="rect">
            <a:avLst/>
          </a:prstGeom>
          <a:noFill/>
        </p:spPr>
        <p:txBody>
          <a:bodyPr wrap="none" rtlCol="0">
            <a:spAutoFit/>
          </a:bodyPr>
          <a:lstStyle/>
          <a:p>
            <a:r>
              <a:rPr lang="zh-TW" altLang="en-US" sz="4800" b="1" dirty="0" smtClean="0"/>
              <a:t>題目</a:t>
            </a:r>
            <a:endParaRPr lang="en-US" altLang="zh-TW" sz="4800" b="1" dirty="0"/>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1" y="1564589"/>
            <a:ext cx="3732056" cy="5202260"/>
          </a:xfrm>
          <a:prstGeom prst="rect">
            <a:avLst/>
          </a:prstGeom>
        </p:spPr>
      </p:pic>
      <p:sp>
        <p:nvSpPr>
          <p:cNvPr id="7" name="向右箭號 6"/>
          <p:cNvSpPr/>
          <p:nvPr/>
        </p:nvSpPr>
        <p:spPr>
          <a:xfrm>
            <a:off x="3921617" y="4687978"/>
            <a:ext cx="953094" cy="682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402696" y="3263326"/>
            <a:ext cx="783197" cy="2704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63541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dirty="0"/>
              <a:t>網站安全分析工具</a:t>
            </a:r>
            <a:endParaRPr lang="en-US" altLang="zh-TW" sz="3600" dirty="0"/>
          </a:p>
          <a:p>
            <a:pPr algn="ctr"/>
            <a:r>
              <a:rPr lang="en-US" altLang="zh-TW" sz="7200" dirty="0" err="1"/>
              <a:t>Burpsuite</a:t>
            </a:r>
            <a:r>
              <a:rPr lang="en-US" altLang="zh-TW" sz="7200" dirty="0"/>
              <a:t> </a:t>
            </a:r>
            <a:endParaRPr lang="zh-TW" altLang="en-US" sz="7200" dirty="0"/>
          </a:p>
        </p:txBody>
      </p:sp>
    </p:spTree>
    <p:extLst>
      <p:ext uri="{BB962C8B-B14F-4D97-AF65-F5344CB8AC3E}">
        <p14:creationId xmlns:p14="http://schemas.microsoft.com/office/powerpoint/2010/main" val="3057121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92682"/>
            <a:ext cx="9144000" cy="1039025"/>
          </a:xfrm>
          <a:solidFill>
            <a:schemeClr val="accent4">
              <a:lumMod val="50000"/>
            </a:schemeClr>
          </a:solidFill>
        </p:spPr>
        <p:txBody>
          <a:bodyPr>
            <a:normAutofit fontScale="90000"/>
          </a:bodyPr>
          <a:lstStyle/>
          <a:p>
            <a:r>
              <a:rPr lang="en-US" altLang="zh-TW" b="1" dirty="0" smtClean="0">
                <a:solidFill>
                  <a:schemeClr val="bg1"/>
                </a:solidFill>
                <a:effectLst>
                  <a:outerShdw blurRad="38100" dist="38100" dir="2700000" algn="tl">
                    <a:srgbClr val="000000">
                      <a:alpha val="43137"/>
                    </a:srgbClr>
                  </a:outerShdw>
                </a:effectLst>
              </a:rPr>
              <a:t>Burp Suite</a:t>
            </a:r>
            <a:br>
              <a:rPr lang="en-US" altLang="zh-TW" b="1" dirty="0" smtClean="0">
                <a:solidFill>
                  <a:schemeClr val="bg1"/>
                </a:solidFill>
                <a:effectLst>
                  <a:outerShdw blurRad="38100" dist="38100" dir="2700000" algn="tl">
                    <a:srgbClr val="000000">
                      <a:alpha val="43137"/>
                    </a:srgbClr>
                  </a:outerShdw>
                </a:effectLst>
              </a:rPr>
            </a:br>
            <a:r>
              <a:rPr lang="en-US" altLang="zh-TW" sz="2800" b="1" dirty="0">
                <a:solidFill>
                  <a:schemeClr val="bg1"/>
                </a:solidFill>
                <a:effectLst>
                  <a:outerShdw blurRad="38100" dist="38100" dir="2700000" algn="tl">
                    <a:srgbClr val="000000">
                      <a:alpha val="43137"/>
                    </a:srgbClr>
                  </a:outerShdw>
                </a:effectLst>
              </a:rPr>
              <a:t>https://en.wikipedia.org/wiki/Burp_suite</a:t>
            </a:r>
            <a:endParaRPr lang="zh-TW" altLang="en-US" sz="2800" b="1" dirty="0">
              <a:solidFill>
                <a:schemeClr val="bg1"/>
              </a:solidFill>
              <a:effectLst>
                <a:outerShdw blurRad="38100" dist="38100" dir="2700000" algn="tl">
                  <a:srgbClr val="000000">
                    <a:alpha val="43137"/>
                  </a:srgbClr>
                </a:outerShdw>
              </a:effectLst>
            </a:endParaRPr>
          </a:p>
        </p:txBody>
      </p:sp>
      <p:sp>
        <p:nvSpPr>
          <p:cNvPr id="3" name="內容版面配置區 2"/>
          <p:cNvSpPr>
            <a:spLocks noGrp="1"/>
          </p:cNvSpPr>
          <p:nvPr>
            <p:ph idx="1"/>
          </p:nvPr>
        </p:nvSpPr>
        <p:spPr>
          <a:xfrm>
            <a:off x="78652" y="1952376"/>
            <a:ext cx="2976892" cy="2944083"/>
          </a:xfrm>
        </p:spPr>
        <p:txBody>
          <a:bodyPr>
            <a:normAutofit fontScale="62500" lnSpcReduction="20000"/>
          </a:bodyPr>
          <a:lstStyle/>
          <a:p>
            <a:pPr>
              <a:buFont typeface="Wingdings" panose="05000000000000000000" pitchFamily="2" charset="2"/>
              <a:buChar char="Ø"/>
            </a:pPr>
            <a:r>
              <a:rPr lang="en-US" altLang="zh-TW" dirty="0"/>
              <a:t>Burp Suite is a graphical tool for testing </a:t>
            </a:r>
            <a:r>
              <a:rPr lang="en-US" altLang="zh-TW" b="1" dirty="0">
                <a:solidFill>
                  <a:srgbClr val="00B050"/>
                </a:solidFill>
                <a:effectLst>
                  <a:outerShdw blurRad="38100" dist="38100" dir="2700000" algn="tl">
                    <a:srgbClr val="000000">
                      <a:alpha val="43137"/>
                    </a:srgbClr>
                  </a:outerShdw>
                </a:effectLst>
              </a:rPr>
              <a:t>Web application security</a:t>
            </a:r>
            <a:r>
              <a:rPr lang="en-US" altLang="zh-TW" dirty="0" smtClean="0"/>
              <a:t>.</a:t>
            </a:r>
          </a:p>
          <a:p>
            <a:pPr>
              <a:buFont typeface="Wingdings" panose="05000000000000000000" pitchFamily="2" charset="2"/>
              <a:buChar char="Ø"/>
            </a:pPr>
            <a:r>
              <a:rPr lang="en-US" altLang="zh-TW" dirty="0" smtClean="0"/>
              <a:t>The tool is written in </a:t>
            </a:r>
            <a:r>
              <a:rPr lang="en-US" altLang="zh-TW" b="1" dirty="0" smtClean="0">
                <a:solidFill>
                  <a:srgbClr val="FF0000"/>
                </a:solidFill>
                <a:effectLst>
                  <a:outerShdw blurRad="38100" dist="38100" dir="2700000" algn="tl">
                    <a:srgbClr val="000000">
                      <a:alpha val="43137"/>
                    </a:srgbClr>
                  </a:outerShdw>
                </a:effectLst>
              </a:rPr>
              <a:t>Java</a:t>
            </a:r>
            <a:r>
              <a:rPr lang="en-US" altLang="zh-TW" dirty="0" smtClean="0">
                <a:effectLst>
                  <a:outerShdw blurRad="38100" dist="38100" dir="2700000" algn="tl">
                    <a:srgbClr val="000000">
                      <a:alpha val="43137"/>
                    </a:srgbClr>
                  </a:outerShdw>
                </a:effectLst>
              </a:rPr>
              <a:t> </a:t>
            </a:r>
            <a:r>
              <a:rPr lang="en-US" altLang="zh-TW" dirty="0" smtClean="0"/>
              <a:t>and developed by </a:t>
            </a:r>
            <a:r>
              <a:rPr lang="en-US" altLang="zh-TW" b="1" dirty="0" err="1" smtClean="0">
                <a:solidFill>
                  <a:srgbClr val="FF0000"/>
                </a:solidFill>
                <a:effectLst>
                  <a:outerShdw blurRad="38100" dist="38100" dir="2700000" algn="tl">
                    <a:srgbClr val="000000">
                      <a:alpha val="43137"/>
                    </a:srgbClr>
                  </a:outerShdw>
                </a:effectLst>
              </a:rPr>
              <a:t>PortSwigger</a:t>
            </a:r>
            <a:r>
              <a:rPr lang="en-US" altLang="zh-TW" b="1" dirty="0" smtClean="0">
                <a:solidFill>
                  <a:srgbClr val="FF0000"/>
                </a:solidFill>
                <a:effectLst>
                  <a:outerShdw blurRad="38100" dist="38100" dir="2700000" algn="tl">
                    <a:srgbClr val="000000">
                      <a:alpha val="43137"/>
                    </a:srgbClr>
                  </a:outerShdw>
                </a:effectLst>
              </a:rPr>
              <a:t> Security</a:t>
            </a:r>
            <a:r>
              <a:rPr lang="en-US" altLang="zh-TW" dirty="0" smtClean="0"/>
              <a:t>.</a:t>
            </a:r>
          </a:p>
          <a:p>
            <a:pPr>
              <a:buFont typeface="Wingdings" panose="05000000000000000000" pitchFamily="2" charset="2"/>
              <a:buChar char="Ø"/>
            </a:pPr>
            <a:r>
              <a:rPr lang="en-US" altLang="zh-TW" dirty="0" smtClean="0"/>
              <a:t>The </a:t>
            </a:r>
            <a:r>
              <a:rPr lang="en-US" altLang="zh-TW" dirty="0"/>
              <a:t>tool has 2 versions: </a:t>
            </a:r>
            <a:endParaRPr lang="en-US" altLang="zh-TW" dirty="0" smtClean="0"/>
          </a:p>
          <a:p>
            <a:pPr marL="914400" lvl="1" indent="-457200">
              <a:buFont typeface="+mj-lt"/>
              <a:buAutoNum type="arabicPeriod"/>
            </a:pPr>
            <a:r>
              <a:rPr lang="en-US" altLang="zh-TW" dirty="0" smtClean="0"/>
              <a:t>Free version that can be downloaded free of charge</a:t>
            </a:r>
            <a:r>
              <a:rPr lang="en-US" altLang="zh-TW" dirty="0"/>
              <a:t>(</a:t>
            </a:r>
            <a:r>
              <a:rPr lang="en-US" altLang="zh-TW" b="1" dirty="0">
                <a:solidFill>
                  <a:srgbClr val="FF0000"/>
                </a:solidFill>
                <a:effectLst>
                  <a:outerShdw blurRad="38100" dist="38100" dir="2700000" algn="tl">
                    <a:srgbClr val="000000">
                      <a:alpha val="43137"/>
                    </a:srgbClr>
                  </a:outerShdw>
                </a:effectLst>
              </a:rPr>
              <a:t>Free Edition</a:t>
            </a:r>
            <a:r>
              <a:rPr lang="en-US" altLang="zh-TW" dirty="0" smtClean="0"/>
              <a:t>)</a:t>
            </a:r>
          </a:p>
          <a:p>
            <a:pPr marL="914400" lvl="1" indent="-457200">
              <a:buFont typeface="+mj-lt"/>
              <a:buAutoNum type="arabicPeriod"/>
            </a:pPr>
            <a:r>
              <a:rPr lang="en-US" altLang="zh-TW" dirty="0" smtClean="0"/>
              <a:t>Full </a:t>
            </a:r>
            <a:r>
              <a:rPr lang="en-US" altLang="zh-TW" dirty="0"/>
              <a:t>version that can be purchased after a trial period (</a:t>
            </a:r>
            <a:r>
              <a:rPr lang="en-US" altLang="zh-TW" b="1" dirty="0">
                <a:solidFill>
                  <a:srgbClr val="FF0000"/>
                </a:solidFill>
                <a:effectLst>
                  <a:outerShdw blurRad="38100" dist="38100" dir="2700000" algn="tl">
                    <a:srgbClr val="000000">
                      <a:alpha val="43137"/>
                    </a:srgbClr>
                  </a:outerShdw>
                </a:effectLst>
              </a:rPr>
              <a:t>Professional Edition</a:t>
            </a:r>
            <a:r>
              <a:rPr lang="en-US" altLang="zh-TW" dirty="0" smtClean="0"/>
              <a:t>).</a:t>
            </a:r>
          </a:p>
          <a:p>
            <a:pPr marL="914400" lvl="1" indent="-457200">
              <a:buFont typeface="+mj-lt"/>
              <a:buAutoNum type="arabicPeriod"/>
            </a:pPr>
            <a:endParaRPr lang="zh-TW" altLang="en-US" dirty="0"/>
          </a:p>
        </p:txBody>
      </p:sp>
      <p:pic>
        <p:nvPicPr>
          <p:cNvPr id="6146" name="Picture 2" descr="「burp suite」的圖片搜尋結果"/>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660" t="13919" r="6878" b="14848"/>
          <a:stretch/>
        </p:blipFill>
        <p:spPr bwMode="auto">
          <a:xfrm>
            <a:off x="328333" y="5080227"/>
            <a:ext cx="2477529" cy="1632917"/>
          </a:xfrm>
          <a:prstGeom prst="rect">
            <a:avLst/>
          </a:prstGeom>
          <a:noFill/>
          <a:extLst>
            <a:ext uri="{909E8E84-426E-40DD-AFC4-6F175D3DCCD1}">
              <a14:hiddenFill xmlns:a14="http://schemas.microsoft.com/office/drawing/2010/main">
                <a:solidFill>
                  <a:srgbClr val="FFFFFF"/>
                </a:solidFill>
              </a14:hiddenFill>
            </a:ext>
          </a:extLst>
        </p:spPr>
      </p:pic>
      <p:pic>
        <p:nvPicPr>
          <p:cNvPr id="4" name="圖片 3"/>
          <p:cNvPicPr>
            <a:picLocks noChangeAspect="1"/>
          </p:cNvPicPr>
          <p:nvPr/>
        </p:nvPicPr>
        <p:blipFill rotWithShape="1">
          <a:blip r:embed="rId3"/>
          <a:srcRect l="1404" t="5545" r="5972" b="7591"/>
          <a:stretch/>
        </p:blipFill>
        <p:spPr>
          <a:xfrm>
            <a:off x="3474268" y="1476564"/>
            <a:ext cx="5183109" cy="5381437"/>
          </a:xfrm>
          <a:prstGeom prst="rect">
            <a:avLst/>
          </a:prstGeom>
        </p:spPr>
      </p:pic>
      <p:sp>
        <p:nvSpPr>
          <p:cNvPr id="5" name="矩形 4"/>
          <p:cNvSpPr/>
          <p:nvPr/>
        </p:nvSpPr>
        <p:spPr>
          <a:xfrm>
            <a:off x="78652" y="1399275"/>
            <a:ext cx="3515001" cy="369332"/>
          </a:xfrm>
          <a:prstGeom prst="rect">
            <a:avLst/>
          </a:prstGeom>
        </p:spPr>
        <p:txBody>
          <a:bodyPr wrap="none">
            <a:spAutoFit/>
          </a:bodyPr>
          <a:lstStyle/>
          <a:p>
            <a:r>
              <a:rPr lang="zh-TW" altLang="en-US" b="1" dirty="0" smtClean="0">
                <a:effectLst>
                  <a:outerShdw blurRad="38100" dist="38100" dir="2700000" algn="tl">
                    <a:srgbClr val="000000">
                      <a:alpha val="43137"/>
                    </a:srgbClr>
                  </a:outerShdw>
                </a:effectLst>
              </a:rPr>
              <a:t>官方網址 </a:t>
            </a:r>
            <a:r>
              <a:rPr lang="en-US" altLang="zh-TW" b="1" dirty="0" smtClean="0">
                <a:effectLst>
                  <a:outerShdw blurRad="38100" dist="38100" dir="2700000" algn="tl">
                    <a:srgbClr val="000000">
                      <a:alpha val="43137"/>
                    </a:srgbClr>
                  </a:outerShdw>
                </a:effectLst>
              </a:rPr>
              <a:t>https</a:t>
            </a:r>
            <a:r>
              <a:rPr lang="en-US" altLang="zh-TW" b="1" dirty="0">
                <a:effectLst>
                  <a:outerShdw blurRad="38100" dist="38100" dir="2700000" algn="tl">
                    <a:srgbClr val="000000">
                      <a:alpha val="43137"/>
                    </a:srgbClr>
                  </a:outerShdw>
                </a:effectLst>
              </a:rPr>
              <a:t>://portswigger.net/</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8134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rotWithShape="1">
          <a:blip r:embed="rId2"/>
          <a:srcRect t="6939"/>
          <a:stretch/>
        </p:blipFill>
        <p:spPr>
          <a:xfrm>
            <a:off x="2428010" y="117694"/>
            <a:ext cx="6125597" cy="6599977"/>
          </a:xfrm>
          <a:prstGeom prst="rect">
            <a:avLst/>
          </a:prstGeom>
        </p:spPr>
      </p:pic>
    </p:spTree>
    <p:extLst>
      <p:ext uri="{BB962C8B-B14F-4D97-AF65-F5344CB8AC3E}">
        <p14:creationId xmlns:p14="http://schemas.microsoft.com/office/powerpoint/2010/main" val="3707700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p:cNvPicPr>
            <a:picLocks noChangeAspect="1"/>
          </p:cNvPicPr>
          <p:nvPr/>
        </p:nvPicPr>
        <p:blipFill>
          <a:blip r:embed="rId2"/>
          <a:stretch>
            <a:fillRect/>
          </a:stretch>
        </p:blipFill>
        <p:spPr>
          <a:xfrm>
            <a:off x="2891270" y="4722235"/>
            <a:ext cx="2571816" cy="1842072"/>
          </a:xfrm>
          <a:prstGeom prst="rect">
            <a:avLst/>
          </a:prstGeom>
          <a:ln>
            <a:noFill/>
          </a:ln>
          <a:effectLst>
            <a:outerShdw blurRad="292100" dist="139700" dir="2700000" algn="tl" rotWithShape="0">
              <a:srgbClr val="333333">
                <a:alpha val="65000"/>
              </a:srgbClr>
            </a:outerShdw>
          </a:effectLst>
        </p:spPr>
      </p:pic>
      <p:sp>
        <p:nvSpPr>
          <p:cNvPr id="2" name="標題 1"/>
          <p:cNvSpPr>
            <a:spLocks noGrp="1"/>
          </p:cNvSpPr>
          <p:nvPr>
            <p:ph type="title"/>
          </p:nvPr>
        </p:nvSpPr>
        <p:spPr>
          <a:xfrm>
            <a:off x="0" y="328912"/>
            <a:ext cx="9144000" cy="1092483"/>
          </a:xfrm>
          <a:solidFill>
            <a:schemeClr val="accent4">
              <a:lumMod val="50000"/>
            </a:schemeClr>
          </a:solidFill>
        </p:spPr>
        <p:txBody>
          <a:bodyPr/>
          <a:lstStyle/>
          <a:p>
            <a:r>
              <a:rPr lang="en-US" altLang="zh-TW" b="1" dirty="0" err="1" smtClean="0">
                <a:solidFill>
                  <a:schemeClr val="bg1"/>
                </a:solidFill>
                <a:effectLst>
                  <a:outerShdw blurRad="38100" dist="38100" dir="2700000" algn="tl">
                    <a:srgbClr val="000000">
                      <a:alpha val="43137"/>
                    </a:srgbClr>
                  </a:outerShdw>
                </a:effectLst>
              </a:rPr>
              <a:t>burpsuite</a:t>
            </a:r>
            <a:r>
              <a:rPr lang="zh-TW" altLang="en-US" b="1" dirty="0" smtClean="0">
                <a:solidFill>
                  <a:schemeClr val="bg1"/>
                </a:solidFill>
                <a:effectLst>
                  <a:outerShdw blurRad="38100" dist="38100" dir="2700000" algn="tl">
                    <a:srgbClr val="000000">
                      <a:alpha val="43137"/>
                    </a:srgbClr>
                  </a:outerShdw>
                </a:effectLst>
              </a:rPr>
              <a:t>實戰指南</a:t>
            </a:r>
            <a:r>
              <a:rPr lang="en-US" altLang="zh-TW" b="1" dirty="0">
                <a:solidFill>
                  <a:schemeClr val="bg1"/>
                </a:solidFill>
                <a:effectLst>
                  <a:outerShdw blurRad="38100" dist="38100" dir="2700000" algn="tl">
                    <a:srgbClr val="000000">
                      <a:alpha val="43137"/>
                    </a:srgbClr>
                  </a:outerShdw>
                </a:effectLst>
              </a:rPr>
              <a:t/>
            </a:r>
            <a:br>
              <a:rPr lang="en-US" altLang="zh-TW" b="1" dirty="0">
                <a:solidFill>
                  <a:schemeClr val="bg1"/>
                </a:solidFill>
                <a:effectLst>
                  <a:outerShdw blurRad="38100" dist="38100" dir="2700000" algn="tl">
                    <a:srgbClr val="000000">
                      <a:alpha val="43137"/>
                    </a:srgbClr>
                  </a:outerShdw>
                </a:effectLst>
              </a:rPr>
            </a:br>
            <a:r>
              <a:rPr lang="en-US" altLang="zh-TW" sz="2400" b="1" dirty="0">
                <a:solidFill>
                  <a:schemeClr val="bg1"/>
                </a:solidFill>
                <a:effectLst>
                  <a:outerShdw blurRad="38100" dist="38100" dir="2700000" algn="tl">
                    <a:srgbClr val="000000">
                      <a:alpha val="43137"/>
                    </a:srgbClr>
                  </a:outerShdw>
                </a:effectLst>
              </a:rPr>
              <a:t>https://t0data.gitbooks.io/burpsuite/content/</a:t>
            </a:r>
            <a:endParaRPr lang="zh-TW" altLang="en-US" sz="2400" b="1" dirty="0">
              <a:solidFill>
                <a:schemeClr val="bg1"/>
              </a:solidFill>
              <a:effectLst>
                <a:outerShdw blurRad="38100" dist="38100" dir="2700000" algn="tl">
                  <a:srgbClr val="000000">
                    <a:alpha val="43137"/>
                  </a:srgbClr>
                </a:outerShdw>
              </a:effectLst>
            </a:endParaRPr>
          </a:p>
        </p:txBody>
      </p:sp>
      <p:pic>
        <p:nvPicPr>
          <p:cNvPr id="8" name="內容版面配置區 7"/>
          <p:cNvPicPr>
            <a:picLocks noGrp="1" noChangeAspect="1"/>
          </p:cNvPicPr>
          <p:nvPr>
            <p:ph idx="1"/>
          </p:nvPr>
        </p:nvPicPr>
        <p:blipFill>
          <a:blip r:embed="rId3"/>
          <a:stretch>
            <a:fillRect/>
          </a:stretch>
        </p:blipFill>
        <p:spPr>
          <a:xfrm>
            <a:off x="89173" y="1719972"/>
            <a:ext cx="2849628" cy="4885076"/>
          </a:xfrm>
          <a:prstGeom prst="rect">
            <a:avLst/>
          </a:prstGeom>
          <a:ln>
            <a:noFill/>
          </a:ln>
          <a:effectLst>
            <a:outerShdw blurRad="292100" dist="139700" dir="2700000" algn="tl" rotWithShape="0">
              <a:srgbClr val="333333">
                <a:alpha val="65000"/>
              </a:srgbClr>
            </a:outerShdw>
          </a:effectLst>
        </p:spPr>
      </p:pic>
      <p:pic>
        <p:nvPicPr>
          <p:cNvPr id="10" name="圖片 9"/>
          <p:cNvPicPr>
            <a:picLocks noChangeAspect="1"/>
          </p:cNvPicPr>
          <p:nvPr/>
        </p:nvPicPr>
        <p:blipFill rotWithShape="1">
          <a:blip r:embed="rId4"/>
          <a:srcRect t="51572"/>
          <a:stretch/>
        </p:blipFill>
        <p:spPr>
          <a:xfrm>
            <a:off x="5572229" y="4753922"/>
            <a:ext cx="3475670" cy="1778698"/>
          </a:xfrm>
          <a:prstGeom prst="rect">
            <a:avLst/>
          </a:prstGeom>
          <a:ln>
            <a:noFill/>
          </a:ln>
          <a:effectLst>
            <a:outerShdw blurRad="292100" dist="139700" dir="2700000" algn="tl" rotWithShape="0">
              <a:srgbClr val="333333">
                <a:alpha val="65000"/>
              </a:srgbClr>
            </a:outerShdw>
          </a:effectLst>
        </p:spPr>
      </p:pic>
      <p:pic>
        <p:nvPicPr>
          <p:cNvPr id="12" name="圖片 11"/>
          <p:cNvPicPr>
            <a:picLocks noChangeAspect="1"/>
          </p:cNvPicPr>
          <p:nvPr/>
        </p:nvPicPr>
        <p:blipFill rotWithShape="1">
          <a:blip r:embed="rId5"/>
          <a:srcRect r="30165" b="63684"/>
          <a:stretch/>
        </p:blipFill>
        <p:spPr>
          <a:xfrm>
            <a:off x="3006372" y="1731436"/>
            <a:ext cx="6041527" cy="2649070"/>
          </a:xfrm>
          <a:prstGeom prst="rect">
            <a:avLst/>
          </a:prstGeom>
        </p:spPr>
      </p:pic>
    </p:spTree>
    <p:extLst>
      <p:ext uri="{BB962C8B-B14F-4D97-AF65-F5344CB8AC3E}">
        <p14:creationId xmlns:p14="http://schemas.microsoft.com/office/powerpoint/2010/main" val="2063160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06580"/>
            <a:ext cx="7886700" cy="1056748"/>
          </a:xfrm>
          <a:solidFill>
            <a:schemeClr val="accent4">
              <a:lumMod val="50000"/>
            </a:schemeClr>
          </a:solidFill>
        </p:spPr>
        <p:txBody>
          <a:bodyPr>
            <a:normAutofit fontScale="90000"/>
          </a:bodyPr>
          <a:lstStyle/>
          <a:p>
            <a:r>
              <a:rPr lang="en-US" altLang="zh-TW" b="1" dirty="0">
                <a:solidFill>
                  <a:schemeClr val="bg1"/>
                </a:solidFill>
                <a:effectLst>
                  <a:outerShdw blurRad="38100" dist="38100" dir="2700000" algn="tl">
                    <a:srgbClr val="000000">
                      <a:alpha val="43137"/>
                    </a:srgbClr>
                  </a:outerShdw>
                </a:effectLst>
              </a:rPr>
              <a:t>Burp </a:t>
            </a:r>
            <a:r>
              <a:rPr lang="en-US" altLang="zh-TW" b="1" dirty="0" smtClean="0">
                <a:solidFill>
                  <a:schemeClr val="bg1"/>
                </a:solidFill>
                <a:effectLst>
                  <a:outerShdw blurRad="38100" dist="38100" dir="2700000" algn="tl">
                    <a:srgbClr val="000000">
                      <a:alpha val="43137"/>
                    </a:srgbClr>
                  </a:outerShdw>
                </a:effectLst>
              </a:rPr>
              <a:t>suite::tools</a:t>
            </a:r>
            <a:r>
              <a:rPr lang="en-US" altLang="zh-TW" b="1" dirty="0">
                <a:solidFill>
                  <a:schemeClr val="bg1"/>
                </a:solidFill>
                <a:effectLst>
                  <a:outerShdw blurRad="38100" dist="38100" dir="2700000" algn="tl">
                    <a:srgbClr val="000000">
                      <a:alpha val="43137"/>
                    </a:srgbClr>
                  </a:outerShdw>
                </a:effectLst>
              </a:rPr>
              <a:t/>
            </a:r>
            <a:br>
              <a:rPr lang="en-US" altLang="zh-TW" b="1" dirty="0">
                <a:solidFill>
                  <a:schemeClr val="bg1"/>
                </a:solidFill>
                <a:effectLst>
                  <a:outerShdw blurRad="38100" dist="38100" dir="2700000" algn="tl">
                    <a:srgbClr val="000000">
                      <a:alpha val="43137"/>
                    </a:srgbClr>
                  </a:outerShdw>
                </a:effectLst>
              </a:rPr>
            </a:br>
            <a:r>
              <a:rPr lang="en-US" altLang="zh-TW" sz="2800" b="1" dirty="0">
                <a:solidFill>
                  <a:schemeClr val="bg1"/>
                </a:solidFill>
                <a:effectLst>
                  <a:outerShdw blurRad="38100" dist="38100" dir="2700000" algn="tl">
                    <a:srgbClr val="000000">
                      <a:alpha val="43137"/>
                    </a:srgbClr>
                  </a:outerShdw>
                </a:effectLst>
              </a:rPr>
              <a:t>https://portswigger.net/burp/help/suite_burptools.html</a:t>
            </a:r>
            <a:endParaRPr lang="zh-TW" altLang="en-US" b="1" dirty="0">
              <a:solidFill>
                <a:schemeClr val="bg1"/>
              </a:solidFill>
              <a:effectLst>
                <a:outerShdw blurRad="38100" dist="38100" dir="2700000" algn="tl">
                  <a:srgbClr val="000000">
                    <a:alpha val="43137"/>
                  </a:srgbClr>
                </a:outerShdw>
              </a:effectLst>
            </a:endParaRPr>
          </a:p>
        </p:txBody>
      </p:sp>
      <p:graphicFrame>
        <p:nvGraphicFramePr>
          <p:cNvPr id="4" name="內容版面配置區 3"/>
          <p:cNvGraphicFramePr>
            <a:graphicFrameLocks noGrp="1"/>
          </p:cNvGraphicFramePr>
          <p:nvPr>
            <p:ph idx="1"/>
            <p:extLst/>
          </p:nvPr>
        </p:nvGraphicFramePr>
        <p:xfrm>
          <a:off x="104286" y="1426703"/>
          <a:ext cx="8669809" cy="6893560"/>
        </p:xfrm>
        <a:graphic>
          <a:graphicData uri="http://schemas.openxmlformats.org/drawingml/2006/table">
            <a:tbl>
              <a:tblPr firstRow="1" bandRow="1">
                <a:tableStyleId>{5C22544A-7EE6-4342-B048-85BDC9FD1C3A}</a:tableStyleId>
              </a:tblPr>
              <a:tblGrid>
                <a:gridCol w="1000775"/>
                <a:gridCol w="7669034"/>
              </a:tblGrid>
              <a:tr h="370840">
                <a:tc>
                  <a:txBody>
                    <a:bodyPr/>
                    <a:lstStyle/>
                    <a:p>
                      <a:r>
                        <a:rPr lang="en-US" altLang="zh-TW" sz="1600" dirty="0" smtClean="0"/>
                        <a:t>tools</a:t>
                      </a:r>
                      <a:endParaRPr lang="zh-TW" altLang="en-US" sz="1600" dirty="0"/>
                    </a:p>
                  </a:txBody>
                  <a:tcPr marL="68580" marR="68580"/>
                </a:tc>
                <a:tc>
                  <a:txBody>
                    <a:bodyPr/>
                    <a:lstStyle/>
                    <a:p>
                      <a:r>
                        <a:rPr lang="en-US" altLang="zh-TW" sz="1600" b="1" i="0" kern="1200" dirty="0" smtClean="0">
                          <a:solidFill>
                            <a:schemeClr val="lt1"/>
                          </a:solidFill>
                          <a:effectLst/>
                          <a:latin typeface="+mn-lt"/>
                          <a:ea typeface="+mn-ea"/>
                          <a:cs typeface="+mn-cs"/>
                        </a:rPr>
                        <a:t>Description</a:t>
                      </a:r>
                      <a:endParaRPr lang="zh-TW" altLang="en-US" sz="1600" dirty="0"/>
                    </a:p>
                  </a:txBody>
                  <a:tcPr marL="68580" marR="68580"/>
                </a:tc>
              </a:tr>
              <a:tr h="370840">
                <a:tc>
                  <a:txBody>
                    <a:bodyPr/>
                    <a:lstStyle/>
                    <a:p>
                      <a:r>
                        <a:rPr lang="en-US" altLang="zh-TW" sz="1600" dirty="0" smtClean="0"/>
                        <a:t>Target </a:t>
                      </a:r>
                      <a:endParaRPr lang="zh-TW" altLang="en-US" sz="1600" dirty="0"/>
                    </a:p>
                  </a:txBody>
                  <a:tcPr marL="68580" marR="68580"/>
                </a:tc>
                <a:tc>
                  <a:txBody>
                    <a:bodyPr/>
                    <a:lstStyle/>
                    <a:p>
                      <a:r>
                        <a:rPr lang="en-US" altLang="zh-TW" sz="1600" dirty="0" smtClean="0"/>
                        <a:t>This tool contains detailed information about your target applications, and lets you drive the process of testing for </a:t>
                      </a:r>
                      <a:r>
                        <a:rPr lang="en-US" altLang="zh-TW" sz="1600" b="1" dirty="0" smtClean="0">
                          <a:solidFill>
                            <a:srgbClr val="00B050"/>
                          </a:solidFill>
                          <a:effectLst>
                            <a:outerShdw blurRad="38100" dist="38100" dir="2700000" algn="tl">
                              <a:srgbClr val="000000">
                                <a:alpha val="43137"/>
                              </a:srgbClr>
                            </a:outerShdw>
                          </a:effectLst>
                        </a:rPr>
                        <a:t>vulnerabilities</a:t>
                      </a:r>
                      <a:r>
                        <a:rPr lang="en-US" altLang="zh-TW" sz="1600" dirty="0" smtClean="0"/>
                        <a:t>.</a:t>
                      </a:r>
                      <a:endParaRPr lang="zh-TW" altLang="en-US" sz="1600" dirty="0"/>
                    </a:p>
                  </a:txBody>
                  <a:tcPr marL="68580" marR="68580"/>
                </a:tc>
              </a:tr>
              <a:tr h="370840">
                <a:tc>
                  <a:txBody>
                    <a:bodyPr/>
                    <a:lstStyle/>
                    <a:p>
                      <a:r>
                        <a:rPr lang="en-US" altLang="zh-TW" sz="1600" b="1" dirty="0" smtClean="0">
                          <a:effectLst>
                            <a:outerShdw blurRad="38100" dist="38100" dir="2700000" algn="tl">
                              <a:srgbClr val="000000">
                                <a:alpha val="43137"/>
                              </a:srgbClr>
                            </a:outerShdw>
                          </a:effectLst>
                        </a:rPr>
                        <a:t>Proxy </a:t>
                      </a:r>
                      <a:endParaRPr lang="zh-TW" altLang="en-US" sz="1600" b="1" dirty="0">
                        <a:effectLst>
                          <a:outerShdw blurRad="38100" dist="38100" dir="2700000" algn="tl">
                            <a:srgbClr val="000000">
                              <a:alpha val="43137"/>
                            </a:srgbClr>
                          </a:outerShdw>
                        </a:effectLst>
                      </a:endParaRPr>
                    </a:p>
                  </a:txBody>
                  <a:tcPr marL="68580" marR="68580">
                    <a:solidFill>
                      <a:srgbClr val="FFFF00"/>
                    </a:solidFill>
                  </a:tcPr>
                </a:tc>
                <a:tc>
                  <a:txBody>
                    <a:bodyPr/>
                    <a:lstStyle/>
                    <a:p>
                      <a:r>
                        <a:rPr lang="en-US" altLang="zh-TW" sz="1600" b="1" i="0" kern="1200" dirty="0" smtClean="0">
                          <a:solidFill>
                            <a:schemeClr val="dk1"/>
                          </a:solidFill>
                          <a:effectLst>
                            <a:outerShdw blurRad="38100" dist="38100" dir="2700000" algn="tl">
                              <a:srgbClr val="000000">
                                <a:alpha val="43137"/>
                              </a:srgbClr>
                            </a:outerShdw>
                          </a:effectLst>
                          <a:latin typeface="+mn-lt"/>
                          <a:ea typeface="+mn-ea"/>
                          <a:cs typeface="+mn-cs"/>
                        </a:rPr>
                        <a:t>This is an intercepting web proxy that operates as a </a:t>
                      </a:r>
                      <a:r>
                        <a:rPr lang="en-US" altLang="zh-TW" sz="1600" b="1" i="0" kern="1200" dirty="0" smtClean="0">
                          <a:solidFill>
                            <a:srgbClr val="FF0000"/>
                          </a:solidFill>
                          <a:effectLst>
                            <a:outerShdw blurRad="38100" dist="38100" dir="2700000" algn="tl">
                              <a:srgbClr val="000000">
                                <a:alpha val="43137"/>
                              </a:srgbClr>
                            </a:outerShdw>
                          </a:effectLst>
                          <a:latin typeface="+mn-lt"/>
                          <a:ea typeface="+mn-ea"/>
                          <a:cs typeface="+mn-cs"/>
                        </a:rPr>
                        <a:t>man-in-the-middle</a:t>
                      </a:r>
                      <a:r>
                        <a:rPr lang="en-US" altLang="zh-TW" sz="1600" b="1" i="0" kern="1200" dirty="0" smtClean="0">
                          <a:solidFill>
                            <a:schemeClr val="dk1"/>
                          </a:solidFill>
                          <a:effectLst>
                            <a:outerShdw blurRad="38100" dist="38100" dir="2700000" algn="tl">
                              <a:srgbClr val="000000">
                                <a:alpha val="43137"/>
                              </a:srgbClr>
                            </a:outerShdw>
                          </a:effectLst>
                          <a:latin typeface="+mn-lt"/>
                          <a:ea typeface="+mn-ea"/>
                          <a:cs typeface="+mn-cs"/>
                        </a:rPr>
                        <a:t> between the end browser and the target web application. It lets you intercept, inspect and modify the raw traffic passing in both directions.</a:t>
                      </a:r>
                      <a:endParaRPr lang="zh-TW" altLang="en-US" sz="1400" b="1" dirty="0">
                        <a:effectLst>
                          <a:outerShdw blurRad="38100" dist="38100" dir="2700000" algn="tl">
                            <a:srgbClr val="000000">
                              <a:alpha val="43137"/>
                            </a:srgbClr>
                          </a:outerShdw>
                        </a:effectLst>
                      </a:endParaRPr>
                    </a:p>
                  </a:txBody>
                  <a:tcPr marL="68580" marR="68580">
                    <a:solidFill>
                      <a:srgbClr val="FFFF00"/>
                    </a:solidFill>
                  </a:tcPr>
                </a:tc>
              </a:tr>
              <a:tr h="370840">
                <a:tc>
                  <a:txBody>
                    <a:bodyPr/>
                    <a:lstStyle/>
                    <a:p>
                      <a:r>
                        <a:rPr lang="en-US" altLang="zh-TW" sz="1600" dirty="0" smtClean="0"/>
                        <a:t>Spider </a:t>
                      </a:r>
                      <a:endParaRPr lang="zh-TW" altLang="en-US" sz="1600" dirty="0"/>
                    </a:p>
                  </a:txBody>
                  <a:tcPr marL="68580" marR="68580"/>
                </a:tc>
                <a:tc>
                  <a:txBody>
                    <a:bodyPr/>
                    <a:lstStyle/>
                    <a:p>
                      <a:r>
                        <a:rPr lang="en-US" altLang="zh-TW" sz="1600" b="0" i="0" kern="1200" dirty="0" smtClean="0">
                          <a:solidFill>
                            <a:schemeClr val="dk1"/>
                          </a:solidFill>
                          <a:effectLst/>
                          <a:latin typeface="+mn-lt"/>
                          <a:ea typeface="+mn-ea"/>
                          <a:cs typeface="+mn-cs"/>
                        </a:rPr>
                        <a:t>This is an intelligent application-aware web spider that can </a:t>
                      </a:r>
                      <a:r>
                        <a:rPr lang="en-US" altLang="zh-TW" sz="1600" b="1" i="0" kern="1200" dirty="0" smtClean="0">
                          <a:solidFill>
                            <a:srgbClr val="00B050"/>
                          </a:solidFill>
                          <a:effectLst>
                            <a:outerShdw blurRad="38100" dist="38100" dir="2700000" algn="tl">
                              <a:srgbClr val="000000">
                                <a:alpha val="43137"/>
                              </a:srgbClr>
                            </a:outerShdw>
                          </a:effectLst>
                          <a:latin typeface="+mn-lt"/>
                          <a:ea typeface="+mn-ea"/>
                          <a:cs typeface="+mn-cs"/>
                        </a:rPr>
                        <a:t>crawl an application </a:t>
                      </a:r>
                      <a:r>
                        <a:rPr lang="en-US" altLang="zh-TW" sz="1600" b="0" i="0" kern="1200" dirty="0" smtClean="0">
                          <a:solidFill>
                            <a:schemeClr val="dk1"/>
                          </a:solidFill>
                          <a:effectLst/>
                          <a:latin typeface="+mn-lt"/>
                          <a:ea typeface="+mn-ea"/>
                          <a:cs typeface="+mn-cs"/>
                        </a:rPr>
                        <a:t>to locate its content and functionality.</a:t>
                      </a:r>
                      <a:endParaRPr lang="zh-TW" altLang="en-US" sz="1600" dirty="0"/>
                    </a:p>
                  </a:txBody>
                  <a:tcPr marL="68580" marR="68580"/>
                </a:tc>
              </a:tr>
              <a:tr h="370840">
                <a:tc>
                  <a:txBody>
                    <a:bodyPr/>
                    <a:lstStyle/>
                    <a:p>
                      <a:r>
                        <a:rPr lang="en-US" altLang="zh-TW" sz="1600" dirty="0" smtClean="0"/>
                        <a:t>Scanner </a:t>
                      </a:r>
                    </a:p>
                    <a:p>
                      <a:r>
                        <a:rPr lang="en-US" altLang="zh-TW" sz="1600" dirty="0" smtClean="0"/>
                        <a:t>[</a:t>
                      </a:r>
                      <a:r>
                        <a:rPr lang="en-US" altLang="zh-TW" sz="1600" b="1" dirty="0" smtClean="0">
                          <a:solidFill>
                            <a:srgbClr val="FF0000"/>
                          </a:solidFill>
                          <a:effectLst>
                            <a:outerShdw blurRad="38100" dist="38100" dir="2700000" algn="tl">
                              <a:srgbClr val="000000">
                                <a:alpha val="43137"/>
                              </a:srgbClr>
                            </a:outerShdw>
                          </a:effectLst>
                        </a:rPr>
                        <a:t>Pro version</a:t>
                      </a:r>
                      <a:r>
                        <a:rPr lang="en-US" altLang="zh-TW" sz="1600" dirty="0" smtClean="0"/>
                        <a:t>]</a:t>
                      </a:r>
                      <a:endParaRPr lang="zh-TW" altLang="en-US" sz="1600" dirty="0"/>
                    </a:p>
                  </a:txBody>
                  <a:tcPr marL="68580" marR="68580"/>
                </a:tc>
                <a:tc>
                  <a:txBody>
                    <a:bodyPr/>
                    <a:lstStyle/>
                    <a:p>
                      <a:r>
                        <a:rPr lang="en-US" altLang="zh-TW" sz="1600" b="0" i="0" kern="1200" dirty="0" smtClean="0">
                          <a:solidFill>
                            <a:schemeClr val="dk1"/>
                          </a:solidFill>
                          <a:effectLst/>
                          <a:latin typeface="+mn-lt"/>
                          <a:ea typeface="+mn-ea"/>
                          <a:cs typeface="+mn-cs"/>
                        </a:rPr>
                        <a:t>This is an </a:t>
                      </a:r>
                      <a:r>
                        <a:rPr lang="en-US" altLang="zh-TW" sz="1600" b="1" i="0" u="none" kern="1200" dirty="0" smtClean="0">
                          <a:solidFill>
                            <a:srgbClr val="FF0000"/>
                          </a:solidFill>
                          <a:effectLst>
                            <a:outerShdw blurRad="38100" dist="38100" dir="2700000" algn="tl">
                              <a:srgbClr val="000000">
                                <a:alpha val="43137"/>
                              </a:srgbClr>
                            </a:outerShdw>
                          </a:effectLst>
                          <a:latin typeface="+mn-lt"/>
                          <a:ea typeface="+mn-ea"/>
                          <a:cs typeface="+mn-cs"/>
                        </a:rPr>
                        <a:t>advanced web vulnerability scanner</a:t>
                      </a:r>
                      <a:r>
                        <a:rPr lang="en-US" altLang="zh-TW" sz="1600" b="0" i="0" kern="1200" dirty="0" smtClean="0">
                          <a:solidFill>
                            <a:schemeClr val="dk1"/>
                          </a:solidFill>
                          <a:effectLst/>
                          <a:latin typeface="+mn-lt"/>
                          <a:ea typeface="+mn-ea"/>
                          <a:cs typeface="+mn-cs"/>
                        </a:rPr>
                        <a:t>, which can automatically discover numerous types of vulnerabilities.</a:t>
                      </a:r>
                      <a:endParaRPr lang="zh-TW" altLang="en-US" sz="1600" dirty="0"/>
                    </a:p>
                  </a:txBody>
                  <a:tcPr marL="68580" marR="68580"/>
                </a:tc>
              </a:tr>
              <a:tr h="370840">
                <a:tc>
                  <a:txBody>
                    <a:bodyPr/>
                    <a:lstStyle/>
                    <a:p>
                      <a:r>
                        <a:rPr lang="en-US" altLang="zh-TW" sz="1600" b="1" dirty="0" smtClean="0">
                          <a:solidFill>
                            <a:srgbClr val="FF0000"/>
                          </a:solidFill>
                          <a:effectLst>
                            <a:outerShdw blurRad="38100" dist="38100" dir="2700000" algn="tl">
                              <a:srgbClr val="000000">
                                <a:alpha val="43137"/>
                              </a:srgbClr>
                            </a:outerShdw>
                          </a:effectLst>
                        </a:rPr>
                        <a:t>Intruder </a:t>
                      </a:r>
                      <a:endParaRPr lang="zh-TW" altLang="en-US" sz="1600" b="1" dirty="0">
                        <a:solidFill>
                          <a:srgbClr val="FF0000"/>
                        </a:solidFill>
                        <a:effectLst>
                          <a:outerShdw blurRad="38100" dist="38100" dir="2700000" algn="tl">
                            <a:srgbClr val="000000">
                              <a:alpha val="43137"/>
                            </a:srgbClr>
                          </a:outerShdw>
                        </a:effectLst>
                      </a:endParaRPr>
                    </a:p>
                  </a:txBody>
                  <a:tcPr marL="68580" marR="68580"/>
                </a:tc>
                <a:tc>
                  <a:txBody>
                    <a:bodyPr/>
                    <a:lstStyle/>
                    <a:p>
                      <a:r>
                        <a:rPr lang="en-US" altLang="zh-TW" sz="1600" b="0" i="0" kern="1200" dirty="0" smtClean="0">
                          <a:solidFill>
                            <a:schemeClr val="dk1"/>
                          </a:solidFill>
                          <a:effectLst/>
                          <a:latin typeface="+mn-lt"/>
                          <a:ea typeface="+mn-ea"/>
                          <a:cs typeface="+mn-cs"/>
                        </a:rPr>
                        <a:t>This is a powerful tool for carrying out </a:t>
                      </a:r>
                      <a:r>
                        <a:rPr lang="en-US" altLang="zh-TW" sz="1600" b="1" i="0" kern="1200" dirty="0" smtClean="0">
                          <a:solidFill>
                            <a:srgbClr val="00B050"/>
                          </a:solidFill>
                          <a:effectLst>
                            <a:outerShdw blurRad="38100" dist="38100" dir="2700000" algn="tl">
                              <a:srgbClr val="000000">
                                <a:alpha val="43137"/>
                              </a:srgbClr>
                            </a:outerShdw>
                          </a:effectLst>
                          <a:latin typeface="+mn-lt"/>
                          <a:ea typeface="+mn-ea"/>
                          <a:cs typeface="+mn-cs"/>
                        </a:rPr>
                        <a:t>automated customized attacks</a:t>
                      </a:r>
                      <a:r>
                        <a:rPr lang="en-US" altLang="zh-TW" sz="1600" b="0" i="0" kern="1200" dirty="0" smtClean="0">
                          <a:solidFill>
                            <a:schemeClr val="dk1"/>
                          </a:solidFill>
                          <a:effectLst/>
                          <a:latin typeface="+mn-lt"/>
                          <a:ea typeface="+mn-ea"/>
                          <a:cs typeface="+mn-cs"/>
                        </a:rPr>
                        <a:t> against web applications. It is highly configurable and can be used to perform a wide range of tasks to make your testing faster and more effective.</a:t>
                      </a:r>
                      <a:endParaRPr lang="zh-TW" altLang="en-US" sz="1600" dirty="0"/>
                    </a:p>
                  </a:txBody>
                  <a:tcPr marL="68580" marR="68580"/>
                </a:tc>
              </a:tr>
              <a:tr h="370840">
                <a:tc>
                  <a:txBody>
                    <a:bodyPr/>
                    <a:lstStyle/>
                    <a:p>
                      <a:r>
                        <a:rPr lang="en-US" altLang="zh-TW" sz="1600" dirty="0" smtClean="0"/>
                        <a:t>Repeater </a:t>
                      </a:r>
                      <a:endParaRPr lang="zh-TW" altLang="en-US" sz="1600" dirty="0"/>
                    </a:p>
                  </a:txBody>
                  <a:tcPr marL="68580" marR="68580"/>
                </a:tc>
                <a:tc>
                  <a:txBody>
                    <a:bodyPr/>
                    <a:lstStyle/>
                    <a:p>
                      <a:r>
                        <a:rPr lang="en-US" altLang="zh-TW" sz="1600" b="0" i="0" kern="1200" dirty="0" smtClean="0">
                          <a:solidFill>
                            <a:schemeClr val="dk1"/>
                          </a:solidFill>
                          <a:effectLst/>
                          <a:latin typeface="+mn-lt"/>
                          <a:ea typeface="+mn-ea"/>
                          <a:cs typeface="+mn-cs"/>
                        </a:rPr>
                        <a:t>This is a simple tool for manually manipulating and reissuing individual </a:t>
                      </a:r>
                      <a:r>
                        <a:rPr lang="en-US" altLang="zh-TW" sz="1600" b="0" i="0" kern="1200" dirty="0" smtClean="0">
                          <a:solidFill>
                            <a:schemeClr val="tx1"/>
                          </a:solidFill>
                          <a:effectLst/>
                          <a:latin typeface="+mn-lt"/>
                          <a:ea typeface="+mn-ea"/>
                          <a:cs typeface="+mn-cs"/>
                        </a:rPr>
                        <a:t>HTTP</a:t>
                      </a:r>
                      <a:r>
                        <a:rPr lang="en-US" altLang="zh-TW" sz="1600" b="1" i="0" kern="1200" dirty="0" smtClean="0">
                          <a:solidFill>
                            <a:srgbClr val="FF0000"/>
                          </a:solidFill>
                          <a:effectLst/>
                          <a:latin typeface="+mn-lt"/>
                          <a:ea typeface="+mn-ea"/>
                          <a:cs typeface="+mn-cs"/>
                        </a:rPr>
                        <a:t> </a:t>
                      </a:r>
                      <a:r>
                        <a:rPr lang="en-US" altLang="zh-TW" sz="1600" b="1" i="0" kern="1200" dirty="0" smtClean="0">
                          <a:solidFill>
                            <a:srgbClr val="FF0000"/>
                          </a:solidFill>
                          <a:effectLst>
                            <a:outerShdw blurRad="38100" dist="38100" dir="2700000" algn="tl">
                              <a:srgbClr val="000000">
                                <a:alpha val="43137"/>
                              </a:srgbClr>
                            </a:outerShdw>
                          </a:effectLst>
                          <a:latin typeface="+mn-lt"/>
                          <a:ea typeface="+mn-ea"/>
                          <a:cs typeface="+mn-cs"/>
                        </a:rPr>
                        <a:t>requests</a:t>
                      </a:r>
                      <a:r>
                        <a:rPr lang="en-US" altLang="zh-TW" sz="1600" b="0" i="0" kern="1200" dirty="0" smtClean="0">
                          <a:solidFill>
                            <a:schemeClr val="dk1"/>
                          </a:solidFill>
                          <a:effectLst/>
                          <a:latin typeface="+mn-lt"/>
                          <a:ea typeface="+mn-ea"/>
                          <a:cs typeface="+mn-cs"/>
                        </a:rPr>
                        <a:t>, and analyzing the application's </a:t>
                      </a:r>
                      <a:r>
                        <a:rPr lang="en-US" altLang="zh-TW" sz="1600" b="1" i="0" kern="1200" dirty="0" smtClean="0">
                          <a:solidFill>
                            <a:srgbClr val="FF0000"/>
                          </a:solidFill>
                          <a:effectLst>
                            <a:outerShdw blurRad="38100" dist="38100" dir="2700000" algn="tl">
                              <a:srgbClr val="000000">
                                <a:alpha val="43137"/>
                              </a:srgbClr>
                            </a:outerShdw>
                          </a:effectLst>
                          <a:latin typeface="+mn-lt"/>
                          <a:ea typeface="+mn-ea"/>
                          <a:cs typeface="+mn-cs"/>
                        </a:rPr>
                        <a:t>responses</a:t>
                      </a:r>
                      <a:r>
                        <a:rPr lang="en-US" altLang="zh-TW" sz="1600" b="0" i="0" kern="1200" dirty="0" smtClean="0">
                          <a:solidFill>
                            <a:schemeClr val="dk1"/>
                          </a:solidFill>
                          <a:effectLst/>
                          <a:latin typeface="+mn-lt"/>
                          <a:ea typeface="+mn-ea"/>
                          <a:cs typeface="+mn-cs"/>
                        </a:rPr>
                        <a:t>.</a:t>
                      </a:r>
                      <a:endParaRPr lang="zh-TW" altLang="en-US" sz="1600" dirty="0"/>
                    </a:p>
                  </a:txBody>
                  <a:tcPr marL="68580" marR="68580"/>
                </a:tc>
              </a:tr>
              <a:tr h="370840">
                <a:tc>
                  <a:txBody>
                    <a:bodyPr/>
                    <a:lstStyle/>
                    <a:p>
                      <a:r>
                        <a:rPr lang="en-US" altLang="zh-TW" sz="1600" dirty="0" smtClean="0"/>
                        <a:t>Sequencer </a:t>
                      </a:r>
                      <a:endParaRPr lang="zh-TW" altLang="en-US" sz="1600" dirty="0"/>
                    </a:p>
                  </a:txBody>
                  <a:tcPr marL="68580" marR="68580"/>
                </a:tc>
                <a:tc>
                  <a:txBody>
                    <a:bodyPr/>
                    <a:lstStyle/>
                    <a:p>
                      <a:r>
                        <a:rPr lang="en-US" altLang="zh-TW" sz="1600" b="0" i="0" kern="1200" dirty="0" smtClean="0">
                          <a:solidFill>
                            <a:schemeClr val="dk1"/>
                          </a:solidFill>
                          <a:effectLst/>
                          <a:latin typeface="+mn-lt"/>
                          <a:ea typeface="+mn-ea"/>
                          <a:cs typeface="+mn-cs"/>
                        </a:rPr>
                        <a:t>This is a sophisticated tool for analyzing the quality of randomness in an application's </a:t>
                      </a:r>
                      <a:r>
                        <a:rPr lang="en-US" altLang="zh-TW" sz="1600" b="1" i="0" kern="1200" dirty="0" smtClean="0">
                          <a:solidFill>
                            <a:srgbClr val="00B050"/>
                          </a:solidFill>
                          <a:effectLst>
                            <a:outerShdw blurRad="38100" dist="38100" dir="2700000" algn="tl">
                              <a:srgbClr val="000000">
                                <a:alpha val="43137"/>
                              </a:srgbClr>
                            </a:outerShdw>
                          </a:effectLst>
                          <a:latin typeface="+mn-lt"/>
                          <a:ea typeface="+mn-ea"/>
                          <a:cs typeface="+mn-cs"/>
                        </a:rPr>
                        <a:t>session tokens</a:t>
                      </a:r>
                      <a:r>
                        <a:rPr lang="en-US" altLang="zh-TW" sz="1600" b="0" i="0" kern="1200" dirty="0" smtClean="0">
                          <a:solidFill>
                            <a:schemeClr val="dk1"/>
                          </a:solidFill>
                          <a:effectLst/>
                          <a:latin typeface="+mn-lt"/>
                          <a:ea typeface="+mn-ea"/>
                          <a:cs typeface="+mn-cs"/>
                        </a:rPr>
                        <a:t> or other important data items that are intended to be unpredictable.</a:t>
                      </a:r>
                      <a:endParaRPr lang="zh-TW" altLang="en-US" sz="1600" dirty="0"/>
                    </a:p>
                  </a:txBody>
                  <a:tcPr marL="68580" marR="68580"/>
                </a:tc>
              </a:tr>
              <a:tr h="370840">
                <a:tc>
                  <a:txBody>
                    <a:bodyPr/>
                    <a:lstStyle/>
                    <a:p>
                      <a:r>
                        <a:rPr lang="en-US" altLang="zh-TW" sz="1600" dirty="0" smtClean="0"/>
                        <a:t>Decoder </a:t>
                      </a:r>
                      <a:endParaRPr lang="zh-TW" altLang="en-US" sz="1600" dirty="0"/>
                    </a:p>
                  </a:txBody>
                  <a:tcPr marL="68580" marR="68580"/>
                </a:tc>
                <a:tc>
                  <a:txBody>
                    <a:bodyPr/>
                    <a:lstStyle/>
                    <a:p>
                      <a:r>
                        <a:rPr lang="en-US" altLang="zh-TW" sz="1600" b="0" i="0" kern="1200" dirty="0" smtClean="0">
                          <a:solidFill>
                            <a:schemeClr val="dk1"/>
                          </a:solidFill>
                          <a:effectLst/>
                          <a:latin typeface="+mn-lt"/>
                          <a:ea typeface="+mn-ea"/>
                          <a:cs typeface="+mn-cs"/>
                        </a:rPr>
                        <a:t>This is a useful tool for performing manual or intelligent </a:t>
                      </a:r>
                      <a:r>
                        <a:rPr lang="en-US" altLang="zh-TW" sz="1600" b="1" i="0" kern="1200" dirty="0" smtClean="0">
                          <a:solidFill>
                            <a:srgbClr val="FF0000"/>
                          </a:solidFill>
                          <a:effectLst>
                            <a:outerShdw blurRad="38100" dist="38100" dir="2700000" algn="tl">
                              <a:srgbClr val="000000">
                                <a:alpha val="43137"/>
                              </a:srgbClr>
                            </a:outerShdw>
                          </a:effectLst>
                          <a:latin typeface="+mn-lt"/>
                          <a:ea typeface="+mn-ea"/>
                          <a:cs typeface="+mn-cs"/>
                        </a:rPr>
                        <a:t>decoding</a:t>
                      </a:r>
                      <a:r>
                        <a:rPr lang="en-US" altLang="zh-TW" sz="1600" b="0" i="0" kern="1200" dirty="0" smtClean="0">
                          <a:solidFill>
                            <a:schemeClr val="dk1"/>
                          </a:solidFill>
                          <a:effectLst>
                            <a:outerShdw blurRad="38100" dist="38100" dir="2700000" algn="tl">
                              <a:srgbClr val="000000">
                                <a:alpha val="43137"/>
                              </a:srgbClr>
                            </a:outerShdw>
                          </a:effectLst>
                          <a:latin typeface="+mn-lt"/>
                          <a:ea typeface="+mn-ea"/>
                          <a:cs typeface="+mn-cs"/>
                        </a:rPr>
                        <a:t> </a:t>
                      </a:r>
                      <a:r>
                        <a:rPr lang="en-US" altLang="zh-TW" sz="1600" b="0" i="0" kern="1200" dirty="0" smtClean="0">
                          <a:solidFill>
                            <a:schemeClr val="dk1"/>
                          </a:solidFill>
                          <a:effectLst/>
                          <a:latin typeface="+mn-lt"/>
                          <a:ea typeface="+mn-ea"/>
                          <a:cs typeface="+mn-cs"/>
                        </a:rPr>
                        <a:t>and </a:t>
                      </a:r>
                      <a:r>
                        <a:rPr lang="en-US" altLang="zh-TW" sz="1600" b="1" i="0" kern="1200" dirty="0" smtClean="0">
                          <a:solidFill>
                            <a:schemeClr val="dk1"/>
                          </a:solidFill>
                          <a:effectLst>
                            <a:outerShdw blurRad="38100" dist="38100" dir="2700000" algn="tl">
                              <a:srgbClr val="000000">
                                <a:alpha val="43137"/>
                              </a:srgbClr>
                            </a:outerShdw>
                          </a:effectLst>
                          <a:latin typeface="+mn-lt"/>
                          <a:ea typeface="+mn-ea"/>
                          <a:cs typeface="+mn-cs"/>
                        </a:rPr>
                        <a:t>encoding</a:t>
                      </a:r>
                      <a:r>
                        <a:rPr lang="en-US" altLang="zh-TW" sz="1600" b="0" i="0" kern="1200" dirty="0" smtClean="0">
                          <a:solidFill>
                            <a:schemeClr val="dk1"/>
                          </a:solidFill>
                          <a:effectLst/>
                          <a:latin typeface="+mn-lt"/>
                          <a:ea typeface="+mn-ea"/>
                          <a:cs typeface="+mn-cs"/>
                        </a:rPr>
                        <a:t> of application data.</a:t>
                      </a:r>
                      <a:endParaRPr lang="zh-TW" altLang="en-US" sz="1600" dirty="0"/>
                    </a:p>
                  </a:txBody>
                  <a:tcPr marL="68580" marR="68580"/>
                </a:tc>
              </a:tr>
              <a:tr h="370840">
                <a:tc>
                  <a:txBody>
                    <a:bodyPr/>
                    <a:lstStyle/>
                    <a:p>
                      <a:r>
                        <a:rPr lang="en-US" altLang="zh-TW" sz="1600" dirty="0" smtClean="0"/>
                        <a:t>Comparer </a:t>
                      </a:r>
                      <a:endParaRPr lang="zh-TW" altLang="en-US" sz="1600" dirty="0"/>
                    </a:p>
                  </a:txBody>
                  <a:tcPr marL="68580" marR="68580"/>
                </a:tc>
                <a:tc>
                  <a:txBody>
                    <a:bodyPr/>
                    <a:lstStyle/>
                    <a:p>
                      <a:r>
                        <a:rPr lang="en-US" altLang="zh-TW" sz="1600" b="0" i="0" kern="1200" dirty="0" smtClean="0">
                          <a:solidFill>
                            <a:schemeClr val="dk1"/>
                          </a:solidFill>
                          <a:effectLst/>
                          <a:latin typeface="+mn-lt"/>
                          <a:ea typeface="+mn-ea"/>
                          <a:cs typeface="+mn-cs"/>
                        </a:rPr>
                        <a:t>This is a handy utility for performing a visual "</a:t>
                      </a:r>
                      <a:r>
                        <a:rPr lang="en-US" altLang="zh-TW" sz="1600" b="1" i="0" kern="1200" dirty="0" smtClean="0">
                          <a:solidFill>
                            <a:srgbClr val="00B050"/>
                          </a:solidFill>
                          <a:effectLst>
                            <a:outerShdw blurRad="38100" dist="38100" dir="2700000" algn="tl">
                              <a:srgbClr val="000000">
                                <a:alpha val="43137"/>
                              </a:srgbClr>
                            </a:outerShdw>
                          </a:effectLst>
                          <a:latin typeface="+mn-lt"/>
                          <a:ea typeface="+mn-ea"/>
                          <a:cs typeface="+mn-cs"/>
                        </a:rPr>
                        <a:t>diff</a:t>
                      </a:r>
                      <a:r>
                        <a:rPr lang="en-US" altLang="zh-TW" sz="1600" b="0" i="0" kern="1200" dirty="0" smtClean="0">
                          <a:solidFill>
                            <a:schemeClr val="dk1"/>
                          </a:solidFill>
                          <a:effectLst/>
                          <a:latin typeface="+mn-lt"/>
                          <a:ea typeface="+mn-ea"/>
                          <a:cs typeface="+mn-cs"/>
                        </a:rPr>
                        <a:t>" between any two items of data, such as pairs of similar </a:t>
                      </a:r>
                      <a:r>
                        <a:rPr lang="en-US" altLang="zh-TW" sz="1600" b="1" i="0" kern="1200" dirty="0" smtClean="0">
                          <a:solidFill>
                            <a:srgbClr val="00B050"/>
                          </a:solidFill>
                          <a:effectLst>
                            <a:outerShdw blurRad="38100" dist="38100" dir="2700000" algn="tl">
                              <a:srgbClr val="000000">
                                <a:alpha val="43137"/>
                              </a:srgbClr>
                            </a:outerShdw>
                          </a:effectLst>
                          <a:latin typeface="+mn-lt"/>
                          <a:ea typeface="+mn-ea"/>
                          <a:cs typeface="+mn-cs"/>
                        </a:rPr>
                        <a:t>HTTP messages</a:t>
                      </a:r>
                      <a:r>
                        <a:rPr lang="en-US" altLang="zh-TW" sz="1600" b="0" i="0" kern="1200" dirty="0" smtClean="0">
                          <a:solidFill>
                            <a:schemeClr val="dk1"/>
                          </a:solidFill>
                          <a:effectLst/>
                          <a:latin typeface="+mn-lt"/>
                          <a:ea typeface="+mn-ea"/>
                          <a:cs typeface="+mn-cs"/>
                        </a:rPr>
                        <a:t>.</a:t>
                      </a:r>
                      <a:endParaRPr lang="zh-TW" altLang="en-US" sz="1600" dirty="0"/>
                    </a:p>
                  </a:txBody>
                  <a:tcPr marL="68580" marR="68580"/>
                </a:tc>
              </a:tr>
              <a:tr h="370840">
                <a:tc>
                  <a:txBody>
                    <a:bodyPr/>
                    <a:lstStyle/>
                    <a:p>
                      <a:r>
                        <a:rPr lang="en-US" altLang="zh-TW" sz="1600" dirty="0" smtClean="0"/>
                        <a:t>Extender </a:t>
                      </a:r>
                      <a:endParaRPr lang="zh-TW" altLang="en-US" sz="1600" dirty="0"/>
                    </a:p>
                  </a:txBody>
                  <a:tcPr marL="68580" marR="68580"/>
                </a:tc>
                <a:tc>
                  <a:txBody>
                    <a:bodyPr/>
                    <a:lstStyle/>
                    <a:p>
                      <a:r>
                        <a:rPr lang="en-US" altLang="zh-TW" sz="1600" b="0" i="0" kern="1200" dirty="0" smtClean="0">
                          <a:solidFill>
                            <a:schemeClr val="dk1"/>
                          </a:solidFill>
                          <a:effectLst/>
                          <a:latin typeface="+mn-lt"/>
                          <a:ea typeface="+mn-ea"/>
                          <a:cs typeface="+mn-cs"/>
                        </a:rPr>
                        <a:t>This lets you load Burp extensions, to extend Burp's functionality using your own or </a:t>
                      </a:r>
                      <a:r>
                        <a:rPr lang="en-US" altLang="zh-TW" sz="1600" b="1" i="0" kern="1200" dirty="0" smtClean="0">
                          <a:solidFill>
                            <a:srgbClr val="FF0000"/>
                          </a:solidFill>
                          <a:effectLst>
                            <a:outerShdw blurRad="38100" dist="38100" dir="2700000" algn="tl">
                              <a:srgbClr val="000000">
                                <a:alpha val="43137"/>
                              </a:srgbClr>
                            </a:outerShdw>
                          </a:effectLst>
                          <a:latin typeface="+mn-lt"/>
                          <a:ea typeface="+mn-ea"/>
                          <a:cs typeface="+mn-cs"/>
                        </a:rPr>
                        <a:t>third-party code</a:t>
                      </a:r>
                      <a:r>
                        <a:rPr lang="en-US" altLang="zh-TW" sz="1600" b="0" i="0" kern="1200" dirty="0" smtClean="0">
                          <a:solidFill>
                            <a:schemeClr val="dk1"/>
                          </a:solidFill>
                          <a:effectLst/>
                          <a:latin typeface="+mn-lt"/>
                          <a:ea typeface="+mn-ea"/>
                          <a:cs typeface="+mn-cs"/>
                        </a:rPr>
                        <a:t>.</a:t>
                      </a:r>
                      <a:endParaRPr lang="zh-TW" altLang="en-US" sz="1600" dirty="0"/>
                    </a:p>
                  </a:txBody>
                  <a:tcPr marL="68580" marR="68580"/>
                </a:tc>
              </a:tr>
            </a:tbl>
          </a:graphicData>
        </a:graphic>
      </p:graphicFrame>
      <p:pic>
        <p:nvPicPr>
          <p:cNvPr id="3" name="圖片 2"/>
          <p:cNvPicPr>
            <a:picLocks noChangeAspect="1"/>
          </p:cNvPicPr>
          <p:nvPr/>
        </p:nvPicPr>
        <p:blipFill rotWithShape="1">
          <a:blip r:embed="rId2"/>
          <a:srcRect b="12745"/>
          <a:stretch/>
        </p:blipFill>
        <p:spPr>
          <a:xfrm>
            <a:off x="1083417" y="2226807"/>
            <a:ext cx="7815782" cy="3431608"/>
          </a:xfrm>
          <a:prstGeom prst="rect">
            <a:avLst/>
          </a:prstGeom>
        </p:spPr>
      </p:pic>
    </p:spTree>
    <p:extLst>
      <p:ext uri="{BB962C8B-B14F-4D97-AF65-F5344CB8AC3E}">
        <p14:creationId xmlns:p14="http://schemas.microsoft.com/office/powerpoint/2010/main" val="11141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555250" y="1855136"/>
            <a:ext cx="1833995" cy="460857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4" name="矩形 13"/>
          <p:cNvSpPr/>
          <p:nvPr/>
        </p:nvSpPr>
        <p:spPr>
          <a:xfrm>
            <a:off x="775043" y="2242579"/>
            <a:ext cx="1280609" cy="412165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pic>
        <p:nvPicPr>
          <p:cNvPr id="5" name="內容版面配置區 4"/>
          <p:cNvPicPr>
            <a:picLocks noGrp="1" noChangeAspect="1"/>
          </p:cNvPicPr>
          <p:nvPr>
            <p:ph idx="1"/>
          </p:nvPr>
        </p:nvPicPr>
        <p:blipFill rotWithShape="1">
          <a:blip r:embed="rId2"/>
          <a:srcRect t="11841" r="31694" b="7044"/>
          <a:stretch/>
        </p:blipFill>
        <p:spPr>
          <a:xfrm>
            <a:off x="5682400" y="2939769"/>
            <a:ext cx="3272018" cy="2763101"/>
          </a:xfrm>
          <a:prstGeom prst="rect">
            <a:avLst/>
          </a:prstGeom>
        </p:spPr>
      </p:pic>
      <p:pic>
        <p:nvPicPr>
          <p:cNvPr id="6" name="圖片 5"/>
          <p:cNvPicPr>
            <a:picLocks noChangeAspect="1"/>
          </p:cNvPicPr>
          <p:nvPr/>
        </p:nvPicPr>
        <p:blipFill rotWithShape="1">
          <a:blip r:embed="rId3"/>
          <a:srcRect l="5030" t="21308" r="24945" b="54498"/>
          <a:stretch/>
        </p:blipFill>
        <p:spPr>
          <a:xfrm>
            <a:off x="2668406" y="3750153"/>
            <a:ext cx="1661351" cy="732822"/>
          </a:xfrm>
          <a:prstGeom prst="rect">
            <a:avLst/>
          </a:prstGeom>
        </p:spPr>
      </p:pic>
      <p:pic>
        <p:nvPicPr>
          <p:cNvPr id="7" name="圖片 6"/>
          <p:cNvPicPr>
            <a:picLocks noChangeAspect="1"/>
          </p:cNvPicPr>
          <p:nvPr/>
        </p:nvPicPr>
        <p:blipFill>
          <a:blip r:embed="rId4"/>
          <a:stretch>
            <a:fillRect/>
          </a:stretch>
        </p:blipFill>
        <p:spPr>
          <a:xfrm>
            <a:off x="2715459" y="4804192"/>
            <a:ext cx="1513579" cy="1272725"/>
          </a:xfrm>
          <a:prstGeom prst="rect">
            <a:avLst/>
          </a:prstGeom>
        </p:spPr>
      </p:pic>
      <p:pic>
        <p:nvPicPr>
          <p:cNvPr id="8" name="圖片 7"/>
          <p:cNvPicPr>
            <a:picLocks noChangeAspect="1"/>
          </p:cNvPicPr>
          <p:nvPr/>
        </p:nvPicPr>
        <p:blipFill>
          <a:blip r:embed="rId5"/>
          <a:stretch>
            <a:fillRect/>
          </a:stretch>
        </p:blipFill>
        <p:spPr>
          <a:xfrm>
            <a:off x="2668406" y="2447619"/>
            <a:ext cx="1679690" cy="792120"/>
          </a:xfrm>
          <a:prstGeom prst="rect">
            <a:avLst/>
          </a:prstGeom>
        </p:spPr>
      </p:pic>
      <p:pic>
        <p:nvPicPr>
          <p:cNvPr id="9" name="圖片 8"/>
          <p:cNvPicPr>
            <a:picLocks noChangeAspect="1"/>
          </p:cNvPicPr>
          <p:nvPr/>
        </p:nvPicPr>
        <p:blipFill rotWithShape="1">
          <a:blip r:embed="rId6"/>
          <a:srcRect l="32329" t="8857" r="32587" b="14835"/>
          <a:stretch/>
        </p:blipFill>
        <p:spPr>
          <a:xfrm>
            <a:off x="908807" y="2319205"/>
            <a:ext cx="900113" cy="1430948"/>
          </a:xfrm>
          <a:prstGeom prst="rect">
            <a:avLst/>
          </a:prstGeom>
        </p:spPr>
      </p:pic>
      <p:pic>
        <p:nvPicPr>
          <p:cNvPr id="10" name="圖片 9"/>
          <p:cNvPicPr>
            <a:picLocks noChangeAspect="1"/>
          </p:cNvPicPr>
          <p:nvPr/>
        </p:nvPicPr>
        <p:blipFill rotWithShape="1">
          <a:blip r:embed="rId7"/>
          <a:srcRect l="20112" t="34896" r="23440" b="36688"/>
          <a:stretch/>
        </p:blipFill>
        <p:spPr>
          <a:xfrm>
            <a:off x="903471" y="3826778"/>
            <a:ext cx="905449" cy="455804"/>
          </a:xfrm>
          <a:prstGeom prst="rect">
            <a:avLst/>
          </a:prstGeom>
        </p:spPr>
      </p:pic>
      <p:pic>
        <p:nvPicPr>
          <p:cNvPr id="11" name="圖片 10"/>
          <p:cNvPicPr>
            <a:picLocks noChangeAspect="1"/>
          </p:cNvPicPr>
          <p:nvPr/>
        </p:nvPicPr>
        <p:blipFill rotWithShape="1">
          <a:blip r:embed="rId8"/>
          <a:srcRect l="9242" r="11298"/>
          <a:stretch/>
        </p:blipFill>
        <p:spPr>
          <a:xfrm>
            <a:off x="903471" y="4402927"/>
            <a:ext cx="900113" cy="906232"/>
          </a:xfrm>
          <a:prstGeom prst="rect">
            <a:avLst/>
          </a:prstGeom>
        </p:spPr>
      </p:pic>
      <p:pic>
        <p:nvPicPr>
          <p:cNvPr id="12" name="圖片 11"/>
          <p:cNvPicPr>
            <a:picLocks noChangeAspect="1"/>
          </p:cNvPicPr>
          <p:nvPr/>
        </p:nvPicPr>
        <p:blipFill rotWithShape="1">
          <a:blip r:embed="rId9"/>
          <a:srcRect l="15530" t="10667" r="14176" b="19600"/>
          <a:stretch/>
        </p:blipFill>
        <p:spPr>
          <a:xfrm>
            <a:off x="903472" y="5388356"/>
            <a:ext cx="900113" cy="896684"/>
          </a:xfrm>
          <a:prstGeom prst="rect">
            <a:avLst/>
          </a:prstGeom>
        </p:spPr>
      </p:pic>
      <p:cxnSp>
        <p:nvCxnSpPr>
          <p:cNvPr id="17" name="直線單箭頭接點 16"/>
          <p:cNvCxnSpPr/>
          <p:nvPr/>
        </p:nvCxnSpPr>
        <p:spPr>
          <a:xfrm>
            <a:off x="1912907" y="3239740"/>
            <a:ext cx="642344" cy="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V="1">
            <a:off x="4502401" y="3911097"/>
            <a:ext cx="1120511" cy="1161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flipH="1" flipV="1">
            <a:off x="4502401" y="4142096"/>
            <a:ext cx="1120511" cy="1732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H="1">
            <a:off x="1873089" y="4207223"/>
            <a:ext cx="611860" cy="2967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0" y="349274"/>
            <a:ext cx="9144000" cy="1200329"/>
          </a:xfrm>
          <a:prstGeom prst="rect">
            <a:avLst/>
          </a:prstGeom>
          <a:solidFill>
            <a:schemeClr val="accent4">
              <a:lumMod val="50000"/>
            </a:schemeClr>
          </a:solidFill>
        </p:spPr>
        <p:txBody>
          <a:bodyPr wrap="square">
            <a:spAutoFit/>
          </a:bodyPr>
          <a:lstStyle/>
          <a:p>
            <a:r>
              <a:rPr lang="en-US" altLang="zh-TW" sz="3600" b="1" dirty="0">
                <a:solidFill>
                  <a:schemeClr val="bg1"/>
                </a:solidFill>
                <a:effectLst>
                  <a:outerShdw blurRad="38100" dist="38100" dir="2700000" algn="tl">
                    <a:srgbClr val="000000">
                      <a:alpha val="43137"/>
                    </a:srgbClr>
                  </a:outerShdw>
                </a:effectLst>
              </a:rPr>
              <a:t>Burp suite:: </a:t>
            </a:r>
            <a:r>
              <a:rPr lang="zh-TW" altLang="en-US" sz="3600" b="1" dirty="0" smtClean="0">
                <a:solidFill>
                  <a:schemeClr val="bg1"/>
                </a:solidFill>
                <a:effectLst>
                  <a:outerShdw blurRad="38100" dist="38100" dir="2700000" algn="tl">
                    <a:srgbClr val="000000">
                      <a:alpha val="43137"/>
                    </a:srgbClr>
                  </a:outerShdw>
                </a:effectLst>
              </a:rPr>
              <a:t>強大功能</a:t>
            </a:r>
            <a:endParaRPr lang="en-US" altLang="zh-TW" sz="3600" b="1" dirty="0" smtClean="0">
              <a:solidFill>
                <a:schemeClr val="bg1"/>
              </a:solidFill>
              <a:effectLst>
                <a:outerShdw blurRad="38100" dist="38100" dir="2700000" algn="tl">
                  <a:srgbClr val="000000">
                    <a:alpha val="43137"/>
                  </a:srgbClr>
                </a:outerShdw>
              </a:effectLst>
            </a:endParaRPr>
          </a:p>
          <a:p>
            <a:r>
              <a:rPr lang="en-US" altLang="zh-TW" sz="3600" dirty="0" smtClean="0">
                <a:solidFill>
                  <a:schemeClr val="bg1"/>
                </a:solidFill>
              </a:rPr>
              <a:t>web </a:t>
            </a:r>
            <a:r>
              <a:rPr lang="en-US" altLang="zh-TW" sz="3600" dirty="0" err="1">
                <a:solidFill>
                  <a:schemeClr val="bg1"/>
                </a:solidFill>
              </a:rPr>
              <a:t>proxy|web</a:t>
            </a:r>
            <a:r>
              <a:rPr lang="en-US" altLang="zh-TW" sz="3600" dirty="0">
                <a:solidFill>
                  <a:schemeClr val="bg1"/>
                </a:solidFill>
              </a:rPr>
              <a:t> debugger</a:t>
            </a:r>
            <a:endParaRPr lang="zh-TW" altLang="en-US" sz="3600" dirty="0">
              <a:solidFill>
                <a:schemeClr val="bg1"/>
              </a:solidFill>
            </a:endParaRPr>
          </a:p>
        </p:txBody>
      </p:sp>
      <p:sp>
        <p:nvSpPr>
          <p:cNvPr id="16" name="矩形 15"/>
          <p:cNvSpPr/>
          <p:nvPr/>
        </p:nvSpPr>
        <p:spPr>
          <a:xfrm>
            <a:off x="5682400" y="2447619"/>
            <a:ext cx="1107996" cy="369332"/>
          </a:xfrm>
          <a:prstGeom prst="rect">
            <a:avLst/>
          </a:prstGeom>
        </p:spPr>
        <p:txBody>
          <a:bodyPr wrap="none">
            <a:spAutoFit/>
          </a:bodyPr>
          <a:lstStyle/>
          <a:p>
            <a:r>
              <a:rPr lang="zh-TW" altLang="en-US" b="1" dirty="0" smtClean="0">
                <a:effectLst>
                  <a:outerShdw blurRad="38100" dist="38100" dir="2700000" algn="tl">
                    <a:srgbClr val="000000">
                      <a:alpha val="43137"/>
                    </a:srgbClr>
                  </a:outerShdw>
                </a:effectLst>
              </a:rPr>
              <a:t>漏洞平台</a:t>
            </a:r>
            <a:endParaRPr lang="zh-TW" altLang="en-US" dirty="0"/>
          </a:p>
        </p:txBody>
      </p:sp>
      <p:sp>
        <p:nvSpPr>
          <p:cNvPr id="18" name="矩形 17"/>
          <p:cNvSpPr/>
          <p:nvPr/>
        </p:nvSpPr>
        <p:spPr>
          <a:xfrm>
            <a:off x="330175" y="1534991"/>
            <a:ext cx="5506316" cy="369332"/>
          </a:xfrm>
          <a:prstGeom prst="rect">
            <a:avLst/>
          </a:prstGeom>
        </p:spPr>
        <p:txBody>
          <a:bodyPr wrap="none">
            <a:spAutoFit/>
          </a:bodyPr>
          <a:lstStyle/>
          <a:p>
            <a:r>
              <a:rPr lang="en-US" altLang="zh-TW" b="1" dirty="0">
                <a:effectLst>
                  <a:outerShdw blurRad="38100" dist="38100" dir="2700000" algn="tl">
                    <a:srgbClr val="000000">
                      <a:alpha val="43137"/>
                    </a:srgbClr>
                  </a:outerShdw>
                </a:effectLst>
              </a:rPr>
              <a:t>Intercept </a:t>
            </a:r>
            <a:r>
              <a:rPr lang="en-US" altLang="zh-TW" b="1" dirty="0">
                <a:solidFill>
                  <a:srgbClr val="0070C0"/>
                </a:solidFill>
                <a:effectLst>
                  <a:outerShdw blurRad="38100" dist="38100" dir="2700000" algn="tl">
                    <a:srgbClr val="000000">
                      <a:alpha val="43137"/>
                    </a:srgbClr>
                  </a:outerShdw>
                </a:effectLst>
              </a:rPr>
              <a:t>browser traffic </a:t>
            </a:r>
            <a:r>
              <a:rPr lang="en-US" altLang="zh-TW" b="1" dirty="0">
                <a:effectLst>
                  <a:outerShdw blurRad="38100" dist="38100" dir="2700000" algn="tl">
                    <a:srgbClr val="000000">
                      <a:alpha val="43137"/>
                    </a:srgbClr>
                  </a:outerShdw>
                </a:effectLst>
              </a:rPr>
              <a:t>using </a:t>
            </a:r>
            <a:r>
              <a:rPr lang="en-US" altLang="zh-TW" b="1" dirty="0">
                <a:solidFill>
                  <a:srgbClr val="FF0000"/>
                </a:solidFill>
                <a:effectLst>
                  <a:outerShdw blurRad="38100" dist="38100" dir="2700000" algn="tl">
                    <a:srgbClr val="000000">
                      <a:alpha val="43137"/>
                    </a:srgbClr>
                  </a:outerShdw>
                </a:effectLst>
              </a:rPr>
              <a:t>man-in-the-middle proxy</a:t>
            </a:r>
            <a:endParaRPr lang="zh-TW" altLang="en-US" b="1" dirty="0">
              <a:solidFill>
                <a:srgbClr val="FF0000"/>
              </a:solidFill>
              <a:effectLst>
                <a:outerShdw blurRad="38100" dist="38100" dir="2700000" algn="tl">
                  <a:srgbClr val="000000">
                    <a:alpha val="43137"/>
                  </a:srgbClr>
                </a:outerShdw>
              </a:effectLst>
            </a:endParaRPr>
          </a:p>
        </p:txBody>
      </p:sp>
      <p:sp>
        <p:nvSpPr>
          <p:cNvPr id="19" name="矩形 18"/>
          <p:cNvSpPr/>
          <p:nvPr/>
        </p:nvSpPr>
        <p:spPr>
          <a:xfrm>
            <a:off x="4572001" y="5994905"/>
            <a:ext cx="3023969" cy="369332"/>
          </a:xfrm>
          <a:prstGeom prst="rect">
            <a:avLst/>
          </a:prstGeom>
        </p:spPr>
        <p:txBody>
          <a:bodyPr wrap="none">
            <a:spAutoFit/>
          </a:bodyPr>
          <a:lstStyle/>
          <a:p>
            <a:r>
              <a:rPr lang="zh-TW" altLang="en-US" b="1" dirty="0">
                <a:effectLst>
                  <a:outerShdw blurRad="38100" dist="38100" dir="2700000" algn="tl">
                    <a:srgbClr val="000000">
                      <a:alpha val="43137"/>
                    </a:srgbClr>
                  </a:outerShdw>
                </a:effectLst>
              </a:rPr>
              <a:t>利用</a:t>
            </a:r>
            <a:r>
              <a:rPr lang="en-US" altLang="zh-TW" b="1" dirty="0">
                <a:effectLst>
                  <a:outerShdw blurRad="38100" dist="38100" dir="2700000" algn="tl">
                    <a:srgbClr val="000000">
                      <a:alpha val="43137"/>
                    </a:srgbClr>
                  </a:outerShdw>
                </a:effectLst>
              </a:rPr>
              <a:t>Burp Suite</a:t>
            </a:r>
            <a:r>
              <a:rPr lang="zh-TW" altLang="en-US" b="1" dirty="0">
                <a:effectLst>
                  <a:outerShdw blurRad="38100" dist="38100" dir="2700000" algn="tl">
                    <a:srgbClr val="000000">
                      <a:alpha val="43137"/>
                    </a:srgbClr>
                  </a:outerShdw>
                </a:effectLst>
              </a:rPr>
              <a:t>進行暴力破解</a:t>
            </a:r>
          </a:p>
        </p:txBody>
      </p:sp>
    </p:spTree>
    <p:extLst>
      <p:ext uri="{BB962C8B-B14F-4D97-AF65-F5344CB8AC3E}">
        <p14:creationId xmlns:p14="http://schemas.microsoft.com/office/powerpoint/2010/main" val="4215915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7200" dirty="0" err="1" smtClean="0"/>
              <a:t>Burpsuite</a:t>
            </a:r>
            <a:r>
              <a:rPr lang="zh-TW" altLang="en-US" sz="7200" dirty="0"/>
              <a:t>教學</a:t>
            </a:r>
            <a:r>
              <a:rPr lang="zh-TW" altLang="en-US" sz="7200" dirty="0" smtClean="0"/>
              <a:t>平台</a:t>
            </a:r>
            <a:endParaRPr lang="en-US" altLang="zh-TW" sz="7200" dirty="0" smtClean="0"/>
          </a:p>
          <a:p>
            <a:pPr algn="ctr"/>
            <a:r>
              <a:rPr lang="en-US" altLang="zh-TW" sz="7200" dirty="0" smtClean="0"/>
              <a:t>Kali </a:t>
            </a:r>
            <a:r>
              <a:rPr lang="en-US" altLang="zh-TW" sz="7200" dirty="0" err="1" smtClean="0"/>
              <a:t>linux</a:t>
            </a:r>
            <a:endParaRPr lang="en-US" altLang="zh-TW" sz="7200" dirty="0" smtClean="0"/>
          </a:p>
        </p:txBody>
      </p:sp>
    </p:spTree>
    <p:extLst>
      <p:ext uri="{BB962C8B-B14F-4D97-AF65-F5344CB8AC3E}">
        <p14:creationId xmlns:p14="http://schemas.microsoft.com/office/powerpoint/2010/main" val="3844797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7200" dirty="0" err="1" smtClean="0"/>
              <a:t>Burpsuite</a:t>
            </a:r>
            <a:endParaRPr lang="en-US" altLang="zh-TW" sz="7200" dirty="0" smtClean="0"/>
          </a:p>
          <a:p>
            <a:pPr algn="ctr"/>
            <a:r>
              <a:rPr lang="zh-TW" altLang="en-US" sz="7200" dirty="0" smtClean="0"/>
              <a:t>實戰</a:t>
            </a:r>
            <a:endParaRPr lang="en-US" altLang="zh-TW" sz="7200" dirty="0" smtClean="0"/>
          </a:p>
          <a:p>
            <a:pPr algn="ctr"/>
            <a:r>
              <a:rPr lang="en-US" altLang="zh-TW" sz="7200" b="1" dirty="0"/>
              <a:t>Web101/Web-6:Burp </a:t>
            </a:r>
            <a:r>
              <a:rPr lang="en-US" altLang="zh-TW" sz="7200" b="1" dirty="0" smtClean="0"/>
              <a:t>Suite</a:t>
            </a:r>
            <a:r>
              <a:rPr lang="en-US" altLang="zh-TW" sz="7200" dirty="0" smtClean="0"/>
              <a:t>  </a:t>
            </a:r>
            <a:endParaRPr lang="zh-TW" altLang="en-US" sz="7200" dirty="0"/>
          </a:p>
        </p:txBody>
      </p:sp>
    </p:spTree>
    <p:extLst>
      <p:ext uri="{BB962C8B-B14F-4D97-AF65-F5344CB8AC3E}">
        <p14:creationId xmlns:p14="http://schemas.microsoft.com/office/powerpoint/2010/main" val="39373998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693</TotalTime>
  <Words>502</Words>
  <Application>Microsoft Office PowerPoint</Application>
  <PresentationFormat>如螢幕大小 (4:3)</PresentationFormat>
  <Paragraphs>71</Paragraphs>
  <Slides>15</Slides>
  <Notes>0</Notes>
  <HiddenSlides>0</HiddenSlides>
  <MMClips>0</MMClips>
  <ScaleCrop>false</ScaleCrop>
  <HeadingPairs>
    <vt:vector size="4" baseType="variant">
      <vt:variant>
        <vt:lpstr>佈景主題</vt:lpstr>
      </vt:variant>
      <vt:variant>
        <vt:i4>1</vt:i4>
      </vt:variant>
      <vt:variant>
        <vt:lpstr>投影片標題</vt:lpstr>
      </vt:variant>
      <vt:variant>
        <vt:i4>15</vt:i4>
      </vt:variant>
    </vt:vector>
  </HeadingPairs>
  <TitlesOfParts>
    <vt:vector size="16" baseType="lpstr">
      <vt:lpstr>Office 佈景主題</vt:lpstr>
      <vt:lpstr>PowerPoint 簡報</vt:lpstr>
      <vt:lpstr>PowerPoint 簡報</vt:lpstr>
      <vt:lpstr>Burp Suite https://en.wikipedia.org/wiki/Burp_suite</vt:lpstr>
      <vt:lpstr>PowerPoint 簡報</vt:lpstr>
      <vt:lpstr>burpsuite實戰指南 https://t0data.gitbooks.io/burpsuite/content/</vt:lpstr>
      <vt:lpstr>Burp suite::tools https://portswigger.net/burp/help/suite_burptools.html</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Win7</dc:creator>
  <cp:lastModifiedBy>KSUIE</cp:lastModifiedBy>
  <cp:revision>60</cp:revision>
  <dcterms:created xsi:type="dcterms:W3CDTF">2019-03-06T03:54:53Z</dcterms:created>
  <dcterms:modified xsi:type="dcterms:W3CDTF">2019-03-07T06:47:41Z</dcterms:modified>
</cp:coreProperties>
</file>