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0" r:id="rId7"/>
    <p:sldId id="267" r:id="rId8"/>
    <p:sldId id="268" r:id="rId9"/>
    <p:sldId id="269" r:id="rId10"/>
    <p:sldId id="270" r:id="rId11"/>
    <p:sldId id="271" r:id="rId12"/>
    <p:sldId id="292" r:id="rId13"/>
    <p:sldId id="293" r:id="rId14"/>
    <p:sldId id="291" r:id="rId15"/>
    <p:sldId id="259" r:id="rId16"/>
    <p:sldId id="264" r:id="rId17"/>
    <p:sldId id="297" r:id="rId18"/>
    <p:sldId id="298" r:id="rId19"/>
    <p:sldId id="295" r:id="rId20"/>
    <p:sldId id="296" r:id="rId21"/>
    <p:sldId id="294" r:id="rId22"/>
    <p:sldId id="290" r:id="rId23"/>
    <p:sldId id="288" r:id="rId24"/>
    <p:sldId id="289" r:id="rId25"/>
    <p:sldId id="287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2" r:id="rId36"/>
    <p:sldId id="283" r:id="rId37"/>
    <p:sldId id="285" r:id="rId38"/>
    <p:sldId id="284" r:id="rId39"/>
    <p:sldId id="281" r:id="rId40"/>
    <p:sldId id="286" r:id="rId41"/>
    <p:sldId id="261" r:id="rId42"/>
    <p:sldId id="262" r:id="rId43"/>
    <p:sldId id="26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23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34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21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5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04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20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82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3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33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73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73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0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BFA2E-2B00-493D-A27E-3FC22C248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機器學習演算法分析與實測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076619-A2D8-4C8F-A1E2-F686F1664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157094"/>
            <a:ext cx="6858000" cy="1052787"/>
          </a:xfrm>
        </p:spPr>
        <p:txBody>
          <a:bodyPr/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/>
              <a:t>:</a:t>
            </a:r>
          </a:p>
          <a:p>
            <a:pPr algn="l"/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偉大的恩師龍大大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C3BA0D-86AE-4789-B21F-3DD81FA46F46}"/>
              </a:ext>
            </a:extLst>
          </p:cNvPr>
          <p:cNvSpPr/>
          <p:nvPr/>
        </p:nvSpPr>
        <p:spPr>
          <a:xfrm>
            <a:off x="511127" y="450892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/>
              <a:t>機器學習與資訊安全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334184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31889-35E8-4115-B403-65BC2C76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半監督式學習 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C8E6B1-8F42-4B74-9C36-F863E2B4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86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29C34-31E9-45C3-837B-E7DF1FD6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強化學習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3FD06C-C01C-458B-B6C6-601151F25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81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7A79B2-F6E3-45AE-B614-8C26BE8DBA76}"/>
              </a:ext>
            </a:extLst>
          </p:cNvPr>
          <p:cNvSpPr/>
          <p:nvPr/>
        </p:nvSpPr>
        <p:spPr>
          <a:xfrm>
            <a:off x="3210088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機器學習開發環境與套件</a:t>
            </a:r>
          </a:p>
        </p:txBody>
      </p:sp>
    </p:spTree>
    <p:extLst>
      <p:ext uri="{BB962C8B-B14F-4D97-AF65-F5344CB8AC3E}">
        <p14:creationId xmlns:p14="http://schemas.microsoft.com/office/powerpoint/2010/main" val="209699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機器學習開發環境與套件</a:t>
            </a:r>
          </a:p>
        </p:txBody>
      </p:sp>
    </p:spTree>
    <p:extLst>
      <p:ext uri="{BB962C8B-B14F-4D97-AF65-F5344CB8AC3E}">
        <p14:creationId xmlns:p14="http://schemas.microsoft.com/office/powerpoint/2010/main" val="67025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0915FE1-549C-45A6-A461-316209524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788" y="1825625"/>
            <a:ext cx="7318424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71DE166-A27F-42CC-98DA-C23690FBFA1D}"/>
              </a:ext>
            </a:extLst>
          </p:cNvPr>
          <p:cNvSpPr/>
          <p:nvPr/>
        </p:nvSpPr>
        <p:spPr>
          <a:xfrm>
            <a:off x="673238" y="1274857"/>
            <a:ext cx="4039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https://scikit-learn.org/stable/index.html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12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監督式學習演算法與實測</a:t>
            </a:r>
          </a:p>
        </p:txBody>
      </p:sp>
    </p:spTree>
    <p:extLst>
      <p:ext uri="{BB962C8B-B14F-4D97-AF65-F5344CB8AC3E}">
        <p14:creationId xmlns:p14="http://schemas.microsoft.com/office/powerpoint/2010/main" val="197640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E462C-80F9-426C-8CC1-4F3C2542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70" y="309247"/>
            <a:ext cx="4485961" cy="1308537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監督式</a:t>
            </a:r>
            <a:r>
              <a:rPr lang="zh-TW" altLang="en-US" dirty="0"/>
              <a:t>學習演算法</a:t>
            </a:r>
            <a:br>
              <a:rPr lang="en-US" altLang="zh-TW" dirty="0"/>
            </a:b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</a:t>
            </a:r>
            <a:r>
              <a:rPr lang="en-US" altLang="zh-TW" dirty="0"/>
              <a:t>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841FD-C809-4DCD-8C2A-74EE380D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114D7D-BEA8-4E3A-A27E-1F8D228D65DD}"/>
              </a:ext>
            </a:extLst>
          </p:cNvPr>
          <p:cNvSpPr/>
          <p:nvPr/>
        </p:nvSpPr>
        <p:spPr>
          <a:xfrm>
            <a:off x="5406737" y="419427"/>
            <a:ext cx="29379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分類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回歸</a:t>
            </a:r>
          </a:p>
        </p:txBody>
      </p:sp>
    </p:spTree>
    <p:extLst>
      <p:ext uri="{BB962C8B-B14F-4D97-AF65-F5344CB8AC3E}">
        <p14:creationId xmlns:p14="http://schemas.microsoft.com/office/powerpoint/2010/main" val="938595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3526971"/>
            <a:ext cx="9144000" cy="22056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監督式學習演算法與實測</a:t>
            </a:r>
            <a:endParaRPr lang="en-US" altLang="zh-TW" sz="4400" dirty="0"/>
          </a:p>
          <a:p>
            <a:pPr algn="ctr"/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6AEA80-F434-48BF-BE8D-A8111DE485C8}"/>
              </a:ext>
            </a:extLst>
          </p:cNvPr>
          <p:cNvSpPr/>
          <p:nvPr/>
        </p:nvSpPr>
        <p:spPr>
          <a:xfrm>
            <a:off x="1014884" y="3023252"/>
            <a:ext cx="6913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https://www.geeksforgeeks.org/ml-nearest-centroid-classifier/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761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36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3526971"/>
            <a:ext cx="9144000" cy="22056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監督式學習演算法與實測</a:t>
            </a:r>
            <a:endParaRPr lang="en-US" altLang="zh-TW" sz="4400" dirty="0"/>
          </a:p>
          <a:p>
            <a:pPr algn="ctr"/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6AEA80-F434-48BF-BE8D-A8111DE485C8}"/>
              </a:ext>
            </a:extLst>
          </p:cNvPr>
          <p:cNvSpPr/>
          <p:nvPr/>
        </p:nvSpPr>
        <p:spPr>
          <a:xfrm>
            <a:off x="1014884" y="3023252"/>
            <a:ext cx="6913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https://scikit-learn.org/stable/modules/neighbors.html#nearest-neighbors-classification</a:t>
            </a:r>
            <a:endParaRPr lang="zh-TW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164F24-C2BE-4494-BFE9-234549779BFB}"/>
              </a:ext>
            </a:extLst>
          </p:cNvPr>
          <p:cNvSpPr/>
          <p:nvPr/>
        </p:nvSpPr>
        <p:spPr>
          <a:xfrm>
            <a:off x="2403422" y="5993842"/>
            <a:ext cx="4041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Nearest Centroid Classifier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684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67D0B-2723-4BD8-AFE2-62B95192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3B5D2-E79C-425F-BA29-F1579B3B1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59" y="1564368"/>
            <a:ext cx="6113794" cy="4351338"/>
          </a:xfrm>
        </p:spPr>
        <p:txBody>
          <a:bodyPr/>
          <a:lstStyle/>
          <a:p>
            <a:r>
              <a:rPr lang="zh-TW" altLang="en-US" b="1" dirty="0"/>
              <a:t>機器學習與人工智慧</a:t>
            </a:r>
            <a:endParaRPr lang="en-US" altLang="zh-TW" b="1" dirty="0"/>
          </a:p>
          <a:p>
            <a:r>
              <a:rPr lang="zh-TW" altLang="en-US" b="1" dirty="0"/>
              <a:t>機器學習類型</a:t>
            </a:r>
            <a:endParaRPr lang="en-US" altLang="zh-TW" b="1" dirty="0"/>
          </a:p>
          <a:p>
            <a:r>
              <a:rPr lang="zh-TW" altLang="en-US" b="1" dirty="0"/>
              <a:t>機器學習開發環境與套件</a:t>
            </a:r>
            <a:endParaRPr lang="en-US" altLang="zh-TW" b="1" dirty="0"/>
          </a:p>
          <a:p>
            <a:r>
              <a:rPr lang="zh-TW" altLang="en-US" b="1" dirty="0"/>
              <a:t>監督式學習</a:t>
            </a:r>
            <a:endParaRPr lang="en-US" altLang="zh-TW" b="1" dirty="0"/>
          </a:p>
          <a:p>
            <a:r>
              <a:rPr lang="zh-TW" altLang="en-US" b="1" dirty="0"/>
              <a:t>非監督式學習 </a:t>
            </a:r>
          </a:p>
          <a:p>
            <a:endParaRPr lang="en-US" altLang="zh-TW" b="1" dirty="0"/>
          </a:p>
          <a:p>
            <a:r>
              <a:rPr lang="zh-TW" altLang="en-US" b="1" dirty="0"/>
              <a:t>監督式學習演算法與實測</a:t>
            </a:r>
          </a:p>
          <a:p>
            <a:r>
              <a:rPr lang="zh-TW" altLang="en-US" b="1" dirty="0"/>
              <a:t>非監督式學習演算法與實測</a:t>
            </a:r>
          </a:p>
          <a:p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213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21C9A90-F84B-4246-A105-6617E5515228}"/>
              </a:ext>
            </a:extLst>
          </p:cNvPr>
          <p:cNvSpPr/>
          <p:nvPr/>
        </p:nvSpPr>
        <p:spPr>
          <a:xfrm>
            <a:off x="499905" y="897994"/>
            <a:ext cx="81441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sklearn.</a:t>
            </a:r>
            <a:r>
              <a:rPr lang="en-US" altLang="zh-TW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neighbors</a:t>
            </a:r>
            <a:r>
              <a:rPr lang="en-US" altLang="zh-TW" sz="2400" dirty="0"/>
              <a:t> import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NearestCentroid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dirty="0"/>
              <a:t>import 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 as np</a:t>
            </a:r>
          </a:p>
          <a:p>
            <a:endParaRPr lang="en-US" altLang="zh-TW" sz="2400" dirty="0"/>
          </a:p>
          <a:p>
            <a:r>
              <a:rPr lang="en-US" altLang="zh-TW" sz="2400" dirty="0"/>
              <a:t> X = </a:t>
            </a:r>
            <a:r>
              <a:rPr lang="en-US" altLang="zh-TW" sz="2400" dirty="0" err="1"/>
              <a:t>np.array</a:t>
            </a:r>
            <a:r>
              <a:rPr lang="en-US" altLang="zh-TW" sz="2400" dirty="0"/>
              <a:t>([[-1, -1], [-2, -1], [-3, -2], [1, 1], [2, 1], [3, 2]])</a:t>
            </a:r>
          </a:p>
          <a:p>
            <a:r>
              <a:rPr lang="en-US" altLang="zh-TW" sz="2400" dirty="0"/>
              <a:t> y = </a:t>
            </a:r>
            <a:r>
              <a:rPr lang="en-US" altLang="zh-TW" sz="2400" dirty="0" err="1"/>
              <a:t>np.array</a:t>
            </a:r>
            <a:r>
              <a:rPr lang="en-US" altLang="zh-TW" sz="2400" dirty="0"/>
              <a:t>([1, 1, 1, 2, 2, 2])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clf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NearestCentroid</a:t>
            </a:r>
            <a:r>
              <a:rPr lang="en-US" altLang="zh-TW" sz="2400" dirty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err="1"/>
              <a:t>clf.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en-US" altLang="zh-TW" sz="2400" dirty="0"/>
              <a:t>(X, y)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clf.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</a:t>
            </a:r>
            <a:r>
              <a:rPr lang="en-US" altLang="zh-TW" sz="2400" dirty="0"/>
              <a:t>([[-0.8, -1]]))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655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3526971"/>
            <a:ext cx="9144000" cy="22056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監督式學習演算法與實測</a:t>
            </a:r>
            <a:endParaRPr lang="en-US" altLang="zh-TW" sz="4400" dirty="0"/>
          </a:p>
          <a:p>
            <a:pPr algn="ctr"/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回歸</a:t>
            </a:r>
          </a:p>
        </p:txBody>
      </p:sp>
    </p:spTree>
    <p:extLst>
      <p:ext uri="{BB962C8B-B14F-4D97-AF65-F5344CB8AC3E}">
        <p14:creationId xmlns:p14="http://schemas.microsoft.com/office/powerpoint/2010/main" val="3191922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F3F89A-8DC3-4F12-80F2-4DB64AC9D475}"/>
              </a:ext>
            </a:extLst>
          </p:cNvPr>
          <p:cNvSpPr/>
          <p:nvPr/>
        </p:nvSpPr>
        <p:spPr>
          <a:xfrm>
            <a:off x="253721" y="907423"/>
            <a:ext cx="86365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</a:t>
            </a:r>
            <a:r>
              <a:rPr lang="en-US" altLang="zh-TW" sz="2400" dirty="0"/>
              <a:t> import </a:t>
            </a:r>
            <a:r>
              <a:rPr lang="en-US" altLang="zh-TW" sz="2400" dirty="0" err="1"/>
              <a:t>linear_model</a:t>
            </a:r>
            <a:r>
              <a:rPr lang="en-US" altLang="zh-TW" sz="2400" dirty="0"/>
              <a:t> </a:t>
            </a:r>
          </a:p>
          <a:p>
            <a:endParaRPr lang="en-US" altLang="zh-TW" sz="4400" dirty="0"/>
          </a:p>
          <a:p>
            <a:r>
              <a:rPr lang="en-US" altLang="zh-TW" sz="4400" dirty="0"/>
              <a:t>reg = </a:t>
            </a:r>
            <a:r>
              <a:rPr lang="en-US" altLang="zh-TW" sz="4400" dirty="0" err="1"/>
              <a:t>linear_model.</a:t>
            </a:r>
            <a:r>
              <a:rPr lang="en-US" altLang="zh-TW" sz="3600" dirty="0" err="1">
                <a:solidFill>
                  <a:srgbClr val="00B050"/>
                </a:solidFill>
              </a:rPr>
              <a:t>LinearRegression</a:t>
            </a:r>
            <a:r>
              <a:rPr lang="en-US" altLang="zh-TW" sz="3600" dirty="0">
                <a:solidFill>
                  <a:srgbClr val="00B050"/>
                </a:solidFill>
              </a:rPr>
              <a:t>()</a:t>
            </a:r>
          </a:p>
          <a:p>
            <a:endParaRPr lang="en-US" altLang="zh-TW" sz="4400" dirty="0"/>
          </a:p>
          <a:p>
            <a:r>
              <a:rPr lang="en-US" altLang="zh-TW" sz="4400" dirty="0" err="1"/>
              <a:t>reg.</a:t>
            </a:r>
            <a:r>
              <a:rPr lang="en-US" altLang="zh-TW" sz="4400" dirty="0" err="1">
                <a:solidFill>
                  <a:srgbClr val="0070C0"/>
                </a:solidFill>
              </a:rPr>
              <a:t>fit</a:t>
            </a:r>
            <a:r>
              <a:rPr lang="en-US" altLang="zh-TW" sz="4400" dirty="0"/>
              <a:t> ([[0, 0], [1, 1], [2, 2]], [0, 1, 2])</a:t>
            </a:r>
          </a:p>
          <a:p>
            <a:endParaRPr lang="en-US" altLang="zh-TW" sz="4400" dirty="0"/>
          </a:p>
          <a:p>
            <a:r>
              <a:rPr lang="en-US" altLang="zh-TW" sz="4400" dirty="0" err="1"/>
              <a:t>reg.</a:t>
            </a:r>
            <a:r>
              <a:rPr lang="en-US" altLang="zh-TW" sz="44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coef</a:t>
            </a:r>
            <a:r>
              <a:rPr lang="en-US" altLang="zh-TW" sz="4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endParaRPr lang="zh-TW" altLang="en-US" sz="4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C70747-EAC6-4A25-BA3E-4D99A6BB892F}"/>
              </a:ext>
            </a:extLst>
          </p:cNvPr>
          <p:cNvSpPr/>
          <p:nvPr/>
        </p:nvSpPr>
        <p:spPr>
          <a:xfrm>
            <a:off x="1547446" y="1426262"/>
            <a:ext cx="3094892" cy="1166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877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8C4C73-4F09-4038-A39D-4FA70A6F5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903" y="1253331"/>
            <a:ext cx="7343373" cy="54187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5896FC-9BCD-4428-9518-70AF8E51F002}"/>
              </a:ext>
            </a:extLst>
          </p:cNvPr>
          <p:cNvSpPr/>
          <p:nvPr/>
        </p:nvSpPr>
        <p:spPr>
          <a:xfrm>
            <a:off x="477296" y="276554"/>
            <a:ext cx="7681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sklearn.linear_model.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LinearRegression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/>
              <a:t>(*, </a:t>
            </a:r>
            <a:r>
              <a:rPr lang="en-US" altLang="zh-TW" dirty="0" err="1"/>
              <a:t>fit_intercept</a:t>
            </a:r>
            <a:r>
              <a:rPr lang="en-US" altLang="zh-TW" dirty="0"/>
              <a:t>=True, normalize=False, </a:t>
            </a:r>
            <a:r>
              <a:rPr lang="en-US" altLang="zh-TW" dirty="0" err="1"/>
              <a:t>copy_X</a:t>
            </a:r>
            <a:r>
              <a:rPr lang="en-US" altLang="zh-TW" dirty="0"/>
              <a:t>=True, </a:t>
            </a:r>
            <a:r>
              <a:rPr lang="en-US" altLang="zh-TW" dirty="0" err="1"/>
              <a:t>n_jobs</a:t>
            </a:r>
            <a:r>
              <a:rPr lang="en-US" altLang="zh-TW" dirty="0"/>
              <a:t>=None, positive=False)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9581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4D307-7D0E-4152-B68A-BA66E219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8FBE38F-92B6-4812-BE54-5DB4708CE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167" y="2278236"/>
            <a:ext cx="7886700" cy="19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97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36189D7-BA07-45ED-8763-8DCAC431A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25" y="615514"/>
            <a:ext cx="8368186" cy="568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52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非監督式學習演算法與實測</a:t>
            </a:r>
          </a:p>
        </p:txBody>
      </p:sp>
    </p:spTree>
    <p:extLst>
      <p:ext uri="{BB962C8B-B14F-4D97-AF65-F5344CB8AC3E}">
        <p14:creationId xmlns:p14="http://schemas.microsoft.com/office/powerpoint/2010/main" val="1980422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4A30F-D425-40C6-B69F-4FBE3406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非監督式學習演算法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368736-BDB4-4FC0-B89D-7117B6F2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聚類分析（</a:t>
            </a:r>
            <a:r>
              <a:rPr lang="en-US" altLang="zh-TW" dirty="0"/>
              <a:t>cluster analysis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關聯規則（</a:t>
            </a:r>
            <a:r>
              <a:rPr lang="en-US" altLang="zh-TW" dirty="0"/>
              <a:t>association rule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維度縮減（</a:t>
            </a:r>
            <a:r>
              <a:rPr lang="en-US" altLang="zh-TW" dirty="0"/>
              <a:t>dimensionality reduce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en-US" altLang="zh-TW" dirty="0"/>
              <a:t>GAN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435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86F62C-4076-49C6-A3D1-F55C7B2EA95A}"/>
              </a:ext>
            </a:extLst>
          </p:cNvPr>
          <p:cNvSpPr/>
          <p:nvPr/>
        </p:nvSpPr>
        <p:spPr>
          <a:xfrm>
            <a:off x="0" y="2612457"/>
            <a:ext cx="9144000" cy="146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聚類分析 </a:t>
            </a:r>
            <a:r>
              <a:rPr lang="en-US" altLang="zh-TW" sz="5400" dirty="0"/>
              <a:t>cluster analysis</a:t>
            </a:r>
            <a:endParaRPr lang="zh-TW" altLang="en-US" sz="5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E0D474-25BE-40E4-B973-9541BDC588BC}"/>
              </a:ext>
            </a:extLst>
          </p:cNvPr>
          <p:cNvSpPr/>
          <p:nvPr/>
        </p:nvSpPr>
        <p:spPr>
          <a:xfrm>
            <a:off x="1361277" y="4397726"/>
            <a:ext cx="1988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K-means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24737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FE760-67E4-44F3-B0FB-CA69393E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3049047" cy="1122030"/>
          </a:xfrm>
        </p:spPr>
        <p:txBody>
          <a:bodyPr>
            <a:normAutofit/>
          </a:bodyPr>
          <a:lstStyle/>
          <a:p>
            <a:r>
              <a:rPr lang="en-US" altLang="zh-TW" dirty="0"/>
              <a:t>K-means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1D3266-5E7A-4516-9DC6-DD7B8F09F197}"/>
              </a:ext>
            </a:extLst>
          </p:cNvPr>
          <p:cNvSpPr/>
          <p:nvPr/>
        </p:nvSpPr>
        <p:spPr>
          <a:xfrm>
            <a:off x="778748" y="1685344"/>
            <a:ext cx="62293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先設定好要分成多少</a:t>
            </a:r>
            <a:r>
              <a:rPr lang="en-US" altLang="zh-TW" dirty="0"/>
              <a:t>(k)</a:t>
            </a:r>
            <a:r>
              <a:rPr lang="zh-TW" altLang="en-US" dirty="0"/>
              <a:t>群。</a:t>
            </a:r>
          </a:p>
          <a:p>
            <a:endParaRPr lang="zh-TW" altLang="en-US" dirty="0"/>
          </a:p>
          <a:p>
            <a:r>
              <a:rPr lang="en-US" altLang="zh-TW" dirty="0"/>
              <a:t>2.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隨機給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個群心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en-US" altLang="zh-TW" dirty="0"/>
              <a:t>3. </a:t>
            </a:r>
            <a:r>
              <a:rPr lang="zh-TW" altLang="en-US" dirty="0"/>
              <a:t>每個資料都會所有</a:t>
            </a:r>
            <a:r>
              <a:rPr lang="en-US" altLang="zh-TW" dirty="0"/>
              <a:t>k</a:t>
            </a:r>
            <a:r>
              <a:rPr lang="zh-TW" altLang="en-US" dirty="0"/>
              <a:t>個群心算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歐式距離</a:t>
            </a:r>
            <a:r>
              <a:rPr lang="en-US" altLang="zh-TW" dirty="0"/>
              <a:t>(</a:t>
            </a:r>
            <a:r>
              <a:rPr lang="zh-TW" altLang="en-US" dirty="0"/>
              <a:t>歐基李德距離</a:t>
            </a:r>
            <a:r>
              <a:rPr lang="en-US" altLang="zh-TW" dirty="0"/>
              <a:t>Euclidean distance</a:t>
            </a:r>
            <a:r>
              <a:rPr lang="zh-TW" altLang="en-US" dirty="0"/>
              <a:t>，其實就是直線距離公式，這邊距離當然也可以換成別種距離公式，但基本上都還是以歐式距離為主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en-US" altLang="zh-TW" dirty="0"/>
              <a:t>4. </a:t>
            </a:r>
            <a:r>
              <a:rPr lang="zh-TW" altLang="en-US" dirty="0"/>
              <a:t>將每筆資料分類判給距離最近的那個群心。</a:t>
            </a:r>
          </a:p>
          <a:p>
            <a:endParaRPr lang="zh-TW" altLang="en-US" dirty="0"/>
          </a:p>
          <a:p>
            <a:r>
              <a:rPr lang="en-US" altLang="zh-TW" dirty="0"/>
              <a:t>5. </a:t>
            </a:r>
            <a:r>
              <a:rPr lang="zh-TW" altLang="en-US" dirty="0"/>
              <a:t>每個群心內都會有被分類過來的資料，根據這些資料重新計算新的群心。</a:t>
            </a:r>
          </a:p>
          <a:p>
            <a:endParaRPr lang="zh-TW" altLang="en-US" dirty="0"/>
          </a:p>
          <a:p>
            <a:r>
              <a:rPr lang="en-US" altLang="zh-TW" dirty="0"/>
              <a:t>6. </a:t>
            </a:r>
            <a:r>
              <a:rPr lang="zh-TW" altLang="en-US" dirty="0"/>
              <a:t>一直重複</a:t>
            </a:r>
            <a:r>
              <a:rPr lang="en-US" altLang="zh-TW" dirty="0"/>
              <a:t>3–5</a:t>
            </a:r>
            <a:r>
              <a:rPr lang="zh-TW" altLang="en-US" dirty="0"/>
              <a:t>，直到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所有群心不在有太大的變動</a:t>
            </a:r>
            <a:r>
              <a:rPr lang="en-US" altLang="zh-TW" dirty="0"/>
              <a:t>(</a:t>
            </a:r>
            <a:r>
              <a:rPr lang="zh-TW" altLang="en-US" dirty="0"/>
              <a:t>收斂</a:t>
            </a:r>
            <a:r>
              <a:rPr lang="en-US" altLang="zh-TW" dirty="0"/>
              <a:t>)</a:t>
            </a:r>
            <a:r>
              <a:rPr lang="zh-TW" altLang="en-US" dirty="0"/>
              <a:t>，結束。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F3DF11-5C33-434F-ACB4-5FD11EE29FF0}"/>
              </a:ext>
            </a:extLst>
          </p:cNvPr>
          <p:cNvSpPr/>
          <p:nvPr/>
        </p:nvSpPr>
        <p:spPr>
          <a:xfrm>
            <a:off x="4334562" y="136727"/>
            <a:ext cx="36311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similarity</a:t>
            </a:r>
            <a:r>
              <a:rPr lang="zh-TW" altLang="en-US" sz="4000" dirty="0"/>
              <a:t>相似度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4DE52D-2BF7-411A-A9B7-3DE22C5A5413}"/>
              </a:ext>
            </a:extLst>
          </p:cNvPr>
          <p:cNvSpPr/>
          <p:nvPr/>
        </p:nvSpPr>
        <p:spPr>
          <a:xfrm>
            <a:off x="4654136" y="840569"/>
            <a:ext cx="3311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歐基李德距離</a:t>
            </a:r>
            <a:r>
              <a:rPr lang="en-US" altLang="zh-TW" dirty="0"/>
              <a:t>Euclidean distance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23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機器學習與人工智慧</a:t>
            </a:r>
          </a:p>
        </p:txBody>
      </p:sp>
    </p:spTree>
    <p:extLst>
      <p:ext uri="{BB962C8B-B14F-4D97-AF65-F5344CB8AC3E}">
        <p14:creationId xmlns:p14="http://schemas.microsoft.com/office/powerpoint/2010/main" val="1096054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D8C7E-C911-42AB-A4C6-71EBEAB3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演算法實測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0A79DD-A857-4366-9DA9-C4675CCF068D}"/>
              </a:ext>
            </a:extLst>
          </p:cNvPr>
          <p:cNvSpPr/>
          <p:nvPr/>
        </p:nvSpPr>
        <p:spPr>
          <a:xfrm>
            <a:off x="749230" y="1111826"/>
            <a:ext cx="7500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https://github.com/My-Machine-Learning-Projects-2020/K-Means-Clustering-with-Python-part-2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458FC6-7DA9-4B8B-8FCB-88207B2BCC18}"/>
              </a:ext>
            </a:extLst>
          </p:cNvPr>
          <p:cNvSpPr/>
          <p:nvPr/>
        </p:nvSpPr>
        <p:spPr>
          <a:xfrm>
            <a:off x="839037" y="3604736"/>
            <a:ext cx="69182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"","Private","Apps","Accept","Enroll","Top10perc","Top25perc","F.Undergrad","P.Undergrad","Outstate","Room.Board","Books","Personal","PhD","Terminal","S.F.Ratio","perc.alumni","Expend","Grad.Rate"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BD2C0B-45FB-4350-A24B-EC9C7AEFDA9B}"/>
              </a:ext>
            </a:extLst>
          </p:cNvPr>
          <p:cNvSpPr/>
          <p:nvPr/>
        </p:nvSpPr>
        <p:spPr>
          <a:xfrm>
            <a:off x="839037" y="2041088"/>
            <a:ext cx="21051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dirty="0"/>
              <a:t>資料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057305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D8C7E-C911-42AB-A4C6-71EBEAB3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演算法實測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0A79DD-A857-4366-9DA9-C4675CCF068D}"/>
              </a:ext>
            </a:extLst>
          </p:cNvPr>
          <p:cNvSpPr/>
          <p:nvPr/>
        </p:nvSpPr>
        <p:spPr>
          <a:xfrm>
            <a:off x="749230" y="1111826"/>
            <a:ext cx="7500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https://github.com/My-Machine-Learning-Projects-2020/K-Means-Clustering-with-Python-part-2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83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D8C7E-C911-42AB-A4C6-71EBEAB3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演算法實測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0A79DD-A857-4366-9DA9-C4675CCF068D}"/>
              </a:ext>
            </a:extLst>
          </p:cNvPr>
          <p:cNvSpPr/>
          <p:nvPr/>
        </p:nvSpPr>
        <p:spPr>
          <a:xfrm>
            <a:off x="749230" y="1111826"/>
            <a:ext cx="7500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https://github.com/My-Machine-Learning-Projects-2020/K-Means-Clustering-with-Python-part-2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458FC6-7DA9-4B8B-8FCB-88207B2BCC18}"/>
              </a:ext>
            </a:extLst>
          </p:cNvPr>
          <p:cNvSpPr/>
          <p:nvPr/>
        </p:nvSpPr>
        <p:spPr>
          <a:xfrm>
            <a:off x="839037" y="3604736"/>
            <a:ext cx="69182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"","Private","Apps","Accept","Enroll","Top10perc","Top25perc","F.Undergrad","P.Undergrad","Outstate","Room.Board","Books","Personal","PhD","Terminal","S.F.Ratio","perc.alumni","Expend","Grad.Rate"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BD2C0B-45FB-4350-A24B-EC9C7AEFDA9B}"/>
              </a:ext>
            </a:extLst>
          </p:cNvPr>
          <p:cNvSpPr/>
          <p:nvPr/>
        </p:nvSpPr>
        <p:spPr>
          <a:xfrm>
            <a:off x="839037" y="2041088"/>
            <a:ext cx="21051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dirty="0"/>
              <a:t>資料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1228125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9D8A1A1-0BFA-4B13-9FA7-EAD37966096E}"/>
              </a:ext>
            </a:extLst>
          </p:cNvPr>
          <p:cNvSpPr/>
          <p:nvPr/>
        </p:nvSpPr>
        <p:spPr>
          <a:xfrm>
            <a:off x="710920" y="751344"/>
            <a:ext cx="772215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 data frame with </a:t>
            </a:r>
            <a:r>
              <a:rPr lang="en-US" altLang="zh-TW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777 observations </a:t>
            </a:r>
            <a:r>
              <a:rPr lang="en-US" altLang="zh-TW" dirty="0"/>
              <a:t>on the following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variables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# * Private A factor with levels No and Yes indicating private or public university</a:t>
            </a:r>
          </a:p>
          <a:p>
            <a:r>
              <a:rPr lang="en-US" altLang="zh-TW" dirty="0"/>
              <a:t># * Apps Number of applications received</a:t>
            </a:r>
          </a:p>
          <a:p>
            <a:r>
              <a:rPr lang="en-US" altLang="zh-TW" dirty="0"/>
              <a:t># * Accept Number of applications accepted</a:t>
            </a:r>
          </a:p>
          <a:p>
            <a:r>
              <a:rPr lang="en-US" altLang="zh-TW" dirty="0"/>
              <a:t># * Enroll Number of new students enrolled</a:t>
            </a:r>
          </a:p>
          <a:p>
            <a:r>
              <a:rPr lang="en-US" altLang="zh-TW" dirty="0"/>
              <a:t># * Top10perc Pct. new students from top 10% of H.S. class</a:t>
            </a:r>
          </a:p>
          <a:p>
            <a:r>
              <a:rPr lang="en-US" altLang="zh-TW" dirty="0"/>
              <a:t># * Top25perc Pct. new students from top 25% of H.S. class</a:t>
            </a:r>
          </a:p>
          <a:p>
            <a:r>
              <a:rPr lang="en-US" altLang="zh-TW" dirty="0"/>
              <a:t># * </a:t>
            </a:r>
            <a:r>
              <a:rPr lang="en-US" altLang="zh-TW" dirty="0" err="1"/>
              <a:t>F.Undergrad</a:t>
            </a:r>
            <a:r>
              <a:rPr lang="en-US" altLang="zh-TW" dirty="0"/>
              <a:t> Number of fulltime undergraduates</a:t>
            </a:r>
          </a:p>
          <a:p>
            <a:r>
              <a:rPr lang="en-US" altLang="zh-TW" dirty="0"/>
              <a:t># * </a:t>
            </a:r>
            <a:r>
              <a:rPr lang="en-US" altLang="zh-TW" dirty="0" err="1"/>
              <a:t>P.Undergrad</a:t>
            </a:r>
            <a:r>
              <a:rPr lang="en-US" altLang="zh-TW" dirty="0"/>
              <a:t> Number of </a:t>
            </a:r>
            <a:r>
              <a:rPr lang="en-US" altLang="zh-TW" dirty="0" err="1"/>
              <a:t>parttime</a:t>
            </a:r>
            <a:r>
              <a:rPr lang="en-US" altLang="zh-TW" dirty="0"/>
              <a:t> undergraduates</a:t>
            </a:r>
          </a:p>
          <a:p>
            <a:r>
              <a:rPr lang="en-US" altLang="zh-TW" dirty="0"/>
              <a:t># * Outstate Out-of-state tuition</a:t>
            </a:r>
          </a:p>
          <a:p>
            <a:r>
              <a:rPr lang="en-US" altLang="zh-TW" dirty="0"/>
              <a:t># * </a:t>
            </a:r>
            <a:r>
              <a:rPr lang="en-US" altLang="zh-TW" dirty="0" err="1"/>
              <a:t>Room.Board</a:t>
            </a:r>
            <a:r>
              <a:rPr lang="en-US" altLang="zh-TW" dirty="0"/>
              <a:t> Room and board costs</a:t>
            </a:r>
          </a:p>
          <a:p>
            <a:r>
              <a:rPr lang="en-US" altLang="zh-TW" dirty="0"/>
              <a:t># * Books Estimated book costs</a:t>
            </a:r>
          </a:p>
          <a:p>
            <a:r>
              <a:rPr lang="en-US" altLang="zh-TW" dirty="0"/>
              <a:t># * Personal Estimated personal spending</a:t>
            </a:r>
          </a:p>
          <a:p>
            <a:r>
              <a:rPr lang="en-US" altLang="zh-TW" dirty="0"/>
              <a:t># * PhD Pct. of faculty with Ph.D.’s</a:t>
            </a:r>
          </a:p>
          <a:p>
            <a:r>
              <a:rPr lang="en-US" altLang="zh-TW" dirty="0"/>
              <a:t># * Terminal Pct. of faculty with terminal degree</a:t>
            </a:r>
          </a:p>
          <a:p>
            <a:r>
              <a:rPr lang="en-US" altLang="zh-TW" dirty="0"/>
              <a:t># * </a:t>
            </a:r>
            <a:r>
              <a:rPr lang="en-US" altLang="zh-TW" dirty="0" err="1"/>
              <a:t>S.F.Ratio</a:t>
            </a:r>
            <a:r>
              <a:rPr lang="en-US" altLang="zh-TW" dirty="0"/>
              <a:t> Student/faculty ratio</a:t>
            </a:r>
          </a:p>
          <a:p>
            <a:r>
              <a:rPr lang="en-US" altLang="zh-TW" dirty="0"/>
              <a:t># * </a:t>
            </a:r>
            <a:r>
              <a:rPr lang="en-US" altLang="zh-TW" dirty="0" err="1"/>
              <a:t>perc.alumni</a:t>
            </a:r>
            <a:r>
              <a:rPr lang="en-US" altLang="zh-TW" dirty="0"/>
              <a:t> Pct. alumni who donate</a:t>
            </a:r>
          </a:p>
          <a:p>
            <a:r>
              <a:rPr lang="en-US" altLang="zh-TW" dirty="0"/>
              <a:t># * Expend Instructional expenditure per student</a:t>
            </a:r>
          </a:p>
          <a:p>
            <a:r>
              <a:rPr lang="en-US" altLang="zh-TW" dirty="0"/>
              <a:t># * </a:t>
            </a:r>
            <a:r>
              <a:rPr lang="en-US" altLang="zh-TW" dirty="0" err="1"/>
              <a:t>Grad.Rate</a:t>
            </a:r>
            <a:r>
              <a:rPr lang="en-US" altLang="zh-TW" dirty="0"/>
              <a:t> Graduation rate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398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D8C7E-C911-42AB-A4C6-71EBEAB3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演算法實測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0A79DD-A857-4366-9DA9-C4675CCF068D}"/>
              </a:ext>
            </a:extLst>
          </p:cNvPr>
          <p:cNvSpPr/>
          <p:nvPr/>
        </p:nvSpPr>
        <p:spPr>
          <a:xfrm>
            <a:off x="749230" y="1111826"/>
            <a:ext cx="7500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https://github.com/My-Machine-Learning-Projects-2020/K-Means-Clustering-with-Python-part-2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42906D-AF9C-4BC1-8C42-86CDA71D5C9B}"/>
              </a:ext>
            </a:extLst>
          </p:cNvPr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KMeans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np.array</a:t>
            </a:r>
            <a:r>
              <a:rPr lang="en-US" altLang="zh-TW" dirty="0"/>
              <a:t>([[1, 2], [1, 4], [1, 0], [10, 2], [10, 4], [10, 0]])</a:t>
            </a:r>
          </a:p>
          <a:p>
            <a:endParaRPr lang="en-US" altLang="zh-TW" dirty="0"/>
          </a:p>
          <a:p>
            <a:r>
              <a:rPr lang="en-US" altLang="zh-TW" dirty="0" err="1"/>
              <a:t>kmeans</a:t>
            </a:r>
            <a:r>
              <a:rPr lang="en-US" altLang="zh-TW" dirty="0"/>
              <a:t> = </a:t>
            </a:r>
            <a:r>
              <a:rPr lang="en-US" altLang="zh-TW" dirty="0" err="1"/>
              <a:t>KMeans</a:t>
            </a:r>
            <a:r>
              <a:rPr lang="en-US" altLang="zh-TW" dirty="0"/>
              <a:t>(</a:t>
            </a:r>
            <a:r>
              <a:rPr lang="en-US" altLang="zh-TW" dirty="0" err="1"/>
              <a:t>n_clusters</a:t>
            </a:r>
            <a:r>
              <a:rPr lang="en-US" altLang="zh-TW" dirty="0"/>
              <a:t>=4, </a:t>
            </a:r>
            <a:r>
              <a:rPr lang="en-US" altLang="zh-TW" dirty="0" err="1"/>
              <a:t>random_state</a:t>
            </a:r>
            <a:r>
              <a:rPr lang="en-US" altLang="zh-TW" dirty="0"/>
              <a:t>=0).fit(X)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2531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D6BBDA-4110-4748-BD34-13FD3AA45130}"/>
              </a:ext>
            </a:extLst>
          </p:cNvPr>
          <p:cNvSpPr/>
          <p:nvPr/>
        </p:nvSpPr>
        <p:spPr>
          <a:xfrm>
            <a:off x="185893" y="0"/>
            <a:ext cx="5903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/>
              <a:t>K-means</a:t>
            </a:r>
            <a:r>
              <a:rPr lang="zh-TW" altLang="en-US" sz="4400" dirty="0"/>
              <a:t>演算法實測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8F2485-CF8D-4433-B6A8-B4FEFB5C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90" y="866775"/>
            <a:ext cx="7417648" cy="56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06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6DCDAB-4EF0-4551-8D17-E6AA79D24EF8}"/>
              </a:ext>
            </a:extLst>
          </p:cNvPr>
          <p:cNvSpPr/>
          <p:nvPr/>
        </p:nvSpPr>
        <p:spPr>
          <a:xfrm>
            <a:off x="658166" y="817499"/>
            <a:ext cx="70388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KMeans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np.array</a:t>
            </a:r>
            <a:r>
              <a:rPr lang="en-US" altLang="zh-TW" dirty="0"/>
              <a:t>([[1, 2], [1, 4], [1, 0], [10, 2], [10, 4], [10, 0]])</a:t>
            </a:r>
          </a:p>
          <a:p>
            <a:endParaRPr lang="en-US" altLang="zh-TW" dirty="0"/>
          </a:p>
          <a:p>
            <a:r>
              <a:rPr lang="en-US" altLang="zh-TW" dirty="0" err="1"/>
              <a:t>kmeans</a:t>
            </a:r>
            <a:r>
              <a:rPr lang="en-US" altLang="zh-TW" dirty="0"/>
              <a:t> = </a:t>
            </a:r>
            <a:r>
              <a:rPr lang="en-US" altLang="zh-TW" dirty="0" err="1"/>
              <a:t>KMeans</a:t>
            </a:r>
            <a:r>
              <a:rPr lang="en-US" altLang="zh-TW" dirty="0"/>
              <a:t>(</a:t>
            </a:r>
            <a:r>
              <a:rPr lang="en-US" altLang="zh-TW" dirty="0" err="1"/>
              <a:t>n_clusters</a:t>
            </a:r>
            <a:r>
              <a:rPr lang="en-US" altLang="zh-TW" dirty="0"/>
              <a:t>=4, </a:t>
            </a:r>
            <a:r>
              <a:rPr lang="en-US" altLang="zh-TW" dirty="0" err="1"/>
              <a:t>random_state</a:t>
            </a:r>
            <a:r>
              <a:rPr lang="en-US" altLang="zh-TW" dirty="0"/>
              <a:t>=0).fit(X)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588311-C815-47EB-8C7F-895B072702CA}"/>
              </a:ext>
            </a:extLst>
          </p:cNvPr>
          <p:cNvSpPr/>
          <p:nvPr/>
        </p:nvSpPr>
        <p:spPr>
          <a:xfrm>
            <a:off x="658166" y="3286705"/>
            <a:ext cx="7340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err="1"/>
              <a:t>kmeans</a:t>
            </a:r>
            <a:r>
              <a:rPr lang="en-US" altLang="zh-TW" sz="3600" dirty="0"/>
              <a:t> = </a:t>
            </a:r>
            <a:r>
              <a:rPr lang="en-US" altLang="zh-TW" sz="2000" dirty="0" err="1">
                <a:solidFill>
                  <a:srgbClr val="FF0000"/>
                </a:solidFill>
              </a:rPr>
              <a:t>KMeans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n_clusters</a:t>
            </a:r>
            <a:r>
              <a:rPr lang="en-US" altLang="zh-TW" sz="2000" dirty="0">
                <a:solidFill>
                  <a:srgbClr val="FF0000"/>
                </a:solidFill>
              </a:rPr>
              <a:t>=4, </a:t>
            </a:r>
            <a:r>
              <a:rPr lang="en-US" altLang="zh-TW" sz="2000" dirty="0" err="1">
                <a:solidFill>
                  <a:srgbClr val="FF0000"/>
                </a:solidFill>
              </a:rPr>
              <a:t>random_state</a:t>
            </a:r>
            <a:r>
              <a:rPr lang="en-US" altLang="zh-TW" sz="2000" dirty="0">
                <a:solidFill>
                  <a:srgbClr val="FF0000"/>
                </a:solidFill>
              </a:rPr>
              <a:t>=0).</a:t>
            </a:r>
            <a:r>
              <a:rPr lang="en-US" altLang="zh-TW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fit(X)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22C689-25C3-47FD-86E0-B639A2CF15D4}"/>
              </a:ext>
            </a:extLst>
          </p:cNvPr>
          <p:cNvSpPr/>
          <p:nvPr/>
        </p:nvSpPr>
        <p:spPr>
          <a:xfrm>
            <a:off x="818941" y="4794177"/>
            <a:ext cx="7963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https://scikit-learn.org/stable/modules/generated/sklearn.cluster.KMeans.html</a:t>
            </a:r>
            <a:endParaRPr lang="zh-TW" altLang="en-US" dirty="0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2071EB33-FA78-480C-9BA3-AD5752125D4F}"/>
              </a:ext>
            </a:extLst>
          </p:cNvPr>
          <p:cNvSpPr/>
          <p:nvPr/>
        </p:nvSpPr>
        <p:spPr>
          <a:xfrm>
            <a:off x="4089679" y="3933036"/>
            <a:ext cx="592853" cy="73944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70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433BBE7-9E76-41D6-97DF-829DEB090296}"/>
              </a:ext>
            </a:extLst>
          </p:cNvPr>
          <p:cNvSpPr/>
          <p:nvPr/>
        </p:nvSpPr>
        <p:spPr>
          <a:xfrm>
            <a:off x="396911" y="450606"/>
            <a:ext cx="7963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https://scikit-learn.org/stable/modules/generated/sklearn.cluster.KMeans.html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E38757-FDCF-4D9A-8BAA-BBB32B9D0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9" y="1599048"/>
            <a:ext cx="8172450" cy="4476750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10B38529-770D-4B8C-948B-C7AE5721D6E0}"/>
              </a:ext>
            </a:extLst>
          </p:cNvPr>
          <p:cNvSpPr/>
          <p:nvPr/>
        </p:nvSpPr>
        <p:spPr>
          <a:xfrm>
            <a:off x="396911" y="2120202"/>
            <a:ext cx="3260689" cy="4923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3FF38E3-15E6-4944-92F7-43E19FB4ABE8}"/>
              </a:ext>
            </a:extLst>
          </p:cNvPr>
          <p:cNvSpPr/>
          <p:nvPr/>
        </p:nvSpPr>
        <p:spPr>
          <a:xfrm>
            <a:off x="422239" y="4098000"/>
            <a:ext cx="3260689" cy="4923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D8E263AB-27FD-427B-8D2B-DBAF943219C5}"/>
              </a:ext>
            </a:extLst>
          </p:cNvPr>
          <p:cNvSpPr/>
          <p:nvPr/>
        </p:nvSpPr>
        <p:spPr>
          <a:xfrm>
            <a:off x="140677" y="2120202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C156B55-30F5-48E9-9312-F05752ECD2EC}"/>
              </a:ext>
            </a:extLst>
          </p:cNvPr>
          <p:cNvSpPr/>
          <p:nvPr/>
        </p:nvSpPr>
        <p:spPr>
          <a:xfrm>
            <a:off x="128013" y="4172525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330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1DF1C0-A451-4D46-BC59-CC64E52B7319}"/>
              </a:ext>
            </a:extLst>
          </p:cNvPr>
          <p:cNvSpPr/>
          <p:nvPr/>
        </p:nvSpPr>
        <p:spPr>
          <a:xfrm>
            <a:off x="396911" y="450606"/>
            <a:ext cx="7963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https://scikit-learn.org/stable/modules/generated/sklearn.cluster.KMeans.html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F51F811-2973-4397-A462-FA772610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28" y="1435344"/>
            <a:ext cx="6267450" cy="4972050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170157E0-8821-4FE2-A341-67E03DD6369C}"/>
              </a:ext>
            </a:extLst>
          </p:cNvPr>
          <p:cNvSpPr/>
          <p:nvPr/>
        </p:nvSpPr>
        <p:spPr>
          <a:xfrm>
            <a:off x="753626" y="3429000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25D62D75-1CF9-4261-A2CE-20FCE1C073A2}"/>
              </a:ext>
            </a:extLst>
          </p:cNvPr>
          <p:cNvSpPr/>
          <p:nvPr/>
        </p:nvSpPr>
        <p:spPr>
          <a:xfrm>
            <a:off x="753626" y="5606980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E6531EA1-A9CA-4C6F-AFC5-7D8EA40FF129}"/>
              </a:ext>
            </a:extLst>
          </p:cNvPr>
          <p:cNvSpPr/>
          <p:nvPr/>
        </p:nvSpPr>
        <p:spPr>
          <a:xfrm>
            <a:off x="753626" y="1435686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253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D6BBDA-4110-4748-BD34-13FD3AA45130}"/>
              </a:ext>
            </a:extLst>
          </p:cNvPr>
          <p:cNvSpPr/>
          <p:nvPr/>
        </p:nvSpPr>
        <p:spPr>
          <a:xfrm>
            <a:off x="768697" y="563602"/>
            <a:ext cx="5903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/>
              <a:t>K-means</a:t>
            </a:r>
            <a:r>
              <a:rPr lang="zh-TW" altLang="en-US" sz="4400" dirty="0"/>
              <a:t>演算法實測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64C6DE-AFFE-4DF8-AA91-A9094EFBD5A9}"/>
              </a:ext>
            </a:extLst>
          </p:cNvPr>
          <p:cNvSpPr/>
          <p:nvPr/>
        </p:nvSpPr>
        <p:spPr>
          <a:xfrm>
            <a:off x="1572567" y="4404249"/>
            <a:ext cx="5612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https://github.com/bamtak/machine-learning-implemetation-python/blob/master/KMeans.ipynb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845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81EB4-CBFE-4520-B2F6-9CFCF78B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機器學習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787CD6-E86A-430B-A013-45FBDB23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237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C78D33-3960-4BA0-8C86-BEA0EBD607EE}"/>
              </a:ext>
            </a:extLst>
          </p:cNvPr>
          <p:cNvSpPr/>
          <p:nvPr/>
        </p:nvSpPr>
        <p:spPr>
          <a:xfrm>
            <a:off x="744299" y="1329234"/>
            <a:ext cx="536249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/>
              <a:t>kmeans.n_iter</a:t>
            </a:r>
            <a:r>
              <a:rPr lang="en-US" altLang="zh-TW" sz="4000" dirty="0"/>
              <a:t>_</a:t>
            </a:r>
          </a:p>
          <a:p>
            <a:r>
              <a:rPr lang="en-US" altLang="zh-TW" sz="4000" dirty="0" err="1"/>
              <a:t>kmeans.labels</a:t>
            </a:r>
            <a:r>
              <a:rPr lang="en-US" altLang="zh-TW" sz="4000" dirty="0"/>
              <a:t>_</a:t>
            </a:r>
          </a:p>
          <a:p>
            <a:r>
              <a:rPr lang="en-US" altLang="zh-TW" sz="4000" dirty="0" err="1"/>
              <a:t>kmeans.cluster_centers</a:t>
            </a:r>
            <a:r>
              <a:rPr lang="en-US" altLang="zh-TW" sz="4000" dirty="0"/>
              <a:t>_</a:t>
            </a:r>
            <a:endParaRPr lang="zh-TW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6C8049-8183-48BA-A829-953FBF06F357}"/>
              </a:ext>
            </a:extLst>
          </p:cNvPr>
          <p:cNvSpPr/>
          <p:nvPr/>
        </p:nvSpPr>
        <p:spPr>
          <a:xfrm>
            <a:off x="744299" y="4339604"/>
            <a:ext cx="66813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/>
              <a:t>kmeans.predict</a:t>
            </a:r>
            <a:r>
              <a:rPr lang="en-US" altLang="zh-TW" sz="4000" dirty="0"/>
              <a:t>([[0, 0], [12, 3]])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25264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869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501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48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A077C-7B9B-4019-8E3B-F887397D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人工智慧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F3872-9683-4D81-AF26-A24F6A8F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69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機器學習類型</a:t>
            </a:r>
          </a:p>
        </p:txBody>
      </p:sp>
    </p:spTree>
    <p:extLst>
      <p:ext uri="{BB962C8B-B14F-4D97-AF65-F5344CB8AC3E}">
        <p14:creationId xmlns:p14="http://schemas.microsoft.com/office/powerpoint/2010/main" val="220980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EDFF1-D02B-4A71-9A09-84808252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923A04-EB78-460F-B0D9-DB37C1485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監督式學習</a:t>
            </a:r>
            <a:endParaRPr lang="en-US" altLang="zh-TW" b="1" dirty="0"/>
          </a:p>
          <a:p>
            <a:r>
              <a:rPr lang="zh-TW" altLang="en-US" b="1" dirty="0"/>
              <a:t>非監督式學習 </a:t>
            </a:r>
          </a:p>
          <a:p>
            <a:r>
              <a:rPr lang="zh-TW" altLang="en-US" b="1" dirty="0"/>
              <a:t>半監督式學習 </a:t>
            </a:r>
            <a:endParaRPr lang="en-US" altLang="zh-TW" b="1" dirty="0"/>
          </a:p>
          <a:p>
            <a:r>
              <a:rPr lang="zh-TW" altLang="en-US" b="1" dirty="0"/>
              <a:t>強化學習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64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BD43B-CAA9-4B88-B12E-A2D2AF37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監督式學習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EBC5C1-5471-4DA1-8D5F-5784DB879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00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F05F0-9DF0-48AE-8AA7-138A45F6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非監督式學習 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213405-C5B2-4A96-8109-344FF78F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03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1147</Words>
  <Application>Microsoft Office PowerPoint</Application>
  <PresentationFormat>如螢幕大小 (4:3)</PresentationFormat>
  <Paragraphs>138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8" baseType="lpstr">
      <vt:lpstr>新細明體</vt:lpstr>
      <vt:lpstr>Arial</vt:lpstr>
      <vt:lpstr>Calibri</vt:lpstr>
      <vt:lpstr>Calibri Light</vt:lpstr>
      <vt:lpstr>Office 佈景主題</vt:lpstr>
      <vt:lpstr>機器學習演算法分析與實測</vt:lpstr>
      <vt:lpstr>agenda</vt:lpstr>
      <vt:lpstr>PowerPoint 簡報</vt:lpstr>
      <vt:lpstr>機器學習</vt:lpstr>
      <vt:lpstr>人工智慧 </vt:lpstr>
      <vt:lpstr>PowerPoint 簡報</vt:lpstr>
      <vt:lpstr>機器學習類型</vt:lpstr>
      <vt:lpstr>監督式學習 </vt:lpstr>
      <vt:lpstr>非監督式學習  </vt:lpstr>
      <vt:lpstr>半監督式學習  </vt:lpstr>
      <vt:lpstr>強化學習 </vt:lpstr>
      <vt:lpstr>PowerPoint 簡報</vt:lpstr>
      <vt:lpstr>PowerPoint 簡報</vt:lpstr>
      <vt:lpstr>PowerPoint 簡報</vt:lpstr>
      <vt:lpstr>PowerPoint 簡報</vt:lpstr>
      <vt:lpstr>監督式學習演算法 Supervised learning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非監督式學習演算法</vt:lpstr>
      <vt:lpstr>PowerPoint 簡報</vt:lpstr>
      <vt:lpstr>K-means</vt:lpstr>
      <vt:lpstr>K-means演算法實測 </vt:lpstr>
      <vt:lpstr>K-means演算法實測 </vt:lpstr>
      <vt:lpstr>K-means演算法實測 </vt:lpstr>
      <vt:lpstr>PowerPoint 簡報</vt:lpstr>
      <vt:lpstr>K-means演算法實測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機器學習演算法分析與實測</dc:title>
  <dc:creator>KSUIE</dc:creator>
  <cp:lastModifiedBy>KSUIE</cp:lastModifiedBy>
  <cp:revision>10</cp:revision>
  <dcterms:created xsi:type="dcterms:W3CDTF">2021-04-15T02:24:08Z</dcterms:created>
  <dcterms:modified xsi:type="dcterms:W3CDTF">2021-04-22T04:18:33Z</dcterms:modified>
</cp:coreProperties>
</file>