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3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06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67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932FF-5AAF-43CE-9FEA-25A528E1DE6E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3D323-79E4-4530-8880-57C4DD53ED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0292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932FF-5AAF-43CE-9FEA-25A528E1DE6E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3D323-79E4-4530-8880-57C4DD53ED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354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932FF-5AAF-43CE-9FEA-25A528E1DE6E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3D323-79E4-4530-8880-57C4DD53ED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2569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932FF-5AAF-43CE-9FEA-25A528E1DE6E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3D323-79E4-4530-8880-57C4DD53ED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1035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932FF-5AAF-43CE-9FEA-25A528E1DE6E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3D323-79E4-4530-8880-57C4DD53ED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2862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932FF-5AAF-43CE-9FEA-25A528E1DE6E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3D323-79E4-4530-8880-57C4DD53ED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5599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932FF-5AAF-43CE-9FEA-25A528E1DE6E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3D323-79E4-4530-8880-57C4DD53ED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9594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932FF-5AAF-43CE-9FEA-25A528E1DE6E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3D323-79E4-4530-8880-57C4DD53ED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430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932FF-5AAF-43CE-9FEA-25A528E1DE6E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3D323-79E4-4530-8880-57C4DD53ED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5564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932FF-5AAF-43CE-9FEA-25A528E1DE6E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3D323-79E4-4530-8880-57C4DD53ED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0882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932FF-5AAF-43CE-9FEA-25A528E1DE6E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3D323-79E4-4530-8880-57C4DD53ED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0405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932FF-5AAF-43CE-9FEA-25A528E1DE6E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3D323-79E4-4530-8880-57C4DD53ED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893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9297AF-30A0-4328-94C7-0D522406A0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CNN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24A1BFD-5ADD-4B9F-9083-9BA4DCAC55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086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B3C80D5-BFB2-4CB3-BAD8-09DA041D6F3D}"/>
              </a:ext>
            </a:extLst>
          </p:cNvPr>
          <p:cNvSpPr/>
          <p:nvPr/>
        </p:nvSpPr>
        <p:spPr>
          <a:xfrm>
            <a:off x="461775" y="335432"/>
            <a:ext cx="52988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r>
              <a:rPr lang="en-US" altLang="zh-TW" dirty="0"/>
              <a:t> = </a:t>
            </a:r>
            <a:r>
              <a:rPr lang="en-US" altLang="zh-TW" dirty="0" err="1"/>
              <a:t>tf.keras.Sequential</a:t>
            </a:r>
            <a:r>
              <a:rPr lang="en-US" altLang="zh-TW" dirty="0"/>
              <a:t>([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tf.keras.layers.Flatten</a:t>
            </a:r>
            <a:r>
              <a:rPr lang="en-US" altLang="zh-TW" dirty="0"/>
              <a:t>(</a:t>
            </a: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input_shape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=(28, 28)),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tf.keras.layers.Dense</a:t>
            </a:r>
            <a:r>
              <a:rPr lang="en-US" altLang="zh-TW" dirty="0"/>
              <a:t>(128, activation='</a:t>
            </a:r>
            <a:r>
              <a:rPr lang="en-US" altLang="zh-TW" dirty="0" err="1"/>
              <a:t>relu</a:t>
            </a:r>
            <a:r>
              <a:rPr lang="en-US" altLang="zh-TW" dirty="0"/>
              <a:t>'),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tf.keras.layers.Dense</a:t>
            </a:r>
            <a:r>
              <a:rPr lang="en-US" altLang="zh-TW" dirty="0"/>
              <a:t>(10)</a:t>
            </a:r>
          </a:p>
          <a:p>
            <a:r>
              <a:rPr lang="en-US" altLang="zh-TW" dirty="0"/>
              <a:t>])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5710994-883C-4F1A-8FEA-6607569E8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16" y="3134980"/>
            <a:ext cx="1485574" cy="167127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455DDE0-B2BF-4AE0-A7EB-85E6AA0D755B}"/>
              </a:ext>
            </a:extLst>
          </p:cNvPr>
          <p:cNvSpPr/>
          <p:nvPr/>
        </p:nvSpPr>
        <p:spPr>
          <a:xfrm>
            <a:off x="420587" y="4758546"/>
            <a:ext cx="14895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input_shape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</a:p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(28, 28))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F6A922E-6442-41E7-8164-10EA98DA88CD}"/>
              </a:ext>
            </a:extLst>
          </p:cNvPr>
          <p:cNvSpPr/>
          <p:nvPr/>
        </p:nvSpPr>
        <p:spPr>
          <a:xfrm>
            <a:off x="2151550" y="2374210"/>
            <a:ext cx="837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Flatten</a:t>
            </a:r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549A251-6EB1-494D-A852-90D74221E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757363"/>
              </p:ext>
            </p:extLst>
          </p:nvPr>
        </p:nvGraphicFramePr>
        <p:xfrm>
          <a:off x="2288805" y="2743542"/>
          <a:ext cx="381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3564511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276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3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775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231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52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265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538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121531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99E809F3-B058-4040-8096-0FEA8D65F367}"/>
              </a:ext>
            </a:extLst>
          </p:cNvPr>
          <p:cNvSpPr/>
          <p:nvPr/>
        </p:nvSpPr>
        <p:spPr>
          <a:xfrm>
            <a:off x="1835539" y="3948453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28*28 =764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1AB1D2-4707-4893-9E1D-5E66BC296320}"/>
              </a:ext>
            </a:extLst>
          </p:cNvPr>
          <p:cNvSpPr/>
          <p:nvPr/>
        </p:nvSpPr>
        <p:spPr>
          <a:xfrm>
            <a:off x="3931805" y="2374210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128</a:t>
            </a:r>
            <a:endParaRPr lang="zh-TW" alt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18079005-22D2-4555-836B-49C2BEBAEB05}"/>
              </a:ext>
            </a:extLst>
          </p:cNvPr>
          <p:cNvSpPr/>
          <p:nvPr/>
        </p:nvSpPr>
        <p:spPr>
          <a:xfrm>
            <a:off x="3992190" y="2788481"/>
            <a:ext cx="381000" cy="3165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CCECC57F-8636-47CC-B663-E3DE0F2AD057}"/>
              </a:ext>
            </a:extLst>
          </p:cNvPr>
          <p:cNvSpPr/>
          <p:nvPr/>
        </p:nvSpPr>
        <p:spPr>
          <a:xfrm>
            <a:off x="3992190" y="3203677"/>
            <a:ext cx="381000" cy="3165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E6E30CB0-D9DC-452F-BD18-A019ED3A3EDA}"/>
              </a:ext>
            </a:extLst>
          </p:cNvPr>
          <p:cNvSpPr/>
          <p:nvPr/>
        </p:nvSpPr>
        <p:spPr>
          <a:xfrm>
            <a:off x="3962882" y="5085986"/>
            <a:ext cx="381000" cy="3165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A3BA581A-DFB4-4107-BB92-D266516AFB00}"/>
              </a:ext>
            </a:extLst>
          </p:cNvPr>
          <p:cNvSpPr/>
          <p:nvPr/>
        </p:nvSpPr>
        <p:spPr>
          <a:xfrm>
            <a:off x="3962882" y="5543129"/>
            <a:ext cx="381000" cy="3165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086FD4F-4108-4099-8F4B-75229121E547}"/>
              </a:ext>
            </a:extLst>
          </p:cNvPr>
          <p:cNvSpPr/>
          <p:nvPr/>
        </p:nvSpPr>
        <p:spPr>
          <a:xfrm>
            <a:off x="4050689" y="3696014"/>
            <a:ext cx="199293" cy="1126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accent1"/>
                </a:solidFill>
              </a:rPr>
              <a:t>………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3B672A6C-2700-4DF6-A263-3A64CE541AFF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2669805" y="2946743"/>
            <a:ext cx="1322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2211D324-0085-4F2A-B7AA-160922857817}"/>
              </a:ext>
            </a:extLst>
          </p:cNvPr>
          <p:cNvCxnSpPr>
            <a:endCxn id="12" idx="2"/>
          </p:cNvCxnSpPr>
          <p:nvPr/>
        </p:nvCxnSpPr>
        <p:spPr>
          <a:xfrm>
            <a:off x="2669805" y="2946743"/>
            <a:ext cx="1293077" cy="2754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215CE1D9-39D0-4CF4-93F2-07028A30AB07}"/>
              </a:ext>
            </a:extLst>
          </p:cNvPr>
          <p:cNvCxnSpPr>
            <a:endCxn id="10" idx="2"/>
          </p:cNvCxnSpPr>
          <p:nvPr/>
        </p:nvCxnSpPr>
        <p:spPr>
          <a:xfrm>
            <a:off x="2699113" y="2946742"/>
            <a:ext cx="1293077" cy="415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0030E9F9-5CB6-449F-AE74-63B418973253}"/>
              </a:ext>
            </a:extLst>
          </p:cNvPr>
          <p:cNvCxnSpPr>
            <a:endCxn id="11" idx="2"/>
          </p:cNvCxnSpPr>
          <p:nvPr/>
        </p:nvCxnSpPr>
        <p:spPr>
          <a:xfrm>
            <a:off x="2699113" y="2946741"/>
            <a:ext cx="1263769" cy="2297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1F9C81B2-8B77-46F3-9B15-076A94A625E6}"/>
              </a:ext>
            </a:extLst>
          </p:cNvPr>
          <p:cNvSpPr/>
          <p:nvPr/>
        </p:nvSpPr>
        <p:spPr>
          <a:xfrm>
            <a:off x="3345651" y="2090871"/>
            <a:ext cx="1690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activation='</a:t>
            </a:r>
            <a:r>
              <a:rPr lang="en-US" altLang="zh-TW" dirty="0" err="1"/>
              <a:t>relu</a:t>
            </a:r>
            <a:r>
              <a:rPr lang="en-US" altLang="zh-TW" dirty="0"/>
              <a:t>'</a:t>
            </a:r>
            <a:endParaRPr lang="zh-TW" altLang="en-US" dirty="0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75118CC0-40CB-4D7A-A467-63F27681CE67}"/>
              </a:ext>
            </a:extLst>
          </p:cNvPr>
          <p:cNvSpPr/>
          <p:nvPr/>
        </p:nvSpPr>
        <p:spPr>
          <a:xfrm>
            <a:off x="5570106" y="2471958"/>
            <a:ext cx="381000" cy="3165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263D4EE3-C9FE-4D8A-B745-43A266DBC61A}"/>
              </a:ext>
            </a:extLst>
          </p:cNvPr>
          <p:cNvSpPr/>
          <p:nvPr/>
        </p:nvSpPr>
        <p:spPr>
          <a:xfrm>
            <a:off x="5570106" y="2852958"/>
            <a:ext cx="381000" cy="3165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4A9C72F1-B044-4760-8547-37E86A1BCA7B}"/>
              </a:ext>
            </a:extLst>
          </p:cNvPr>
          <p:cNvSpPr/>
          <p:nvPr/>
        </p:nvSpPr>
        <p:spPr>
          <a:xfrm>
            <a:off x="5570106" y="3239519"/>
            <a:ext cx="381000" cy="3165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337DC4F1-EE94-4528-9AA2-67E6BBD611C7}"/>
              </a:ext>
            </a:extLst>
          </p:cNvPr>
          <p:cNvSpPr/>
          <p:nvPr/>
        </p:nvSpPr>
        <p:spPr>
          <a:xfrm>
            <a:off x="5570106" y="3620519"/>
            <a:ext cx="381000" cy="3165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145158BF-EE65-42DF-9155-CDAF3552E179}"/>
              </a:ext>
            </a:extLst>
          </p:cNvPr>
          <p:cNvSpPr/>
          <p:nvPr/>
        </p:nvSpPr>
        <p:spPr>
          <a:xfrm>
            <a:off x="5570106" y="4002555"/>
            <a:ext cx="381000" cy="3165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E8494945-0935-4468-813A-0CAB0BAA82F2}"/>
              </a:ext>
            </a:extLst>
          </p:cNvPr>
          <p:cNvSpPr/>
          <p:nvPr/>
        </p:nvSpPr>
        <p:spPr>
          <a:xfrm>
            <a:off x="5570106" y="4383555"/>
            <a:ext cx="381000" cy="3165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8A146E47-C51E-477C-9244-C87F49B92589}"/>
              </a:ext>
            </a:extLst>
          </p:cNvPr>
          <p:cNvSpPr/>
          <p:nvPr/>
        </p:nvSpPr>
        <p:spPr>
          <a:xfrm>
            <a:off x="5570106" y="4781099"/>
            <a:ext cx="381000" cy="3165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532820F5-BEC6-4CA4-BF70-D6EE01F29D53}"/>
              </a:ext>
            </a:extLst>
          </p:cNvPr>
          <p:cNvSpPr/>
          <p:nvPr/>
        </p:nvSpPr>
        <p:spPr>
          <a:xfrm>
            <a:off x="5570106" y="5162099"/>
            <a:ext cx="381000" cy="3165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CFB3E9AD-AE08-4F01-A53A-EBEF782F1538}"/>
              </a:ext>
            </a:extLst>
          </p:cNvPr>
          <p:cNvSpPr/>
          <p:nvPr/>
        </p:nvSpPr>
        <p:spPr>
          <a:xfrm>
            <a:off x="5570106" y="5544135"/>
            <a:ext cx="381000" cy="3165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B49DF6CF-C6E8-4B3E-8642-3A1268113096}"/>
              </a:ext>
            </a:extLst>
          </p:cNvPr>
          <p:cNvSpPr/>
          <p:nvPr/>
        </p:nvSpPr>
        <p:spPr>
          <a:xfrm>
            <a:off x="5570106" y="5925135"/>
            <a:ext cx="381000" cy="3165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A85DE46-A10A-414D-BB34-D1E32CDEA280}"/>
              </a:ext>
            </a:extLst>
          </p:cNvPr>
          <p:cNvSpPr/>
          <p:nvPr/>
        </p:nvSpPr>
        <p:spPr>
          <a:xfrm>
            <a:off x="5532402" y="2131622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10</a:t>
            </a:r>
            <a:endParaRPr lang="zh-TW" altLang="en-US" dirty="0"/>
          </a:p>
        </p:txBody>
      </p:sp>
      <p:pic>
        <p:nvPicPr>
          <p:cNvPr id="40" name="內容版面配置區 3">
            <a:extLst>
              <a:ext uri="{FF2B5EF4-FFF2-40B4-BE49-F238E27FC236}">
                <a16:creationId xmlns:a16="http://schemas.microsoft.com/office/drawing/2014/main" id="{23D97BC0-1969-4323-A84C-F6DDE7433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28" y="126744"/>
            <a:ext cx="2555797" cy="2655874"/>
          </a:xfrm>
          <a:prstGeom prst="rect">
            <a:avLst/>
          </a:prstGeom>
        </p:spPr>
      </p:pic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089011D8-5B6C-426A-BD89-DF1CCB0ABCA5}"/>
              </a:ext>
            </a:extLst>
          </p:cNvPr>
          <p:cNvCxnSpPr>
            <a:cxnSpLocks/>
            <a:stCxn id="9" idx="6"/>
            <a:endCxn id="25" idx="2"/>
          </p:cNvCxnSpPr>
          <p:nvPr/>
        </p:nvCxnSpPr>
        <p:spPr>
          <a:xfrm flipV="1">
            <a:off x="4373190" y="2630220"/>
            <a:ext cx="1196916" cy="316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AB7164AE-42A7-47D4-A44F-473EC7F44B15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4373190" y="2946743"/>
            <a:ext cx="1226224" cy="101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654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5BE0E1-ADB0-4FF7-BB5B-39D69108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65" y="758954"/>
            <a:ext cx="4875335" cy="807182"/>
          </a:xfrm>
        </p:spPr>
        <p:txBody>
          <a:bodyPr/>
          <a:lstStyle/>
          <a:p>
            <a:r>
              <a:rPr lang="en-US" altLang="zh-TW" dirty="0"/>
              <a:t>Compile the model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9498C2A-6149-4EAD-9F6D-74EEA9A7B1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311" y="2159739"/>
            <a:ext cx="7886700" cy="313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915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2E5DAA-9741-4EE3-B367-935816865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89" y="540972"/>
            <a:ext cx="7278566" cy="795459"/>
          </a:xfrm>
        </p:spPr>
        <p:txBody>
          <a:bodyPr>
            <a:normAutofit/>
          </a:bodyPr>
          <a:lstStyle/>
          <a:p>
            <a:r>
              <a:rPr lang="en-US" altLang="zh-TW" dirty="0"/>
              <a:t>Train the model  == &gt;</a:t>
            </a:r>
            <a:r>
              <a:rPr lang="zh-TW" altLang="en-US" sz="2200" dirty="0"/>
              <a:t>這樣就建好模型了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151B683-972C-42CA-88B5-FD1D61072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619" y="1676873"/>
            <a:ext cx="7886700" cy="379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3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26A7EE-F2C4-4D1D-A4AC-3E7FC17D2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AC5DA4A8-7542-4D69-83D9-AA31E1B9E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269" y="1027907"/>
            <a:ext cx="8016277" cy="528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2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A151D3-BA63-4603-AA62-C9C29BF74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預測</a:t>
            </a:r>
            <a:r>
              <a:rPr lang="en-US" altLang="zh-TW" dirty="0"/>
              <a:t>: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914DF747-B375-478A-9D88-921C9C00C7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038" y="1468071"/>
            <a:ext cx="7810030" cy="486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796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7DB0D8-067C-46A2-8BFB-358E40B87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2149719" cy="842351"/>
          </a:xfrm>
        </p:spPr>
        <p:txBody>
          <a:bodyPr/>
          <a:lstStyle/>
          <a:p>
            <a:r>
              <a:rPr lang="zh-TW" altLang="en-US" dirty="0"/>
              <a:t>作業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9415952-2C16-4722-864E-DC3B83FBA372}"/>
              </a:ext>
            </a:extLst>
          </p:cNvPr>
          <p:cNvSpPr/>
          <p:nvPr/>
        </p:nvSpPr>
        <p:spPr>
          <a:xfrm>
            <a:off x="369759" y="5047798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model2 = </a:t>
            </a:r>
            <a:r>
              <a:rPr lang="en-US" altLang="zh-TW" dirty="0" err="1"/>
              <a:t>tf.keras.Sequential</a:t>
            </a:r>
            <a:r>
              <a:rPr lang="en-US" altLang="zh-TW" dirty="0"/>
              <a:t>([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tf.keras.layers.Flatten</a:t>
            </a:r>
            <a:r>
              <a:rPr lang="en-US" altLang="zh-TW" dirty="0"/>
              <a:t>(</a:t>
            </a:r>
            <a:r>
              <a:rPr lang="en-US" altLang="zh-TW" dirty="0" err="1"/>
              <a:t>input_shape</a:t>
            </a:r>
            <a:r>
              <a:rPr lang="en-US" altLang="zh-TW" dirty="0"/>
              <a:t>=(28, 28)),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tf.keras.layers.Dense</a:t>
            </a:r>
            <a:r>
              <a:rPr lang="en-US" altLang="zh-TW" dirty="0"/>
              <a:t>(128, activation='</a:t>
            </a:r>
            <a:r>
              <a:rPr lang="en-US" altLang="zh-TW" dirty="0" err="1"/>
              <a:t>relu</a:t>
            </a:r>
            <a:r>
              <a:rPr lang="en-US" altLang="zh-TW" dirty="0"/>
              <a:t>'),</a:t>
            </a:r>
          </a:p>
          <a:p>
            <a:r>
              <a:rPr lang="en-US" altLang="zh-TW" dirty="0"/>
              <a:t>    </a:t>
            </a: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tf.keras.layers.Dense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(64, activation='</a:t>
            </a: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relu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'),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tf.keras.layers.Dense</a:t>
            </a:r>
            <a:r>
              <a:rPr lang="en-US" altLang="zh-TW" dirty="0"/>
              <a:t>(10)</a:t>
            </a:r>
          </a:p>
          <a:p>
            <a:r>
              <a:rPr lang="en-US" altLang="zh-TW" dirty="0"/>
              <a:t>])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98D2021-8DA0-4AA2-8BE8-D7F3D87E3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554" y="5815545"/>
            <a:ext cx="2594622" cy="92296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282566D-876A-4024-A3C8-89CBB67A0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757729"/>
            <a:ext cx="1485574" cy="167127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B08B874-526E-4447-96E4-BD148ADCC620}"/>
              </a:ext>
            </a:extLst>
          </p:cNvPr>
          <p:cNvSpPr/>
          <p:nvPr/>
        </p:nvSpPr>
        <p:spPr>
          <a:xfrm>
            <a:off x="712521" y="3381295"/>
            <a:ext cx="14895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input_shape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</a:p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(28, 28))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DC764D5-542E-46E6-9803-96B4D3ABB721}"/>
              </a:ext>
            </a:extLst>
          </p:cNvPr>
          <p:cNvSpPr/>
          <p:nvPr/>
        </p:nvSpPr>
        <p:spPr>
          <a:xfrm>
            <a:off x="2443484" y="996959"/>
            <a:ext cx="837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Flatten</a:t>
            </a:r>
            <a:endParaRPr lang="zh-TW" altLang="en-US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B5C8994B-5861-4107-AAF8-0745FE313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760338"/>
              </p:ext>
            </p:extLst>
          </p:nvPr>
        </p:nvGraphicFramePr>
        <p:xfrm>
          <a:off x="2580739" y="1366291"/>
          <a:ext cx="381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3564511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276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3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775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231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52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265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538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121531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8F178427-0FEB-4008-9641-B651C9E64BB8}"/>
              </a:ext>
            </a:extLst>
          </p:cNvPr>
          <p:cNvSpPr/>
          <p:nvPr/>
        </p:nvSpPr>
        <p:spPr>
          <a:xfrm>
            <a:off x="2127473" y="2571202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28*28 =764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6B7932F-F075-42F0-A44C-4820729DB5AD}"/>
              </a:ext>
            </a:extLst>
          </p:cNvPr>
          <p:cNvSpPr/>
          <p:nvPr/>
        </p:nvSpPr>
        <p:spPr>
          <a:xfrm>
            <a:off x="4223739" y="996959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128</a:t>
            </a:r>
            <a:endParaRPr lang="zh-TW" altLang="en-US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6534CDE1-5D03-485E-A1C0-BCFF47688888}"/>
              </a:ext>
            </a:extLst>
          </p:cNvPr>
          <p:cNvSpPr/>
          <p:nvPr/>
        </p:nvSpPr>
        <p:spPr>
          <a:xfrm>
            <a:off x="4284124" y="1411230"/>
            <a:ext cx="381000" cy="3165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3A5681AA-7E2A-4A24-B20B-88DA5C271BFF}"/>
              </a:ext>
            </a:extLst>
          </p:cNvPr>
          <p:cNvSpPr/>
          <p:nvPr/>
        </p:nvSpPr>
        <p:spPr>
          <a:xfrm>
            <a:off x="4284124" y="1826426"/>
            <a:ext cx="381000" cy="3165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8BF1FC7F-FC5E-4103-951E-442FF7B2EE47}"/>
              </a:ext>
            </a:extLst>
          </p:cNvPr>
          <p:cNvSpPr/>
          <p:nvPr/>
        </p:nvSpPr>
        <p:spPr>
          <a:xfrm>
            <a:off x="4254816" y="3708735"/>
            <a:ext cx="381000" cy="3165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A8ED985C-077F-436B-843F-30379CD3C02C}"/>
              </a:ext>
            </a:extLst>
          </p:cNvPr>
          <p:cNvSpPr/>
          <p:nvPr/>
        </p:nvSpPr>
        <p:spPr>
          <a:xfrm>
            <a:off x="4254816" y="4165878"/>
            <a:ext cx="381000" cy="3165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828CD5B-92C0-49E3-B104-D1915F31DA15}"/>
              </a:ext>
            </a:extLst>
          </p:cNvPr>
          <p:cNvSpPr/>
          <p:nvPr/>
        </p:nvSpPr>
        <p:spPr>
          <a:xfrm>
            <a:off x="4342623" y="2318763"/>
            <a:ext cx="199293" cy="1126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accent1"/>
                </a:solidFill>
              </a:rPr>
              <a:t>………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97FFF352-4D7A-4E64-BF6C-5CAF2EF226CD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2961739" y="1569492"/>
            <a:ext cx="1322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4A2943E6-DC09-491C-A49F-E56CF2E926A0}"/>
              </a:ext>
            </a:extLst>
          </p:cNvPr>
          <p:cNvCxnSpPr>
            <a:endCxn id="15" idx="2"/>
          </p:cNvCxnSpPr>
          <p:nvPr/>
        </p:nvCxnSpPr>
        <p:spPr>
          <a:xfrm>
            <a:off x="2961739" y="1569492"/>
            <a:ext cx="1293077" cy="2754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42E51AD1-A50B-41C9-8454-99255F4206E4}"/>
              </a:ext>
            </a:extLst>
          </p:cNvPr>
          <p:cNvCxnSpPr>
            <a:endCxn id="13" idx="2"/>
          </p:cNvCxnSpPr>
          <p:nvPr/>
        </p:nvCxnSpPr>
        <p:spPr>
          <a:xfrm>
            <a:off x="2991047" y="1569491"/>
            <a:ext cx="1293077" cy="415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2B8554D0-F60F-4269-8212-1B9A921AB62B}"/>
              </a:ext>
            </a:extLst>
          </p:cNvPr>
          <p:cNvCxnSpPr>
            <a:endCxn id="14" idx="2"/>
          </p:cNvCxnSpPr>
          <p:nvPr/>
        </p:nvCxnSpPr>
        <p:spPr>
          <a:xfrm>
            <a:off x="2991047" y="1569490"/>
            <a:ext cx="1263769" cy="2297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44A0E38A-B6BC-4912-984E-A3528B9D46F2}"/>
              </a:ext>
            </a:extLst>
          </p:cNvPr>
          <p:cNvSpPr/>
          <p:nvPr/>
        </p:nvSpPr>
        <p:spPr>
          <a:xfrm>
            <a:off x="3637585" y="713620"/>
            <a:ext cx="1690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activation='</a:t>
            </a:r>
            <a:r>
              <a:rPr lang="en-US" altLang="zh-TW" dirty="0" err="1"/>
              <a:t>relu</a:t>
            </a:r>
            <a:r>
              <a:rPr lang="en-US" altLang="zh-TW" dirty="0"/>
              <a:t>'</a:t>
            </a:r>
            <a:endParaRPr lang="zh-TW" altLang="en-US" dirty="0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95BB6F77-7067-4D0B-9DD4-4B14F72C3ED8}"/>
              </a:ext>
            </a:extLst>
          </p:cNvPr>
          <p:cNvSpPr/>
          <p:nvPr/>
        </p:nvSpPr>
        <p:spPr>
          <a:xfrm>
            <a:off x="7421209" y="1094705"/>
            <a:ext cx="381000" cy="3165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13AE9DC8-34F3-4AF4-A5F9-2A9F142F4077}"/>
              </a:ext>
            </a:extLst>
          </p:cNvPr>
          <p:cNvSpPr/>
          <p:nvPr/>
        </p:nvSpPr>
        <p:spPr>
          <a:xfrm>
            <a:off x="7421209" y="1475705"/>
            <a:ext cx="381000" cy="3165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836EA306-FB29-4FF8-B938-08FADAAA1879}"/>
              </a:ext>
            </a:extLst>
          </p:cNvPr>
          <p:cNvSpPr/>
          <p:nvPr/>
        </p:nvSpPr>
        <p:spPr>
          <a:xfrm>
            <a:off x="7421209" y="1862266"/>
            <a:ext cx="381000" cy="3165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36BB4E9D-D480-44A1-AC0E-8F121D668163}"/>
              </a:ext>
            </a:extLst>
          </p:cNvPr>
          <p:cNvSpPr/>
          <p:nvPr/>
        </p:nvSpPr>
        <p:spPr>
          <a:xfrm>
            <a:off x="7421209" y="2243266"/>
            <a:ext cx="381000" cy="3165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43F2BD3C-4225-4409-A6B9-B3DCBB1F4401}"/>
              </a:ext>
            </a:extLst>
          </p:cNvPr>
          <p:cNvSpPr/>
          <p:nvPr/>
        </p:nvSpPr>
        <p:spPr>
          <a:xfrm>
            <a:off x="7421209" y="2625302"/>
            <a:ext cx="381000" cy="3165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C54C2F08-B6A2-49BB-886D-AE6DA28E1132}"/>
              </a:ext>
            </a:extLst>
          </p:cNvPr>
          <p:cNvSpPr/>
          <p:nvPr/>
        </p:nvSpPr>
        <p:spPr>
          <a:xfrm>
            <a:off x="7421209" y="3006302"/>
            <a:ext cx="381000" cy="3165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3F3D3314-F9FC-496C-B1F3-4BEEAABC4AA0}"/>
              </a:ext>
            </a:extLst>
          </p:cNvPr>
          <p:cNvSpPr/>
          <p:nvPr/>
        </p:nvSpPr>
        <p:spPr>
          <a:xfrm>
            <a:off x="7421209" y="3403846"/>
            <a:ext cx="381000" cy="3165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4BBE8A00-222E-4926-A919-54EEA08FD4C8}"/>
              </a:ext>
            </a:extLst>
          </p:cNvPr>
          <p:cNvSpPr/>
          <p:nvPr/>
        </p:nvSpPr>
        <p:spPr>
          <a:xfrm>
            <a:off x="7421209" y="3784846"/>
            <a:ext cx="381000" cy="3165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24923CDC-1B38-41D5-9C8D-58626F175353}"/>
              </a:ext>
            </a:extLst>
          </p:cNvPr>
          <p:cNvSpPr/>
          <p:nvPr/>
        </p:nvSpPr>
        <p:spPr>
          <a:xfrm>
            <a:off x="7421209" y="4166882"/>
            <a:ext cx="381000" cy="3165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3AD13F6B-5DDA-450A-A1CA-9D2F6AE4081A}"/>
              </a:ext>
            </a:extLst>
          </p:cNvPr>
          <p:cNvSpPr/>
          <p:nvPr/>
        </p:nvSpPr>
        <p:spPr>
          <a:xfrm>
            <a:off x="7421209" y="4547882"/>
            <a:ext cx="381000" cy="31652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40CE300-91CC-462E-ADCA-91EBD09343BD}"/>
              </a:ext>
            </a:extLst>
          </p:cNvPr>
          <p:cNvSpPr/>
          <p:nvPr/>
        </p:nvSpPr>
        <p:spPr>
          <a:xfrm>
            <a:off x="7383505" y="754369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10</a:t>
            </a:r>
            <a:endParaRPr lang="zh-TW" altLang="en-US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C48EFC02-5C5B-42E5-A31F-784107F7478A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6224293" y="1252967"/>
            <a:ext cx="1196916" cy="316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6E5EF4C4-9C81-4561-8DDA-1FD291B407C6}"/>
              </a:ext>
            </a:extLst>
          </p:cNvPr>
          <p:cNvCxnSpPr>
            <a:cxnSpLocks/>
          </p:cNvCxnSpPr>
          <p:nvPr/>
        </p:nvCxnSpPr>
        <p:spPr>
          <a:xfrm>
            <a:off x="6224293" y="1569490"/>
            <a:ext cx="1226224" cy="101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FE2887AF-21A4-4E97-B64B-28B3EC56AFFB}"/>
              </a:ext>
            </a:extLst>
          </p:cNvPr>
          <p:cNvSpPr/>
          <p:nvPr/>
        </p:nvSpPr>
        <p:spPr>
          <a:xfrm>
            <a:off x="5409832" y="1387929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64</a:t>
            </a:r>
            <a:endParaRPr lang="zh-TW" altLang="en-US" dirty="0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C0947CC6-6724-47D5-988A-69ACF5C3ECE5}"/>
              </a:ext>
            </a:extLst>
          </p:cNvPr>
          <p:cNvSpPr/>
          <p:nvPr/>
        </p:nvSpPr>
        <p:spPr>
          <a:xfrm>
            <a:off x="5470217" y="1802200"/>
            <a:ext cx="381000" cy="3165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D997E81A-65DD-4B8F-B853-E5EBED0C24BD}"/>
              </a:ext>
            </a:extLst>
          </p:cNvPr>
          <p:cNvSpPr/>
          <p:nvPr/>
        </p:nvSpPr>
        <p:spPr>
          <a:xfrm>
            <a:off x="5470217" y="2217396"/>
            <a:ext cx="381000" cy="3165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9BA2BD16-274E-4B9D-AC9A-2061C038B6CC}"/>
              </a:ext>
            </a:extLst>
          </p:cNvPr>
          <p:cNvSpPr/>
          <p:nvPr/>
        </p:nvSpPr>
        <p:spPr>
          <a:xfrm>
            <a:off x="5470217" y="3440233"/>
            <a:ext cx="381000" cy="3165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B2126404-AF5E-4BBF-A9E2-8A6267936E8A}"/>
              </a:ext>
            </a:extLst>
          </p:cNvPr>
          <p:cNvSpPr/>
          <p:nvPr/>
        </p:nvSpPr>
        <p:spPr>
          <a:xfrm>
            <a:off x="5470217" y="3897376"/>
            <a:ext cx="381000" cy="3165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E5115D5-01E5-40DB-9641-A4A0428DD2AF}"/>
              </a:ext>
            </a:extLst>
          </p:cNvPr>
          <p:cNvSpPr/>
          <p:nvPr/>
        </p:nvSpPr>
        <p:spPr>
          <a:xfrm>
            <a:off x="5569044" y="2354603"/>
            <a:ext cx="199293" cy="1126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accent1"/>
                </a:solidFill>
              </a:rPr>
              <a:t>……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788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D3B7EB-B14C-4AC2-AB6F-1D3A15626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30982"/>
          </a:xfrm>
        </p:spPr>
        <p:txBody>
          <a:bodyPr/>
          <a:lstStyle/>
          <a:p>
            <a:r>
              <a:rPr lang="en-US" altLang="zh-TW" dirty="0"/>
              <a:t>The CIFAR-10 dataset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8C7CCB38-1284-4167-BA66-D82860F61B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127813"/>
            <a:ext cx="7886700" cy="374696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0534CB6-BE22-4DD0-A921-05EE9FEEF092}"/>
              </a:ext>
            </a:extLst>
          </p:cNvPr>
          <p:cNvSpPr/>
          <p:nvPr/>
        </p:nvSpPr>
        <p:spPr>
          <a:xfrm>
            <a:off x="558398" y="983226"/>
            <a:ext cx="4310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https://www.cs.toronto.edu/~kriz/cifar.html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1054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E0A545-5895-4C38-AD2C-00811FCAF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1393F50-7A7A-48FF-B224-B9F34CE256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25" y="2510631"/>
            <a:ext cx="71437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290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8403F42-687C-4029-8CAD-60C73044ED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748" y="358246"/>
            <a:ext cx="3231481" cy="614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679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39C724FF-C433-40DF-9E3D-DAD3871231ED}"/>
              </a:ext>
            </a:extLst>
          </p:cNvPr>
          <p:cNvSpPr/>
          <p:nvPr/>
        </p:nvSpPr>
        <p:spPr>
          <a:xfrm>
            <a:off x="628650" y="2221523"/>
            <a:ext cx="2354873" cy="33352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100834E-94FE-4222-A31E-AC625584E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Sequential model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ABA6989-3994-4F6C-954F-5DDAB032F671}"/>
              </a:ext>
            </a:extLst>
          </p:cNvPr>
          <p:cNvSpPr/>
          <p:nvPr/>
        </p:nvSpPr>
        <p:spPr>
          <a:xfrm>
            <a:off x="925767" y="4652219"/>
            <a:ext cx="1705708" cy="662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layer1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A448154E-9CCA-468E-8AF6-24D9B8A86B1E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778621" y="4376179"/>
            <a:ext cx="0" cy="276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5D6ED2DC-E1BA-4760-ABEF-4778EA87B34D}"/>
              </a:ext>
            </a:extLst>
          </p:cNvPr>
          <p:cNvCxnSpPr/>
          <p:nvPr/>
        </p:nvCxnSpPr>
        <p:spPr>
          <a:xfrm flipV="1">
            <a:off x="1716719" y="3331001"/>
            <a:ext cx="0" cy="263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圖片 14">
            <a:extLst>
              <a:ext uri="{FF2B5EF4-FFF2-40B4-BE49-F238E27FC236}">
                <a16:creationId xmlns:a16="http://schemas.microsoft.com/office/drawing/2014/main" id="{33053700-657A-41C2-84E6-7D7C68B23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441" y="1541651"/>
            <a:ext cx="4264779" cy="4106237"/>
          </a:xfrm>
          <a:prstGeom prst="rect">
            <a:avLst/>
          </a:prstGeom>
        </p:spPr>
      </p:pic>
      <p:sp>
        <p:nvSpPr>
          <p:cNvPr id="16" name="橢圓 15">
            <a:extLst>
              <a:ext uri="{FF2B5EF4-FFF2-40B4-BE49-F238E27FC236}">
                <a16:creationId xmlns:a16="http://schemas.microsoft.com/office/drawing/2014/main" id="{302D761A-A501-4FFE-B963-443EE7E50257}"/>
              </a:ext>
            </a:extLst>
          </p:cNvPr>
          <p:cNvSpPr/>
          <p:nvPr/>
        </p:nvSpPr>
        <p:spPr>
          <a:xfrm>
            <a:off x="1588478" y="5757484"/>
            <a:ext cx="381000" cy="31652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F74D870-A8DA-4C0A-A35F-954E14CD6CC0}"/>
              </a:ext>
            </a:extLst>
          </p:cNvPr>
          <p:cNvSpPr/>
          <p:nvPr/>
        </p:nvSpPr>
        <p:spPr>
          <a:xfrm>
            <a:off x="901568" y="5503203"/>
            <a:ext cx="3850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x</a:t>
            </a:r>
            <a:endParaRPr lang="zh-TW" altLang="en-US" sz="36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CAA6287-A798-4314-BA4F-99913676F845}"/>
              </a:ext>
            </a:extLst>
          </p:cNvPr>
          <p:cNvSpPr/>
          <p:nvPr/>
        </p:nvSpPr>
        <p:spPr>
          <a:xfrm>
            <a:off x="925767" y="6074007"/>
            <a:ext cx="1770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zh-TW" dirty="0"/>
              <a:t>x = tf.ones((3, 3))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F3729871-5C9F-44A3-AC0D-38811A401556}"/>
              </a:ext>
            </a:extLst>
          </p:cNvPr>
          <p:cNvCxnSpPr>
            <a:cxnSpLocks/>
            <a:stCxn id="16" idx="0"/>
            <a:endCxn id="4" idx="2"/>
          </p:cNvCxnSpPr>
          <p:nvPr/>
        </p:nvCxnSpPr>
        <p:spPr>
          <a:xfrm flipH="1" flipV="1">
            <a:off x="1778621" y="5314573"/>
            <a:ext cx="357" cy="442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32AA74F-6693-4DCB-B509-98179C1AD687}"/>
              </a:ext>
            </a:extLst>
          </p:cNvPr>
          <p:cNvCxnSpPr>
            <a:cxnSpLocks/>
          </p:cNvCxnSpPr>
          <p:nvPr/>
        </p:nvCxnSpPr>
        <p:spPr>
          <a:xfrm flipH="1" flipV="1">
            <a:off x="1702421" y="1835683"/>
            <a:ext cx="357" cy="442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40F8EA5E-D6D8-4403-BDCD-427597EE6590}"/>
              </a:ext>
            </a:extLst>
          </p:cNvPr>
          <p:cNvSpPr/>
          <p:nvPr/>
        </p:nvSpPr>
        <p:spPr>
          <a:xfrm>
            <a:off x="1132664" y="1385600"/>
            <a:ext cx="1346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y = model(x)</a:t>
            </a:r>
            <a:endParaRPr lang="zh-TW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3E63B6A-45A3-4456-96E5-911BF3C738F0}"/>
              </a:ext>
            </a:extLst>
          </p:cNvPr>
          <p:cNvSpPr/>
          <p:nvPr/>
        </p:nvSpPr>
        <p:spPr>
          <a:xfrm>
            <a:off x="925767" y="3620533"/>
            <a:ext cx="1705708" cy="662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layer2</a:t>
            </a:r>
            <a:endParaRPr lang="zh-TW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B8D9724-25DC-4FE6-945F-AFAF99F42B9C}"/>
              </a:ext>
            </a:extLst>
          </p:cNvPr>
          <p:cNvSpPr/>
          <p:nvPr/>
        </p:nvSpPr>
        <p:spPr>
          <a:xfrm>
            <a:off x="925767" y="2607575"/>
            <a:ext cx="1705708" cy="662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layer3</a:t>
            </a:r>
            <a:endParaRPr lang="zh-TW" altLang="en-US" dirty="0"/>
          </a:p>
        </p:txBody>
      </p:sp>
      <p:pic>
        <p:nvPicPr>
          <p:cNvPr id="33" name="圖片 32">
            <a:extLst>
              <a:ext uri="{FF2B5EF4-FFF2-40B4-BE49-F238E27FC236}">
                <a16:creationId xmlns:a16="http://schemas.microsoft.com/office/drawing/2014/main" id="{0A372CCC-5B53-4421-84E2-3D057D943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371" y="5784968"/>
            <a:ext cx="3761276" cy="94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562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6D38BA1B-6F95-4CF7-B6DA-3197DFE5D395}"/>
              </a:ext>
            </a:extLst>
          </p:cNvPr>
          <p:cNvSpPr/>
          <p:nvPr/>
        </p:nvSpPr>
        <p:spPr>
          <a:xfrm>
            <a:off x="2063261" y="1195754"/>
            <a:ext cx="381000" cy="3165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CD1F83F3-E8AB-4830-AF66-289988A5544F}"/>
              </a:ext>
            </a:extLst>
          </p:cNvPr>
          <p:cNvSpPr/>
          <p:nvPr/>
        </p:nvSpPr>
        <p:spPr>
          <a:xfrm>
            <a:off x="2063261" y="2074984"/>
            <a:ext cx="381000" cy="3165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DF030756-3495-4F4A-B306-17FE9320ECB8}"/>
              </a:ext>
            </a:extLst>
          </p:cNvPr>
          <p:cNvSpPr/>
          <p:nvPr/>
        </p:nvSpPr>
        <p:spPr>
          <a:xfrm>
            <a:off x="841131" y="1430215"/>
            <a:ext cx="381000" cy="31652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1CFDB99E-3769-4F87-B5E6-025A8DB2C57E}"/>
              </a:ext>
            </a:extLst>
          </p:cNvPr>
          <p:cNvCxnSpPr>
            <a:cxnSpLocks/>
          </p:cNvCxnSpPr>
          <p:nvPr/>
        </p:nvCxnSpPr>
        <p:spPr>
          <a:xfrm>
            <a:off x="1664676" y="222739"/>
            <a:ext cx="0" cy="3299774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738B50EA-B9E7-4F64-94CB-0B400CC365ED}"/>
              </a:ext>
            </a:extLst>
          </p:cNvPr>
          <p:cNvSpPr/>
          <p:nvPr/>
        </p:nvSpPr>
        <p:spPr>
          <a:xfrm>
            <a:off x="556843" y="3522513"/>
            <a:ext cx="726244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# Define Sequential model with 3 layers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model </a:t>
            </a:r>
            <a:r>
              <a:rPr lang="en-US" altLang="zh-TW" dirty="0"/>
              <a:t>= </a:t>
            </a:r>
            <a:r>
              <a:rPr lang="en-US" altLang="zh-TW" dirty="0" err="1"/>
              <a:t>keras.Sequential</a:t>
            </a:r>
            <a:r>
              <a:rPr lang="en-US" altLang="zh-TW" dirty="0"/>
              <a:t>(</a:t>
            </a:r>
          </a:p>
          <a:p>
            <a:r>
              <a:rPr lang="en-US" altLang="zh-TW" dirty="0"/>
              <a:t>    [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layers.Dense</a:t>
            </a:r>
            <a:r>
              <a:rPr lang="en-US" altLang="zh-TW" dirty="0"/>
              <a:t>(2, activation="</a:t>
            </a:r>
            <a:r>
              <a:rPr lang="en-US" altLang="zh-TW" dirty="0" err="1"/>
              <a:t>relu</a:t>
            </a:r>
            <a:r>
              <a:rPr lang="en-US" altLang="zh-TW" dirty="0"/>
              <a:t>", name="layer1"),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layers.Dense</a:t>
            </a:r>
            <a:r>
              <a:rPr lang="en-US" altLang="zh-TW" dirty="0"/>
              <a:t>(3, activation="</a:t>
            </a:r>
            <a:r>
              <a:rPr lang="en-US" altLang="zh-TW" dirty="0" err="1"/>
              <a:t>relu</a:t>
            </a:r>
            <a:r>
              <a:rPr lang="en-US" altLang="zh-TW" dirty="0"/>
              <a:t>", name="layer2"),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layers.Dense</a:t>
            </a:r>
            <a:r>
              <a:rPr lang="en-US" altLang="zh-TW" dirty="0"/>
              <a:t>(4, name="layer3"),</a:t>
            </a:r>
          </a:p>
          <a:p>
            <a:r>
              <a:rPr lang="en-US" altLang="zh-TW" dirty="0"/>
              <a:t>    ]</a:t>
            </a:r>
          </a:p>
          <a:p>
            <a:r>
              <a:rPr lang="en-US" altLang="zh-TW" dirty="0"/>
              <a:t>)</a:t>
            </a:r>
          </a:p>
          <a:p>
            <a:r>
              <a:rPr lang="en-US" altLang="zh-TW" dirty="0"/>
              <a:t># Call model on a test input</a:t>
            </a:r>
          </a:p>
          <a:p>
            <a:r>
              <a:rPr lang="en-US" altLang="zh-TW" dirty="0"/>
              <a:t>x = </a:t>
            </a:r>
            <a:r>
              <a:rPr lang="en-US" altLang="zh-TW" dirty="0" err="1"/>
              <a:t>tf.ones</a:t>
            </a:r>
            <a:r>
              <a:rPr lang="en-US" altLang="zh-TW" dirty="0"/>
              <a:t>((3, 3))</a:t>
            </a:r>
          </a:p>
          <a:p>
            <a:r>
              <a:rPr lang="en-US" altLang="zh-TW" dirty="0"/>
              <a:t>y = </a:t>
            </a:r>
            <a:r>
              <a:rPr lang="en-US" altLang="zh-TW" dirty="0">
                <a:solidFill>
                  <a:srgbClr val="FF0000"/>
                </a:solidFill>
              </a:rPr>
              <a:t>model</a:t>
            </a:r>
            <a:r>
              <a:rPr lang="en-US" altLang="zh-TW" dirty="0"/>
              <a:t>(x)</a:t>
            </a:r>
            <a:endParaRPr lang="zh-TW" altLang="en-US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9721EB4A-7288-4AF0-9ED8-C1C8D4E449E2}"/>
              </a:ext>
            </a:extLst>
          </p:cNvPr>
          <p:cNvSpPr/>
          <p:nvPr/>
        </p:nvSpPr>
        <p:spPr>
          <a:xfrm>
            <a:off x="3399691" y="855785"/>
            <a:ext cx="381000" cy="3165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731C6A32-0CC2-4293-8B5E-B67C0D4281DF}"/>
              </a:ext>
            </a:extLst>
          </p:cNvPr>
          <p:cNvSpPr/>
          <p:nvPr/>
        </p:nvSpPr>
        <p:spPr>
          <a:xfrm>
            <a:off x="3399691" y="1735015"/>
            <a:ext cx="381000" cy="3165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10AA8C36-102E-4D4A-99EF-CC0CE557B73C}"/>
              </a:ext>
            </a:extLst>
          </p:cNvPr>
          <p:cNvSpPr/>
          <p:nvPr/>
        </p:nvSpPr>
        <p:spPr>
          <a:xfrm>
            <a:off x="3399691" y="2649142"/>
            <a:ext cx="381000" cy="3165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A5025A02-54DB-4849-B7A3-4B9CE3311E74}"/>
              </a:ext>
            </a:extLst>
          </p:cNvPr>
          <p:cNvSpPr/>
          <p:nvPr/>
        </p:nvSpPr>
        <p:spPr>
          <a:xfrm>
            <a:off x="4759568" y="310663"/>
            <a:ext cx="381000" cy="3165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3F2A5A07-DE7B-414D-9351-CBD3A1FBB346}"/>
              </a:ext>
            </a:extLst>
          </p:cNvPr>
          <p:cNvSpPr/>
          <p:nvPr/>
        </p:nvSpPr>
        <p:spPr>
          <a:xfrm>
            <a:off x="4759568" y="1189893"/>
            <a:ext cx="381000" cy="3165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6710222-53EE-42EA-996A-2B7B82240129}"/>
              </a:ext>
            </a:extLst>
          </p:cNvPr>
          <p:cNvSpPr/>
          <p:nvPr/>
        </p:nvSpPr>
        <p:spPr>
          <a:xfrm>
            <a:off x="4730260" y="2186081"/>
            <a:ext cx="381000" cy="3165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E0C2B9E3-128C-4D34-8CD3-79D58FBE7314}"/>
              </a:ext>
            </a:extLst>
          </p:cNvPr>
          <p:cNvSpPr/>
          <p:nvPr/>
        </p:nvSpPr>
        <p:spPr>
          <a:xfrm>
            <a:off x="4730260" y="3065311"/>
            <a:ext cx="381000" cy="3165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92CA01A-1E35-4A59-A0E9-10792A7D5E62}"/>
              </a:ext>
            </a:extLst>
          </p:cNvPr>
          <p:cNvSpPr/>
          <p:nvPr/>
        </p:nvSpPr>
        <p:spPr>
          <a:xfrm>
            <a:off x="793128" y="1817529"/>
            <a:ext cx="3850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x</a:t>
            </a:r>
            <a:endParaRPr lang="zh-TW" altLang="en-US" sz="3600" dirty="0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DF358A5A-D5E8-463E-B70E-E8E31A72DFA7}"/>
              </a:ext>
            </a:extLst>
          </p:cNvPr>
          <p:cNvCxnSpPr>
            <a:cxnSpLocks/>
          </p:cNvCxnSpPr>
          <p:nvPr/>
        </p:nvCxnSpPr>
        <p:spPr>
          <a:xfrm>
            <a:off x="5691553" y="167642"/>
            <a:ext cx="0" cy="3299774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988FB16F-3A32-44AC-BB03-482C694DA176}"/>
              </a:ext>
            </a:extLst>
          </p:cNvPr>
          <p:cNvCxnSpPr>
            <a:stCxn id="4" idx="6"/>
            <a:endCxn id="10" idx="2"/>
          </p:cNvCxnSpPr>
          <p:nvPr/>
        </p:nvCxnSpPr>
        <p:spPr>
          <a:xfrm flipV="1">
            <a:off x="2444261" y="1014047"/>
            <a:ext cx="955430" cy="339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59E13F83-F6F4-48B0-8709-BD8752059B16}"/>
              </a:ext>
            </a:extLst>
          </p:cNvPr>
          <p:cNvCxnSpPr>
            <a:stCxn id="4" idx="6"/>
            <a:endCxn id="11" idx="2"/>
          </p:cNvCxnSpPr>
          <p:nvPr/>
        </p:nvCxnSpPr>
        <p:spPr>
          <a:xfrm>
            <a:off x="2444261" y="1354016"/>
            <a:ext cx="955430" cy="539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AD104C8B-65F8-4D76-91B5-E6AD41F9FAB4}"/>
              </a:ext>
            </a:extLst>
          </p:cNvPr>
          <p:cNvCxnSpPr>
            <a:stCxn id="4" idx="6"/>
            <a:endCxn id="12" idx="2"/>
          </p:cNvCxnSpPr>
          <p:nvPr/>
        </p:nvCxnSpPr>
        <p:spPr>
          <a:xfrm>
            <a:off x="2444261" y="1354016"/>
            <a:ext cx="955430" cy="1453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3350DE92-ACC6-4C6F-ADAE-00ED8B97FD04}"/>
              </a:ext>
            </a:extLst>
          </p:cNvPr>
          <p:cNvCxnSpPr>
            <a:stCxn id="5" idx="6"/>
            <a:endCxn id="10" idx="2"/>
          </p:cNvCxnSpPr>
          <p:nvPr/>
        </p:nvCxnSpPr>
        <p:spPr>
          <a:xfrm flipV="1">
            <a:off x="2444261" y="1014047"/>
            <a:ext cx="955430" cy="1219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C146811D-F436-40C6-BBD1-AE7B21A17CA1}"/>
              </a:ext>
            </a:extLst>
          </p:cNvPr>
          <p:cNvCxnSpPr>
            <a:stCxn id="5" idx="6"/>
            <a:endCxn id="11" idx="2"/>
          </p:cNvCxnSpPr>
          <p:nvPr/>
        </p:nvCxnSpPr>
        <p:spPr>
          <a:xfrm flipV="1">
            <a:off x="2444261" y="1893277"/>
            <a:ext cx="955430" cy="339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A5D65BE7-6E26-4C7B-9D76-6BE728738F3D}"/>
              </a:ext>
            </a:extLst>
          </p:cNvPr>
          <p:cNvCxnSpPr>
            <a:stCxn id="5" idx="6"/>
            <a:endCxn id="12" idx="2"/>
          </p:cNvCxnSpPr>
          <p:nvPr/>
        </p:nvCxnSpPr>
        <p:spPr>
          <a:xfrm>
            <a:off x="2444261" y="2233246"/>
            <a:ext cx="955430" cy="574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F73DBD91-55DC-464E-8DA4-6537DF33AF3F}"/>
              </a:ext>
            </a:extLst>
          </p:cNvPr>
          <p:cNvSpPr/>
          <p:nvPr/>
        </p:nvSpPr>
        <p:spPr>
          <a:xfrm>
            <a:off x="0" y="2549005"/>
            <a:ext cx="1770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zh-TW" dirty="0"/>
              <a:t>x = tf.ones((3, 3))</a:t>
            </a:r>
          </a:p>
        </p:txBody>
      </p:sp>
      <p:pic>
        <p:nvPicPr>
          <p:cNvPr id="33" name="圖片 32">
            <a:extLst>
              <a:ext uri="{FF2B5EF4-FFF2-40B4-BE49-F238E27FC236}">
                <a16:creationId xmlns:a16="http://schemas.microsoft.com/office/drawing/2014/main" id="{B59E909A-61EA-4021-8D80-FEBA242D3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641" y="906913"/>
            <a:ext cx="3378593" cy="228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000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A618BC-2398-486F-9505-2F1880619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5443904" cy="695812"/>
          </a:xfrm>
        </p:spPr>
        <p:txBody>
          <a:bodyPr/>
          <a:lstStyle/>
          <a:p>
            <a:r>
              <a:rPr lang="en-US" altLang="zh-TW" dirty="0"/>
              <a:t>Fashion MNIST dataset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76CA21F7-D8A5-4ED1-B4EE-D7E54A7009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066" y="1060939"/>
            <a:ext cx="6962442" cy="546612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CB918FB-FCA7-4513-B1D1-91AB846707FB}"/>
              </a:ext>
            </a:extLst>
          </p:cNvPr>
          <p:cNvSpPr/>
          <p:nvPr/>
        </p:nvSpPr>
        <p:spPr>
          <a:xfrm>
            <a:off x="7024617" y="259619"/>
            <a:ext cx="181331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grayscale images</a:t>
            </a:r>
          </a:p>
          <a:p>
            <a:r>
              <a:rPr lang="en-US" altLang="zh-TW" dirty="0"/>
              <a:t>== &gt; PIXEL  8 bits </a:t>
            </a:r>
          </a:p>
          <a:p>
            <a:r>
              <a:rPr lang="en-US" altLang="zh-TW" dirty="0"/>
              <a:t>           (2</a:t>
            </a:r>
            <a:r>
              <a:rPr lang="en-US" altLang="zh-TW" baseline="30000" dirty="0"/>
              <a:t>8 </a:t>
            </a:r>
            <a:r>
              <a:rPr lang="en-US" altLang="zh-TW" dirty="0"/>
              <a:t>=256)</a:t>
            </a:r>
            <a:r>
              <a:rPr lang="en-US" altLang="zh-TW" baseline="30000" dirty="0"/>
              <a:t>  </a:t>
            </a:r>
          </a:p>
          <a:p>
            <a:r>
              <a:rPr lang="en-US" altLang="zh-TW" dirty="0"/>
              <a:t>            0 ----255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B7B0686-8D23-4527-91CF-BBBEF3958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7569" y="2798149"/>
            <a:ext cx="2721878" cy="278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77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B3A579-210C-4EDC-8A13-1BAE4F8AD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ECBCCC7-F3F0-4AD7-907E-C1D1D28A30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8513" y="1825625"/>
            <a:ext cx="56269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973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E0649DA-2337-47FD-921E-C1327E12AD96}"/>
              </a:ext>
            </a:extLst>
          </p:cNvPr>
          <p:cNvSpPr/>
          <p:nvPr/>
        </p:nvSpPr>
        <p:spPr>
          <a:xfrm>
            <a:off x="542192" y="4210651"/>
            <a:ext cx="80596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train_images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 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train_labels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), (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test_images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 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test_labels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 </a:t>
            </a:r>
          </a:p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= 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fashion_mnist.</a:t>
            </a: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load_data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()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0C35A62-9932-4702-8FE3-0A3DF8D39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618" y="217993"/>
            <a:ext cx="3412012" cy="307033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D98F912-85DD-49B4-B98A-875DC050563E}"/>
              </a:ext>
            </a:extLst>
          </p:cNvPr>
          <p:cNvSpPr/>
          <p:nvPr/>
        </p:nvSpPr>
        <p:spPr>
          <a:xfrm>
            <a:off x="492370" y="1193508"/>
            <a:ext cx="4572001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fashion_mnist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</a:t>
            </a:r>
          </a:p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= </a:t>
            </a:r>
          </a:p>
          <a:p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tf.keras.datasets.fashion_mnist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94A7B3-8F61-44F8-925A-99CB9534DD79}"/>
              </a:ext>
            </a:extLst>
          </p:cNvPr>
          <p:cNvSpPr/>
          <p:nvPr/>
        </p:nvSpPr>
        <p:spPr>
          <a:xfrm>
            <a:off x="416170" y="5532512"/>
            <a:ext cx="85461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https://www.tensorflow.org/api_docs/python/tf/keras/datasets/fashion_mnist/load_data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8891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5F5EBCA0-74FF-4A46-ACD8-E86298BF3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972" y="1332634"/>
            <a:ext cx="8235049" cy="319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870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98DAE82-8C82-441C-8D74-57750D5DC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02" y="2919635"/>
            <a:ext cx="8691196" cy="2148947"/>
          </a:xfrm>
          <a:prstGeom prst="rect">
            <a:avLst/>
          </a:prstGeom>
        </p:spPr>
      </p:pic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821F22B3-6B03-4661-B3C0-F708384FC8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03822" y="-61790"/>
            <a:ext cx="41873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380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</TotalTime>
  <Words>408</Words>
  <Application>Microsoft Office PowerPoint</Application>
  <PresentationFormat>如螢幕大小 (4:3)</PresentationFormat>
  <Paragraphs>67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新細明體</vt:lpstr>
      <vt:lpstr>Arial</vt:lpstr>
      <vt:lpstr>Calibri</vt:lpstr>
      <vt:lpstr>Calibri Light</vt:lpstr>
      <vt:lpstr>Courier New</vt:lpstr>
      <vt:lpstr>Office 佈景主題</vt:lpstr>
      <vt:lpstr>CNN</vt:lpstr>
      <vt:lpstr>PowerPoint 簡報</vt:lpstr>
      <vt:lpstr>The Sequential model</vt:lpstr>
      <vt:lpstr>PowerPoint 簡報</vt:lpstr>
      <vt:lpstr>Fashion MNIST dataset</vt:lpstr>
      <vt:lpstr>PowerPoint 簡報</vt:lpstr>
      <vt:lpstr>PowerPoint 簡報</vt:lpstr>
      <vt:lpstr>PowerPoint 簡報</vt:lpstr>
      <vt:lpstr>PowerPoint 簡報</vt:lpstr>
      <vt:lpstr>PowerPoint 簡報</vt:lpstr>
      <vt:lpstr>Compile the model</vt:lpstr>
      <vt:lpstr>Train the model  == &gt;這樣就建好模型了</vt:lpstr>
      <vt:lpstr>PowerPoint 簡報</vt:lpstr>
      <vt:lpstr>預測:</vt:lpstr>
      <vt:lpstr>作業:</vt:lpstr>
      <vt:lpstr>The CIFAR-10 dataset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</dc:title>
  <dc:creator>ksu</dc:creator>
  <cp:lastModifiedBy>ksu</cp:lastModifiedBy>
  <cp:revision>10</cp:revision>
  <dcterms:created xsi:type="dcterms:W3CDTF">2022-06-08T02:03:16Z</dcterms:created>
  <dcterms:modified xsi:type="dcterms:W3CDTF">2022-06-08T03:55:10Z</dcterms:modified>
</cp:coreProperties>
</file>