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6" r:id="rId4"/>
    <p:sldId id="268" r:id="rId5"/>
    <p:sldId id="602" r:id="rId6"/>
    <p:sldId id="269" r:id="rId7"/>
    <p:sldId id="634" r:id="rId8"/>
    <p:sldId id="338" r:id="rId9"/>
    <p:sldId id="603" r:id="rId10"/>
    <p:sldId id="641" r:id="rId11"/>
    <p:sldId id="642" r:id="rId12"/>
    <p:sldId id="643" r:id="rId13"/>
    <p:sldId id="604" r:id="rId14"/>
    <p:sldId id="644" r:id="rId15"/>
    <p:sldId id="605" r:id="rId16"/>
    <p:sldId id="648" r:id="rId17"/>
    <p:sldId id="606" r:id="rId18"/>
    <p:sldId id="645" r:id="rId19"/>
    <p:sldId id="646" r:id="rId20"/>
    <p:sldId id="607" r:id="rId21"/>
    <p:sldId id="635" r:id="rId22"/>
    <p:sldId id="647" r:id="rId23"/>
    <p:sldId id="608" r:id="rId24"/>
    <p:sldId id="636" r:id="rId25"/>
    <p:sldId id="610" r:id="rId26"/>
    <p:sldId id="630" r:id="rId27"/>
    <p:sldId id="649" r:id="rId28"/>
    <p:sldId id="665" r:id="rId29"/>
    <p:sldId id="611" r:id="rId30"/>
    <p:sldId id="650" r:id="rId31"/>
    <p:sldId id="666" r:id="rId32"/>
    <p:sldId id="612" r:id="rId33"/>
    <p:sldId id="631" r:id="rId34"/>
    <p:sldId id="651" r:id="rId35"/>
    <p:sldId id="632" r:id="rId36"/>
    <p:sldId id="613" r:id="rId37"/>
    <p:sldId id="637" r:id="rId38"/>
    <p:sldId id="652" r:id="rId39"/>
    <p:sldId id="614" r:id="rId40"/>
    <p:sldId id="653" r:id="rId41"/>
    <p:sldId id="667" r:id="rId42"/>
    <p:sldId id="668" r:id="rId43"/>
    <p:sldId id="669" r:id="rId44"/>
    <p:sldId id="615" r:id="rId45"/>
    <p:sldId id="638" r:id="rId46"/>
    <p:sldId id="654" r:id="rId47"/>
    <p:sldId id="616" r:id="rId48"/>
    <p:sldId id="617" r:id="rId49"/>
    <p:sldId id="639" r:id="rId50"/>
    <p:sldId id="655" r:id="rId51"/>
    <p:sldId id="618" r:id="rId52"/>
    <p:sldId id="633" r:id="rId53"/>
    <p:sldId id="656" r:id="rId54"/>
    <p:sldId id="619" r:id="rId55"/>
    <p:sldId id="657" r:id="rId56"/>
    <p:sldId id="620" r:id="rId57"/>
    <p:sldId id="621" r:id="rId58"/>
    <p:sldId id="658" r:id="rId59"/>
    <p:sldId id="622" r:id="rId60"/>
    <p:sldId id="659" r:id="rId61"/>
    <p:sldId id="623" r:id="rId62"/>
    <p:sldId id="660" r:id="rId63"/>
    <p:sldId id="624" r:id="rId64"/>
    <p:sldId id="625" r:id="rId65"/>
    <p:sldId id="661" r:id="rId66"/>
    <p:sldId id="629" r:id="rId67"/>
    <p:sldId id="626" r:id="rId68"/>
    <p:sldId id="662" r:id="rId69"/>
    <p:sldId id="627" r:id="rId70"/>
    <p:sldId id="663" r:id="rId71"/>
    <p:sldId id="628" r:id="rId72"/>
    <p:sldId id="664" r:id="rId73"/>
    <p:sldId id="346" r:id="rId74"/>
    <p:sldId id="347" r:id="rId75"/>
    <p:sldId id="348" r:id="rId76"/>
    <p:sldId id="640" r:id="rId77"/>
    <p:sldId id="601" r:id="rId78"/>
    <p:sldId id="319" r:id="rId79"/>
    <p:sldId id="320" r:id="rId80"/>
    <p:sldId id="670" r:id="rId81"/>
    <p:sldId id="671" r:id="rId82"/>
    <p:sldId id="672" r:id="rId83"/>
    <p:sldId id="673" r:id="rId84"/>
    <p:sldId id="321" r:id="rId85"/>
    <p:sldId id="372" r:id="rId86"/>
    <p:sldId id="323" r:id="rId87"/>
    <p:sldId id="674" r:id="rId88"/>
    <p:sldId id="675" r:id="rId89"/>
    <p:sldId id="676" r:id="rId90"/>
    <p:sldId id="677" r:id="rId91"/>
    <p:sldId id="324" r:id="rId92"/>
    <p:sldId id="325" r:id="rId93"/>
    <p:sldId id="326" r:id="rId94"/>
    <p:sldId id="330" r:id="rId95"/>
    <p:sldId id="331" r:id="rId96"/>
    <p:sldId id="332" r:id="rId97"/>
    <p:sldId id="678" r:id="rId98"/>
    <p:sldId id="685" r:id="rId99"/>
    <p:sldId id="679" r:id="rId100"/>
    <p:sldId id="686" r:id="rId101"/>
    <p:sldId id="680" r:id="rId102"/>
    <p:sldId id="687" r:id="rId103"/>
    <p:sldId id="681" r:id="rId104"/>
    <p:sldId id="688" r:id="rId105"/>
    <p:sldId id="682" r:id="rId106"/>
    <p:sldId id="683" r:id="rId107"/>
    <p:sldId id="684" r:id="rId108"/>
    <p:sldId id="333" r:id="rId109"/>
    <p:sldId id="334" r:id="rId110"/>
    <p:sldId id="689" r:id="rId111"/>
    <p:sldId id="690" r:id="rId112"/>
    <p:sldId id="335" r:id="rId113"/>
    <p:sldId id="691" r:id="rId114"/>
    <p:sldId id="692" r:id="rId115"/>
    <p:sldId id="336" r:id="rId116"/>
    <p:sldId id="695" r:id="rId117"/>
    <p:sldId id="698" r:id="rId118"/>
    <p:sldId id="696" r:id="rId119"/>
    <p:sldId id="700" r:id="rId120"/>
    <p:sldId id="699" r:id="rId121"/>
    <p:sldId id="701" r:id="rId122"/>
    <p:sldId id="337" r:id="rId123"/>
    <p:sldId id="693" r:id="rId124"/>
    <p:sldId id="694" r:id="rId12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3" autoAdjust="0"/>
    <p:restoredTop sz="94660"/>
  </p:normalViewPr>
  <p:slideViewPr>
    <p:cSldViewPr snapToGrid="0">
      <p:cViewPr varScale="1">
        <p:scale>
          <a:sx n="110" d="100"/>
          <a:sy n="110" d="100"/>
        </p:scale>
        <p:origin x="312" y="114"/>
      </p:cViewPr>
      <p:guideLst/>
    </p:cSldViewPr>
  </p:slideViewPr>
  <p:notesTextViewPr>
    <p:cViewPr>
      <p:scale>
        <a:sx n="3" d="2"/>
        <a:sy n="3" d="2"/>
      </p:scale>
      <p:origin x="0" y="0"/>
    </p:cViewPr>
  </p:notesTextViewPr>
  <p:sorterViewPr>
    <p:cViewPr>
      <p:scale>
        <a:sx n="200" d="100"/>
        <a:sy n="200" d="100"/>
      </p:scale>
      <p:origin x="0" y="-9368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B9F7DC57-582D-4889-94DB-BA8B508941C1}" type="datetimeFigureOut">
              <a:rPr lang="zh-TW" altLang="en-US" smtClean="0"/>
              <a:t>2024/3/6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EED0914-AFFB-4088-A5EC-4798C8D7D7E1}" type="slidenum">
              <a:rPr lang="zh-TW" altLang="en-US" smtClean="0"/>
              <a:t>‹#›</a:t>
            </a:fld>
            <a:endParaRPr lang="zh-TW" altLang="en-US"/>
          </a:p>
        </p:txBody>
      </p:sp>
    </p:spTree>
    <p:extLst>
      <p:ext uri="{BB962C8B-B14F-4D97-AF65-F5344CB8AC3E}">
        <p14:creationId xmlns:p14="http://schemas.microsoft.com/office/powerpoint/2010/main" val="150359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9F7DC57-582D-4889-94DB-BA8B508941C1}" type="datetimeFigureOut">
              <a:rPr lang="zh-TW" altLang="en-US" smtClean="0"/>
              <a:t>2024/3/6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ED0914-AFFB-4088-A5EC-4798C8D7D7E1}" type="slidenum">
              <a:rPr lang="zh-TW" altLang="en-US" smtClean="0"/>
              <a:t>‹#›</a:t>
            </a:fld>
            <a:endParaRPr lang="zh-TW" altLang="en-US"/>
          </a:p>
        </p:txBody>
      </p:sp>
    </p:spTree>
    <p:extLst>
      <p:ext uri="{BB962C8B-B14F-4D97-AF65-F5344CB8AC3E}">
        <p14:creationId xmlns:p14="http://schemas.microsoft.com/office/powerpoint/2010/main" val="141529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9F7DC57-582D-4889-94DB-BA8B508941C1}" type="datetimeFigureOut">
              <a:rPr lang="zh-TW" altLang="en-US" smtClean="0"/>
              <a:t>2024/3/6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ED0914-AFFB-4088-A5EC-4798C8D7D7E1}"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0515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B9F7DC57-582D-4889-94DB-BA8B508941C1}" type="datetimeFigureOut">
              <a:rPr lang="zh-TW" altLang="en-US" smtClean="0"/>
              <a:t>2024/3/6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ED0914-AFFB-4088-A5EC-4798C8D7D7E1}" type="slidenum">
              <a:rPr lang="zh-TW" altLang="en-US" smtClean="0"/>
              <a:t>‹#›</a:t>
            </a:fld>
            <a:endParaRPr lang="zh-TW" altLang="en-US"/>
          </a:p>
        </p:txBody>
      </p:sp>
    </p:spTree>
    <p:extLst>
      <p:ext uri="{BB962C8B-B14F-4D97-AF65-F5344CB8AC3E}">
        <p14:creationId xmlns:p14="http://schemas.microsoft.com/office/powerpoint/2010/main" val="1901679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B9F7DC57-582D-4889-94DB-BA8B508941C1}" type="datetimeFigureOut">
              <a:rPr lang="zh-TW" altLang="en-US" smtClean="0"/>
              <a:t>2024/3/6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ED0914-AFFB-4088-A5EC-4798C8D7D7E1}"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1317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B9F7DC57-582D-4889-94DB-BA8B508941C1}" type="datetimeFigureOut">
              <a:rPr lang="zh-TW" altLang="en-US" smtClean="0"/>
              <a:t>2024/3/6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ED0914-AFFB-4088-A5EC-4798C8D7D7E1}" type="slidenum">
              <a:rPr lang="zh-TW" altLang="en-US" smtClean="0"/>
              <a:t>‹#›</a:t>
            </a:fld>
            <a:endParaRPr lang="zh-TW" altLang="en-US"/>
          </a:p>
        </p:txBody>
      </p:sp>
    </p:spTree>
    <p:extLst>
      <p:ext uri="{BB962C8B-B14F-4D97-AF65-F5344CB8AC3E}">
        <p14:creationId xmlns:p14="http://schemas.microsoft.com/office/powerpoint/2010/main" val="1020075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9F7DC57-582D-4889-94DB-BA8B508941C1}" type="datetimeFigureOut">
              <a:rPr lang="zh-TW" altLang="en-US" smtClean="0"/>
              <a:t>2024/3/6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ED0914-AFFB-4088-A5EC-4798C8D7D7E1}" type="slidenum">
              <a:rPr lang="zh-TW" altLang="en-US" smtClean="0"/>
              <a:t>‹#›</a:t>
            </a:fld>
            <a:endParaRPr lang="zh-TW" altLang="en-US"/>
          </a:p>
        </p:txBody>
      </p:sp>
    </p:spTree>
    <p:extLst>
      <p:ext uri="{BB962C8B-B14F-4D97-AF65-F5344CB8AC3E}">
        <p14:creationId xmlns:p14="http://schemas.microsoft.com/office/powerpoint/2010/main" val="3996529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9F7DC57-582D-4889-94DB-BA8B508941C1}" type="datetimeFigureOut">
              <a:rPr lang="zh-TW" altLang="en-US" smtClean="0"/>
              <a:t>2024/3/6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ED0914-AFFB-4088-A5EC-4798C8D7D7E1}" type="slidenum">
              <a:rPr lang="zh-TW" altLang="en-US" smtClean="0"/>
              <a:t>‹#›</a:t>
            </a:fld>
            <a:endParaRPr lang="zh-TW" altLang="en-US"/>
          </a:p>
        </p:txBody>
      </p:sp>
    </p:spTree>
    <p:extLst>
      <p:ext uri="{BB962C8B-B14F-4D97-AF65-F5344CB8AC3E}">
        <p14:creationId xmlns:p14="http://schemas.microsoft.com/office/powerpoint/2010/main" val="2060202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9F7DC57-582D-4889-94DB-BA8B508941C1}" type="datetimeFigureOut">
              <a:rPr lang="zh-TW" altLang="en-US" smtClean="0"/>
              <a:t>2024/3/6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ED0914-AFFB-4088-A5EC-4798C8D7D7E1}" type="slidenum">
              <a:rPr lang="zh-TW" altLang="en-US" smtClean="0"/>
              <a:t>‹#›</a:t>
            </a:fld>
            <a:endParaRPr lang="zh-TW" altLang="en-US"/>
          </a:p>
        </p:txBody>
      </p:sp>
    </p:spTree>
    <p:extLst>
      <p:ext uri="{BB962C8B-B14F-4D97-AF65-F5344CB8AC3E}">
        <p14:creationId xmlns:p14="http://schemas.microsoft.com/office/powerpoint/2010/main" val="115751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9F7DC57-582D-4889-94DB-BA8B508941C1}" type="datetimeFigureOut">
              <a:rPr lang="zh-TW" altLang="en-US" smtClean="0"/>
              <a:t>2024/3/6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ED0914-AFFB-4088-A5EC-4798C8D7D7E1}" type="slidenum">
              <a:rPr lang="zh-TW" altLang="en-US" smtClean="0"/>
              <a:t>‹#›</a:t>
            </a:fld>
            <a:endParaRPr lang="zh-TW" altLang="en-US"/>
          </a:p>
        </p:txBody>
      </p:sp>
    </p:spTree>
    <p:extLst>
      <p:ext uri="{BB962C8B-B14F-4D97-AF65-F5344CB8AC3E}">
        <p14:creationId xmlns:p14="http://schemas.microsoft.com/office/powerpoint/2010/main" val="74546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9F7DC57-582D-4889-94DB-BA8B508941C1}" type="datetimeFigureOut">
              <a:rPr lang="zh-TW" altLang="en-US" smtClean="0"/>
              <a:t>2024/3/6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EED0914-AFFB-4088-A5EC-4798C8D7D7E1}" type="slidenum">
              <a:rPr lang="zh-TW" altLang="en-US" smtClean="0"/>
              <a:t>‹#›</a:t>
            </a:fld>
            <a:endParaRPr lang="zh-TW" altLang="en-US"/>
          </a:p>
        </p:txBody>
      </p:sp>
    </p:spTree>
    <p:extLst>
      <p:ext uri="{BB962C8B-B14F-4D97-AF65-F5344CB8AC3E}">
        <p14:creationId xmlns:p14="http://schemas.microsoft.com/office/powerpoint/2010/main" val="206891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9F7DC57-582D-4889-94DB-BA8B508941C1}" type="datetimeFigureOut">
              <a:rPr lang="zh-TW" altLang="en-US" smtClean="0"/>
              <a:t>2024/3/6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EED0914-AFFB-4088-A5EC-4798C8D7D7E1}" type="slidenum">
              <a:rPr lang="zh-TW" altLang="en-US" smtClean="0"/>
              <a:t>‹#›</a:t>
            </a:fld>
            <a:endParaRPr lang="zh-TW" altLang="en-US"/>
          </a:p>
        </p:txBody>
      </p:sp>
    </p:spTree>
    <p:extLst>
      <p:ext uri="{BB962C8B-B14F-4D97-AF65-F5344CB8AC3E}">
        <p14:creationId xmlns:p14="http://schemas.microsoft.com/office/powerpoint/2010/main" val="27555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9F7DC57-582D-4889-94DB-BA8B508941C1}" type="datetimeFigureOut">
              <a:rPr lang="zh-TW" altLang="en-US" smtClean="0"/>
              <a:t>2024/3/6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EED0914-AFFB-4088-A5EC-4798C8D7D7E1}" type="slidenum">
              <a:rPr lang="zh-TW" altLang="en-US" smtClean="0"/>
              <a:t>‹#›</a:t>
            </a:fld>
            <a:endParaRPr lang="zh-TW" altLang="en-US"/>
          </a:p>
        </p:txBody>
      </p:sp>
    </p:spTree>
    <p:extLst>
      <p:ext uri="{BB962C8B-B14F-4D97-AF65-F5344CB8AC3E}">
        <p14:creationId xmlns:p14="http://schemas.microsoft.com/office/powerpoint/2010/main" val="3881591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7DC57-582D-4889-94DB-BA8B508941C1}" type="datetimeFigureOut">
              <a:rPr lang="zh-TW" altLang="en-US" smtClean="0"/>
              <a:t>2024/3/6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EED0914-AFFB-4088-A5EC-4798C8D7D7E1}" type="slidenum">
              <a:rPr lang="zh-TW" altLang="en-US" smtClean="0"/>
              <a:t>‹#›</a:t>
            </a:fld>
            <a:endParaRPr lang="zh-TW" altLang="en-US"/>
          </a:p>
        </p:txBody>
      </p:sp>
    </p:spTree>
    <p:extLst>
      <p:ext uri="{BB962C8B-B14F-4D97-AF65-F5344CB8AC3E}">
        <p14:creationId xmlns:p14="http://schemas.microsoft.com/office/powerpoint/2010/main" val="3279334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9F7DC57-582D-4889-94DB-BA8B508941C1}" type="datetimeFigureOut">
              <a:rPr lang="zh-TW" altLang="en-US" smtClean="0"/>
              <a:t>2024/3/6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EED0914-AFFB-4088-A5EC-4798C8D7D7E1}" type="slidenum">
              <a:rPr lang="zh-TW" altLang="en-US" smtClean="0"/>
              <a:t>‹#›</a:t>
            </a:fld>
            <a:endParaRPr lang="zh-TW" altLang="en-US"/>
          </a:p>
        </p:txBody>
      </p:sp>
    </p:spTree>
    <p:extLst>
      <p:ext uri="{BB962C8B-B14F-4D97-AF65-F5344CB8AC3E}">
        <p14:creationId xmlns:p14="http://schemas.microsoft.com/office/powerpoint/2010/main" val="3617847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9F7DC57-582D-4889-94DB-BA8B508941C1}" type="datetimeFigureOut">
              <a:rPr lang="zh-TW" altLang="en-US" smtClean="0"/>
              <a:t>2024/3/6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ED0914-AFFB-4088-A5EC-4798C8D7D7E1}" type="slidenum">
              <a:rPr lang="zh-TW" altLang="en-US" smtClean="0"/>
              <a:t>‹#›</a:t>
            </a:fld>
            <a:endParaRPr lang="zh-TW" altLang="en-US"/>
          </a:p>
        </p:txBody>
      </p:sp>
    </p:spTree>
    <p:extLst>
      <p:ext uri="{BB962C8B-B14F-4D97-AF65-F5344CB8AC3E}">
        <p14:creationId xmlns:p14="http://schemas.microsoft.com/office/powerpoint/2010/main" val="1582148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9F7DC57-582D-4889-94DB-BA8B508941C1}" type="datetimeFigureOut">
              <a:rPr lang="zh-TW" altLang="en-US" smtClean="0"/>
              <a:t>2024/3/6</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ED0914-AFFB-4088-A5EC-4798C8D7D7E1}" type="slidenum">
              <a:rPr lang="zh-TW" altLang="en-US" smtClean="0"/>
              <a:t>‹#›</a:t>
            </a:fld>
            <a:endParaRPr lang="zh-TW" altLang="en-US"/>
          </a:p>
        </p:txBody>
      </p:sp>
    </p:spTree>
    <p:extLst>
      <p:ext uri="{BB962C8B-B14F-4D97-AF65-F5344CB8AC3E}">
        <p14:creationId xmlns:p14="http://schemas.microsoft.com/office/powerpoint/2010/main" val="402684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15286" y="2266025"/>
            <a:ext cx="8386493" cy="2262781"/>
          </a:xfrm>
        </p:spPr>
        <p:txBody>
          <a:bodyPr>
            <a:normAutofit/>
          </a:bodyPr>
          <a:lstStyle/>
          <a:p>
            <a:r>
              <a:rPr lang="zh-TW" altLang="en-US" dirty="0">
                <a:latin typeface="標楷體" panose="03000509000000000000" pitchFamily="65" charset="-120"/>
                <a:ea typeface="標楷體" panose="03000509000000000000" pitchFamily="65" charset="-120"/>
              </a:rPr>
              <a:t>資訊安全架構</a:t>
            </a:r>
            <a:r>
              <a:rPr lang="en-US" altLang="zh-TW" dirty="0">
                <a:latin typeface="標楷體" panose="03000509000000000000" pitchFamily="65" charset="-120"/>
                <a:ea typeface="標楷體" panose="03000509000000000000" pitchFamily="65" charset="-120"/>
              </a:rPr>
              <a:t>NIST CSF </a:t>
            </a:r>
            <a:r>
              <a:rPr lang="zh-TW" altLang="en-US" dirty="0">
                <a:latin typeface="標楷體" panose="03000509000000000000" pitchFamily="65" charset="-120"/>
                <a:ea typeface="標楷體" panose="03000509000000000000" pitchFamily="65" charset="-120"/>
              </a:rPr>
              <a:t>與</a:t>
            </a:r>
            <a:r>
              <a:rPr lang="en-US" altLang="zh-TW" dirty="0">
                <a:latin typeface="標楷體" panose="03000509000000000000" pitchFamily="65" charset="-120"/>
                <a:ea typeface="標楷體" panose="03000509000000000000" pitchFamily="65" charset="-120"/>
              </a:rPr>
              <a:t>MITRE D3FEND</a:t>
            </a:r>
            <a:endParaRPr lang="zh-TW" altLang="en-US" sz="4800"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a:xfrm>
            <a:off x="2515286" y="4466660"/>
            <a:ext cx="8915399" cy="1126283"/>
          </a:xfrm>
        </p:spPr>
        <p:txBody>
          <a:bodyPr>
            <a:normAutofit/>
          </a:bodyPr>
          <a:lstStyle/>
          <a:p>
            <a:r>
              <a:rPr lang="zh-TW" altLang="en-US" dirty="0">
                <a:solidFill>
                  <a:schemeClr val="tx1"/>
                </a:solidFill>
                <a:latin typeface="標楷體" panose="03000509000000000000" pitchFamily="65" charset="-120"/>
                <a:ea typeface="標楷體" panose="03000509000000000000" pitchFamily="65" charset="-120"/>
              </a:rPr>
              <a:t>學生姓名</a:t>
            </a:r>
            <a:r>
              <a:rPr lang="en-US" altLang="zh-TW" dirty="0">
                <a:solidFill>
                  <a:schemeClr val="tx1"/>
                </a:solidFill>
                <a:latin typeface="標楷體" panose="03000509000000000000" pitchFamily="65" charset="-120"/>
                <a:ea typeface="標楷體" panose="03000509000000000000" pitchFamily="65" charset="-120"/>
              </a:rPr>
              <a:t>:</a:t>
            </a:r>
            <a:r>
              <a:rPr lang="zh-TW" altLang="en-US" dirty="0">
                <a:solidFill>
                  <a:schemeClr val="tx1"/>
                </a:solidFill>
                <a:latin typeface="標楷體" panose="03000509000000000000" pitchFamily="65" charset="-120"/>
                <a:ea typeface="標楷體" panose="03000509000000000000" pitchFamily="65" charset="-120"/>
              </a:rPr>
              <a:t>易佑玫</a:t>
            </a:r>
            <a:endParaRPr lang="en-US" altLang="zh-TW" dirty="0">
              <a:solidFill>
                <a:schemeClr val="tx1"/>
              </a:solidFill>
              <a:latin typeface="標楷體" panose="03000509000000000000" pitchFamily="65" charset="-120"/>
              <a:ea typeface="標楷體" panose="03000509000000000000" pitchFamily="65" charset="-120"/>
            </a:endParaRPr>
          </a:p>
          <a:p>
            <a:r>
              <a:rPr lang="zh-TW" altLang="en-US" dirty="0">
                <a:solidFill>
                  <a:schemeClr val="tx1"/>
                </a:solidFill>
                <a:latin typeface="標楷體" panose="03000509000000000000" pitchFamily="65" charset="-120"/>
                <a:ea typeface="標楷體" panose="03000509000000000000" pitchFamily="65" charset="-120"/>
              </a:rPr>
              <a:t>教師</a:t>
            </a:r>
            <a:r>
              <a:rPr lang="en-US" altLang="zh-TW" dirty="0">
                <a:solidFill>
                  <a:schemeClr val="tx1"/>
                </a:solidFill>
                <a:latin typeface="標楷體" panose="03000509000000000000" pitchFamily="65" charset="-120"/>
                <a:ea typeface="標楷體" panose="03000509000000000000" pitchFamily="65" charset="-120"/>
              </a:rPr>
              <a:t>:</a:t>
            </a:r>
            <a:r>
              <a:rPr lang="zh-TW" altLang="en-US" dirty="0">
                <a:solidFill>
                  <a:schemeClr val="tx1"/>
                </a:solidFill>
                <a:latin typeface="標楷體" panose="03000509000000000000" pitchFamily="65" charset="-120"/>
                <a:ea typeface="標楷體" panose="03000509000000000000" pitchFamily="65" charset="-120"/>
              </a:rPr>
              <a:t>恩師龍大大</a:t>
            </a:r>
          </a:p>
        </p:txBody>
      </p:sp>
      <p:sp>
        <p:nvSpPr>
          <p:cNvPr id="4" name="文字方塊 3"/>
          <p:cNvSpPr txBox="1"/>
          <p:nvPr/>
        </p:nvSpPr>
        <p:spPr>
          <a:xfrm>
            <a:off x="465992" y="562708"/>
            <a:ext cx="3634393" cy="369332"/>
          </a:xfrm>
          <a:prstGeom prst="rect">
            <a:avLst/>
          </a:prstGeom>
          <a:noFill/>
        </p:spPr>
        <p:txBody>
          <a:bodyPr wrap="none" rtlCol="0">
            <a:spAutoFit/>
          </a:bodyPr>
          <a:lstStyle/>
          <a:p>
            <a:r>
              <a:rPr lang="en-US" altLang="zh-TW" b="1" dirty="0">
                <a:latin typeface="標楷體" panose="03000509000000000000" pitchFamily="65" charset="-120"/>
                <a:ea typeface="標楷體" panose="03000509000000000000" pitchFamily="65" charset="-120"/>
              </a:rPr>
              <a:t>11201</a:t>
            </a:r>
            <a:r>
              <a:rPr lang="zh-TW" altLang="en-US" b="1" dirty="0">
                <a:latin typeface="標楷體" panose="03000509000000000000" pitchFamily="65" charset="-120"/>
                <a:ea typeface="標楷體" panose="03000509000000000000" pitchFamily="65" charset="-120"/>
              </a:rPr>
              <a:t>高等資訊安全實務</a:t>
            </a:r>
            <a:r>
              <a:rPr lang="en-US" altLang="zh-TW" b="1" dirty="0">
                <a:latin typeface="標楷體" panose="03000509000000000000" pitchFamily="65" charset="-120"/>
                <a:ea typeface="標楷體" panose="03000509000000000000" pitchFamily="65" charset="-120"/>
              </a:rPr>
              <a:t>_</a:t>
            </a:r>
            <a:r>
              <a:rPr lang="zh-TW" altLang="en-US" b="1" dirty="0">
                <a:latin typeface="標楷體" panose="03000509000000000000" pitchFamily="65" charset="-120"/>
                <a:ea typeface="標楷體" panose="03000509000000000000" pitchFamily="65" charset="-120"/>
              </a:rPr>
              <a:t>資工碩一</a:t>
            </a:r>
          </a:p>
        </p:txBody>
      </p:sp>
    </p:spTree>
    <p:extLst>
      <p:ext uri="{BB962C8B-B14F-4D97-AF65-F5344CB8AC3E}">
        <p14:creationId xmlns:p14="http://schemas.microsoft.com/office/powerpoint/2010/main" val="128785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2880" y="105601"/>
            <a:ext cx="11228069" cy="523220"/>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營運環境 </a:t>
            </a:r>
            <a:r>
              <a:rPr lang="en-US" altLang="zh-TW" sz="2800" dirty="0">
                <a:latin typeface="標楷體" panose="03000509000000000000" pitchFamily="65" charset="-120"/>
                <a:ea typeface="標楷體" panose="03000509000000000000" pitchFamily="65" charset="-120"/>
              </a:rPr>
              <a:t>Business Environment (ID.BE):  </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1238250" y="2838450"/>
            <a:ext cx="10096500" cy="3293209"/>
          </a:xfrm>
          <a:prstGeom prst="rect">
            <a:avLst/>
          </a:prstGeom>
        </p:spPr>
        <p:txBody>
          <a:bodyPr wrap="square">
            <a:spAutoFit/>
          </a:bodyPr>
          <a:lstStyle/>
          <a:p>
            <a:pPr fontAlgn="ctr"/>
            <a:r>
              <a:rPr lang="en-US" altLang="zh-TW" sz="2400" b="1" dirty="0">
                <a:solidFill>
                  <a:srgbClr val="FF0000"/>
                </a:solidFill>
                <a:latin typeface="標楷體" panose="03000509000000000000" pitchFamily="65" charset="-120"/>
                <a:ea typeface="標楷體" panose="03000509000000000000" pitchFamily="65" charset="-120"/>
              </a:rPr>
              <a:t>ISO/IEC 27001:2013 A.11.2.2  </a:t>
            </a:r>
            <a:r>
              <a:rPr lang="en-US" altLang="zh-TW" sz="2400" b="1" dirty="0">
                <a:solidFill>
                  <a:srgbClr val="002060"/>
                </a:solidFill>
                <a:latin typeface="標楷體" panose="03000509000000000000" pitchFamily="65" charset="-120"/>
                <a:ea typeface="標楷體" panose="03000509000000000000" pitchFamily="65" charset="-120"/>
              </a:rPr>
              <a:t>Supporting Utilities</a:t>
            </a:r>
            <a:r>
              <a:rPr lang="zh-TW" altLang="en-US" sz="2400" b="1" dirty="0">
                <a:solidFill>
                  <a:srgbClr val="002060"/>
                </a:solidFill>
                <a:latin typeface="標楷體" panose="03000509000000000000" pitchFamily="65" charset="-120"/>
                <a:ea typeface="標楷體" panose="03000509000000000000" pitchFamily="65" charset="-120"/>
              </a:rPr>
              <a:t>  支援實用程序</a:t>
            </a:r>
            <a:endParaRPr lang="en-US" altLang="zh-TW" sz="2400" b="1" dirty="0">
              <a:solidFill>
                <a:srgbClr val="002060"/>
              </a:solidFill>
              <a:latin typeface="標楷體" panose="03000509000000000000" pitchFamily="65" charset="-120"/>
              <a:ea typeface="標楷體" panose="03000509000000000000" pitchFamily="65" charset="-120"/>
            </a:endParaRPr>
          </a:p>
          <a:p>
            <a:pPr fontAlgn="ctr"/>
            <a:endParaRPr lang="zh-TW" altLang="en-US" sz="2400" b="1" dirty="0">
              <a:solidFill>
                <a:srgbClr val="002060"/>
              </a:solidFill>
              <a:latin typeface="標楷體" panose="03000509000000000000" pitchFamily="65" charset="-120"/>
              <a:ea typeface="標楷體" panose="03000509000000000000" pitchFamily="65" charset="-120"/>
            </a:endParaRPr>
          </a:p>
          <a:p>
            <a:pPr fontAlgn="ctr"/>
            <a:r>
              <a:rPr lang="zh-TW" altLang="en-US" sz="2000" b="1" dirty="0">
                <a:latin typeface="標楷體" panose="03000509000000000000" pitchFamily="65" charset="-120"/>
                <a:ea typeface="標楷體" panose="03000509000000000000" pitchFamily="65" charset="-120"/>
              </a:rPr>
              <a:t>需要保護設備免受因支援公用事業故障而導致的電源故障和其他中斷。例如，應評估和考慮與電源故障或故障相關的風險。這可能包括；不同分站雙電源供電；備用發電設施；定期測試電源供應和管理。對於電信業，為了維持其持續發展的能力，考慮因素可能包括：雙路或多路路由；交換設備的負載平衡與冗餘；頻寬容量監控和警報。</a:t>
            </a:r>
          </a:p>
          <a:p>
            <a:pPr fontAlgn="ctr"/>
            <a:endParaRPr lang="zh-TW" altLang="en-US" sz="2000" b="1" dirty="0">
              <a:latin typeface="標楷體" panose="03000509000000000000" pitchFamily="65" charset="-120"/>
              <a:ea typeface="標楷體" panose="03000509000000000000" pitchFamily="65" charset="-120"/>
            </a:endParaRPr>
          </a:p>
          <a:p>
            <a:pPr fontAlgn="ctr"/>
            <a:r>
              <a:rPr lang="zh-TW" altLang="en-US" sz="2000" b="1" dirty="0">
                <a:latin typeface="標楷體" panose="03000509000000000000" pitchFamily="65" charset="-120"/>
                <a:ea typeface="標楷體" panose="03000509000000000000" pitchFamily="65" charset="-120"/>
              </a:rPr>
              <a:t>許多風險與​​資訊處理系統的「可用性」有關，因此控制措施應支援 可用性的業務要求，符合 為此目的進行的任何業務連續性規劃和影響評估。審計員將尋找控制措施已定期測試的證據，以確保它們正確運行到所需的水平（備用發電機等）。</a:t>
            </a:r>
          </a:p>
        </p:txBody>
      </p:sp>
      <p:sp>
        <p:nvSpPr>
          <p:cNvPr id="7" name="矩形 6"/>
          <p:cNvSpPr/>
          <p:nvPr/>
        </p:nvSpPr>
        <p:spPr>
          <a:xfrm>
            <a:off x="2684011" y="6488668"/>
            <a:ext cx="10304146"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https://www.isms.online/iso-27001/annex-a-11-physical-and-environmental-security/</a:t>
            </a:r>
            <a:endParaRPr lang="zh-TW" altLang="en-US" dirty="0">
              <a:latin typeface="標楷體" panose="03000509000000000000" pitchFamily="65" charset="-120"/>
              <a:ea typeface="標楷體" panose="03000509000000000000" pitchFamily="65" charset="-120"/>
            </a:endParaRPr>
          </a:p>
        </p:txBody>
      </p:sp>
      <p:graphicFrame>
        <p:nvGraphicFramePr>
          <p:cNvPr id="5" name="表格 4">
            <a:extLst>
              <a:ext uri="{FF2B5EF4-FFF2-40B4-BE49-F238E27FC236}">
                <a16:creationId xmlns:a16="http://schemas.microsoft.com/office/drawing/2014/main" id="{1D4B4E42-960D-46C6-93E0-61D23F303C93}"/>
              </a:ext>
            </a:extLst>
          </p:cNvPr>
          <p:cNvGraphicFramePr>
            <a:graphicFrameLocks noGrp="1"/>
          </p:cNvGraphicFramePr>
          <p:nvPr>
            <p:extLst>
              <p:ext uri="{D42A27DB-BD31-4B8C-83A1-F6EECF244321}">
                <p14:modId xmlns:p14="http://schemas.microsoft.com/office/powerpoint/2010/main" val="2383316243"/>
              </p:ext>
            </p:extLst>
          </p:nvPr>
        </p:nvGraphicFramePr>
        <p:xfrm>
          <a:off x="579438" y="1086794"/>
          <a:ext cx="11476706" cy="1360425"/>
        </p:xfrm>
        <a:graphic>
          <a:graphicData uri="http://schemas.openxmlformats.org/drawingml/2006/table">
            <a:tbl>
              <a:tblPr/>
              <a:tblGrid>
                <a:gridCol w="6008023">
                  <a:extLst>
                    <a:ext uri="{9D8B030D-6E8A-4147-A177-3AD203B41FA5}">
                      <a16:colId xmlns:a16="http://schemas.microsoft.com/office/drawing/2014/main" val="1596168668"/>
                    </a:ext>
                  </a:extLst>
                </a:gridCol>
                <a:gridCol w="5468683">
                  <a:extLst>
                    <a:ext uri="{9D8B030D-6E8A-4147-A177-3AD203B41FA5}">
                      <a16:colId xmlns:a16="http://schemas.microsoft.com/office/drawing/2014/main" val="2188863571"/>
                    </a:ext>
                  </a:extLst>
                </a:gridCol>
              </a:tblGrid>
              <a:tr h="364808">
                <a:tc>
                  <a:txBody>
                    <a:bodyPr/>
                    <a:lstStyle/>
                    <a:p>
                      <a:pPr algn="ctr" fontAlgn="ctr"/>
                      <a:r>
                        <a:rPr lang="zh-TW" altLang="en-US" sz="16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6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6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121776589"/>
                  </a:ext>
                </a:extLst>
              </a:tr>
              <a:tr h="995617">
                <a:tc>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ID.BE-4: Dependencies and critical functions for delivery of critical services are established</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建立關鍵服務交付的依賴關係和關鍵功能</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APO10.01, BAI04.02, BAI09.02</a:t>
                      </a:r>
                    </a:p>
                    <a:p>
                      <a:pPr algn="l" fontAlgn="ctr"/>
                      <a:r>
                        <a:rPr lang="en-US" sz="1200" b="1" i="0" u="none" strike="noStrike" dirty="0">
                          <a:solidFill>
                            <a:srgbClr val="FF0000"/>
                          </a:solidFill>
                          <a:effectLst/>
                          <a:latin typeface="標楷體" panose="03000509000000000000" pitchFamily="65" charset="-120"/>
                          <a:ea typeface="標楷體" panose="03000509000000000000" pitchFamily="65" charset="-120"/>
                        </a:rPr>
                        <a:t>·       ISO/IEC 27001:2013 A.11.2.2, A.11.2.3, A.12.1.3</a:t>
                      </a:r>
                    </a:p>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 Rev. 4 CP-8, PE-9, PE-11, PM-8, SA-14</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855736"/>
                  </a:ext>
                </a:extLst>
              </a:tr>
            </a:tbl>
          </a:graphicData>
        </a:graphic>
      </p:graphicFrame>
    </p:spTree>
    <p:extLst>
      <p:ext uri="{BB962C8B-B14F-4D97-AF65-F5344CB8AC3E}">
        <p14:creationId xmlns:p14="http://schemas.microsoft.com/office/powerpoint/2010/main" val="7788839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59948" y="372920"/>
            <a:ext cx="9276836" cy="1078461"/>
          </a:xfrm>
        </p:spPr>
        <p:txBody>
          <a:bodyPr>
            <a:normAutofit/>
          </a:bodyPr>
          <a:lstStyle/>
          <a:p>
            <a:r>
              <a:rPr lang="en-US" altLang="zh-TW" sz="2800" dirty="0">
                <a:latin typeface="標楷體" panose="03000509000000000000" pitchFamily="65" charset="-120"/>
                <a:ea typeface="標楷體" panose="03000509000000000000" pitchFamily="65" charset="-120"/>
              </a:rPr>
              <a:t>2. ID</a:t>
            </a:r>
            <a:r>
              <a:rPr lang="zh-TW" altLang="en-US" sz="2800" dirty="0">
                <a:latin typeface="標楷體" panose="03000509000000000000" pitchFamily="65" charset="-120"/>
                <a:ea typeface="標楷體" panose="03000509000000000000" pitchFamily="65" charset="-120"/>
              </a:rPr>
              <a:t>分析 </a:t>
            </a:r>
            <a:r>
              <a:rPr lang="en-US" altLang="zh-TW" sz="2800" dirty="0">
                <a:latin typeface="標楷體" panose="03000509000000000000" pitchFamily="65" charset="-120"/>
                <a:ea typeface="標楷體" panose="03000509000000000000" pitchFamily="65" charset="-120"/>
              </a:rPr>
              <a:t>Identifier </a:t>
            </a:r>
            <a:r>
              <a:rPr lang="en-US" altLang="zh-TW" sz="2800" dirty="0" err="1">
                <a:latin typeface="標楷體" panose="03000509000000000000" pitchFamily="65" charset="-120"/>
                <a:ea typeface="標楷體" panose="03000509000000000000" pitchFamily="65" charset="-120"/>
              </a:rPr>
              <a:t>Analysis|URL</a:t>
            </a:r>
            <a:r>
              <a:rPr lang="zh-TW" altLang="en-US" sz="2800" dirty="0">
                <a:latin typeface="標楷體" panose="03000509000000000000" pitchFamily="65" charset="-120"/>
                <a:ea typeface="標楷體" panose="03000509000000000000" pitchFamily="65" charset="-120"/>
              </a:rPr>
              <a:t>分析  </a:t>
            </a:r>
            <a:r>
              <a:rPr lang="en-US" altLang="zh-TW" sz="2800" dirty="0">
                <a:latin typeface="標楷體" panose="03000509000000000000" pitchFamily="65" charset="-120"/>
                <a:ea typeface="標楷體" panose="03000509000000000000" pitchFamily="65" charset="-120"/>
              </a:rPr>
              <a:t>URL Analysis</a:t>
            </a:r>
          </a:p>
        </p:txBody>
      </p:sp>
      <p:sp>
        <p:nvSpPr>
          <p:cNvPr id="3" name="內容版面配置區 2"/>
          <p:cNvSpPr>
            <a:spLocks noGrp="1"/>
          </p:cNvSpPr>
          <p:nvPr>
            <p:ph idx="1"/>
          </p:nvPr>
        </p:nvSpPr>
        <p:spPr>
          <a:xfrm>
            <a:off x="1504857" y="1107459"/>
            <a:ext cx="10387018" cy="4361185"/>
          </a:xfrm>
        </p:spPr>
        <p:txBody>
          <a:bodyPr>
            <a:noAutofit/>
          </a:bodyPr>
          <a:lstStyle/>
          <a:p>
            <a:pPr marL="0" indent="0">
              <a:buNone/>
            </a:pPr>
            <a:r>
              <a:rPr lang="zh-TW" altLang="en-US" spc="100" dirty="0">
                <a:latin typeface="標楷體" panose="03000509000000000000" pitchFamily="65" charset="-120"/>
                <a:ea typeface="標楷體" panose="03000509000000000000" pitchFamily="65" charset="-120"/>
              </a:rPr>
              <a:t>其他技術包括：</a:t>
            </a:r>
          </a:p>
          <a:p>
            <a:pPr marL="0" indent="0">
              <a:buNone/>
            </a:pPr>
            <a:endParaRPr lang="zh-TW" altLang="en-US" spc="100" dirty="0">
              <a:latin typeface="標楷體" panose="03000509000000000000" pitchFamily="65" charset="-120"/>
              <a:ea typeface="標楷體" panose="03000509000000000000" pitchFamily="65" charset="-120"/>
            </a:endParaRPr>
          </a:p>
          <a:p>
            <a:pPr marL="0" indent="0">
              <a:buNone/>
            </a:pPr>
            <a:r>
              <a:rPr lang="zh-TW" altLang="en-US" spc="100" dirty="0">
                <a:latin typeface="標楷體" panose="03000509000000000000" pitchFamily="65" charset="-120"/>
                <a:ea typeface="標楷體" panose="03000509000000000000" pitchFamily="65" charset="-120"/>
              </a:rPr>
              <a:t>提取</a:t>
            </a:r>
            <a:r>
              <a:rPr lang="en-US" altLang="zh-TW" spc="100" dirty="0">
                <a:latin typeface="標楷體" panose="03000509000000000000" pitchFamily="65" charset="-120"/>
                <a:ea typeface="標楷體" panose="03000509000000000000" pitchFamily="65" charset="-120"/>
              </a:rPr>
              <a:t>URL</a:t>
            </a:r>
            <a:r>
              <a:rPr lang="zh-TW" altLang="en-US" spc="100" dirty="0">
                <a:latin typeface="標楷體" panose="03000509000000000000" pitchFamily="65" charset="-120"/>
                <a:ea typeface="標楷體" panose="03000509000000000000" pitchFamily="65" charset="-120"/>
              </a:rPr>
              <a:t>的特徵，例如網域長度、連續輔音的比例、域中數字的百分比、元音的數量。將每個功能的值組合起來以得出 </a:t>
            </a:r>
            <a:r>
              <a:rPr lang="en-US" altLang="zh-TW" spc="100" dirty="0">
                <a:latin typeface="標楷體" panose="03000509000000000000" pitchFamily="65" charset="-120"/>
                <a:ea typeface="標楷體" panose="03000509000000000000" pitchFamily="65" charset="-120"/>
              </a:rPr>
              <a:t>URL </a:t>
            </a:r>
            <a:r>
              <a:rPr lang="zh-TW" altLang="en-US" spc="100" dirty="0">
                <a:latin typeface="標楷體" panose="03000509000000000000" pitchFamily="65" charset="-120"/>
                <a:ea typeface="標楷體" panose="03000509000000000000" pitchFamily="65" charset="-120"/>
              </a:rPr>
              <a:t>的分數。</a:t>
            </a:r>
          </a:p>
          <a:p>
            <a:pPr marL="0" indent="0">
              <a:buNone/>
            </a:pPr>
            <a:r>
              <a:rPr lang="zh-TW" altLang="en-US" spc="100" dirty="0">
                <a:latin typeface="標楷體" panose="03000509000000000000" pitchFamily="65" charset="-120"/>
                <a:ea typeface="標楷體" panose="03000509000000000000" pitchFamily="65" charset="-120"/>
              </a:rPr>
              <a:t>給定前兩個字符，確定某個字符在 </a:t>
            </a:r>
            <a:r>
              <a:rPr lang="en-US" altLang="zh-TW" spc="100" dirty="0">
                <a:latin typeface="標楷體" panose="03000509000000000000" pitchFamily="65" charset="-120"/>
                <a:ea typeface="標楷體" panose="03000509000000000000" pitchFamily="65" charset="-120"/>
              </a:rPr>
              <a:t>URL </a:t>
            </a:r>
            <a:r>
              <a:rPr lang="zh-TW" altLang="en-US" spc="100" dirty="0">
                <a:latin typeface="標楷體" panose="03000509000000000000" pitchFamily="65" charset="-120"/>
                <a:ea typeface="標楷體" panose="03000509000000000000" pitchFamily="65" charset="-120"/>
              </a:rPr>
              <a:t>中出現的機率。例如，對於 </a:t>
            </a:r>
            <a:r>
              <a:rPr lang="en-US" altLang="zh-TW" spc="100" dirty="0">
                <a:latin typeface="標楷體" panose="03000509000000000000" pitchFamily="65" charset="-120"/>
                <a:ea typeface="標楷體" panose="03000509000000000000" pitchFamily="65" charset="-120"/>
              </a:rPr>
              <a:t>google.com</a:t>
            </a:r>
            <a:r>
              <a:rPr lang="zh-TW" altLang="en-US" spc="100" dirty="0">
                <a:latin typeface="標楷體" panose="03000509000000000000" pitchFamily="65" charset="-120"/>
                <a:ea typeface="標楷體" panose="03000509000000000000" pitchFamily="65" charset="-120"/>
              </a:rPr>
              <a:t>，「</a:t>
            </a:r>
            <a:r>
              <a:rPr lang="en-US" altLang="zh-TW" spc="100" dirty="0">
                <a:latin typeface="標楷體" panose="03000509000000000000" pitchFamily="65" charset="-120"/>
                <a:ea typeface="標楷體" panose="03000509000000000000" pitchFamily="65" charset="-120"/>
              </a:rPr>
              <a:t>g</a:t>
            </a:r>
            <a:r>
              <a:rPr lang="zh-TW" altLang="en-US" spc="100" dirty="0">
                <a:latin typeface="標楷體" panose="03000509000000000000" pitchFamily="65" charset="-120"/>
                <a:ea typeface="標楷體" panose="03000509000000000000" pitchFamily="65" charset="-120"/>
              </a:rPr>
              <a:t>」出現在單字開頭的機率、「</a:t>
            </a:r>
            <a:r>
              <a:rPr lang="en-US" altLang="zh-TW" spc="100" dirty="0">
                <a:latin typeface="標楷體" panose="03000509000000000000" pitchFamily="65" charset="-120"/>
                <a:ea typeface="標楷體" panose="03000509000000000000" pitchFamily="65" charset="-120"/>
              </a:rPr>
              <a:t>o</a:t>
            </a:r>
            <a:r>
              <a:rPr lang="zh-TW" altLang="en-US" spc="100" dirty="0">
                <a:latin typeface="標楷體" panose="03000509000000000000" pitchFamily="65" charset="-120"/>
                <a:ea typeface="標楷體" panose="03000509000000000000" pitchFamily="65" charset="-120"/>
              </a:rPr>
              <a:t>」出現在「</a:t>
            </a:r>
            <a:r>
              <a:rPr lang="en-US" altLang="zh-TW" spc="100" dirty="0">
                <a:latin typeface="標楷體" panose="03000509000000000000" pitchFamily="65" charset="-120"/>
                <a:ea typeface="標楷體" panose="03000509000000000000" pitchFamily="65" charset="-120"/>
              </a:rPr>
              <a:t>g</a:t>
            </a:r>
            <a:r>
              <a:rPr lang="zh-TW" altLang="en-US" spc="100" dirty="0">
                <a:latin typeface="標楷體" panose="03000509000000000000" pitchFamily="65" charset="-120"/>
                <a:ea typeface="標楷體" panose="03000509000000000000" pitchFamily="65" charset="-120"/>
              </a:rPr>
              <a:t>」之後的機率、「</a:t>
            </a:r>
            <a:r>
              <a:rPr lang="en-US" altLang="zh-TW" spc="100" dirty="0">
                <a:latin typeface="標楷體" panose="03000509000000000000" pitchFamily="65" charset="-120"/>
                <a:ea typeface="標楷體" panose="03000509000000000000" pitchFamily="65" charset="-120"/>
              </a:rPr>
              <a:t>o</a:t>
            </a:r>
            <a:r>
              <a:rPr lang="zh-TW" altLang="en-US" spc="100" dirty="0">
                <a:latin typeface="標楷體" panose="03000509000000000000" pitchFamily="65" charset="-120"/>
                <a:ea typeface="標楷體" panose="03000509000000000000" pitchFamily="65" charset="-120"/>
              </a:rPr>
              <a:t>」出現在「</a:t>
            </a:r>
            <a:r>
              <a:rPr lang="en-US" altLang="zh-TW" spc="100" dirty="0">
                <a:latin typeface="標楷體" panose="03000509000000000000" pitchFamily="65" charset="-120"/>
                <a:ea typeface="標楷體" panose="03000509000000000000" pitchFamily="65" charset="-120"/>
              </a:rPr>
              <a:t>g</a:t>
            </a:r>
            <a:r>
              <a:rPr lang="zh-TW" altLang="en-US" spc="100" dirty="0">
                <a:latin typeface="標楷體" panose="03000509000000000000" pitchFamily="65" charset="-120"/>
                <a:ea typeface="標楷體" panose="03000509000000000000" pitchFamily="65" charset="-120"/>
              </a:rPr>
              <a:t>」之後的機率和「 </a:t>
            </a:r>
            <a:r>
              <a:rPr lang="en-US" altLang="zh-TW" spc="100" dirty="0">
                <a:latin typeface="標楷體" panose="03000509000000000000" pitchFamily="65" charset="-120"/>
                <a:ea typeface="標楷體" panose="03000509000000000000" pitchFamily="65" charset="-120"/>
              </a:rPr>
              <a:t>o </a:t>
            </a:r>
            <a:r>
              <a:rPr lang="zh-TW" altLang="en-US" spc="100" dirty="0">
                <a:latin typeface="標楷體" panose="03000509000000000000" pitchFamily="65" charset="-120"/>
                <a:ea typeface="標楷體" panose="03000509000000000000" pitchFamily="65" charset="-120"/>
              </a:rPr>
              <a:t>等等。使用字典或已知好域列表來決定機率。將機率相乘以得出</a:t>
            </a:r>
            <a:r>
              <a:rPr lang="en-US" altLang="zh-TW" spc="100" dirty="0">
                <a:latin typeface="標楷體" panose="03000509000000000000" pitchFamily="65" charset="-120"/>
                <a:ea typeface="標楷體" panose="03000509000000000000" pitchFamily="65" charset="-120"/>
              </a:rPr>
              <a:t>URL </a:t>
            </a:r>
            <a:r>
              <a:rPr lang="zh-TW" altLang="en-US" spc="100" dirty="0">
                <a:latin typeface="標楷體" panose="03000509000000000000" pitchFamily="65" charset="-120"/>
                <a:ea typeface="標楷體" panose="03000509000000000000" pitchFamily="65" charset="-120"/>
              </a:rPr>
              <a:t>的分數。</a:t>
            </a:r>
          </a:p>
          <a:p>
            <a:pPr marL="0" indent="0">
              <a:buNone/>
            </a:pPr>
            <a:r>
              <a:rPr lang="en-US" altLang="zh-TW" spc="100" dirty="0">
                <a:latin typeface="標楷體" panose="03000509000000000000" pitchFamily="65" charset="-120"/>
                <a:ea typeface="標楷體" panose="03000509000000000000" pitchFamily="65" charset="-120"/>
              </a:rPr>
              <a:t>URL </a:t>
            </a:r>
            <a:r>
              <a:rPr lang="zh-TW" altLang="en-US" spc="100" dirty="0">
                <a:latin typeface="標楷體" panose="03000509000000000000" pitchFamily="65" charset="-120"/>
                <a:ea typeface="標楷體" panose="03000509000000000000" pitchFamily="65" charset="-120"/>
              </a:rPr>
              <a:t>分析可能會觸發後續分析，例如檔案分析</a:t>
            </a:r>
          </a:p>
          <a:p>
            <a:pPr marL="0" indent="0">
              <a:buNone/>
            </a:pPr>
            <a:endParaRPr lang="zh-TW" altLang="en-US" spc="100" dirty="0">
              <a:latin typeface="標楷體" panose="03000509000000000000" pitchFamily="65" charset="-120"/>
              <a:ea typeface="標楷體" panose="03000509000000000000" pitchFamily="65" charset="-120"/>
            </a:endParaRPr>
          </a:p>
          <a:p>
            <a:pPr marL="0" indent="0">
              <a:buNone/>
            </a:pPr>
            <a:r>
              <a:rPr lang="zh-TW" altLang="en-US" spc="100" dirty="0">
                <a:latin typeface="標楷體" panose="03000509000000000000" pitchFamily="65" charset="-120"/>
                <a:ea typeface="標楷體" panose="03000509000000000000" pitchFamily="65" charset="-120"/>
              </a:rPr>
              <a:t>注意事項</a:t>
            </a:r>
          </a:p>
          <a:p>
            <a:pPr marL="0" indent="0">
              <a:buNone/>
            </a:pPr>
            <a:r>
              <a:rPr lang="zh-TW" altLang="en-US" spc="100" dirty="0">
                <a:latin typeface="標楷體" panose="03000509000000000000" pitchFamily="65" charset="-120"/>
                <a:ea typeface="標楷體" panose="03000509000000000000" pitchFamily="65" charset="-120"/>
              </a:rPr>
              <a:t>正在分析的 </a:t>
            </a:r>
            <a:r>
              <a:rPr lang="en-US" altLang="zh-TW" spc="100" dirty="0">
                <a:latin typeface="標楷體" panose="03000509000000000000" pitchFamily="65" charset="-120"/>
                <a:ea typeface="標楷體" panose="03000509000000000000" pitchFamily="65" charset="-120"/>
              </a:rPr>
              <a:t>URL </a:t>
            </a:r>
            <a:r>
              <a:rPr lang="zh-TW" altLang="en-US" spc="100" dirty="0">
                <a:latin typeface="標楷體" panose="03000509000000000000" pitchFamily="65" charset="-120"/>
                <a:ea typeface="標楷體" panose="03000509000000000000" pitchFamily="65" charset="-120"/>
              </a:rPr>
              <a:t>數量以及分析速度</a:t>
            </a:r>
          </a:p>
          <a:p>
            <a:pPr marL="0" indent="0">
              <a:buNone/>
            </a:pPr>
            <a:r>
              <a:rPr lang="zh-TW" altLang="en-US" spc="100" dirty="0">
                <a:latin typeface="標楷體" panose="03000509000000000000" pitchFamily="65" charset="-120"/>
                <a:ea typeface="標楷體" panose="03000509000000000000" pitchFamily="65" charset="-120"/>
              </a:rPr>
              <a:t>偵測全新 </a:t>
            </a:r>
            <a:r>
              <a:rPr lang="en-US" altLang="zh-TW" spc="100" dirty="0">
                <a:latin typeface="標楷體" panose="03000509000000000000" pitchFamily="65" charset="-120"/>
                <a:ea typeface="標楷體" panose="03000509000000000000" pitchFamily="65" charset="-120"/>
              </a:rPr>
              <a:t>URL </a:t>
            </a:r>
            <a:r>
              <a:rPr lang="zh-TW" altLang="en-US" spc="100" dirty="0">
                <a:latin typeface="標楷體" panose="03000509000000000000" pitchFamily="65" charset="-120"/>
                <a:ea typeface="標楷體" panose="03000509000000000000" pitchFamily="65" charset="-120"/>
              </a:rPr>
              <a:t>與分析已建立網域的 </a:t>
            </a:r>
            <a:r>
              <a:rPr lang="en-US" altLang="zh-TW" spc="100" dirty="0">
                <a:latin typeface="標楷體" panose="03000509000000000000" pitchFamily="65" charset="-120"/>
                <a:ea typeface="標楷體" panose="03000509000000000000" pitchFamily="65" charset="-120"/>
              </a:rPr>
              <a:t>URL </a:t>
            </a:r>
            <a:r>
              <a:rPr lang="zh-TW" altLang="en-US" spc="100" dirty="0">
                <a:latin typeface="標楷體" panose="03000509000000000000" pitchFamily="65" charset="-120"/>
                <a:ea typeface="標楷體" panose="03000509000000000000" pitchFamily="65" charset="-120"/>
              </a:rPr>
              <a:t>的分析技術的保真度</a:t>
            </a:r>
          </a:p>
        </p:txBody>
      </p:sp>
      <p:pic>
        <p:nvPicPr>
          <p:cNvPr id="4" name="圖片 3"/>
          <p:cNvPicPr>
            <a:picLocks noChangeAspect="1"/>
          </p:cNvPicPr>
          <p:nvPr/>
        </p:nvPicPr>
        <p:blipFill>
          <a:blip r:embed="rId2"/>
          <a:stretch>
            <a:fillRect/>
          </a:stretch>
        </p:blipFill>
        <p:spPr>
          <a:xfrm>
            <a:off x="6533354" y="5468644"/>
            <a:ext cx="4803430" cy="1158870"/>
          </a:xfrm>
          <a:prstGeom prst="rect">
            <a:avLst/>
          </a:prstGeom>
        </p:spPr>
      </p:pic>
    </p:spTree>
    <p:extLst>
      <p:ext uri="{BB962C8B-B14F-4D97-AF65-F5344CB8AC3E}">
        <p14:creationId xmlns:p14="http://schemas.microsoft.com/office/powerpoint/2010/main" val="8779723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6983" y="461697"/>
            <a:ext cx="10306647" cy="1078461"/>
          </a:xfrm>
        </p:spPr>
        <p:txBody>
          <a:bodyPr>
            <a:normAutofit/>
          </a:bodyPr>
          <a:lstStyle/>
          <a:p>
            <a:r>
              <a:rPr lang="en-US" altLang="zh-TW" sz="2800" dirty="0">
                <a:latin typeface="標楷體" panose="03000509000000000000" pitchFamily="65" charset="-120"/>
                <a:ea typeface="標楷體" panose="03000509000000000000" pitchFamily="65" charset="-120"/>
              </a:rPr>
              <a:t>3.</a:t>
            </a:r>
            <a:r>
              <a:rPr lang="zh-TW" altLang="en-US" sz="2800" dirty="0">
                <a:latin typeface="標楷體" panose="03000509000000000000" pitchFamily="65" charset="-120"/>
                <a:ea typeface="標楷體" panose="03000509000000000000" pitchFamily="65" charset="-120"/>
              </a:rPr>
              <a:t>訊息分析 </a:t>
            </a:r>
            <a:r>
              <a:rPr lang="en-US" altLang="zh-TW" sz="2800" dirty="0">
                <a:latin typeface="標楷體" panose="03000509000000000000" pitchFamily="65" charset="-120"/>
                <a:ea typeface="標楷體" panose="03000509000000000000" pitchFamily="65" charset="-120"/>
              </a:rPr>
              <a:t>Message Analysis |</a:t>
            </a:r>
            <a:r>
              <a:rPr lang="zh-TW" altLang="en-US" sz="2800" dirty="0">
                <a:latin typeface="標楷體" panose="03000509000000000000" pitchFamily="65" charset="-120"/>
                <a:ea typeface="標楷體" panose="03000509000000000000" pitchFamily="65" charset="-120"/>
              </a:rPr>
              <a:t>寄件者信譽分析 </a:t>
            </a:r>
            <a:r>
              <a:rPr lang="en-US" altLang="zh-TW" sz="2800" dirty="0">
                <a:latin typeface="標楷體" panose="03000509000000000000" pitchFamily="65" charset="-120"/>
                <a:ea typeface="標楷體" panose="03000509000000000000" pitchFamily="65" charset="-120"/>
              </a:rPr>
              <a:t>Sender Reputation Analysis</a:t>
            </a:r>
          </a:p>
        </p:txBody>
      </p:sp>
      <p:sp>
        <p:nvSpPr>
          <p:cNvPr id="3" name="內容版面配置區 2"/>
          <p:cNvSpPr>
            <a:spLocks noGrp="1"/>
          </p:cNvSpPr>
          <p:nvPr>
            <p:ph idx="1"/>
          </p:nvPr>
        </p:nvSpPr>
        <p:spPr>
          <a:xfrm>
            <a:off x="1555212" y="1540158"/>
            <a:ext cx="10387624" cy="3997201"/>
          </a:xfrm>
        </p:spPr>
        <p:txBody>
          <a:bodyPr>
            <a:noAutofit/>
          </a:bodyPr>
          <a:lstStyle/>
          <a:p>
            <a:pPr marL="0" indent="0">
              <a:buNone/>
            </a:pPr>
            <a:r>
              <a:rPr lang="zh-TW" altLang="en-US" sz="1600" dirty="0">
                <a:latin typeface="標楷體" panose="03000509000000000000" pitchFamily="65" charset="-120"/>
                <a:ea typeface="標楷體" panose="03000509000000000000" pitchFamily="65" charset="-120"/>
              </a:rPr>
              <a:t>定義</a:t>
            </a:r>
          </a:p>
          <a:p>
            <a:pPr marL="0" indent="0">
              <a:buNone/>
            </a:pPr>
            <a:r>
              <a:rPr lang="zh-TW" altLang="en-US" sz="1600" dirty="0">
                <a:latin typeface="標楷體" panose="03000509000000000000" pitchFamily="65" charset="-120"/>
                <a:ea typeface="標楷體" panose="03000509000000000000" pitchFamily="65" charset="-120"/>
              </a:rPr>
              <a:t>根據與訊息（例如電子郵件</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即時訊息）關聯的資訊來確定寄件者信譽。</a:t>
            </a:r>
          </a:p>
          <a:p>
            <a:pPr marL="0" indent="0">
              <a:buNone/>
            </a:pPr>
            <a:endParaRPr lang="zh-TW" altLang="en-US" sz="1600" dirty="0">
              <a:latin typeface="標楷體" panose="03000509000000000000" pitchFamily="65" charset="-120"/>
              <a:ea typeface="標楷體" panose="03000509000000000000" pitchFamily="65" charset="-120"/>
            </a:endParaRPr>
          </a:p>
          <a:p>
            <a:pPr marL="0" indent="0">
              <a:buNone/>
            </a:pPr>
            <a:r>
              <a:rPr lang="zh-TW" altLang="en-US" sz="1600" dirty="0">
                <a:latin typeface="標楷體" panose="03000509000000000000" pitchFamily="65" charset="-120"/>
                <a:ea typeface="標楷體" panose="03000509000000000000" pitchFamily="65" charset="-120"/>
              </a:rPr>
              <a:t>運作</a:t>
            </a:r>
          </a:p>
          <a:p>
            <a:pPr marL="0" indent="0">
              <a:buNone/>
            </a:pPr>
            <a:r>
              <a:rPr lang="zh-TW" altLang="en-US" sz="1600" dirty="0">
                <a:latin typeface="標楷體" panose="03000509000000000000" pitchFamily="65" charset="-120"/>
                <a:ea typeface="標楷體" panose="03000509000000000000" pitchFamily="65" charset="-120"/>
              </a:rPr>
              <a:t>發送者信任評級可以被視為安全風險等級和</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或與發送者相關聯的信任等級的指示符。確定信任評級時考慮的特徵包括：</a:t>
            </a:r>
          </a:p>
          <a:p>
            <a:pPr marL="0" indent="0">
              <a:buNone/>
            </a:pPr>
            <a:endParaRPr lang="zh-TW" altLang="en-US" sz="1600" dirty="0">
              <a:latin typeface="標楷體" panose="03000509000000000000" pitchFamily="65" charset="-120"/>
              <a:ea typeface="標楷體" panose="03000509000000000000" pitchFamily="65" charset="-120"/>
            </a:endParaRPr>
          </a:p>
          <a:p>
            <a:pPr marL="0" indent="0">
              <a:buNone/>
            </a:pPr>
            <a:r>
              <a:rPr lang="zh-TW" altLang="en-US" sz="1600" dirty="0">
                <a:latin typeface="標楷體" panose="03000509000000000000" pitchFamily="65" charset="-120"/>
                <a:ea typeface="標楷體" panose="03000509000000000000" pitchFamily="65" charset="-120"/>
              </a:rPr>
              <a:t>寄件者向企業發送電子郵件的時間長度</a:t>
            </a:r>
            <a:r>
              <a:rPr lang="en-US" altLang="zh-TW" sz="1600" dirty="0">
                <a:latin typeface="標楷體" panose="03000509000000000000" pitchFamily="65" charset="-120"/>
                <a:ea typeface="標楷體" panose="03000509000000000000" pitchFamily="65" charset="-120"/>
              </a:rPr>
              <a:t>		</a:t>
            </a:r>
            <a:r>
              <a:rPr lang="zh-TW" altLang="en-US" sz="1600" dirty="0">
                <a:latin typeface="標楷體" panose="03000509000000000000" pitchFamily="65" charset="-120"/>
                <a:ea typeface="標楷體" panose="03000509000000000000" pitchFamily="65" charset="-120"/>
              </a:rPr>
              <a:t>發送者與之互動的企業中的接收者數量</a:t>
            </a:r>
            <a:r>
              <a:rPr lang="en-US" altLang="zh-TW" sz="1600" dirty="0">
                <a:latin typeface="標楷體" panose="03000509000000000000" pitchFamily="65" charset="-120"/>
                <a:ea typeface="標楷體" panose="03000509000000000000" pitchFamily="65" charset="-120"/>
              </a:rPr>
              <a:t>	</a:t>
            </a:r>
          </a:p>
          <a:p>
            <a:pPr marL="0" indent="0">
              <a:buNone/>
            </a:pPr>
            <a:r>
              <a:rPr lang="zh-TW" altLang="en-US" sz="1600" dirty="0">
                <a:latin typeface="標楷體" panose="03000509000000000000" pitchFamily="65" charset="-120"/>
                <a:ea typeface="標楷體" panose="03000509000000000000" pitchFamily="65" charset="-120"/>
              </a:rPr>
              <a:t>寄件者與企業發起的訊息比率</a:t>
            </a:r>
            <a:r>
              <a:rPr lang="en-US" altLang="zh-TW" sz="1600" dirty="0">
                <a:latin typeface="標楷體" panose="03000509000000000000" pitchFamily="65" charset="-120"/>
                <a:ea typeface="標楷體" panose="03000509000000000000" pitchFamily="65" charset="-120"/>
              </a:rPr>
              <a:t>				</a:t>
            </a:r>
            <a:r>
              <a:rPr lang="zh-TW" altLang="en-US" sz="1600" dirty="0">
                <a:latin typeface="標楷體" panose="03000509000000000000" pitchFamily="65" charset="-120"/>
                <a:ea typeface="標楷體" panose="03000509000000000000" pitchFamily="65" charset="-120"/>
              </a:rPr>
              <a:t>寄件者郵件已開啟與未開啟的比率</a:t>
            </a:r>
            <a:r>
              <a:rPr lang="en-US" altLang="zh-TW" sz="1600" dirty="0">
                <a:latin typeface="標楷體" panose="03000509000000000000" pitchFamily="65" charset="-120"/>
                <a:ea typeface="標楷體" panose="03000509000000000000" pitchFamily="65" charset="-120"/>
              </a:rPr>
              <a:t>	</a:t>
            </a:r>
          </a:p>
          <a:p>
            <a:pPr marL="0" indent="0">
              <a:buNone/>
            </a:pPr>
            <a:r>
              <a:rPr lang="zh-TW" altLang="en-US" sz="1600" dirty="0">
                <a:latin typeface="標楷體" panose="03000509000000000000" pitchFamily="65" charset="-120"/>
                <a:ea typeface="標楷體" panose="03000509000000000000" pitchFamily="65" charset="-120"/>
              </a:rPr>
              <a:t>從該寄件者收到的電子郵件數量</a:t>
            </a:r>
            <a:r>
              <a:rPr lang="en-US" altLang="zh-TW" sz="1600" dirty="0">
                <a:latin typeface="標楷體" panose="03000509000000000000" pitchFamily="65" charset="-120"/>
                <a:ea typeface="標楷體" panose="03000509000000000000" pitchFamily="65" charset="-120"/>
              </a:rPr>
              <a:t>			</a:t>
            </a:r>
            <a:r>
              <a:rPr lang="zh-TW" altLang="en-US" sz="1600" dirty="0">
                <a:latin typeface="標楷體" panose="03000509000000000000" pitchFamily="65" charset="-120"/>
                <a:ea typeface="標楷體" panose="03000509000000000000" pitchFamily="65" charset="-120"/>
              </a:rPr>
              <a:t>回覆該寄件者的電子郵件數量</a:t>
            </a:r>
          </a:p>
          <a:p>
            <a:pPr marL="0" indent="0">
              <a:buNone/>
            </a:pPr>
            <a:r>
              <a:rPr lang="zh-TW" altLang="en-US" sz="1600" dirty="0">
                <a:latin typeface="標楷體" panose="03000509000000000000" pitchFamily="65" charset="-120"/>
                <a:ea typeface="標楷體" panose="03000509000000000000" pitchFamily="65" charset="-120"/>
              </a:rPr>
              <a:t>來自該寄件者的未開啟的電子郵件數量</a:t>
            </a:r>
            <a:r>
              <a:rPr lang="en-US" altLang="zh-TW" sz="1600" dirty="0">
                <a:latin typeface="標楷體" panose="03000509000000000000" pitchFamily="65" charset="-120"/>
                <a:ea typeface="標楷體" panose="03000509000000000000" pitchFamily="65" charset="-120"/>
              </a:rPr>
              <a:t>		</a:t>
            </a:r>
            <a:r>
              <a:rPr lang="zh-TW" altLang="en-US" sz="1600" dirty="0">
                <a:latin typeface="標楷體" panose="03000509000000000000" pitchFamily="65" charset="-120"/>
                <a:ea typeface="標楷體" panose="03000509000000000000" pitchFamily="65" charset="-120"/>
              </a:rPr>
              <a:t>來自該寄件者的未開啟且包含附件的電子郵件數量</a:t>
            </a:r>
          </a:p>
          <a:p>
            <a:pPr marL="0" indent="0">
              <a:buNone/>
            </a:pPr>
            <a:r>
              <a:rPr lang="zh-TW" altLang="en-US" sz="1600" dirty="0">
                <a:latin typeface="標楷體" panose="03000509000000000000" pitchFamily="65" charset="-120"/>
                <a:ea typeface="標楷體" panose="03000509000000000000" pitchFamily="65" charset="-120"/>
              </a:rPr>
              <a:t>來自該寄件者的未開啟且包含 </a:t>
            </a:r>
            <a:r>
              <a:rPr lang="en-US" altLang="zh-TW" sz="1600" dirty="0">
                <a:latin typeface="標楷體" panose="03000509000000000000" pitchFamily="65" charset="-120"/>
                <a:ea typeface="標楷體" panose="03000509000000000000" pitchFamily="65" charset="-120"/>
              </a:rPr>
              <a:t>URL </a:t>
            </a:r>
            <a:r>
              <a:rPr lang="zh-TW" altLang="en-US" sz="1600" dirty="0">
                <a:latin typeface="標楷體" panose="03000509000000000000" pitchFamily="65" charset="-120"/>
                <a:ea typeface="標楷體" panose="03000509000000000000" pitchFamily="65" charset="-120"/>
              </a:rPr>
              <a:t>的電子郵件數量</a:t>
            </a:r>
            <a:r>
              <a:rPr lang="en-US" altLang="zh-TW" sz="1600" dirty="0">
                <a:latin typeface="標楷體" panose="03000509000000000000" pitchFamily="65" charset="-120"/>
                <a:ea typeface="標楷體" panose="03000509000000000000" pitchFamily="65" charset="-120"/>
              </a:rPr>
              <a:t>	</a:t>
            </a:r>
            <a:r>
              <a:rPr lang="zh-TW" altLang="en-US" sz="1600" dirty="0">
                <a:latin typeface="標楷體" panose="03000509000000000000" pitchFamily="65" charset="-120"/>
                <a:ea typeface="標楷體" panose="03000509000000000000" pitchFamily="65" charset="-120"/>
              </a:rPr>
              <a:t>發送給該寄件者的電子郵件數量</a:t>
            </a:r>
            <a:r>
              <a:rPr lang="en-US" altLang="zh-TW" sz="1600" dirty="0">
                <a:latin typeface="標楷體" panose="03000509000000000000" pitchFamily="65" charset="-120"/>
                <a:ea typeface="標楷體" panose="03000509000000000000" pitchFamily="65" charset="-120"/>
              </a:rPr>
              <a:t>	</a:t>
            </a:r>
          </a:p>
          <a:p>
            <a:pPr marL="0" indent="0">
              <a:buNone/>
            </a:pPr>
            <a:r>
              <a:rPr lang="zh-TW" altLang="en-US" sz="1600" dirty="0">
                <a:latin typeface="標楷體" panose="03000509000000000000" pitchFamily="65" charset="-120"/>
                <a:ea typeface="標楷體" panose="03000509000000000000" pitchFamily="65" charset="-120"/>
              </a:rPr>
              <a:t>從該寄件者收到的電子郵件回覆數。</a:t>
            </a:r>
          </a:p>
        </p:txBody>
      </p:sp>
    </p:spTree>
    <p:extLst>
      <p:ext uri="{BB962C8B-B14F-4D97-AF65-F5344CB8AC3E}">
        <p14:creationId xmlns:p14="http://schemas.microsoft.com/office/powerpoint/2010/main" val="11464247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6983" y="461697"/>
            <a:ext cx="10306647" cy="1078461"/>
          </a:xfrm>
        </p:spPr>
        <p:txBody>
          <a:bodyPr>
            <a:normAutofit/>
          </a:bodyPr>
          <a:lstStyle/>
          <a:p>
            <a:r>
              <a:rPr lang="en-US" altLang="zh-TW" sz="2800" dirty="0">
                <a:latin typeface="標楷體" panose="03000509000000000000" pitchFamily="65" charset="-120"/>
                <a:ea typeface="標楷體" panose="03000509000000000000" pitchFamily="65" charset="-120"/>
              </a:rPr>
              <a:t>3.</a:t>
            </a:r>
            <a:r>
              <a:rPr lang="zh-TW" altLang="en-US" sz="2800" dirty="0">
                <a:latin typeface="標楷體" panose="03000509000000000000" pitchFamily="65" charset="-120"/>
                <a:ea typeface="標楷體" panose="03000509000000000000" pitchFamily="65" charset="-120"/>
              </a:rPr>
              <a:t>訊息分析 </a:t>
            </a:r>
            <a:r>
              <a:rPr lang="en-US" altLang="zh-TW" sz="2800" dirty="0">
                <a:latin typeface="標楷體" panose="03000509000000000000" pitchFamily="65" charset="-120"/>
                <a:ea typeface="標楷體" panose="03000509000000000000" pitchFamily="65" charset="-120"/>
              </a:rPr>
              <a:t>Message Analysis |</a:t>
            </a:r>
            <a:r>
              <a:rPr lang="zh-TW" altLang="en-US" sz="2800" dirty="0">
                <a:latin typeface="標楷體" panose="03000509000000000000" pitchFamily="65" charset="-120"/>
                <a:ea typeface="標楷體" panose="03000509000000000000" pitchFamily="65" charset="-120"/>
              </a:rPr>
              <a:t>寄件者信譽分析 </a:t>
            </a:r>
            <a:r>
              <a:rPr lang="en-US" altLang="zh-TW" sz="2800" dirty="0">
                <a:latin typeface="標楷體" panose="03000509000000000000" pitchFamily="65" charset="-120"/>
                <a:ea typeface="標楷體" panose="03000509000000000000" pitchFamily="65" charset="-120"/>
              </a:rPr>
              <a:t>Sender Reputation Analysis</a:t>
            </a:r>
          </a:p>
        </p:txBody>
      </p:sp>
      <p:sp>
        <p:nvSpPr>
          <p:cNvPr id="3" name="內容版面配置區 2"/>
          <p:cNvSpPr>
            <a:spLocks noGrp="1"/>
          </p:cNvSpPr>
          <p:nvPr>
            <p:ph idx="1"/>
          </p:nvPr>
        </p:nvSpPr>
        <p:spPr>
          <a:xfrm>
            <a:off x="1590722" y="1540158"/>
            <a:ext cx="10387624" cy="3997201"/>
          </a:xfrm>
        </p:spPr>
        <p:txBody>
          <a:bodyPr>
            <a:noAutofit/>
          </a:bodyPr>
          <a:lstStyle/>
          <a:p>
            <a:pPr marL="0" indent="0">
              <a:buNone/>
            </a:pPr>
            <a:r>
              <a:rPr lang="zh-TW" altLang="en-US" sz="2000" dirty="0">
                <a:latin typeface="標楷體" panose="03000509000000000000" pitchFamily="65" charset="-120"/>
                <a:ea typeface="標楷體" panose="03000509000000000000" pitchFamily="65" charset="-120"/>
              </a:rPr>
              <a:t>例如，與寄件者互動的收件者數量或從寄件者收到的電子郵件數量的值越高，信任評級越高。信任評級可以將寄件者分類為未評級、中立、可信、可疑或惡意。</a:t>
            </a:r>
            <a:endParaRPr lang="en-US" altLang="zh-TW" sz="2000" dirty="0">
              <a:latin typeface="標楷體" panose="03000509000000000000" pitchFamily="65" charset="-120"/>
              <a:ea typeface="標楷體" panose="03000509000000000000" pitchFamily="65" charset="-120"/>
            </a:endParaRPr>
          </a:p>
          <a:p>
            <a:pPr marL="0" indent="0">
              <a:buNone/>
            </a:pPr>
            <a:endParaRPr lang="en-US" altLang="zh-TW" sz="2000" dirty="0">
              <a:latin typeface="標楷體" panose="03000509000000000000" pitchFamily="65" charset="-120"/>
              <a:ea typeface="標楷體" panose="03000509000000000000" pitchFamily="65" charset="-120"/>
            </a:endParaRPr>
          </a:p>
          <a:p>
            <a:pPr marL="0" indent="0">
              <a:buNone/>
            </a:pPr>
            <a:r>
              <a:rPr lang="zh-TW" altLang="en-US" sz="2000" dirty="0">
                <a:latin typeface="標楷體" panose="03000509000000000000" pitchFamily="65" charset="-120"/>
                <a:ea typeface="標楷體" panose="03000509000000000000" pitchFamily="65" charset="-120"/>
              </a:rPr>
              <a:t>注意事項</a:t>
            </a:r>
          </a:p>
          <a:p>
            <a:pPr marL="0" indent="0">
              <a:buNone/>
            </a:pPr>
            <a:r>
              <a:rPr lang="zh-TW" altLang="en-US" sz="2000" dirty="0">
                <a:latin typeface="標楷體" panose="03000509000000000000" pitchFamily="65" charset="-120"/>
                <a:ea typeface="標楷體" panose="03000509000000000000" pitchFamily="65" charset="-120"/>
              </a:rPr>
              <a:t>如果寄件者的網域被欺騙並被用來發送未經授權的電子郵件，則來自寄件者的合法電子郵件隨著時間的推移可能會收到較低的信任評級。</a:t>
            </a:r>
            <a:endParaRPr lang="zh-TW" altLang="en-US" sz="2000" spc="100" dirty="0">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2"/>
          <a:stretch>
            <a:fillRect/>
          </a:stretch>
        </p:blipFill>
        <p:spPr>
          <a:xfrm>
            <a:off x="3153013" y="4083730"/>
            <a:ext cx="5936254" cy="1269604"/>
          </a:xfrm>
          <a:prstGeom prst="rect">
            <a:avLst/>
          </a:prstGeom>
        </p:spPr>
      </p:pic>
    </p:spTree>
    <p:extLst>
      <p:ext uri="{BB962C8B-B14F-4D97-AF65-F5344CB8AC3E}">
        <p14:creationId xmlns:p14="http://schemas.microsoft.com/office/powerpoint/2010/main" val="10848494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4021" y="84514"/>
            <a:ext cx="7579502" cy="1078461"/>
          </a:xfrm>
        </p:spPr>
        <p:txBody>
          <a:bodyPr>
            <a:normAutofit/>
          </a:bodyPr>
          <a:lstStyle/>
          <a:p>
            <a:r>
              <a:rPr lang="en-US" altLang="zh-TW" sz="2800" dirty="0">
                <a:latin typeface="標楷體" panose="03000509000000000000" pitchFamily="65" charset="-120"/>
                <a:ea typeface="標楷體" panose="03000509000000000000" pitchFamily="65" charset="-120"/>
              </a:rPr>
              <a:t>4.</a:t>
            </a:r>
            <a:r>
              <a:rPr lang="zh-TW" altLang="en-US" sz="2800" dirty="0">
                <a:latin typeface="標楷體" panose="03000509000000000000" pitchFamily="65" charset="-120"/>
                <a:ea typeface="標楷體" panose="03000509000000000000" pitchFamily="65" charset="-120"/>
              </a:rPr>
              <a:t>網路流量分析</a:t>
            </a:r>
            <a:r>
              <a:rPr lang="en-US" altLang="zh-TW" sz="2800" dirty="0">
                <a:latin typeface="標楷體" panose="03000509000000000000" pitchFamily="65" charset="-120"/>
                <a:ea typeface="標楷體" panose="03000509000000000000" pitchFamily="65" charset="-120"/>
              </a:rPr>
              <a:t>(Network Traffic Analysis)</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|DNS</a:t>
            </a:r>
            <a:r>
              <a:rPr lang="zh-TW" altLang="en-US" sz="2800" dirty="0">
                <a:latin typeface="標楷體" panose="03000509000000000000" pitchFamily="65" charset="-120"/>
                <a:ea typeface="標楷體" panose="03000509000000000000" pitchFamily="65" charset="-120"/>
              </a:rPr>
              <a:t>流量分析</a:t>
            </a:r>
            <a:r>
              <a:rPr lang="en-US" altLang="zh-TW" sz="2800" dirty="0">
                <a:latin typeface="標楷體" panose="03000509000000000000" pitchFamily="65" charset="-120"/>
                <a:ea typeface="標楷體" panose="03000509000000000000" pitchFamily="65" charset="-120"/>
              </a:rPr>
              <a:t>(DNS Traffic Analysis)</a:t>
            </a:r>
          </a:p>
        </p:txBody>
      </p:sp>
      <p:sp>
        <p:nvSpPr>
          <p:cNvPr id="3" name="內容版面配置區 2"/>
          <p:cNvSpPr>
            <a:spLocks noGrp="1"/>
          </p:cNvSpPr>
          <p:nvPr>
            <p:ph idx="1"/>
          </p:nvPr>
        </p:nvSpPr>
        <p:spPr>
          <a:xfrm>
            <a:off x="1642368" y="1070941"/>
            <a:ext cx="10027131" cy="5618383"/>
          </a:xfrm>
        </p:spPr>
        <p:txBody>
          <a:bodyPr>
            <a:noAutofit/>
          </a:bodyPr>
          <a:lstStyle/>
          <a:p>
            <a:pPr marL="0" indent="0">
              <a:buNone/>
            </a:pPr>
            <a:r>
              <a:rPr lang="zh-TW" altLang="en-US" sz="1400" b="1" spc="100" dirty="0">
                <a:latin typeface="標楷體" panose="03000509000000000000" pitchFamily="65" charset="-120"/>
                <a:ea typeface="標楷體" panose="03000509000000000000" pitchFamily="65" charset="-120"/>
              </a:rPr>
              <a:t>定義</a:t>
            </a:r>
          </a:p>
          <a:p>
            <a:pPr marL="0" indent="0">
              <a:buNone/>
            </a:pPr>
            <a:r>
              <a:rPr lang="zh-TW" altLang="en-US" sz="1400" b="1" spc="100" dirty="0">
                <a:latin typeface="標楷體" panose="03000509000000000000" pitchFamily="65" charset="-120"/>
                <a:ea typeface="標楷體" panose="03000509000000000000" pitchFamily="65" charset="-120"/>
              </a:rPr>
              <a:t>分析網域元數據，包括名稱和 </a:t>
            </a:r>
            <a:r>
              <a:rPr lang="en-US" altLang="zh-TW" sz="1400" b="1" spc="100" dirty="0">
                <a:latin typeface="標楷體" panose="03000509000000000000" pitchFamily="65" charset="-120"/>
                <a:ea typeface="標楷體" panose="03000509000000000000" pitchFamily="65" charset="-120"/>
              </a:rPr>
              <a:t>DNS </a:t>
            </a:r>
            <a:r>
              <a:rPr lang="zh-TW" altLang="en-US" sz="1400" b="1" spc="100" dirty="0">
                <a:latin typeface="標楷體" panose="03000509000000000000" pitchFamily="65" charset="-120"/>
                <a:ea typeface="標楷體" panose="03000509000000000000" pitchFamily="65" charset="-120"/>
              </a:rPr>
              <a:t>記錄，以確定該網域是否可能解析為不良主機。</a:t>
            </a:r>
            <a:r>
              <a:rPr lang="en-US" altLang="zh-TW" sz="1400" b="1" spc="100" dirty="0">
                <a:latin typeface="標楷體" panose="03000509000000000000" pitchFamily="65" charset="-120"/>
                <a:ea typeface="標楷體" panose="03000509000000000000" pitchFamily="65" charset="-120"/>
              </a:rPr>
              <a:t>	</a:t>
            </a:r>
            <a:r>
              <a:rPr lang="zh-TW" altLang="en-US" sz="1400" b="1" spc="100" dirty="0">
                <a:latin typeface="標楷體" panose="03000509000000000000" pitchFamily="65" charset="-120"/>
                <a:ea typeface="標楷體" panose="03000509000000000000" pitchFamily="65" charset="-120"/>
              </a:rPr>
              <a:t>同義詞： 域名分析 。</a:t>
            </a:r>
            <a:endParaRPr lang="en-US" altLang="zh-TW" sz="1400" b="1" spc="100" dirty="0">
              <a:latin typeface="標楷體" panose="03000509000000000000" pitchFamily="65" charset="-120"/>
              <a:ea typeface="標楷體" panose="03000509000000000000" pitchFamily="65" charset="-120"/>
            </a:endParaRPr>
          </a:p>
          <a:p>
            <a:pPr marL="0" indent="0">
              <a:buNone/>
            </a:pPr>
            <a:endParaRPr lang="zh-TW" altLang="en-US" sz="1400" b="1" spc="100" dirty="0">
              <a:latin typeface="標楷體" panose="03000509000000000000" pitchFamily="65" charset="-120"/>
              <a:ea typeface="標楷體" panose="03000509000000000000" pitchFamily="65" charset="-120"/>
            </a:endParaRPr>
          </a:p>
          <a:p>
            <a:pPr marL="0" indent="0">
              <a:buNone/>
            </a:pPr>
            <a:r>
              <a:rPr lang="zh-TW" altLang="en-US" sz="1400" b="1" spc="100" dirty="0">
                <a:latin typeface="標楷體" panose="03000509000000000000" pitchFamily="65" charset="-120"/>
                <a:ea typeface="標楷體" panose="03000509000000000000" pitchFamily="65" charset="-120"/>
              </a:rPr>
              <a:t>運作</a:t>
            </a:r>
          </a:p>
          <a:p>
            <a:pPr marL="0" indent="0">
              <a:buNone/>
            </a:pPr>
            <a:r>
              <a:rPr lang="zh-TW" altLang="en-US" sz="1400" b="1" spc="100" dirty="0">
                <a:latin typeface="標楷體" panose="03000509000000000000" pitchFamily="65" charset="-120"/>
                <a:ea typeface="標楷體" panose="03000509000000000000" pitchFamily="65" charset="-120"/>
              </a:rPr>
              <a:t>該技術可以透過多種方式來實現。</a:t>
            </a:r>
          </a:p>
          <a:p>
            <a:pPr marL="0" indent="0">
              <a:buNone/>
            </a:pPr>
            <a:endParaRPr lang="zh-TW" altLang="en-US" sz="1400" b="1" spc="100" dirty="0">
              <a:latin typeface="標楷體" panose="03000509000000000000" pitchFamily="65" charset="-120"/>
              <a:ea typeface="標楷體" panose="03000509000000000000" pitchFamily="65" charset="-120"/>
            </a:endParaRPr>
          </a:p>
          <a:p>
            <a:pPr marL="0" indent="0">
              <a:buNone/>
            </a:pPr>
            <a:r>
              <a:rPr lang="zh-TW" altLang="en-US" sz="1400" b="1" spc="100" dirty="0">
                <a:latin typeface="標楷體" panose="03000509000000000000" pitchFamily="65" charset="-120"/>
                <a:ea typeface="標楷體" panose="03000509000000000000" pitchFamily="65" charset="-120"/>
              </a:rPr>
              <a:t>一個範例分析確定網域是否是透過演算法產生的。域生成演算法 </a:t>
            </a:r>
            <a:r>
              <a:rPr lang="en-US" altLang="zh-TW" sz="1400" b="1" spc="100" dirty="0">
                <a:latin typeface="標楷體" panose="03000509000000000000" pitchFamily="65" charset="-120"/>
                <a:ea typeface="標楷體" panose="03000509000000000000" pitchFamily="65" charset="-120"/>
              </a:rPr>
              <a:t>(DGA) </a:t>
            </a:r>
            <a:r>
              <a:rPr lang="zh-TW" altLang="en-US" sz="1400" b="1" spc="100" dirty="0">
                <a:latin typeface="標楷體" panose="03000509000000000000" pitchFamily="65" charset="-120"/>
                <a:ea typeface="標楷體" panose="03000509000000000000" pitchFamily="65" charset="-120"/>
              </a:rPr>
              <a:t>有時用於自動建立解析為 </a:t>
            </a:r>
            <a:r>
              <a:rPr lang="en-US" altLang="zh-TW" sz="1400" b="1" spc="100" dirty="0">
                <a:latin typeface="標楷體" panose="03000509000000000000" pitchFamily="65" charset="-120"/>
                <a:ea typeface="標楷體" panose="03000509000000000000" pitchFamily="65" charset="-120"/>
              </a:rPr>
              <a:t>C2 </a:t>
            </a:r>
            <a:r>
              <a:rPr lang="zh-TW" altLang="en-US" sz="1400" b="1" spc="100" dirty="0">
                <a:latin typeface="標楷體" panose="03000509000000000000" pitchFamily="65" charset="-120"/>
                <a:ea typeface="標楷體" panose="03000509000000000000" pitchFamily="65" charset="-120"/>
              </a:rPr>
              <a:t>基礎設施的域名，而無需直接將相關域編碼到惡意程式碼中。</a:t>
            </a:r>
          </a:p>
          <a:p>
            <a:pPr marL="0" indent="0">
              <a:buNone/>
            </a:pPr>
            <a:r>
              <a:rPr lang="zh-TW" altLang="en-US" sz="1400" b="1" spc="100" dirty="0">
                <a:latin typeface="標楷體" panose="03000509000000000000" pitchFamily="65" charset="-120"/>
                <a:ea typeface="標楷體" panose="03000509000000000000" pitchFamily="65" charset="-120"/>
              </a:rPr>
              <a:t>另一種方法分析有關已訪問的域的信息，包括域名是否長於常見長度、是否訪問了動態</a:t>
            </a:r>
            <a:r>
              <a:rPr lang="en-US" altLang="zh-TW" sz="1400" b="1" spc="100" dirty="0">
                <a:latin typeface="標楷體" panose="03000509000000000000" pitchFamily="65" charset="-120"/>
                <a:ea typeface="標楷體" panose="03000509000000000000" pitchFamily="65" charset="-120"/>
              </a:rPr>
              <a:t>DNS</a:t>
            </a:r>
            <a:r>
              <a:rPr lang="zh-TW" altLang="en-US" sz="1400" b="1" spc="100" dirty="0">
                <a:latin typeface="標楷體" panose="03000509000000000000" pitchFamily="65" charset="-120"/>
                <a:ea typeface="標楷體" panose="03000509000000000000" pitchFamily="65" charset="-120"/>
              </a:rPr>
              <a:t>域、是否訪問了快速通量域以及是否訪問了最近創建的域。這些因素用於制定分數，如果該分數超過特定閾值，則會產生警報。</a:t>
            </a:r>
          </a:p>
          <a:p>
            <a:pPr marL="0" indent="0">
              <a:buNone/>
            </a:pPr>
            <a:r>
              <a:rPr lang="zh-TW" altLang="en-US" sz="1400" b="1" spc="100" dirty="0">
                <a:latin typeface="標楷體" panose="03000509000000000000" pitchFamily="65" charset="-120"/>
                <a:ea typeface="標楷體" panose="03000509000000000000" pitchFamily="65" charset="-120"/>
              </a:rPr>
              <a:t>收集的惡意軟體樣本可以在虛擬環境中執行，以識別執行期間連接到的網路域。然後將網路域產生簽章以識別其他主機的壞域。</a:t>
            </a:r>
          </a:p>
          <a:p>
            <a:pPr marL="0" indent="0">
              <a:buNone/>
            </a:pPr>
            <a:r>
              <a:rPr lang="zh-TW" altLang="en-US" sz="1400" b="1" spc="100" dirty="0">
                <a:latin typeface="標楷體" panose="03000509000000000000" pitchFamily="65" charset="-120"/>
                <a:ea typeface="標楷體" panose="03000509000000000000" pitchFamily="65" charset="-120"/>
              </a:rPr>
              <a:t>此技術不會檢查網域中託管的內容。</a:t>
            </a:r>
          </a:p>
          <a:p>
            <a:pPr marL="0" indent="0">
              <a:buNone/>
            </a:pPr>
            <a:endParaRPr lang="zh-TW" altLang="en-US" sz="1400" b="1" spc="100" dirty="0">
              <a:latin typeface="標楷體" panose="03000509000000000000" pitchFamily="65" charset="-120"/>
              <a:ea typeface="標楷體" panose="03000509000000000000" pitchFamily="65" charset="-120"/>
            </a:endParaRPr>
          </a:p>
          <a:p>
            <a:pPr marL="0" indent="0">
              <a:buNone/>
            </a:pPr>
            <a:r>
              <a:rPr lang="zh-TW" altLang="en-US" sz="1400" b="1" spc="100" dirty="0">
                <a:latin typeface="標楷體" panose="03000509000000000000" pitchFamily="65" charset="-120"/>
                <a:ea typeface="標楷體" panose="03000509000000000000" pitchFamily="65" charset="-120"/>
              </a:rPr>
              <a:t>注意事項</a:t>
            </a:r>
          </a:p>
          <a:p>
            <a:pPr marL="0" indent="0">
              <a:buNone/>
            </a:pPr>
            <a:r>
              <a:rPr lang="en-US" altLang="zh-TW" sz="1400" b="1" spc="100" dirty="0">
                <a:latin typeface="標楷體" panose="03000509000000000000" pitchFamily="65" charset="-120"/>
                <a:ea typeface="標楷體" panose="03000509000000000000" pitchFamily="65" charset="-120"/>
              </a:rPr>
              <a:t>DNS </a:t>
            </a:r>
            <a:r>
              <a:rPr lang="zh-TW" altLang="en-US" sz="1400" b="1" spc="100" dirty="0">
                <a:latin typeface="標楷體" panose="03000509000000000000" pitchFamily="65" charset="-120"/>
                <a:ea typeface="標楷體" panose="03000509000000000000" pitchFamily="65" charset="-120"/>
              </a:rPr>
              <a:t>會產生大量流量，即時分析可能會佔用大量資源。</a:t>
            </a:r>
          </a:p>
          <a:p>
            <a:pPr marL="0" indent="0">
              <a:buNone/>
            </a:pPr>
            <a:r>
              <a:rPr lang="zh-TW" altLang="en-US" sz="1400" b="1" spc="100" dirty="0">
                <a:latin typeface="標楷體" panose="03000509000000000000" pitchFamily="65" charset="-120"/>
                <a:ea typeface="標楷體" panose="03000509000000000000" pitchFamily="65" charset="-120"/>
              </a:rPr>
              <a:t>如果伺服器受到損害（例如，作為水坑攻擊的一部分），但指向該伺服器的 </a:t>
            </a:r>
            <a:r>
              <a:rPr lang="en-US" altLang="zh-TW" sz="1400" b="1" spc="100" dirty="0">
                <a:latin typeface="標楷體" panose="03000509000000000000" pitchFamily="65" charset="-120"/>
                <a:ea typeface="標楷體" panose="03000509000000000000" pitchFamily="65" charset="-120"/>
              </a:rPr>
              <a:t>DNS </a:t>
            </a:r>
            <a:r>
              <a:rPr lang="zh-TW" altLang="en-US" sz="1400" b="1" spc="100" dirty="0">
                <a:latin typeface="標楷體" panose="03000509000000000000" pitchFamily="65" charset="-120"/>
                <a:ea typeface="標楷體" panose="03000509000000000000" pitchFamily="65" charset="-120"/>
              </a:rPr>
              <a:t>資訊未更改，則此技術將無法擷取此類事件。</a:t>
            </a:r>
          </a:p>
        </p:txBody>
      </p:sp>
      <p:pic>
        <p:nvPicPr>
          <p:cNvPr id="4" name="圖片 3"/>
          <p:cNvPicPr>
            <a:picLocks noChangeAspect="1"/>
          </p:cNvPicPr>
          <p:nvPr/>
        </p:nvPicPr>
        <p:blipFill>
          <a:blip r:embed="rId2"/>
          <a:stretch>
            <a:fillRect/>
          </a:stretch>
        </p:blipFill>
        <p:spPr>
          <a:xfrm>
            <a:off x="6744749" y="1875957"/>
            <a:ext cx="4617547" cy="1186840"/>
          </a:xfrm>
          <a:prstGeom prst="rect">
            <a:avLst/>
          </a:prstGeom>
        </p:spPr>
      </p:pic>
    </p:spTree>
    <p:extLst>
      <p:ext uri="{BB962C8B-B14F-4D97-AF65-F5344CB8AC3E}">
        <p14:creationId xmlns:p14="http://schemas.microsoft.com/office/powerpoint/2010/main" val="24270729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6983" y="461697"/>
            <a:ext cx="9330103" cy="1078461"/>
          </a:xfrm>
        </p:spPr>
        <p:txBody>
          <a:bodyPr>
            <a:normAutofit/>
          </a:bodyPr>
          <a:lstStyle/>
          <a:p>
            <a:r>
              <a:rPr lang="en-US" altLang="zh-TW" sz="2800" dirty="0">
                <a:latin typeface="標楷體" panose="03000509000000000000" pitchFamily="65" charset="-120"/>
                <a:ea typeface="標楷體" panose="03000509000000000000" pitchFamily="65" charset="-120"/>
              </a:rPr>
              <a:t>5.</a:t>
            </a:r>
            <a:r>
              <a:rPr lang="zh-TW" altLang="en-US" sz="2800" dirty="0">
                <a:latin typeface="標楷體" panose="03000509000000000000" pitchFamily="65" charset="-120"/>
                <a:ea typeface="標楷體" panose="03000509000000000000" pitchFamily="65" charset="-120"/>
              </a:rPr>
              <a:t>平台監控</a:t>
            </a:r>
            <a:r>
              <a:rPr lang="en-US" altLang="zh-TW" sz="2800" dirty="0">
                <a:latin typeface="標楷體" panose="03000509000000000000" pitchFamily="65" charset="-120"/>
                <a:ea typeface="標楷體" panose="03000509000000000000" pitchFamily="65" charset="-120"/>
              </a:rPr>
              <a:t>(Platform Monitoring)</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檔案完整性監控 </a:t>
            </a:r>
            <a:r>
              <a:rPr lang="en-US" altLang="zh-TW" sz="2800" dirty="0">
                <a:latin typeface="標楷體" panose="03000509000000000000" pitchFamily="65" charset="-120"/>
                <a:ea typeface="標楷體" panose="03000509000000000000" pitchFamily="65" charset="-120"/>
              </a:rPr>
              <a:t>File Integrity Monitoring</a:t>
            </a:r>
          </a:p>
        </p:txBody>
      </p:sp>
      <p:sp>
        <p:nvSpPr>
          <p:cNvPr id="3" name="內容版面配置區 2"/>
          <p:cNvSpPr>
            <a:spLocks noGrp="1"/>
          </p:cNvSpPr>
          <p:nvPr>
            <p:ph idx="1"/>
          </p:nvPr>
        </p:nvSpPr>
        <p:spPr>
          <a:xfrm>
            <a:off x="1766983" y="1661160"/>
            <a:ext cx="8962027" cy="4881683"/>
          </a:xfrm>
        </p:spPr>
        <p:txBody>
          <a:bodyPr>
            <a:noAutofit/>
          </a:bodyPr>
          <a:lstStyle/>
          <a:p>
            <a:pPr marL="0" indent="0">
              <a:buNone/>
            </a:pPr>
            <a:r>
              <a:rPr lang="zh-TW" altLang="en-US" sz="2000" spc="100" dirty="0">
                <a:latin typeface="標楷體" panose="03000509000000000000" pitchFamily="65" charset="-120"/>
                <a:ea typeface="標楷體" panose="03000509000000000000" pitchFamily="65" charset="-120"/>
              </a:rPr>
              <a:t>定義</a:t>
            </a:r>
          </a:p>
          <a:p>
            <a:pPr marL="0" indent="0">
              <a:buNone/>
            </a:pPr>
            <a:r>
              <a:rPr lang="zh-TW" altLang="en-US" sz="2000" spc="100" dirty="0">
                <a:latin typeface="標楷體" panose="03000509000000000000" pitchFamily="65" charset="-120"/>
                <a:ea typeface="標楷體" panose="03000509000000000000" pitchFamily="65" charset="-120"/>
              </a:rPr>
              <a:t>偵測電腦系統中檔案的任何可疑變更。</a:t>
            </a:r>
          </a:p>
          <a:p>
            <a:pPr marL="0" indent="0">
              <a:buNone/>
            </a:pPr>
            <a:endParaRPr lang="zh-TW" altLang="en-US" sz="2000" spc="100" dirty="0">
              <a:latin typeface="標楷體" panose="03000509000000000000" pitchFamily="65" charset="-120"/>
              <a:ea typeface="標楷體" panose="03000509000000000000" pitchFamily="65" charset="-120"/>
            </a:endParaRPr>
          </a:p>
          <a:p>
            <a:pPr marL="0" indent="0">
              <a:buNone/>
            </a:pPr>
            <a:r>
              <a:rPr lang="zh-TW" altLang="en-US" sz="2000" spc="100" dirty="0">
                <a:latin typeface="標楷體" panose="03000509000000000000" pitchFamily="65" charset="-120"/>
                <a:ea typeface="標楷體" panose="03000509000000000000" pitchFamily="65" charset="-120"/>
              </a:rPr>
              <a:t>運作</a:t>
            </a:r>
          </a:p>
          <a:p>
            <a:pPr marL="0" indent="0">
              <a:buNone/>
            </a:pPr>
            <a:r>
              <a:rPr lang="en-US" altLang="zh-TW" sz="2000" spc="100" dirty="0">
                <a:latin typeface="標楷體" panose="03000509000000000000" pitchFamily="65" charset="-120"/>
                <a:ea typeface="標楷體" panose="03000509000000000000" pitchFamily="65" charset="-120"/>
              </a:rPr>
              <a:t>Windows </a:t>
            </a:r>
            <a:r>
              <a:rPr lang="zh-TW" altLang="en-US" sz="2000" spc="100" dirty="0">
                <a:latin typeface="標楷體" panose="03000509000000000000" pitchFamily="65" charset="-120"/>
                <a:ea typeface="標楷體" panose="03000509000000000000" pitchFamily="65" charset="-120"/>
              </a:rPr>
              <a:t>和 </a:t>
            </a:r>
            <a:r>
              <a:rPr lang="en-US" altLang="zh-TW" sz="2000" spc="100" dirty="0">
                <a:latin typeface="標楷體" panose="03000509000000000000" pitchFamily="65" charset="-120"/>
                <a:ea typeface="標楷體" panose="03000509000000000000" pitchFamily="65" charset="-120"/>
              </a:rPr>
              <a:t>Unix </a:t>
            </a:r>
            <a:r>
              <a:rPr lang="zh-TW" altLang="en-US" sz="2000" spc="100" dirty="0">
                <a:latin typeface="標楷體" panose="03000509000000000000" pitchFamily="65" charset="-120"/>
                <a:ea typeface="標楷體" panose="03000509000000000000" pitchFamily="65" charset="-120"/>
              </a:rPr>
              <a:t>中有許多工具可以監視系統中的特定文件，並在建立、修改或刪除任何工件時產生警報。他們透過將當前工件與先前的快照進行比較來實現這一點。</a:t>
            </a:r>
          </a:p>
          <a:p>
            <a:pPr marL="0" indent="0">
              <a:buNone/>
            </a:pPr>
            <a:endParaRPr lang="zh-TW" altLang="en-US" sz="2000" spc="100" dirty="0">
              <a:latin typeface="標楷體" panose="03000509000000000000" pitchFamily="65" charset="-120"/>
              <a:ea typeface="標楷體" panose="03000509000000000000" pitchFamily="65" charset="-120"/>
            </a:endParaRPr>
          </a:p>
          <a:p>
            <a:pPr marL="0" indent="0">
              <a:buNone/>
            </a:pPr>
            <a:r>
              <a:rPr lang="en-US" altLang="zh-TW" sz="2000" spc="100" dirty="0">
                <a:latin typeface="標楷體" panose="03000509000000000000" pitchFamily="65" charset="-120"/>
                <a:ea typeface="標楷體" panose="03000509000000000000" pitchFamily="65" charset="-120"/>
              </a:rPr>
              <a:t>Unix - Unix </a:t>
            </a:r>
            <a:r>
              <a:rPr lang="zh-TW" altLang="en-US" sz="2000" spc="100" dirty="0">
                <a:latin typeface="標楷體" panose="03000509000000000000" pitchFamily="65" charset="-120"/>
                <a:ea typeface="標楷體" panose="03000509000000000000" pitchFamily="65" charset="-120"/>
              </a:rPr>
              <a:t>系統有一個名為 </a:t>
            </a:r>
            <a:r>
              <a:rPr lang="en-US" altLang="zh-TW" sz="2000" spc="100" dirty="0">
                <a:latin typeface="標楷體" panose="03000509000000000000" pitchFamily="65" charset="-120"/>
                <a:ea typeface="標楷體" panose="03000509000000000000" pitchFamily="65" charset="-120"/>
              </a:rPr>
              <a:t>tripwire </a:t>
            </a:r>
            <a:r>
              <a:rPr lang="zh-TW" altLang="en-US" sz="2000" spc="100" dirty="0">
                <a:latin typeface="標楷體" panose="03000509000000000000" pitchFamily="65" charset="-120"/>
                <a:ea typeface="標楷體" panose="03000509000000000000" pitchFamily="65" charset="-120"/>
              </a:rPr>
              <a:t>的檔案完整性檢查工具。</a:t>
            </a:r>
            <a:r>
              <a:rPr lang="en-US" altLang="zh-TW" sz="2000" spc="100" dirty="0">
                <a:latin typeface="標楷體" panose="03000509000000000000" pitchFamily="65" charset="-120"/>
                <a:ea typeface="標楷體" panose="03000509000000000000" pitchFamily="65" charset="-120"/>
              </a:rPr>
              <a:t>Tripwire </a:t>
            </a:r>
            <a:r>
              <a:rPr lang="zh-TW" altLang="en-US" sz="2000" spc="100" dirty="0">
                <a:latin typeface="標楷體" panose="03000509000000000000" pitchFamily="65" charset="-120"/>
                <a:ea typeface="標楷體" panose="03000509000000000000" pitchFamily="65" charset="-120"/>
              </a:rPr>
              <a:t>首先初始化一個資料庫作為比較的基礎，然後掃描系統以將目前檔案系統的狀態與初始基礎資料庫進行比較。此外，使用者可以定義指定潛在違規行為的策略。</a:t>
            </a:r>
          </a:p>
        </p:txBody>
      </p:sp>
    </p:spTree>
    <p:extLst>
      <p:ext uri="{BB962C8B-B14F-4D97-AF65-F5344CB8AC3E}">
        <p14:creationId xmlns:p14="http://schemas.microsoft.com/office/powerpoint/2010/main" val="24136607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6983" y="461697"/>
            <a:ext cx="9330103" cy="1078461"/>
          </a:xfrm>
        </p:spPr>
        <p:txBody>
          <a:bodyPr>
            <a:normAutofit/>
          </a:bodyPr>
          <a:lstStyle/>
          <a:p>
            <a:r>
              <a:rPr lang="en-US" altLang="zh-TW" sz="2800" dirty="0">
                <a:latin typeface="標楷體" panose="03000509000000000000" pitchFamily="65" charset="-120"/>
                <a:ea typeface="標楷體" panose="03000509000000000000" pitchFamily="65" charset="-120"/>
              </a:rPr>
              <a:t>5.</a:t>
            </a:r>
            <a:r>
              <a:rPr lang="zh-TW" altLang="en-US" sz="2800" dirty="0">
                <a:latin typeface="標楷體" panose="03000509000000000000" pitchFamily="65" charset="-120"/>
                <a:ea typeface="標楷體" panose="03000509000000000000" pitchFamily="65" charset="-120"/>
              </a:rPr>
              <a:t>平台監控</a:t>
            </a:r>
            <a:r>
              <a:rPr lang="en-US" altLang="zh-TW" sz="2800" dirty="0">
                <a:latin typeface="標楷體" panose="03000509000000000000" pitchFamily="65" charset="-120"/>
                <a:ea typeface="標楷體" panose="03000509000000000000" pitchFamily="65" charset="-120"/>
              </a:rPr>
              <a:t>(Platform Monitoring)</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檔案完整性監控 </a:t>
            </a:r>
            <a:r>
              <a:rPr lang="en-US" altLang="zh-TW" sz="2800" dirty="0">
                <a:latin typeface="標楷體" panose="03000509000000000000" pitchFamily="65" charset="-120"/>
                <a:ea typeface="標楷體" panose="03000509000000000000" pitchFamily="65" charset="-120"/>
              </a:rPr>
              <a:t>File Integrity Monitoring</a:t>
            </a:r>
          </a:p>
        </p:txBody>
      </p:sp>
      <p:sp>
        <p:nvSpPr>
          <p:cNvPr id="3" name="內容版面配置區 2"/>
          <p:cNvSpPr>
            <a:spLocks noGrp="1"/>
          </p:cNvSpPr>
          <p:nvPr>
            <p:ph idx="1"/>
          </p:nvPr>
        </p:nvSpPr>
        <p:spPr>
          <a:xfrm>
            <a:off x="1766983" y="1661160"/>
            <a:ext cx="8962027" cy="3606583"/>
          </a:xfrm>
        </p:spPr>
        <p:txBody>
          <a:bodyPr>
            <a:noAutofit/>
          </a:bodyPr>
          <a:lstStyle/>
          <a:p>
            <a:pPr marL="0" indent="0">
              <a:buNone/>
            </a:pPr>
            <a:r>
              <a:rPr lang="en-US" altLang="zh-TW" sz="2000" spc="100" dirty="0">
                <a:latin typeface="標楷體" panose="03000509000000000000" pitchFamily="65" charset="-120"/>
                <a:ea typeface="標楷體" panose="03000509000000000000" pitchFamily="65" charset="-120"/>
              </a:rPr>
              <a:t>Windows - </a:t>
            </a:r>
            <a:r>
              <a:rPr lang="zh-TW" altLang="en-US" sz="2000" spc="100" dirty="0">
                <a:latin typeface="標楷體" panose="03000509000000000000" pitchFamily="65" charset="-120"/>
                <a:ea typeface="標楷體" panose="03000509000000000000" pitchFamily="65" charset="-120"/>
              </a:rPr>
              <a:t>在 </a:t>
            </a:r>
            <a:r>
              <a:rPr lang="en-US" altLang="zh-TW" sz="2000" spc="100" dirty="0">
                <a:latin typeface="標楷體" panose="03000509000000000000" pitchFamily="65" charset="-120"/>
                <a:ea typeface="標楷體" panose="03000509000000000000" pitchFamily="65" charset="-120"/>
              </a:rPr>
              <a:t>Microsoft Azure </a:t>
            </a:r>
            <a:r>
              <a:rPr lang="zh-TW" altLang="en-US" sz="2000" spc="100" dirty="0">
                <a:latin typeface="標楷體" panose="03000509000000000000" pitchFamily="65" charset="-120"/>
                <a:ea typeface="標楷體" panose="03000509000000000000" pitchFamily="65" charset="-120"/>
              </a:rPr>
              <a:t>中，可以啟用檔案完整性監控，它可以追蹤檔案和登錄項目的建立、刪除和特定檔案的修改。</a:t>
            </a:r>
          </a:p>
          <a:p>
            <a:pPr marL="0" indent="0">
              <a:buNone/>
            </a:pPr>
            <a:endParaRPr lang="zh-TW" altLang="en-US" sz="2000" spc="100" dirty="0">
              <a:latin typeface="標楷體" panose="03000509000000000000" pitchFamily="65" charset="-120"/>
              <a:ea typeface="標楷體" panose="03000509000000000000" pitchFamily="65" charset="-120"/>
            </a:endParaRPr>
          </a:p>
          <a:p>
            <a:pPr marL="0" indent="0">
              <a:buNone/>
            </a:pPr>
            <a:r>
              <a:rPr lang="zh-TW" altLang="en-US" sz="2000" spc="100" dirty="0">
                <a:latin typeface="標楷體" panose="03000509000000000000" pitchFamily="65" charset="-120"/>
                <a:ea typeface="標楷體" panose="03000509000000000000" pitchFamily="65" charset="-120"/>
              </a:rPr>
              <a:t>注意事項</a:t>
            </a:r>
          </a:p>
          <a:p>
            <a:pPr marL="0" indent="0">
              <a:buNone/>
            </a:pPr>
            <a:r>
              <a:rPr lang="zh-TW" altLang="en-US" sz="2000" spc="100" dirty="0">
                <a:latin typeface="標楷體" panose="03000509000000000000" pitchFamily="65" charset="-120"/>
                <a:ea typeface="標楷體" panose="03000509000000000000" pitchFamily="65" charset="-120"/>
              </a:rPr>
              <a:t>由於電腦系統的非靜態特性，檔案可能會不斷變化。文件完整性監控在針對小範圍的關鍵文件以限制正常使用過程中可能被修改的不必要文件的數量時效果最佳。定義策略的準確性和精確性也會影響該技術的有效性。</a:t>
            </a:r>
          </a:p>
        </p:txBody>
      </p:sp>
      <p:pic>
        <p:nvPicPr>
          <p:cNvPr id="4" name="圖片 3"/>
          <p:cNvPicPr>
            <a:picLocks noChangeAspect="1"/>
          </p:cNvPicPr>
          <p:nvPr/>
        </p:nvPicPr>
        <p:blipFill>
          <a:blip r:embed="rId2"/>
          <a:stretch>
            <a:fillRect/>
          </a:stretch>
        </p:blipFill>
        <p:spPr>
          <a:xfrm>
            <a:off x="2869609" y="4980374"/>
            <a:ext cx="6816788" cy="1252930"/>
          </a:xfrm>
          <a:prstGeom prst="rect">
            <a:avLst/>
          </a:prstGeom>
        </p:spPr>
      </p:pic>
    </p:spTree>
    <p:extLst>
      <p:ext uri="{BB962C8B-B14F-4D97-AF65-F5344CB8AC3E}">
        <p14:creationId xmlns:p14="http://schemas.microsoft.com/office/powerpoint/2010/main" val="17704577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59948" y="372920"/>
            <a:ext cx="7581202" cy="1078461"/>
          </a:xfrm>
        </p:spPr>
        <p:txBody>
          <a:bodyPr>
            <a:normAutofit/>
          </a:bodyPr>
          <a:lstStyle/>
          <a:p>
            <a:r>
              <a:rPr lang="en-US" altLang="zh-TW" sz="2800" dirty="0">
                <a:latin typeface="標楷體" panose="03000509000000000000" pitchFamily="65" charset="-120"/>
                <a:ea typeface="標楷體" panose="03000509000000000000" pitchFamily="65" charset="-120"/>
              </a:rPr>
              <a:t>6.</a:t>
            </a:r>
            <a:r>
              <a:rPr lang="zh-TW" altLang="en-US" sz="2800" dirty="0">
                <a:latin typeface="標楷體" panose="03000509000000000000" pitchFamily="65" charset="-120"/>
                <a:ea typeface="標楷體" panose="03000509000000000000" pitchFamily="65" charset="-120"/>
              </a:rPr>
              <a:t>行程分析</a:t>
            </a:r>
            <a:r>
              <a:rPr lang="en-US" altLang="zh-TW" sz="2800" dirty="0">
                <a:latin typeface="標楷體" panose="03000509000000000000" pitchFamily="65" charset="-120"/>
                <a:ea typeface="標楷體" panose="03000509000000000000" pitchFamily="65" charset="-120"/>
              </a:rPr>
              <a:t>(Process Analysis)</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陰影堆疊比對  </a:t>
            </a:r>
            <a:r>
              <a:rPr lang="en-US" altLang="zh-TW" sz="2800" dirty="0">
                <a:latin typeface="標楷體" panose="03000509000000000000" pitchFamily="65" charset="-120"/>
                <a:ea typeface="標楷體" panose="03000509000000000000" pitchFamily="65" charset="-120"/>
              </a:rPr>
              <a:t>Shadow Stack Comparisons</a:t>
            </a:r>
          </a:p>
        </p:txBody>
      </p:sp>
      <p:sp>
        <p:nvSpPr>
          <p:cNvPr id="3" name="內容版面配置區 2"/>
          <p:cNvSpPr>
            <a:spLocks noGrp="1"/>
          </p:cNvSpPr>
          <p:nvPr>
            <p:ph idx="1"/>
          </p:nvPr>
        </p:nvSpPr>
        <p:spPr>
          <a:xfrm>
            <a:off x="1517937" y="1231747"/>
            <a:ext cx="10387018" cy="4361185"/>
          </a:xfrm>
        </p:spPr>
        <p:txBody>
          <a:bodyPr>
            <a:noAutofit/>
          </a:bodyPr>
          <a:lstStyle/>
          <a:p>
            <a:pPr marL="0" indent="0">
              <a:buNone/>
            </a:pPr>
            <a:r>
              <a:rPr lang="zh-TW" altLang="en-US" spc="100" dirty="0">
                <a:latin typeface="標楷體" panose="03000509000000000000" pitchFamily="65" charset="-120"/>
                <a:ea typeface="標楷體" panose="03000509000000000000" pitchFamily="65" charset="-120"/>
              </a:rPr>
              <a:t>定義</a:t>
            </a:r>
          </a:p>
          <a:p>
            <a:pPr marL="0" indent="0">
              <a:buNone/>
            </a:pPr>
            <a:r>
              <a:rPr lang="zh-TW" altLang="en-US" spc="100" dirty="0">
                <a:latin typeface="標楷體" panose="03000509000000000000" pitchFamily="65" charset="-120"/>
                <a:ea typeface="標楷體" panose="03000509000000000000" pitchFamily="65" charset="-120"/>
              </a:rPr>
              <a:t>將系統記憶體中的呼叫堆疊與處理器維護的影子呼叫堆疊進行比較，以確定未經授權的 </a:t>
            </a:r>
            <a:r>
              <a:rPr lang="en-US" altLang="zh-TW" spc="100" dirty="0">
                <a:latin typeface="標楷體" panose="03000509000000000000" pitchFamily="65" charset="-120"/>
                <a:ea typeface="標楷體" panose="03000509000000000000" pitchFamily="65" charset="-120"/>
              </a:rPr>
              <a:t>shellcode </a:t>
            </a:r>
            <a:r>
              <a:rPr lang="zh-TW" altLang="en-US" spc="100" dirty="0">
                <a:latin typeface="標楷體" panose="03000509000000000000" pitchFamily="65" charset="-120"/>
                <a:ea typeface="標楷體" panose="03000509000000000000" pitchFamily="65" charset="-120"/>
              </a:rPr>
              <a:t>活動。</a:t>
            </a:r>
          </a:p>
          <a:p>
            <a:pPr marL="0" indent="0">
              <a:buNone/>
            </a:pPr>
            <a:endParaRPr lang="zh-TW" altLang="en-US" spc="100" dirty="0">
              <a:latin typeface="標楷體" panose="03000509000000000000" pitchFamily="65" charset="-120"/>
              <a:ea typeface="標楷體" panose="03000509000000000000" pitchFamily="65" charset="-120"/>
            </a:endParaRPr>
          </a:p>
          <a:p>
            <a:pPr marL="0" indent="0">
              <a:buNone/>
            </a:pPr>
            <a:r>
              <a:rPr lang="zh-TW" altLang="en-US" spc="100" dirty="0">
                <a:latin typeface="標楷體" panose="03000509000000000000" pitchFamily="65" charset="-120"/>
                <a:ea typeface="標楷體" panose="03000509000000000000" pitchFamily="65" charset="-120"/>
              </a:rPr>
              <a:t>運作</a:t>
            </a:r>
          </a:p>
          <a:p>
            <a:pPr marL="0" indent="0">
              <a:buNone/>
            </a:pPr>
            <a:r>
              <a:rPr lang="zh-TW" altLang="en-US" spc="100" dirty="0">
                <a:latin typeface="標楷體" panose="03000509000000000000" pitchFamily="65" charset="-120"/>
                <a:ea typeface="標楷體" panose="03000509000000000000" pitchFamily="65" charset="-120"/>
              </a:rPr>
              <a:t>此技術將系統記憶體中儲存的呼叫堆疊與處理器快取中維護的影子呼叫堆疊進行比較。比較兩者之間的不匹配，因為面向返回的程式攻擊可能只能控製或欺騙呼叫堆疊，而不能控製或欺騙影子呼叫堆疊。對不匹配進行計數，如果不匹配的數量超過特定閾值，則表示存在未經授權的活動，並且將執行安全回應操作。</a:t>
            </a:r>
          </a:p>
          <a:p>
            <a:pPr marL="0" indent="0">
              <a:buNone/>
            </a:pPr>
            <a:endParaRPr lang="zh-TW" altLang="en-US" spc="100" dirty="0">
              <a:latin typeface="標楷體" panose="03000509000000000000" pitchFamily="65" charset="-120"/>
              <a:ea typeface="標楷體" panose="03000509000000000000" pitchFamily="65" charset="-120"/>
            </a:endParaRPr>
          </a:p>
          <a:p>
            <a:pPr marL="0" indent="0">
              <a:buNone/>
            </a:pPr>
            <a:r>
              <a:rPr lang="zh-TW" altLang="en-US" spc="100" dirty="0">
                <a:latin typeface="標楷體" panose="03000509000000000000" pitchFamily="65" charset="-120"/>
                <a:ea typeface="標楷體" panose="03000509000000000000" pitchFamily="65" charset="-120"/>
              </a:rPr>
              <a:t>注意事項</a:t>
            </a:r>
          </a:p>
          <a:p>
            <a:pPr marL="0" indent="0">
              <a:buNone/>
            </a:pPr>
            <a:r>
              <a:rPr lang="zh-TW" altLang="en-US" spc="100" dirty="0">
                <a:latin typeface="標楷體" panose="03000509000000000000" pitchFamily="65" charset="-120"/>
                <a:ea typeface="標楷體" panose="03000509000000000000" pitchFamily="65" charset="-120"/>
              </a:rPr>
              <a:t>如果偵測堆疊異常的閾值較低，則可能無法偵測到僅使用一個</a:t>
            </a:r>
            <a:r>
              <a:rPr lang="en-US" altLang="zh-TW" spc="100" dirty="0">
                <a:latin typeface="標楷體" panose="03000509000000000000" pitchFamily="65" charset="-120"/>
                <a:ea typeface="標楷體" panose="03000509000000000000" pitchFamily="65" charset="-120"/>
              </a:rPr>
              <a:t>gadget</a:t>
            </a:r>
            <a:r>
              <a:rPr lang="zh-TW" altLang="en-US" spc="100" dirty="0">
                <a:latin typeface="標楷體" panose="03000509000000000000" pitchFamily="65" charset="-120"/>
                <a:ea typeface="標楷體" panose="03000509000000000000" pitchFamily="65" charset="-120"/>
              </a:rPr>
              <a:t>的回傳型攻擊，例如返回</a:t>
            </a:r>
            <a:r>
              <a:rPr lang="en-US" altLang="zh-TW" spc="100" dirty="0" err="1">
                <a:latin typeface="標楷體" panose="03000509000000000000" pitchFamily="65" charset="-120"/>
                <a:ea typeface="標楷體" panose="03000509000000000000" pitchFamily="65" charset="-120"/>
              </a:rPr>
              <a:t>libc</a:t>
            </a:r>
            <a:r>
              <a:rPr lang="zh-TW" altLang="en-US" spc="100" dirty="0">
                <a:latin typeface="標楷體" panose="03000509000000000000" pitchFamily="65" charset="-120"/>
                <a:ea typeface="標楷體" panose="03000509000000000000" pitchFamily="65" charset="-120"/>
              </a:rPr>
              <a:t>或返回</a:t>
            </a:r>
            <a:r>
              <a:rPr lang="en-US" altLang="zh-TW" spc="100" dirty="0" err="1">
                <a:latin typeface="標楷體" panose="03000509000000000000" pitchFamily="65" charset="-120"/>
                <a:ea typeface="標楷體" panose="03000509000000000000" pitchFamily="65" charset="-120"/>
              </a:rPr>
              <a:t>plt</a:t>
            </a:r>
            <a:r>
              <a:rPr lang="zh-TW" altLang="en-US" spc="100" dirty="0">
                <a:latin typeface="標楷體" panose="03000509000000000000" pitchFamily="65" charset="-120"/>
                <a:ea typeface="標楷體" panose="03000509000000000000" pitchFamily="65" charset="-120"/>
              </a:rPr>
              <a:t>攻擊。另外，該技術可能無法偵測</a:t>
            </a:r>
            <a:r>
              <a:rPr lang="en-US" altLang="zh-TW" spc="100" dirty="0">
                <a:latin typeface="標楷體" panose="03000509000000000000" pitchFamily="65" charset="-120"/>
                <a:ea typeface="標楷體" panose="03000509000000000000" pitchFamily="65" charset="-120"/>
              </a:rPr>
              <a:t>JOP</a:t>
            </a:r>
            <a:r>
              <a:rPr lang="zh-TW" altLang="en-US" spc="100" dirty="0">
                <a:latin typeface="標楷體" panose="03000509000000000000" pitchFamily="65" charset="-120"/>
                <a:ea typeface="標楷體" panose="03000509000000000000" pitchFamily="65" charset="-120"/>
              </a:rPr>
              <a:t>（面向跳躍的程式設計），因為不執行返回指令。</a:t>
            </a:r>
          </a:p>
        </p:txBody>
      </p:sp>
      <p:pic>
        <p:nvPicPr>
          <p:cNvPr id="6" name="圖片 5"/>
          <p:cNvPicPr>
            <a:picLocks noChangeAspect="1"/>
          </p:cNvPicPr>
          <p:nvPr/>
        </p:nvPicPr>
        <p:blipFill>
          <a:blip r:embed="rId2"/>
          <a:stretch>
            <a:fillRect/>
          </a:stretch>
        </p:blipFill>
        <p:spPr>
          <a:xfrm>
            <a:off x="4394447" y="5852289"/>
            <a:ext cx="6279564" cy="894798"/>
          </a:xfrm>
          <a:prstGeom prst="rect">
            <a:avLst/>
          </a:prstGeom>
        </p:spPr>
      </p:pic>
    </p:spTree>
    <p:extLst>
      <p:ext uri="{BB962C8B-B14F-4D97-AF65-F5344CB8AC3E}">
        <p14:creationId xmlns:p14="http://schemas.microsoft.com/office/powerpoint/2010/main" val="331863840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6983" y="461697"/>
            <a:ext cx="9338981" cy="1078461"/>
          </a:xfrm>
        </p:spPr>
        <p:txBody>
          <a:bodyPr>
            <a:normAutofit/>
          </a:bodyPr>
          <a:lstStyle/>
          <a:p>
            <a:r>
              <a:rPr lang="en-US" altLang="zh-TW" sz="2800" dirty="0">
                <a:latin typeface="標楷體" panose="03000509000000000000" pitchFamily="65" charset="-120"/>
                <a:ea typeface="標楷體" panose="03000509000000000000" pitchFamily="65" charset="-120"/>
              </a:rPr>
              <a:t>7.</a:t>
            </a:r>
            <a:r>
              <a:rPr lang="zh-TW" altLang="en-US" sz="2800" dirty="0">
                <a:latin typeface="標楷體" panose="03000509000000000000" pitchFamily="65" charset="-120"/>
                <a:ea typeface="標楷體" panose="03000509000000000000" pitchFamily="65" charset="-120"/>
              </a:rPr>
              <a:t>使用者行為分析</a:t>
            </a:r>
            <a:r>
              <a:rPr lang="en-US" altLang="zh-TW" sz="2800" dirty="0">
                <a:latin typeface="標楷體" panose="03000509000000000000" pitchFamily="65" charset="-120"/>
                <a:ea typeface="標楷體" panose="03000509000000000000" pitchFamily="65" charset="-120"/>
              </a:rPr>
              <a:t>(User behavior analytics ("UBA"))</a:t>
            </a:r>
            <a:br>
              <a:rPr lang="en-US" altLang="zh-TW" sz="2800" dirty="0">
                <a:latin typeface="標楷體" panose="03000509000000000000" pitchFamily="65" charset="-120"/>
                <a:ea typeface="標楷體" panose="03000509000000000000" pitchFamily="65" charset="-120"/>
              </a:rPr>
            </a:br>
            <a:r>
              <a:rPr lang="zh-TW" altLang="en-US" sz="2800" dirty="0">
                <a:latin typeface="標楷體" panose="03000509000000000000" pitchFamily="65" charset="-120"/>
                <a:ea typeface="標楷體" panose="03000509000000000000" pitchFamily="65" charset="-120"/>
              </a:rPr>
              <a:t>本地帳戶監控 </a:t>
            </a:r>
            <a:r>
              <a:rPr lang="en-US" altLang="zh-TW" sz="2800" dirty="0">
                <a:latin typeface="標楷體" panose="03000509000000000000" pitchFamily="65" charset="-120"/>
                <a:ea typeface="標楷體" panose="03000509000000000000" pitchFamily="65" charset="-120"/>
              </a:rPr>
              <a:t>Local Account Monitoring</a:t>
            </a:r>
          </a:p>
        </p:txBody>
      </p:sp>
      <p:sp>
        <p:nvSpPr>
          <p:cNvPr id="3" name="內容版面配置區 2"/>
          <p:cNvSpPr>
            <a:spLocks noGrp="1"/>
          </p:cNvSpPr>
          <p:nvPr>
            <p:ph idx="1"/>
          </p:nvPr>
        </p:nvSpPr>
        <p:spPr>
          <a:xfrm>
            <a:off x="1555212" y="1540158"/>
            <a:ext cx="10387624" cy="3997201"/>
          </a:xfrm>
        </p:spPr>
        <p:txBody>
          <a:bodyPr>
            <a:noAutofit/>
          </a:bodyPr>
          <a:lstStyle/>
          <a:p>
            <a:pPr marL="0" indent="0">
              <a:buNone/>
            </a:pPr>
            <a:r>
              <a:rPr lang="zh-TW" altLang="en-US" sz="2000" dirty="0">
                <a:latin typeface="標楷體" panose="03000509000000000000" pitchFamily="65" charset="-120"/>
                <a:ea typeface="標楷體" panose="03000509000000000000" pitchFamily="65" charset="-120"/>
              </a:rPr>
              <a:t>定義</a:t>
            </a:r>
          </a:p>
          <a:p>
            <a:pPr marL="0" indent="0">
              <a:buNone/>
            </a:pPr>
            <a:r>
              <a:rPr lang="zh-TW" altLang="en-US" sz="2000" dirty="0">
                <a:latin typeface="標楷體" panose="03000509000000000000" pitchFamily="65" charset="-120"/>
                <a:ea typeface="標楷體" panose="03000509000000000000" pitchFamily="65" charset="-120"/>
              </a:rPr>
              <a:t>分析本地使用者帳戶以偵測未經授權的活動。</a:t>
            </a:r>
            <a:endParaRPr lang="zh-TW" altLang="en-US" sz="2000" spc="100" dirty="0">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2"/>
          <a:stretch>
            <a:fillRect/>
          </a:stretch>
        </p:blipFill>
        <p:spPr>
          <a:xfrm>
            <a:off x="2171159" y="3455280"/>
            <a:ext cx="7901645" cy="1303152"/>
          </a:xfrm>
          <a:prstGeom prst="rect">
            <a:avLst/>
          </a:prstGeom>
        </p:spPr>
      </p:pic>
    </p:spTree>
    <p:extLst>
      <p:ext uri="{BB962C8B-B14F-4D97-AF65-F5344CB8AC3E}">
        <p14:creationId xmlns:p14="http://schemas.microsoft.com/office/powerpoint/2010/main" val="34726540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40156" y="221774"/>
            <a:ext cx="8911687" cy="1280890"/>
          </a:xfrm>
        </p:spPr>
        <p:txBody>
          <a:bodyPr>
            <a:normAutofit/>
          </a:bodyPr>
          <a:lstStyle/>
          <a:p>
            <a:r>
              <a:rPr lang="en-US" altLang="zh-TW" b="1" dirty="0">
                <a:solidFill>
                  <a:srgbClr val="000000"/>
                </a:solidFill>
                <a:latin typeface="標楷體" panose="03000509000000000000" pitchFamily="65" charset="-120"/>
                <a:ea typeface="標楷體" panose="03000509000000000000" pitchFamily="65" charset="-120"/>
              </a:rPr>
              <a:t>4.</a:t>
            </a:r>
            <a:r>
              <a:rPr lang="zh-TW" altLang="en-US" b="1" dirty="0">
                <a:solidFill>
                  <a:srgbClr val="000000"/>
                </a:solidFill>
                <a:latin typeface="標楷體" panose="03000509000000000000" pitchFamily="65" charset="-120"/>
                <a:ea typeface="標楷體" panose="03000509000000000000" pitchFamily="65" charset="-120"/>
              </a:rPr>
              <a:t>隔離 </a:t>
            </a:r>
            <a:r>
              <a:rPr lang="zh-TW" altLang="en-US" b="1" dirty="0">
                <a:latin typeface="標楷體" panose="03000509000000000000" pitchFamily="65" charset="-120"/>
                <a:ea typeface="標楷體" panose="03000509000000000000" pitchFamily="65" charset="-120"/>
              </a:rPr>
              <a:t>戰術</a:t>
            </a:r>
            <a:r>
              <a:rPr lang="en-US" altLang="zh-TW" b="1" dirty="0">
                <a:latin typeface="標楷體" panose="03000509000000000000" pitchFamily="65" charset="-120"/>
                <a:ea typeface="標楷體" panose="03000509000000000000" pitchFamily="65" charset="-120"/>
              </a:rPr>
              <a:t>Isolate</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1556547" y="1369150"/>
            <a:ext cx="9948913" cy="4996139"/>
          </a:xfrm>
        </p:spPr>
        <p:txBody>
          <a:bodyPr>
            <a:noAutofit/>
          </a:bodyPr>
          <a:lstStyle/>
          <a:p>
            <a:pPr marL="0" indent="0">
              <a:buNone/>
            </a:pPr>
            <a:r>
              <a:rPr lang="en-US" altLang="zh-TW" sz="2800" dirty="0">
                <a:latin typeface="標楷體" panose="03000509000000000000" pitchFamily="65" charset="-120"/>
                <a:ea typeface="標楷體" panose="03000509000000000000" pitchFamily="65" charset="-120"/>
              </a:rPr>
              <a:t>1.</a:t>
            </a:r>
            <a:r>
              <a:rPr lang="en-US" altLang="zh-TW" sz="2800" dirty="0">
                <a:solidFill>
                  <a:srgbClr val="FF0000"/>
                </a:solidFill>
                <a:latin typeface="標楷體" panose="03000509000000000000" pitchFamily="65" charset="-120"/>
                <a:ea typeface="標楷體" panose="03000509000000000000" pitchFamily="65" charset="-120"/>
              </a:rPr>
              <a:t> </a:t>
            </a:r>
            <a:r>
              <a:rPr lang="zh-TW" altLang="en-US" sz="2800" dirty="0">
                <a:latin typeface="標楷體" panose="03000509000000000000" pitchFamily="65" charset="-120"/>
                <a:ea typeface="標楷體" panose="03000509000000000000" pitchFamily="65" charset="-120"/>
              </a:rPr>
              <a:t>程式執行隔離戰技</a:t>
            </a:r>
            <a:r>
              <a:rPr lang="en-US" altLang="zh-TW" sz="2800" dirty="0">
                <a:solidFill>
                  <a:srgbClr val="FF0000"/>
                </a:solidFill>
                <a:latin typeface="標楷體" panose="03000509000000000000" pitchFamily="65" charset="-120"/>
                <a:ea typeface="標楷體" panose="03000509000000000000" pitchFamily="65" charset="-120"/>
              </a:rPr>
              <a:t> </a:t>
            </a:r>
            <a:r>
              <a:rPr lang="en-US" altLang="zh-TW" sz="2800" dirty="0">
                <a:latin typeface="標楷體" panose="03000509000000000000" pitchFamily="65" charset="-120"/>
                <a:ea typeface="標楷體" panose="03000509000000000000" pitchFamily="65" charset="-120"/>
              </a:rPr>
              <a:t>(</a:t>
            </a:r>
            <a:r>
              <a:rPr lang="en-US" altLang="zh-TW" sz="2800" dirty="0">
                <a:solidFill>
                  <a:srgbClr val="FF0000"/>
                </a:solidFill>
                <a:latin typeface="標楷體" panose="03000509000000000000" pitchFamily="65" charset="-120"/>
                <a:ea typeface="標楷體" panose="03000509000000000000" pitchFamily="65" charset="-120"/>
              </a:rPr>
              <a:t>Execution</a:t>
            </a:r>
            <a:r>
              <a:rPr lang="en-US" altLang="zh-TW" sz="2800" dirty="0">
                <a:latin typeface="標楷體" panose="03000509000000000000" pitchFamily="65" charset="-120"/>
                <a:ea typeface="標楷體" panose="03000509000000000000" pitchFamily="65" charset="-120"/>
              </a:rPr>
              <a:t> Isolation)</a:t>
            </a:r>
          </a:p>
          <a:p>
            <a:pPr lvl="1"/>
            <a:r>
              <a:rPr lang="zh-TW" altLang="en-US" sz="2400" dirty="0">
                <a:latin typeface="標楷體" panose="03000509000000000000" pitchFamily="65" charset="-120"/>
                <a:ea typeface="標楷體" panose="03000509000000000000" pitchFamily="65" charset="-120"/>
              </a:rPr>
              <a:t>白名單程式清冊</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允許執行 </a:t>
            </a:r>
            <a:r>
              <a:rPr lang="en-US" altLang="zh-TW" sz="2400" dirty="0">
                <a:latin typeface="標楷體" panose="03000509000000000000" pitchFamily="65" charset="-120"/>
                <a:ea typeface="標楷體" panose="03000509000000000000" pitchFamily="65" charset="-120"/>
              </a:rPr>
              <a:t>Executable </a:t>
            </a:r>
            <a:r>
              <a:rPr lang="en-US" altLang="zh-TW" sz="2400" dirty="0" err="1">
                <a:latin typeface="標楷體" panose="03000509000000000000" pitchFamily="65" charset="-120"/>
                <a:ea typeface="標楷體" panose="03000509000000000000" pitchFamily="65" charset="-120"/>
              </a:rPr>
              <a:t>Allowlisting</a:t>
            </a:r>
            <a:endParaRPr lang="en-US" altLang="zh-TW" sz="2400" dirty="0">
              <a:latin typeface="標楷體" panose="03000509000000000000" pitchFamily="65" charset="-120"/>
              <a:ea typeface="標楷體" panose="03000509000000000000" pitchFamily="65" charset="-120"/>
            </a:endParaRPr>
          </a:p>
          <a:p>
            <a:pPr lvl="1"/>
            <a:r>
              <a:rPr lang="zh-TW" altLang="en-US" sz="2400" dirty="0">
                <a:latin typeface="標楷體" panose="03000509000000000000" pitchFamily="65" charset="-120"/>
                <a:ea typeface="標楷體" panose="03000509000000000000" pitchFamily="65" charset="-120"/>
              </a:rPr>
              <a:t>黑名單程式清冊</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不允許執行 </a:t>
            </a:r>
            <a:r>
              <a:rPr lang="en-US" altLang="zh-TW" sz="2400" dirty="0">
                <a:latin typeface="標楷體" panose="03000509000000000000" pitchFamily="65" charset="-120"/>
                <a:ea typeface="標楷體" panose="03000509000000000000" pitchFamily="65" charset="-120"/>
              </a:rPr>
              <a:t>Executable </a:t>
            </a:r>
            <a:r>
              <a:rPr lang="en-US" altLang="zh-TW" sz="2400" dirty="0" err="1">
                <a:latin typeface="標楷體" panose="03000509000000000000" pitchFamily="65" charset="-120"/>
                <a:ea typeface="標楷體" panose="03000509000000000000" pitchFamily="65" charset="-120"/>
              </a:rPr>
              <a:t>Denylisting</a:t>
            </a:r>
            <a:endParaRPr lang="en-US" altLang="zh-TW" sz="2400" dirty="0">
              <a:latin typeface="標楷體" panose="03000509000000000000" pitchFamily="65" charset="-120"/>
              <a:ea typeface="標楷體" panose="03000509000000000000" pitchFamily="65" charset="-120"/>
            </a:endParaRPr>
          </a:p>
          <a:p>
            <a:pPr lvl="1"/>
            <a:r>
              <a:rPr lang="zh-TW" altLang="en-US" sz="2400" dirty="0">
                <a:latin typeface="標楷體" panose="03000509000000000000" pitchFamily="65" charset="-120"/>
                <a:ea typeface="標楷體" panose="03000509000000000000" pitchFamily="65" charset="-120"/>
              </a:rPr>
              <a:t>硬體為基礎的程式隔離</a:t>
            </a:r>
            <a:r>
              <a:rPr lang="en-US" altLang="zh-TW" sz="2400" dirty="0">
                <a:latin typeface="標楷體" panose="03000509000000000000" pitchFamily="65" charset="-120"/>
                <a:ea typeface="標楷體" panose="03000509000000000000" pitchFamily="65" charset="-120"/>
              </a:rPr>
              <a:t>Hardware-based Process Isolation</a:t>
            </a:r>
          </a:p>
          <a:p>
            <a:pPr lvl="1"/>
            <a:r>
              <a:rPr lang="en-US" altLang="zh-TW" sz="2400" b="1" dirty="0">
                <a:latin typeface="標楷體" panose="03000509000000000000" pitchFamily="65" charset="-120"/>
                <a:ea typeface="標楷體" panose="03000509000000000000" pitchFamily="65" charset="-120"/>
              </a:rPr>
              <a:t>I/O</a:t>
            </a:r>
            <a:r>
              <a:rPr lang="zh-TW" altLang="en-US" sz="2400" b="1" dirty="0">
                <a:latin typeface="標楷體" panose="03000509000000000000" pitchFamily="65" charset="-120"/>
                <a:ea typeface="標楷體" panose="03000509000000000000" pitchFamily="65" charset="-120"/>
              </a:rPr>
              <a:t>端口限制 </a:t>
            </a:r>
            <a:r>
              <a:rPr lang="en-US" altLang="zh-TW" sz="2400" dirty="0">
                <a:solidFill>
                  <a:srgbClr val="FF0000"/>
                </a:solidFill>
                <a:latin typeface="標楷體" panose="03000509000000000000" pitchFamily="65" charset="-120"/>
                <a:ea typeface="標楷體" panose="03000509000000000000" pitchFamily="65" charset="-120"/>
              </a:rPr>
              <a:t>IO Port </a:t>
            </a:r>
            <a:r>
              <a:rPr lang="en-US" altLang="zh-TW" sz="2400" dirty="0">
                <a:latin typeface="標楷體" panose="03000509000000000000" pitchFamily="65" charset="-120"/>
                <a:ea typeface="標楷體" panose="03000509000000000000" pitchFamily="65" charset="-120"/>
              </a:rPr>
              <a:t>Restriction</a:t>
            </a:r>
          </a:p>
          <a:p>
            <a:pPr lvl="2"/>
            <a:r>
              <a:rPr lang="zh-TW" altLang="en-US" sz="2000" dirty="0">
                <a:latin typeface="標楷體" panose="03000509000000000000" pitchFamily="65" charset="-120"/>
                <a:ea typeface="標楷體" panose="03000509000000000000" pitchFamily="65" charset="-120"/>
              </a:rPr>
              <a:t>限制對電腦輸入</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輸出 </a:t>
            </a:r>
            <a:r>
              <a:rPr lang="en-US" altLang="zh-TW" sz="2000" dirty="0">
                <a:latin typeface="標楷體" panose="03000509000000000000" pitchFamily="65" charset="-120"/>
                <a:ea typeface="標楷體" panose="03000509000000000000" pitchFamily="65" charset="-120"/>
              </a:rPr>
              <a:t>(IO) </a:t>
            </a:r>
            <a:r>
              <a:rPr lang="zh-TW" altLang="en-US" sz="2000" dirty="0">
                <a:latin typeface="標楷體" panose="03000509000000000000" pitchFamily="65" charset="-120"/>
                <a:ea typeface="標楷體" panose="03000509000000000000" pitchFamily="65" charset="-120"/>
              </a:rPr>
              <a:t>連接埠的存取以限制 未經授權的設備</a:t>
            </a:r>
            <a:endParaRPr lang="en-US" altLang="zh-TW" sz="2000" dirty="0">
              <a:latin typeface="標楷體" panose="03000509000000000000" pitchFamily="65" charset="-120"/>
              <a:ea typeface="標楷體" panose="03000509000000000000" pitchFamily="65" charset="-120"/>
            </a:endParaRPr>
          </a:p>
          <a:p>
            <a:pPr lvl="1"/>
            <a:r>
              <a:rPr lang="zh-TW" altLang="en-US" sz="2400" dirty="0">
                <a:latin typeface="標楷體" panose="03000509000000000000" pitchFamily="65" charset="-120"/>
                <a:ea typeface="標楷體" panose="03000509000000000000" pitchFamily="65" charset="-120"/>
              </a:rPr>
              <a:t>作業系統核心為基礎的程式隔離</a:t>
            </a:r>
            <a:r>
              <a:rPr lang="en-US" altLang="zh-TW" sz="2400" dirty="0">
                <a:latin typeface="標楷體" panose="03000509000000000000" pitchFamily="65" charset="-120"/>
                <a:ea typeface="標楷體" panose="03000509000000000000" pitchFamily="65" charset="-120"/>
              </a:rPr>
              <a:t>Kernel-based Process Isolation </a:t>
            </a:r>
          </a:p>
          <a:p>
            <a:pPr lvl="2"/>
            <a:r>
              <a:rPr lang="zh-TW" altLang="en-US" sz="2000" dirty="0">
                <a:latin typeface="標楷體" panose="03000509000000000000" pitchFamily="65" charset="-120"/>
                <a:ea typeface="標楷體" panose="03000509000000000000" pitchFamily="65" charset="-120"/>
              </a:rPr>
              <a:t>強制型存取控制</a:t>
            </a:r>
            <a:r>
              <a:rPr lang="en-US" altLang="zh-TW" sz="2000" dirty="0">
                <a:latin typeface="標楷體" panose="03000509000000000000" pitchFamily="65" charset="-120"/>
                <a:ea typeface="標楷體" panose="03000509000000000000" pitchFamily="65" charset="-120"/>
              </a:rPr>
              <a:t>Mandatory Access Control</a:t>
            </a:r>
          </a:p>
          <a:p>
            <a:pPr lvl="2"/>
            <a:r>
              <a:rPr lang="zh-TW" altLang="en-US" sz="2000" dirty="0">
                <a:latin typeface="標楷體" panose="03000509000000000000" pitchFamily="65" charset="-120"/>
                <a:ea typeface="標楷體" panose="03000509000000000000" pitchFamily="65" charset="-120"/>
              </a:rPr>
              <a:t>作業系統的</a:t>
            </a:r>
            <a:r>
              <a:rPr lang="zh-TW" altLang="en-US" sz="2000" b="1" dirty="0">
                <a:latin typeface="標楷體" panose="03000509000000000000" pitchFamily="65" charset="-120"/>
                <a:ea typeface="標楷體" panose="03000509000000000000" pitchFamily="65" charset="-120"/>
              </a:rPr>
              <a:t>系統呼叫</a:t>
            </a:r>
            <a:r>
              <a:rPr lang="zh-TW" altLang="en-US" sz="2000" dirty="0">
                <a:latin typeface="標楷體" panose="03000509000000000000" pitchFamily="65" charset="-120"/>
                <a:ea typeface="標楷體" panose="03000509000000000000" pitchFamily="65" charset="-120"/>
              </a:rPr>
              <a:t>過濾機制</a:t>
            </a:r>
            <a:r>
              <a:rPr lang="en-US" altLang="zh-TW" sz="2000" dirty="0">
                <a:latin typeface="標楷體" panose="03000509000000000000" pitchFamily="65" charset="-120"/>
                <a:ea typeface="標楷體" panose="03000509000000000000" pitchFamily="65" charset="-120"/>
              </a:rPr>
              <a:t>System Call Filtering</a:t>
            </a:r>
          </a:p>
        </p:txBody>
      </p:sp>
    </p:spTree>
    <p:extLst>
      <p:ext uri="{BB962C8B-B14F-4D97-AF65-F5344CB8AC3E}">
        <p14:creationId xmlns:p14="http://schemas.microsoft.com/office/powerpoint/2010/main" val="6522653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76663" y="147337"/>
            <a:ext cx="8911687" cy="1280890"/>
          </a:xfrm>
        </p:spPr>
        <p:txBody>
          <a:bodyPr>
            <a:normAutofit/>
          </a:bodyPr>
          <a:lstStyle/>
          <a:p>
            <a:r>
              <a:rPr lang="en-US" altLang="zh-TW" b="1" dirty="0">
                <a:solidFill>
                  <a:srgbClr val="000000"/>
                </a:solidFill>
                <a:latin typeface="標楷體" panose="03000509000000000000" pitchFamily="65" charset="-120"/>
                <a:ea typeface="標楷體" panose="03000509000000000000" pitchFamily="65" charset="-120"/>
              </a:rPr>
              <a:t>4.</a:t>
            </a:r>
            <a:r>
              <a:rPr lang="zh-TW" altLang="en-US" b="1" dirty="0">
                <a:solidFill>
                  <a:srgbClr val="000000"/>
                </a:solidFill>
                <a:latin typeface="標楷體" panose="03000509000000000000" pitchFamily="65" charset="-120"/>
                <a:ea typeface="標楷體" panose="03000509000000000000" pitchFamily="65" charset="-120"/>
              </a:rPr>
              <a:t>隔離 </a:t>
            </a:r>
            <a:r>
              <a:rPr lang="zh-TW" altLang="en-US" b="1" dirty="0">
                <a:latin typeface="標楷體" panose="03000509000000000000" pitchFamily="65" charset="-120"/>
                <a:ea typeface="標楷體" panose="03000509000000000000" pitchFamily="65" charset="-120"/>
              </a:rPr>
              <a:t>戰術</a:t>
            </a:r>
            <a:r>
              <a:rPr lang="en-US" altLang="zh-TW" b="1" dirty="0">
                <a:latin typeface="標楷體" panose="03000509000000000000" pitchFamily="65" charset="-120"/>
                <a:ea typeface="標楷體" panose="03000509000000000000" pitchFamily="65" charset="-120"/>
              </a:rPr>
              <a:t>Isolate</a:t>
            </a:r>
            <a:endParaRPr lang="zh-TW" altLang="en-US" dirty="0">
              <a:latin typeface="標楷體" panose="03000509000000000000" pitchFamily="65" charset="-120"/>
              <a:ea typeface="標楷體" panose="03000509000000000000" pitchFamily="65" charset="-120"/>
            </a:endParaRPr>
          </a:p>
        </p:txBody>
      </p:sp>
      <p:sp>
        <p:nvSpPr>
          <p:cNvPr id="5" name="內容版面配置區 4"/>
          <p:cNvSpPr>
            <a:spLocks noGrp="1"/>
          </p:cNvSpPr>
          <p:nvPr>
            <p:ph idx="1"/>
          </p:nvPr>
        </p:nvSpPr>
        <p:spPr>
          <a:xfrm>
            <a:off x="1776663" y="787782"/>
            <a:ext cx="8638674" cy="5883662"/>
          </a:xfrm>
          <a:prstGeom prst="rect">
            <a:avLst/>
          </a:prstGeom>
        </p:spPr>
        <p:txBody>
          <a:bodyPr>
            <a:spAutoFit/>
          </a:bodyPr>
          <a:lstStyle/>
          <a:p>
            <a:pPr marL="0" indent="0">
              <a:buNone/>
            </a:pPr>
            <a:r>
              <a:rPr lang="en-US" altLang="zh-TW"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網路隔離戰技</a:t>
            </a:r>
            <a:r>
              <a:rPr lang="en-US" altLang="zh-TW" sz="2400" dirty="0">
                <a:latin typeface="標楷體" panose="03000509000000000000" pitchFamily="65" charset="-120"/>
                <a:ea typeface="標楷體" panose="03000509000000000000" pitchFamily="65" charset="-120"/>
              </a:rPr>
              <a:t>Network Isolation</a:t>
            </a:r>
          </a:p>
          <a:p>
            <a:pPr lvl="1"/>
            <a:r>
              <a:rPr lang="zh-TW" altLang="en-US" sz="2000" dirty="0">
                <a:latin typeface="標楷體" panose="03000509000000000000" pitchFamily="65" charset="-120"/>
                <a:ea typeface="標楷體" panose="03000509000000000000" pitchFamily="65" charset="-120"/>
              </a:rPr>
              <a:t>廣播網域隔離</a:t>
            </a:r>
            <a:r>
              <a:rPr lang="en-US" altLang="zh-TW" sz="2000" dirty="0">
                <a:latin typeface="標楷體" panose="03000509000000000000" pitchFamily="65" charset="-120"/>
                <a:ea typeface="標楷體" panose="03000509000000000000" pitchFamily="65" charset="-120"/>
              </a:rPr>
              <a:t>Broadcast Domain Isolation</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&gt;</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switch</a:t>
            </a:r>
          </a:p>
          <a:p>
            <a:pPr lvl="1"/>
            <a:r>
              <a:rPr lang="en-US" altLang="zh-TW" sz="2000" dirty="0">
                <a:latin typeface="標楷體" panose="03000509000000000000" pitchFamily="65" charset="-120"/>
                <a:ea typeface="標楷體" panose="03000509000000000000" pitchFamily="65" charset="-120"/>
              </a:rPr>
              <a:t>DNS</a:t>
            </a:r>
            <a:r>
              <a:rPr lang="zh-TW" altLang="en-US" sz="2000" dirty="0">
                <a:latin typeface="標楷體" panose="03000509000000000000" pitchFamily="65" charset="-120"/>
                <a:ea typeface="標楷體" panose="03000509000000000000" pitchFamily="65" charset="-120"/>
              </a:rPr>
              <a:t>允許請單</a:t>
            </a:r>
            <a:r>
              <a:rPr lang="en-US" altLang="zh-TW" sz="2000" dirty="0">
                <a:latin typeface="標楷體" panose="03000509000000000000" pitchFamily="65" charset="-120"/>
                <a:ea typeface="標楷體" panose="03000509000000000000" pitchFamily="65" charset="-120"/>
              </a:rPr>
              <a:t>DNS </a:t>
            </a:r>
            <a:r>
              <a:rPr lang="en-US" altLang="zh-TW" sz="2000" dirty="0" err="1">
                <a:latin typeface="標楷體" panose="03000509000000000000" pitchFamily="65" charset="-120"/>
                <a:ea typeface="標楷體" panose="03000509000000000000" pitchFamily="65" charset="-120"/>
              </a:rPr>
              <a:t>Allowlisting</a:t>
            </a:r>
            <a:r>
              <a:rPr lang="zh-TW" altLang="en-US" sz="2000" dirty="0">
                <a:latin typeface="標楷體" panose="03000509000000000000" pitchFamily="65" charset="-120"/>
                <a:ea typeface="標楷體" panose="03000509000000000000" pitchFamily="65" charset="-120"/>
              </a:rPr>
              <a:t> </a:t>
            </a:r>
            <a:endParaRPr lang="en-US" altLang="zh-TW" sz="2000" dirty="0">
              <a:latin typeface="標楷體" panose="03000509000000000000" pitchFamily="65" charset="-120"/>
              <a:ea typeface="標楷體" panose="03000509000000000000" pitchFamily="65" charset="-120"/>
            </a:endParaRPr>
          </a:p>
          <a:p>
            <a:pPr lvl="1"/>
            <a:r>
              <a:rPr lang="en-US" altLang="zh-TW" sz="2000" dirty="0">
                <a:latin typeface="標楷體" panose="03000509000000000000" pitchFamily="65" charset="-120"/>
                <a:ea typeface="標楷體" panose="03000509000000000000" pitchFamily="65" charset="-120"/>
              </a:rPr>
              <a:t>DNS</a:t>
            </a:r>
            <a:r>
              <a:rPr lang="zh-TW" altLang="en-US" sz="2000" dirty="0">
                <a:latin typeface="標楷體" panose="03000509000000000000" pitchFamily="65" charset="-120"/>
                <a:ea typeface="標楷體" panose="03000509000000000000" pitchFamily="65" charset="-120"/>
              </a:rPr>
              <a:t>隔離請單 </a:t>
            </a:r>
            <a:r>
              <a:rPr lang="en-US" altLang="zh-TW" sz="2000" dirty="0">
                <a:latin typeface="標楷體" panose="03000509000000000000" pitchFamily="65" charset="-120"/>
                <a:ea typeface="標楷體" panose="03000509000000000000" pitchFamily="65" charset="-120"/>
              </a:rPr>
              <a:t>DNS </a:t>
            </a:r>
            <a:r>
              <a:rPr lang="en-US" altLang="zh-TW" sz="2000" dirty="0" err="1">
                <a:latin typeface="標楷體" panose="03000509000000000000" pitchFamily="65" charset="-120"/>
                <a:ea typeface="標楷體" panose="03000509000000000000" pitchFamily="65" charset="-120"/>
              </a:rPr>
              <a:t>Denylisting</a:t>
            </a:r>
            <a:endParaRPr lang="en-US" altLang="zh-TW" sz="2000" dirty="0">
              <a:latin typeface="標楷體" panose="03000509000000000000" pitchFamily="65" charset="-120"/>
              <a:ea typeface="標楷體" panose="03000509000000000000" pitchFamily="65" charset="-120"/>
            </a:endParaRPr>
          </a:p>
          <a:p>
            <a:pPr lvl="2"/>
            <a:r>
              <a:rPr lang="zh-TW" altLang="en-US" sz="1800" b="1" dirty="0">
                <a:latin typeface="標楷體" panose="03000509000000000000" pitchFamily="65" charset="-120"/>
                <a:ea typeface="標楷體" panose="03000509000000000000" pitchFamily="65" charset="-120"/>
              </a:rPr>
              <a:t>正向解析域名黑名單 </a:t>
            </a:r>
            <a:r>
              <a:rPr lang="en-US" altLang="zh-TW" sz="1800" dirty="0">
                <a:latin typeface="標楷體" panose="03000509000000000000" pitchFamily="65" charset="-120"/>
                <a:ea typeface="標楷體" panose="03000509000000000000" pitchFamily="65" charset="-120"/>
              </a:rPr>
              <a:t>Forward Resolution Domain </a:t>
            </a:r>
            <a:r>
              <a:rPr lang="en-US" altLang="zh-TW" sz="1800" dirty="0" err="1">
                <a:latin typeface="標楷體" panose="03000509000000000000" pitchFamily="65" charset="-120"/>
                <a:ea typeface="標楷體" panose="03000509000000000000" pitchFamily="65" charset="-120"/>
              </a:rPr>
              <a:t>Denylisting</a:t>
            </a:r>
            <a:endParaRPr lang="en-US" altLang="zh-TW" sz="1800" dirty="0">
              <a:latin typeface="標楷體" panose="03000509000000000000" pitchFamily="65" charset="-120"/>
              <a:ea typeface="標楷體" panose="03000509000000000000" pitchFamily="65" charset="-120"/>
            </a:endParaRPr>
          </a:p>
          <a:p>
            <a:pPr lvl="2"/>
            <a:r>
              <a:rPr lang="zh-TW" altLang="en-US" sz="1800" b="1" dirty="0">
                <a:latin typeface="標楷體" panose="03000509000000000000" pitchFamily="65" charset="-120"/>
                <a:ea typeface="標楷體" panose="03000509000000000000" pitchFamily="65" charset="-120"/>
              </a:rPr>
              <a:t>階層域名黑名</a:t>
            </a:r>
            <a:r>
              <a:rPr lang="en-US" altLang="zh-TW" sz="1800" dirty="0">
                <a:latin typeface="標楷體" panose="03000509000000000000" pitchFamily="65" charset="-120"/>
                <a:ea typeface="標楷體" panose="03000509000000000000" pitchFamily="65" charset="-120"/>
              </a:rPr>
              <a:t>Hierarchical Domain </a:t>
            </a:r>
            <a:r>
              <a:rPr lang="en-US" altLang="zh-TW" sz="1800" dirty="0" err="1">
                <a:latin typeface="標楷體" panose="03000509000000000000" pitchFamily="65" charset="-120"/>
                <a:ea typeface="標楷體" panose="03000509000000000000" pitchFamily="65" charset="-120"/>
              </a:rPr>
              <a:t>Denylisting</a:t>
            </a:r>
            <a:endParaRPr lang="en-US" altLang="zh-TW" sz="1800" dirty="0">
              <a:latin typeface="標楷體" panose="03000509000000000000" pitchFamily="65" charset="-120"/>
              <a:ea typeface="標楷體" panose="03000509000000000000" pitchFamily="65" charset="-120"/>
            </a:endParaRPr>
          </a:p>
          <a:p>
            <a:pPr lvl="2"/>
            <a:r>
              <a:rPr lang="zh-TW" altLang="en-US" sz="1800" b="1" dirty="0">
                <a:latin typeface="標楷體" panose="03000509000000000000" pitchFamily="65" charset="-120"/>
                <a:ea typeface="標楷體" panose="03000509000000000000" pitchFamily="65" charset="-120"/>
              </a:rPr>
              <a:t>同形字黑名單</a:t>
            </a:r>
            <a:r>
              <a:rPr lang="en-US" altLang="zh-TW" sz="1800" b="1" dirty="0">
                <a:solidFill>
                  <a:srgbClr val="FF0000"/>
                </a:solidFill>
                <a:latin typeface="標楷體" panose="03000509000000000000" pitchFamily="65" charset="-120"/>
                <a:ea typeface="標楷體" panose="03000509000000000000" pitchFamily="65" charset="-120"/>
              </a:rPr>
              <a:t>Homoglyph </a:t>
            </a:r>
            <a:r>
              <a:rPr lang="en-US" altLang="zh-TW" sz="1800" b="1" dirty="0" err="1">
                <a:solidFill>
                  <a:srgbClr val="FF0000"/>
                </a:solidFill>
                <a:latin typeface="標楷體" panose="03000509000000000000" pitchFamily="65" charset="-120"/>
                <a:ea typeface="標楷體" panose="03000509000000000000" pitchFamily="65" charset="-120"/>
              </a:rPr>
              <a:t>Denylisting</a:t>
            </a:r>
            <a:endParaRPr lang="en-US" altLang="zh-TW" sz="1800" b="1" dirty="0">
              <a:solidFill>
                <a:srgbClr val="FF0000"/>
              </a:solidFill>
              <a:latin typeface="標楷體" panose="03000509000000000000" pitchFamily="65" charset="-120"/>
              <a:ea typeface="標楷體" panose="03000509000000000000" pitchFamily="65" charset="-120"/>
            </a:endParaRPr>
          </a:p>
          <a:p>
            <a:pPr lvl="2"/>
            <a:r>
              <a:rPr lang="zh-TW" altLang="en-US" sz="1800" b="1" dirty="0">
                <a:latin typeface="標楷體" panose="03000509000000000000" pitchFamily="65" charset="-120"/>
                <a:ea typeface="標楷體" panose="03000509000000000000" pitchFamily="65" charset="-120"/>
              </a:rPr>
              <a:t>正向解析</a:t>
            </a:r>
            <a:r>
              <a:rPr lang="en-US" altLang="zh-TW" sz="1800" b="1" dirty="0">
                <a:latin typeface="標楷體" panose="03000509000000000000" pitchFamily="65" charset="-120"/>
                <a:ea typeface="標楷體" panose="03000509000000000000" pitchFamily="65" charset="-120"/>
              </a:rPr>
              <a:t>IP</a:t>
            </a:r>
            <a:r>
              <a:rPr lang="zh-TW" altLang="en-US" sz="1800" b="1" dirty="0">
                <a:latin typeface="標楷體" panose="03000509000000000000" pitchFamily="65" charset="-120"/>
                <a:ea typeface="標楷體" panose="03000509000000000000" pitchFamily="65" charset="-120"/>
              </a:rPr>
              <a:t>黑名單</a:t>
            </a:r>
            <a:r>
              <a:rPr lang="en-US" altLang="zh-TW" sz="1800" dirty="0">
                <a:latin typeface="標楷體" panose="03000509000000000000" pitchFamily="65" charset="-120"/>
                <a:ea typeface="標楷體" panose="03000509000000000000" pitchFamily="65" charset="-120"/>
              </a:rPr>
              <a:t>Forward Resolution IP </a:t>
            </a:r>
            <a:r>
              <a:rPr lang="en-US" altLang="zh-TW" sz="1800" dirty="0" err="1">
                <a:latin typeface="標楷體" panose="03000509000000000000" pitchFamily="65" charset="-120"/>
                <a:ea typeface="標楷體" panose="03000509000000000000" pitchFamily="65" charset="-120"/>
              </a:rPr>
              <a:t>Denylisting</a:t>
            </a:r>
            <a:endParaRPr lang="en-US" altLang="zh-TW" sz="1800" dirty="0">
              <a:latin typeface="標楷體" panose="03000509000000000000" pitchFamily="65" charset="-120"/>
              <a:ea typeface="標楷體" panose="03000509000000000000" pitchFamily="65" charset="-120"/>
            </a:endParaRPr>
          </a:p>
          <a:p>
            <a:pPr lvl="2"/>
            <a:r>
              <a:rPr lang="zh-TW" altLang="en-US" sz="1800" b="1" dirty="0">
                <a:latin typeface="標楷體" panose="03000509000000000000" pitchFamily="65" charset="-120"/>
                <a:ea typeface="標楷體" panose="03000509000000000000" pitchFamily="65" charset="-120"/>
              </a:rPr>
              <a:t>反向解析</a:t>
            </a:r>
            <a:r>
              <a:rPr lang="en-US" altLang="zh-TW" sz="1800" b="1" dirty="0">
                <a:latin typeface="標楷體" panose="03000509000000000000" pitchFamily="65" charset="-120"/>
                <a:ea typeface="標楷體" panose="03000509000000000000" pitchFamily="65" charset="-120"/>
              </a:rPr>
              <a:t>IP</a:t>
            </a:r>
            <a:r>
              <a:rPr lang="zh-TW" altLang="en-US" sz="1800" b="1" dirty="0">
                <a:latin typeface="標楷體" panose="03000509000000000000" pitchFamily="65" charset="-120"/>
                <a:ea typeface="標楷體" panose="03000509000000000000" pitchFamily="65" charset="-120"/>
              </a:rPr>
              <a:t>黑名單 </a:t>
            </a:r>
            <a:r>
              <a:rPr lang="en-US" altLang="zh-TW" sz="1800" dirty="0">
                <a:latin typeface="標楷體" panose="03000509000000000000" pitchFamily="65" charset="-120"/>
                <a:ea typeface="標楷體" panose="03000509000000000000" pitchFamily="65" charset="-120"/>
              </a:rPr>
              <a:t>Reverse Resolution IP </a:t>
            </a:r>
            <a:r>
              <a:rPr lang="en-US" altLang="zh-TW" sz="1800" dirty="0" err="1">
                <a:latin typeface="標楷體" panose="03000509000000000000" pitchFamily="65" charset="-120"/>
                <a:ea typeface="標楷體" panose="03000509000000000000" pitchFamily="65" charset="-120"/>
              </a:rPr>
              <a:t>Denylisting</a:t>
            </a:r>
            <a:endParaRPr lang="en-US" altLang="zh-TW" sz="1800" dirty="0">
              <a:latin typeface="標楷體" panose="03000509000000000000" pitchFamily="65" charset="-120"/>
              <a:ea typeface="標楷體" panose="03000509000000000000" pitchFamily="65" charset="-120"/>
            </a:endParaRPr>
          </a:p>
          <a:p>
            <a:pPr lvl="1"/>
            <a:r>
              <a:rPr lang="zh-TW" altLang="en-US" sz="2000" dirty="0">
                <a:latin typeface="標楷體" panose="03000509000000000000" pitchFamily="65" charset="-120"/>
                <a:ea typeface="標楷體" panose="03000509000000000000" pitchFamily="65" charset="-120"/>
              </a:rPr>
              <a:t>加密通道</a:t>
            </a:r>
            <a:r>
              <a:rPr lang="en-US" altLang="zh-TW" sz="2000" dirty="0">
                <a:latin typeface="標楷體" panose="03000509000000000000" pitchFamily="65" charset="-120"/>
                <a:ea typeface="標楷體" panose="03000509000000000000" pitchFamily="65" charset="-120"/>
              </a:rPr>
              <a:t>Encrypted Tunnels</a:t>
            </a:r>
          </a:p>
          <a:p>
            <a:pPr lvl="1"/>
            <a:r>
              <a:rPr lang="zh-TW" altLang="en-US" sz="2000" dirty="0">
                <a:latin typeface="標楷體" panose="03000509000000000000" pitchFamily="65" charset="-120"/>
                <a:ea typeface="標楷體" panose="03000509000000000000" pitchFamily="65" charset="-120"/>
              </a:rPr>
              <a:t>網路流量過濾 </a:t>
            </a:r>
            <a:r>
              <a:rPr lang="en-US" altLang="zh-TW" sz="2000" dirty="0">
                <a:latin typeface="標楷體" panose="03000509000000000000" pitchFamily="65" charset="-120"/>
                <a:ea typeface="標楷體" panose="03000509000000000000" pitchFamily="65" charset="-120"/>
              </a:rPr>
              <a:t>Network Traffic Filtering()</a:t>
            </a:r>
          </a:p>
          <a:p>
            <a:pPr lvl="2"/>
            <a:r>
              <a:rPr lang="zh-TW" altLang="en-US" sz="1800" b="1" dirty="0">
                <a:latin typeface="標楷體" panose="03000509000000000000" pitchFamily="65" charset="-120"/>
                <a:ea typeface="標楷體" panose="03000509000000000000" pitchFamily="65" charset="-120"/>
              </a:rPr>
              <a:t>入站流量過濾 </a:t>
            </a:r>
            <a:r>
              <a:rPr lang="en-US" altLang="zh-TW" sz="1800" dirty="0">
                <a:latin typeface="標楷體" panose="03000509000000000000" pitchFamily="65" charset="-120"/>
                <a:ea typeface="標楷體" panose="03000509000000000000" pitchFamily="65" charset="-120"/>
              </a:rPr>
              <a:t>Inbound Traffic Filtering</a:t>
            </a:r>
          </a:p>
          <a:p>
            <a:pPr lvl="2"/>
            <a:r>
              <a:rPr lang="zh-TW" altLang="en-US" sz="1800" b="1" dirty="0">
                <a:latin typeface="標楷體" panose="03000509000000000000" pitchFamily="65" charset="-120"/>
                <a:ea typeface="標楷體" panose="03000509000000000000" pitchFamily="65" charset="-120"/>
              </a:rPr>
              <a:t>郵件過濾</a:t>
            </a:r>
            <a:r>
              <a:rPr lang="en-US" altLang="zh-TW" sz="1800" dirty="0">
                <a:latin typeface="標楷體" panose="03000509000000000000" pitchFamily="65" charset="-120"/>
                <a:ea typeface="標楷體" panose="03000509000000000000" pitchFamily="65" charset="-120"/>
              </a:rPr>
              <a:t>Email Filtering</a:t>
            </a:r>
          </a:p>
          <a:p>
            <a:pPr lvl="2"/>
            <a:r>
              <a:rPr lang="zh-TW" altLang="en-US" sz="1800" b="1" dirty="0">
                <a:latin typeface="標楷體" panose="03000509000000000000" pitchFamily="65" charset="-120"/>
                <a:ea typeface="標楷體" panose="03000509000000000000" pitchFamily="65" charset="-120"/>
              </a:rPr>
              <a:t>出站流量過濾</a:t>
            </a:r>
            <a:r>
              <a:rPr lang="en-US" altLang="zh-TW" sz="1800" dirty="0">
                <a:latin typeface="標楷體" panose="03000509000000000000" pitchFamily="65" charset="-120"/>
                <a:ea typeface="標楷體" panose="03000509000000000000" pitchFamily="65" charset="-120"/>
              </a:rPr>
              <a:t>Outbound Traffic Filtering</a:t>
            </a:r>
          </a:p>
        </p:txBody>
      </p:sp>
    </p:spTree>
    <p:extLst>
      <p:ext uri="{BB962C8B-B14F-4D97-AF65-F5344CB8AC3E}">
        <p14:creationId xmlns:p14="http://schemas.microsoft.com/office/powerpoint/2010/main" val="1975686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2880" y="105601"/>
            <a:ext cx="11228069" cy="523220"/>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營運環境 </a:t>
            </a:r>
            <a:r>
              <a:rPr lang="en-US" altLang="zh-TW" sz="2800" dirty="0">
                <a:latin typeface="標楷體" panose="03000509000000000000" pitchFamily="65" charset="-120"/>
                <a:ea typeface="標楷體" panose="03000509000000000000" pitchFamily="65" charset="-120"/>
              </a:rPr>
              <a:t>Business Environment (ID.BE):  </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1047750" y="2905192"/>
            <a:ext cx="10096500" cy="2985433"/>
          </a:xfrm>
          <a:prstGeom prst="rect">
            <a:avLst/>
          </a:prstGeom>
        </p:spPr>
        <p:txBody>
          <a:bodyPr wrap="square">
            <a:spAutoFit/>
          </a:bodyPr>
          <a:lstStyle/>
          <a:p>
            <a:pPr fontAlgn="ctr"/>
            <a:r>
              <a:rPr lang="en-US" altLang="zh-TW" sz="2400" b="1" dirty="0">
                <a:solidFill>
                  <a:srgbClr val="FF0000"/>
                </a:solidFill>
                <a:latin typeface="標楷體" panose="03000509000000000000" pitchFamily="65" charset="-120"/>
                <a:ea typeface="標楷體" panose="03000509000000000000" pitchFamily="65" charset="-120"/>
              </a:rPr>
              <a:t>ISO/IEC 27001:2013 A.11.2.3  </a:t>
            </a:r>
            <a:r>
              <a:rPr lang="en-US" altLang="zh-TW" sz="2400" b="1" dirty="0">
                <a:solidFill>
                  <a:srgbClr val="002060"/>
                </a:solidFill>
                <a:latin typeface="標楷體" panose="03000509000000000000" pitchFamily="65" charset="-120"/>
                <a:ea typeface="標楷體" panose="03000509000000000000" pitchFamily="65" charset="-120"/>
              </a:rPr>
              <a:t>Cabling Security</a:t>
            </a:r>
            <a:r>
              <a:rPr lang="zh-TW" altLang="en-US" sz="2400" b="1" dirty="0">
                <a:solidFill>
                  <a:srgbClr val="002060"/>
                </a:solidFill>
                <a:latin typeface="標楷體" panose="03000509000000000000" pitchFamily="65" charset="-120"/>
                <a:ea typeface="標楷體" panose="03000509000000000000" pitchFamily="65" charset="-120"/>
              </a:rPr>
              <a:t> 佈線安全</a:t>
            </a:r>
            <a:endParaRPr lang="en-US" altLang="zh-TW" sz="2400" b="1" dirty="0">
              <a:solidFill>
                <a:srgbClr val="002060"/>
              </a:solidFill>
              <a:latin typeface="標楷體" panose="03000509000000000000" pitchFamily="65" charset="-120"/>
              <a:ea typeface="標楷體" panose="03000509000000000000" pitchFamily="65" charset="-120"/>
            </a:endParaRPr>
          </a:p>
          <a:p>
            <a:pPr fontAlgn="ctr"/>
            <a:endParaRPr lang="zh-TW" altLang="en-US" sz="2400" b="1" dirty="0">
              <a:solidFill>
                <a:srgbClr val="002060"/>
              </a:solidFill>
              <a:latin typeface="標楷體" panose="03000509000000000000" pitchFamily="65" charset="-120"/>
              <a:ea typeface="標楷體" panose="03000509000000000000" pitchFamily="65" charset="-120"/>
            </a:endParaRPr>
          </a:p>
          <a:p>
            <a:pPr fontAlgn="ctr"/>
            <a:r>
              <a:rPr lang="zh-TW" altLang="en-US" sz="2000" b="1" dirty="0">
                <a:latin typeface="標楷體" panose="03000509000000000000" pitchFamily="65" charset="-120"/>
                <a:ea typeface="標楷體" panose="03000509000000000000" pitchFamily="65" charset="-120"/>
              </a:rPr>
              <a:t>需要保護承載資料或支援資訊服務的電力和電信電纜免受攔截、幹擾或損壞。如果電源和網路電纜的位置和保護不充分，攻擊者可能能夠攔截或中斷通訊或關閉電源。</a:t>
            </a:r>
          </a:p>
          <a:p>
            <a:pPr fontAlgn="ctr"/>
            <a:endParaRPr lang="zh-TW" altLang="en-US" sz="2000" b="1" dirty="0">
              <a:latin typeface="標楷體" panose="03000509000000000000" pitchFamily="65" charset="-120"/>
              <a:ea typeface="標楷體" panose="03000509000000000000" pitchFamily="65" charset="-120"/>
            </a:endParaRPr>
          </a:p>
          <a:p>
            <a:pPr fontAlgn="ctr"/>
            <a:r>
              <a:rPr lang="zh-TW" altLang="en-US" sz="2000" b="1" dirty="0">
                <a:latin typeface="標楷體" panose="03000509000000000000" pitchFamily="65" charset="-120"/>
                <a:ea typeface="標楷體" panose="03000509000000000000" pitchFamily="65" charset="-120"/>
              </a:rPr>
              <a:t>只要有可能，網路和電力電纜應位於地下或以其他方式進行保護和隔離，以防止幹擾。根據資料的敏感度或分類，可能需要將不同等級的通訊電纜分開，並另外檢查終端點是否有未經授權的設備。審核員將目視檢查電纜，以及它們是否與目視檢查的分類</a:t>
            </a:r>
            <a:r>
              <a:rPr lang="en-US" altLang="zh-TW" sz="2000" b="1" dirty="0">
                <a:latin typeface="標楷體" panose="03000509000000000000" pitchFamily="65" charset="-120"/>
                <a:ea typeface="標楷體" panose="03000509000000000000" pitchFamily="65" charset="-120"/>
              </a:rPr>
              <a:t>/</a:t>
            </a:r>
            <a:r>
              <a:rPr lang="zh-TW" altLang="en-US" sz="2000" b="1" dirty="0">
                <a:latin typeface="標楷體" panose="03000509000000000000" pitchFamily="65" charset="-120"/>
                <a:ea typeface="標楷體" panose="03000509000000000000" pitchFamily="65" charset="-120"/>
              </a:rPr>
              <a:t>風險請求證據相關。</a:t>
            </a:r>
          </a:p>
        </p:txBody>
      </p:sp>
      <p:sp>
        <p:nvSpPr>
          <p:cNvPr id="7" name="矩形 6"/>
          <p:cNvSpPr/>
          <p:nvPr/>
        </p:nvSpPr>
        <p:spPr>
          <a:xfrm>
            <a:off x="2684011" y="6488668"/>
            <a:ext cx="10304146"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https://www.isms.online/iso-27001/annex-a-11-physical-and-environmental-security/</a:t>
            </a:r>
            <a:endParaRPr lang="zh-TW" altLang="en-US" dirty="0">
              <a:latin typeface="標楷體" panose="03000509000000000000" pitchFamily="65" charset="-120"/>
              <a:ea typeface="標楷體" panose="03000509000000000000" pitchFamily="65" charset="-120"/>
            </a:endParaRPr>
          </a:p>
        </p:txBody>
      </p:sp>
      <p:graphicFrame>
        <p:nvGraphicFramePr>
          <p:cNvPr id="5" name="表格 4">
            <a:extLst>
              <a:ext uri="{FF2B5EF4-FFF2-40B4-BE49-F238E27FC236}">
                <a16:creationId xmlns:a16="http://schemas.microsoft.com/office/drawing/2014/main" id="{1D4B4E42-960D-46C6-93E0-61D23F303C93}"/>
              </a:ext>
            </a:extLst>
          </p:cNvPr>
          <p:cNvGraphicFramePr>
            <a:graphicFrameLocks noGrp="1"/>
          </p:cNvGraphicFramePr>
          <p:nvPr>
            <p:extLst>
              <p:ext uri="{D42A27DB-BD31-4B8C-83A1-F6EECF244321}">
                <p14:modId xmlns:p14="http://schemas.microsoft.com/office/powerpoint/2010/main" val="542662811"/>
              </p:ext>
            </p:extLst>
          </p:nvPr>
        </p:nvGraphicFramePr>
        <p:xfrm>
          <a:off x="579438" y="1086794"/>
          <a:ext cx="11476706" cy="1360425"/>
        </p:xfrm>
        <a:graphic>
          <a:graphicData uri="http://schemas.openxmlformats.org/drawingml/2006/table">
            <a:tbl>
              <a:tblPr/>
              <a:tblGrid>
                <a:gridCol w="6008023">
                  <a:extLst>
                    <a:ext uri="{9D8B030D-6E8A-4147-A177-3AD203B41FA5}">
                      <a16:colId xmlns:a16="http://schemas.microsoft.com/office/drawing/2014/main" val="1596168668"/>
                    </a:ext>
                  </a:extLst>
                </a:gridCol>
                <a:gridCol w="5468683">
                  <a:extLst>
                    <a:ext uri="{9D8B030D-6E8A-4147-A177-3AD203B41FA5}">
                      <a16:colId xmlns:a16="http://schemas.microsoft.com/office/drawing/2014/main" val="2188863571"/>
                    </a:ext>
                  </a:extLst>
                </a:gridCol>
              </a:tblGrid>
              <a:tr h="364808">
                <a:tc>
                  <a:txBody>
                    <a:bodyPr/>
                    <a:lstStyle/>
                    <a:p>
                      <a:pPr algn="ctr" fontAlgn="ctr"/>
                      <a:r>
                        <a:rPr lang="zh-TW" altLang="en-US" sz="16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6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6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121776589"/>
                  </a:ext>
                </a:extLst>
              </a:tr>
              <a:tr h="995617">
                <a:tc>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ID.BE-4: Dependencies and critical functions for delivery of critical services are established</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建立關鍵服務交付的依賴關係和關鍵功能</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APO10.01, BAI04.02, BAI09.02</a:t>
                      </a:r>
                    </a:p>
                    <a:p>
                      <a:pPr algn="l" fontAlgn="ctr"/>
                      <a:r>
                        <a:rPr lang="en-US" sz="1200" b="1" i="0" u="none" strike="noStrike" dirty="0">
                          <a:solidFill>
                            <a:srgbClr val="FF0000"/>
                          </a:solidFill>
                          <a:effectLst/>
                          <a:latin typeface="標楷體" panose="03000509000000000000" pitchFamily="65" charset="-120"/>
                          <a:ea typeface="標楷體" panose="03000509000000000000" pitchFamily="65" charset="-120"/>
                        </a:rPr>
                        <a:t>·       ISO/IEC 27001:2013 A.11.2.2, A.11.2.3, A.12.1.3</a:t>
                      </a:r>
                    </a:p>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 Rev. 4 CP-8, PE-9, PE-11, PM-8, SA-14</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855736"/>
                  </a:ext>
                </a:extLst>
              </a:tr>
            </a:tbl>
          </a:graphicData>
        </a:graphic>
      </p:graphicFrame>
    </p:spTree>
    <p:extLst>
      <p:ext uri="{BB962C8B-B14F-4D97-AF65-F5344CB8AC3E}">
        <p14:creationId xmlns:p14="http://schemas.microsoft.com/office/powerpoint/2010/main" val="214681377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6983" y="461697"/>
            <a:ext cx="9330103" cy="1078461"/>
          </a:xfrm>
        </p:spPr>
        <p:txBody>
          <a:bodyPr>
            <a:normAutofit/>
          </a:bodyPr>
          <a:lstStyle/>
          <a:p>
            <a:r>
              <a:rPr lang="en-US" altLang="zh-TW" sz="2800" dirty="0">
                <a:latin typeface="標楷體" panose="03000509000000000000" pitchFamily="65" charset="-120"/>
                <a:ea typeface="標楷體" panose="03000509000000000000" pitchFamily="65" charset="-120"/>
              </a:rPr>
              <a:t>1.</a:t>
            </a:r>
            <a:r>
              <a:rPr lang="zh-TW" altLang="en-US" sz="2800" dirty="0">
                <a:latin typeface="標楷體" panose="03000509000000000000" pitchFamily="65" charset="-120"/>
                <a:ea typeface="標楷體" panose="03000509000000000000" pitchFamily="65" charset="-120"/>
              </a:rPr>
              <a:t>程式執行隔離戰技 </a:t>
            </a:r>
            <a:r>
              <a:rPr lang="en-US" altLang="zh-TW" sz="2800" dirty="0">
                <a:latin typeface="標楷體" panose="03000509000000000000" pitchFamily="65" charset="-120"/>
                <a:ea typeface="標楷體" panose="03000509000000000000" pitchFamily="65" charset="-120"/>
              </a:rPr>
              <a:t>(Execution Isolation)</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白名單程式清冊</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允許執行 </a:t>
            </a:r>
            <a:r>
              <a:rPr lang="en-US" altLang="zh-TW" sz="2800" dirty="0">
                <a:latin typeface="標楷體" panose="03000509000000000000" pitchFamily="65" charset="-120"/>
                <a:ea typeface="標楷體" panose="03000509000000000000" pitchFamily="65" charset="-120"/>
              </a:rPr>
              <a:t>Executable </a:t>
            </a:r>
            <a:r>
              <a:rPr lang="en-US" altLang="zh-TW" sz="2800" dirty="0" err="1">
                <a:latin typeface="標楷體" panose="03000509000000000000" pitchFamily="65" charset="-120"/>
                <a:ea typeface="標楷體" panose="03000509000000000000" pitchFamily="65" charset="-120"/>
              </a:rPr>
              <a:t>Allowlisting</a:t>
            </a:r>
            <a:endParaRPr lang="en-US" altLang="zh-TW" sz="28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1464816" y="1661160"/>
            <a:ext cx="10520038" cy="5103624"/>
          </a:xfrm>
        </p:spPr>
        <p:txBody>
          <a:bodyPr>
            <a:noAutofit/>
          </a:bodyPr>
          <a:lstStyle/>
          <a:p>
            <a:pPr marL="0" indent="0">
              <a:buNone/>
            </a:pPr>
            <a:r>
              <a:rPr lang="zh-TW" altLang="en-US" sz="2000" spc="100" dirty="0">
                <a:latin typeface="標楷體" panose="03000509000000000000" pitchFamily="65" charset="-120"/>
                <a:ea typeface="標楷體" panose="03000509000000000000" pitchFamily="65" charset="-120"/>
              </a:rPr>
              <a:t>定義</a:t>
            </a:r>
          </a:p>
          <a:p>
            <a:pPr marL="0" indent="0">
              <a:buNone/>
            </a:pPr>
            <a:r>
              <a:rPr lang="zh-TW" altLang="en-US" sz="2000" spc="100" dirty="0">
                <a:latin typeface="標楷體" panose="03000509000000000000" pitchFamily="65" charset="-120"/>
                <a:ea typeface="標楷體" panose="03000509000000000000" pitchFamily="65" charset="-120"/>
              </a:rPr>
              <a:t>在開啟文件之前使用數位簽章來驗證文件。</a:t>
            </a:r>
            <a:r>
              <a:rPr lang="en-US" altLang="zh-TW" sz="2000" spc="100" dirty="0">
                <a:latin typeface="標楷體" panose="03000509000000000000" pitchFamily="65" charset="-120"/>
                <a:ea typeface="標楷體" panose="03000509000000000000" pitchFamily="65" charset="-120"/>
              </a:rPr>
              <a:t>		</a:t>
            </a:r>
            <a:r>
              <a:rPr lang="zh-TW" altLang="en-US" sz="2000" spc="100" dirty="0">
                <a:latin typeface="標楷體" panose="03000509000000000000" pitchFamily="65" charset="-120"/>
                <a:ea typeface="標楷體" panose="03000509000000000000" pitchFamily="65" charset="-120"/>
              </a:rPr>
              <a:t>同義詞： 文件簽章驗證 。</a:t>
            </a:r>
          </a:p>
          <a:p>
            <a:pPr marL="0" indent="0">
              <a:buNone/>
            </a:pPr>
            <a:r>
              <a:rPr lang="zh-TW" altLang="en-US" sz="2000" spc="100" dirty="0">
                <a:latin typeface="標楷體" panose="03000509000000000000" pitchFamily="65" charset="-120"/>
                <a:ea typeface="標楷體" panose="03000509000000000000" pitchFamily="65" charset="-120"/>
              </a:rPr>
              <a:t>運作</a:t>
            </a:r>
          </a:p>
          <a:p>
            <a:pPr marL="0" indent="0">
              <a:buNone/>
            </a:pPr>
            <a:r>
              <a:rPr lang="zh-TW" altLang="en-US" sz="2000" spc="100" dirty="0">
                <a:latin typeface="標楷體" panose="03000509000000000000" pitchFamily="65" charset="-120"/>
                <a:ea typeface="標楷體" panose="03000509000000000000" pitchFamily="65" charset="-120"/>
              </a:rPr>
              <a:t>該技術是通用的，並且有多種計算和驗證數位簽章的方法。數位憑證是根據憑證授權單位 </a:t>
            </a:r>
            <a:r>
              <a:rPr lang="en-US" altLang="zh-TW" sz="2000" spc="100" dirty="0">
                <a:latin typeface="標楷體" panose="03000509000000000000" pitchFamily="65" charset="-120"/>
                <a:ea typeface="標楷體" panose="03000509000000000000" pitchFamily="65" charset="-120"/>
              </a:rPr>
              <a:t>(CA) </a:t>
            </a:r>
            <a:r>
              <a:rPr lang="zh-TW" altLang="en-US" sz="2000" spc="100" dirty="0">
                <a:latin typeface="標楷體" panose="03000509000000000000" pitchFamily="65" charset="-120"/>
                <a:ea typeface="標楷體" panose="03000509000000000000" pitchFamily="65" charset="-120"/>
              </a:rPr>
              <a:t>頒發的私鑰</a:t>
            </a:r>
            <a:r>
              <a:rPr lang="en-US" altLang="zh-TW" sz="2000" spc="100" dirty="0">
                <a:latin typeface="標楷體" panose="03000509000000000000" pitchFamily="65" charset="-120"/>
                <a:ea typeface="標楷體" panose="03000509000000000000" pitchFamily="65" charset="-120"/>
              </a:rPr>
              <a:t>/</a:t>
            </a:r>
            <a:r>
              <a:rPr lang="zh-TW" altLang="en-US" sz="2000" spc="100" dirty="0">
                <a:latin typeface="標楷體" panose="03000509000000000000" pitchFamily="65" charset="-120"/>
                <a:ea typeface="標楷體" panose="03000509000000000000" pitchFamily="65" charset="-120"/>
              </a:rPr>
              <a:t>公鑰對產生的。使用私鑰對檔案的哈希值進行加密。當其他使用者下載該檔案時，使用者的系統使用公鑰來解密哈希值，並為下載的檔案建立一個新的哈希值。將公鑰解密的雜湊值與新雜湊值進行比較，如果不匹配，則可能會呼叫進一步的技術，例如檔案刪除、檔案隔離或可執行黑名單。</a:t>
            </a:r>
          </a:p>
          <a:p>
            <a:pPr marL="0" indent="0">
              <a:buNone/>
            </a:pPr>
            <a:endParaRPr lang="zh-TW" altLang="en-US" sz="2000" spc="100" dirty="0">
              <a:latin typeface="標楷體" panose="03000509000000000000" pitchFamily="65" charset="-120"/>
              <a:ea typeface="標楷體" panose="03000509000000000000" pitchFamily="65" charset="-120"/>
            </a:endParaRPr>
          </a:p>
          <a:p>
            <a:pPr marL="0" indent="0">
              <a:buNone/>
            </a:pPr>
            <a:r>
              <a:rPr lang="zh-TW" altLang="en-US" sz="2000" spc="100" dirty="0">
                <a:latin typeface="標楷體" panose="03000509000000000000" pitchFamily="65" charset="-120"/>
                <a:ea typeface="標楷體" panose="03000509000000000000" pitchFamily="65" charset="-120"/>
              </a:rPr>
              <a:t>當決定是否執行檔時可以呼叫該技術。</a:t>
            </a:r>
          </a:p>
          <a:p>
            <a:pPr marL="0" indent="0">
              <a:buNone/>
            </a:pPr>
            <a:endParaRPr lang="zh-TW" altLang="en-US" sz="2000" spc="100" dirty="0">
              <a:latin typeface="標楷體" panose="03000509000000000000" pitchFamily="65" charset="-120"/>
              <a:ea typeface="標楷體" panose="03000509000000000000" pitchFamily="65" charset="-120"/>
            </a:endParaRPr>
          </a:p>
          <a:p>
            <a:pPr marL="0" indent="0">
              <a:buNone/>
            </a:pPr>
            <a:r>
              <a:rPr lang="zh-TW" altLang="en-US" sz="2000" spc="100" dirty="0">
                <a:latin typeface="標楷體" panose="03000509000000000000" pitchFamily="65" charset="-120"/>
                <a:ea typeface="標楷體" panose="03000509000000000000" pitchFamily="65" charset="-120"/>
              </a:rPr>
              <a:t>注意事項</a:t>
            </a:r>
          </a:p>
          <a:p>
            <a:pPr marL="0" indent="0">
              <a:buNone/>
            </a:pPr>
            <a:r>
              <a:rPr lang="zh-TW" altLang="en-US" sz="2000" spc="100" dirty="0">
                <a:latin typeface="標楷體" panose="03000509000000000000" pitchFamily="65" charset="-120"/>
                <a:ea typeface="標楷體" panose="03000509000000000000" pitchFamily="65" charset="-120"/>
              </a:rPr>
              <a:t>下載或創建大量軟體的組織使管理變得複雜，特別是工程或科學組織。</a:t>
            </a:r>
          </a:p>
        </p:txBody>
      </p:sp>
      <p:pic>
        <p:nvPicPr>
          <p:cNvPr id="4" name="圖片 3"/>
          <p:cNvPicPr>
            <a:picLocks noChangeAspect="1"/>
          </p:cNvPicPr>
          <p:nvPr/>
        </p:nvPicPr>
        <p:blipFill>
          <a:blip r:embed="rId2"/>
          <a:stretch>
            <a:fillRect/>
          </a:stretch>
        </p:blipFill>
        <p:spPr>
          <a:xfrm>
            <a:off x="6275358" y="4613686"/>
            <a:ext cx="4582032" cy="1595989"/>
          </a:xfrm>
          <a:prstGeom prst="rect">
            <a:avLst/>
          </a:prstGeom>
        </p:spPr>
      </p:pic>
    </p:spTree>
    <p:extLst>
      <p:ext uri="{BB962C8B-B14F-4D97-AF65-F5344CB8AC3E}">
        <p14:creationId xmlns:p14="http://schemas.microsoft.com/office/powerpoint/2010/main" val="112484130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59948" y="372920"/>
            <a:ext cx="9276836" cy="1078461"/>
          </a:xfrm>
        </p:spPr>
        <p:txBody>
          <a:bodyPr>
            <a:normAutofit/>
          </a:bodyPr>
          <a:lstStyle/>
          <a:p>
            <a:r>
              <a:rPr lang="en-US" altLang="zh-TW" sz="2800" dirty="0">
                <a:latin typeface="標楷體" panose="03000509000000000000" pitchFamily="65" charset="-120"/>
                <a:ea typeface="標楷體" panose="03000509000000000000" pitchFamily="65" charset="-120"/>
              </a:rPr>
              <a:t>2.</a:t>
            </a:r>
            <a:r>
              <a:rPr lang="zh-TW" altLang="en-US" sz="2800" dirty="0">
                <a:latin typeface="標楷體" panose="03000509000000000000" pitchFamily="65" charset="-120"/>
                <a:ea typeface="標楷體" panose="03000509000000000000" pitchFamily="65" charset="-120"/>
              </a:rPr>
              <a:t>網路隔離戰技</a:t>
            </a:r>
            <a:r>
              <a:rPr lang="en-US" altLang="zh-TW" sz="2800" dirty="0">
                <a:latin typeface="標楷體" panose="03000509000000000000" pitchFamily="65" charset="-120"/>
                <a:ea typeface="標楷體" panose="03000509000000000000" pitchFamily="65" charset="-120"/>
              </a:rPr>
              <a:t>Network Isolation</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加密通道</a:t>
            </a:r>
            <a:r>
              <a:rPr lang="en-US" altLang="zh-TW" sz="2800" dirty="0">
                <a:latin typeface="標楷體" panose="03000509000000000000" pitchFamily="65" charset="-120"/>
                <a:ea typeface="標楷體" panose="03000509000000000000" pitchFamily="65" charset="-120"/>
              </a:rPr>
              <a:t>Encrypted Tunnels</a:t>
            </a:r>
          </a:p>
        </p:txBody>
      </p:sp>
      <p:sp>
        <p:nvSpPr>
          <p:cNvPr id="3" name="內容版面配置區 2"/>
          <p:cNvSpPr>
            <a:spLocks noGrp="1"/>
          </p:cNvSpPr>
          <p:nvPr>
            <p:ph idx="1"/>
          </p:nvPr>
        </p:nvSpPr>
        <p:spPr>
          <a:xfrm>
            <a:off x="1837678" y="1740022"/>
            <a:ext cx="8496094" cy="3559947"/>
          </a:xfrm>
        </p:spPr>
        <p:txBody>
          <a:bodyPr>
            <a:noAutofit/>
          </a:bodyPr>
          <a:lstStyle/>
          <a:p>
            <a:pPr marL="0" indent="0">
              <a:buNone/>
            </a:pPr>
            <a:r>
              <a:rPr lang="zh-TW" altLang="en-US" sz="2400" spc="100" dirty="0">
                <a:latin typeface="標楷體" panose="03000509000000000000" pitchFamily="65" charset="-120"/>
                <a:ea typeface="標楷體" panose="03000509000000000000" pitchFamily="65" charset="-120"/>
              </a:rPr>
              <a:t>定義</a:t>
            </a:r>
          </a:p>
          <a:p>
            <a:pPr marL="0" indent="0">
              <a:buNone/>
            </a:pPr>
            <a:r>
              <a:rPr lang="zh-TW" altLang="en-US" sz="2400" spc="100" dirty="0">
                <a:latin typeface="標楷體" panose="03000509000000000000" pitchFamily="65" charset="-120"/>
                <a:ea typeface="標楷體" panose="03000509000000000000" pitchFamily="65" charset="-120"/>
              </a:rPr>
              <a:t>可路由網路流量的加密封裝。</a:t>
            </a:r>
          </a:p>
        </p:txBody>
      </p:sp>
      <p:pic>
        <p:nvPicPr>
          <p:cNvPr id="4" name="圖片 3"/>
          <p:cNvPicPr>
            <a:picLocks noChangeAspect="1"/>
          </p:cNvPicPr>
          <p:nvPr/>
        </p:nvPicPr>
        <p:blipFill>
          <a:blip r:embed="rId2"/>
          <a:stretch>
            <a:fillRect/>
          </a:stretch>
        </p:blipFill>
        <p:spPr>
          <a:xfrm>
            <a:off x="2059948" y="3727498"/>
            <a:ext cx="8461639" cy="1410272"/>
          </a:xfrm>
          <a:prstGeom prst="rect">
            <a:avLst/>
          </a:prstGeom>
        </p:spPr>
      </p:pic>
    </p:spTree>
    <p:extLst>
      <p:ext uri="{BB962C8B-B14F-4D97-AF65-F5344CB8AC3E}">
        <p14:creationId xmlns:p14="http://schemas.microsoft.com/office/powerpoint/2010/main" val="371353422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40156" y="306333"/>
            <a:ext cx="8911687" cy="1280890"/>
          </a:xfrm>
        </p:spPr>
        <p:txBody>
          <a:bodyPr>
            <a:normAutofit/>
          </a:bodyPr>
          <a:lstStyle/>
          <a:p>
            <a:r>
              <a:rPr lang="en-US" altLang="zh-TW" b="1" dirty="0">
                <a:latin typeface="標楷體" panose="03000509000000000000" pitchFamily="65" charset="-120"/>
                <a:ea typeface="標楷體" panose="03000509000000000000" pitchFamily="65" charset="-120"/>
              </a:rPr>
              <a:t>5.</a:t>
            </a:r>
            <a:r>
              <a:rPr lang="zh-TW" altLang="en-US" b="1" dirty="0">
                <a:latin typeface="標楷體" panose="03000509000000000000" pitchFamily="65" charset="-120"/>
                <a:ea typeface="標楷體" panose="03000509000000000000" pitchFamily="65" charset="-120"/>
              </a:rPr>
              <a:t>欺騙  戰術</a:t>
            </a:r>
            <a:r>
              <a:rPr lang="en-US" altLang="zh-TW" b="1" dirty="0">
                <a:solidFill>
                  <a:schemeClr val="dk1"/>
                </a:solidFill>
                <a:latin typeface="標楷體" panose="03000509000000000000" pitchFamily="65" charset="-120"/>
                <a:ea typeface="標楷體" panose="03000509000000000000" pitchFamily="65" charset="-120"/>
              </a:rPr>
              <a:t>Deceive</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1640156" y="1012054"/>
            <a:ext cx="10728349" cy="4831327"/>
          </a:xfrm>
        </p:spPr>
        <p:txBody>
          <a:bodyPr>
            <a:noAutofit/>
          </a:bodyPr>
          <a:lstStyle/>
          <a:p>
            <a:pPr marL="0" indent="0">
              <a:buNone/>
            </a:pPr>
            <a:r>
              <a:rPr lang="en-US" altLang="zh-TW" sz="2800" dirty="0">
                <a:latin typeface="標楷體" panose="03000509000000000000" pitchFamily="65" charset="-120"/>
                <a:ea typeface="標楷體" panose="03000509000000000000" pitchFamily="65" charset="-120"/>
              </a:rPr>
              <a:t>1.</a:t>
            </a:r>
            <a:r>
              <a:rPr lang="zh-TW" altLang="en-US" sz="2800" b="1" dirty="0">
                <a:latin typeface="標楷體" panose="03000509000000000000" pitchFamily="65" charset="-120"/>
                <a:ea typeface="標楷體" panose="03000509000000000000" pitchFamily="65" charset="-120"/>
              </a:rPr>
              <a:t>誘餌環境</a:t>
            </a:r>
            <a:r>
              <a:rPr lang="en-US" altLang="zh-TW" sz="2800" b="1" dirty="0">
                <a:latin typeface="標楷體" panose="03000509000000000000" pitchFamily="65" charset="-120"/>
                <a:ea typeface="標楷體" panose="03000509000000000000" pitchFamily="65" charset="-120"/>
              </a:rPr>
              <a:t>(</a:t>
            </a:r>
            <a:r>
              <a:rPr lang="en-US" altLang="zh-TW" sz="2800" dirty="0">
                <a:latin typeface="標楷體" panose="03000509000000000000" pitchFamily="65" charset="-120"/>
                <a:ea typeface="標楷體" panose="03000509000000000000" pitchFamily="65" charset="-120"/>
              </a:rPr>
              <a:t>Decoy </a:t>
            </a:r>
            <a:r>
              <a:rPr lang="en-US" altLang="zh-TW" sz="2800" b="1" dirty="0">
                <a:solidFill>
                  <a:srgbClr val="FF0000"/>
                </a:solidFill>
                <a:latin typeface="標楷體" panose="03000509000000000000" pitchFamily="65" charset="-120"/>
                <a:ea typeface="標楷體" panose="03000509000000000000" pitchFamily="65" charset="-120"/>
              </a:rPr>
              <a:t>Environment)</a:t>
            </a:r>
          </a:p>
          <a:p>
            <a:pPr lvl="1"/>
            <a:r>
              <a:rPr lang="zh-TW" altLang="en-US" sz="2400" b="1" dirty="0">
                <a:latin typeface="標楷體" panose="03000509000000000000" pitchFamily="65" charset="-120"/>
                <a:ea typeface="標楷體" panose="03000509000000000000" pitchFamily="65" charset="-120"/>
              </a:rPr>
              <a:t>連接式蜜網</a:t>
            </a:r>
            <a:r>
              <a:rPr lang="en-US" altLang="zh-TW" sz="2400" dirty="0">
                <a:latin typeface="標楷體" panose="03000509000000000000" pitchFamily="65" charset="-120"/>
                <a:ea typeface="標楷體" panose="03000509000000000000" pitchFamily="65" charset="-120"/>
              </a:rPr>
              <a:t>Connected Honeynet:</a:t>
            </a:r>
            <a:r>
              <a:rPr lang="zh-TW" altLang="en-US" sz="2400" b="1" dirty="0">
                <a:solidFill>
                  <a:srgbClr val="FF0000"/>
                </a:solidFill>
                <a:latin typeface="標楷體" panose="03000509000000000000" pitchFamily="65" charset="-120"/>
                <a:ea typeface="標楷體" panose="03000509000000000000" pitchFamily="65" charset="-120"/>
              </a:rPr>
              <a:t>部分連結  </a:t>
            </a:r>
            <a:r>
              <a:rPr lang="zh-TW" altLang="en-US" sz="2400" b="1" dirty="0">
                <a:latin typeface="標楷體" panose="03000509000000000000" pitchFamily="65" charset="-120"/>
                <a:ea typeface="標楷體" panose="03000509000000000000" pitchFamily="65" charset="-120"/>
              </a:rPr>
              <a:t>到企業生產系統</a:t>
            </a:r>
            <a:endParaRPr lang="en-US" altLang="zh-TW" sz="2400" b="1" dirty="0">
              <a:latin typeface="標楷體" panose="03000509000000000000" pitchFamily="65" charset="-120"/>
              <a:ea typeface="標楷體" panose="03000509000000000000" pitchFamily="65" charset="-120"/>
            </a:endParaRPr>
          </a:p>
          <a:p>
            <a:pPr lvl="1"/>
            <a:r>
              <a:rPr lang="zh-TW" altLang="en-US" sz="2400" b="1" dirty="0">
                <a:latin typeface="標楷體" panose="03000509000000000000" pitchFamily="65" charset="-120"/>
                <a:ea typeface="標楷體" panose="03000509000000000000" pitchFamily="65" charset="-120"/>
              </a:rPr>
              <a:t>整合式蜜網</a:t>
            </a:r>
            <a:r>
              <a:rPr lang="en-US" altLang="zh-TW" sz="2400" dirty="0">
                <a:latin typeface="標楷體" panose="03000509000000000000" pitchFamily="65" charset="-120"/>
                <a:ea typeface="標楷體" panose="03000509000000000000" pitchFamily="65" charset="-120"/>
              </a:rPr>
              <a:t>Integrated Honeynet :</a:t>
            </a:r>
            <a:r>
              <a:rPr lang="zh-TW" altLang="en-US" sz="2400" b="1" dirty="0">
                <a:solidFill>
                  <a:srgbClr val="FF0000"/>
                </a:solidFill>
                <a:latin typeface="標楷體" panose="03000509000000000000" pitchFamily="65" charset="-120"/>
                <a:ea typeface="標楷體" panose="03000509000000000000" pitchFamily="65" charset="-120"/>
              </a:rPr>
              <a:t>充分連結 </a:t>
            </a:r>
            <a:r>
              <a:rPr lang="zh-TW" altLang="en-US" sz="2400" b="1" dirty="0">
                <a:latin typeface="標楷體" panose="03000509000000000000" pitchFamily="65" charset="-120"/>
                <a:ea typeface="標楷體" panose="03000509000000000000" pitchFamily="65" charset="-120"/>
              </a:rPr>
              <a:t>到企業生產系統</a:t>
            </a:r>
            <a:endParaRPr lang="en-US" altLang="zh-TW" sz="2400" b="1" dirty="0">
              <a:latin typeface="標楷體" panose="03000509000000000000" pitchFamily="65" charset="-120"/>
              <a:ea typeface="標楷體" panose="03000509000000000000" pitchFamily="65" charset="-120"/>
            </a:endParaRPr>
          </a:p>
          <a:p>
            <a:pPr lvl="1"/>
            <a:r>
              <a:rPr lang="zh-TW" altLang="en-US" sz="2400" b="1" dirty="0">
                <a:latin typeface="標楷體" panose="03000509000000000000" pitchFamily="65" charset="-120"/>
                <a:ea typeface="標楷體" panose="03000509000000000000" pitchFamily="65" charset="-120"/>
              </a:rPr>
              <a:t>獨立蜜網</a:t>
            </a:r>
            <a:r>
              <a:rPr lang="en-US" altLang="zh-TW" sz="2400" dirty="0">
                <a:latin typeface="標楷體" panose="03000509000000000000" pitchFamily="65" charset="-120"/>
                <a:ea typeface="標楷體" panose="03000509000000000000" pitchFamily="65" charset="-120"/>
              </a:rPr>
              <a:t>Standalone Honeynet :</a:t>
            </a:r>
            <a:r>
              <a:rPr lang="zh-TW" altLang="en-US" sz="2400" b="1" dirty="0">
                <a:solidFill>
                  <a:srgbClr val="FF0000"/>
                </a:solidFill>
                <a:latin typeface="標楷體" panose="03000509000000000000" pitchFamily="65" charset="-120"/>
                <a:ea typeface="標楷體" panose="03000509000000000000" pitchFamily="65" charset="-120"/>
              </a:rPr>
              <a:t>不會連結</a:t>
            </a:r>
            <a:r>
              <a:rPr lang="zh-TW" altLang="en-US" sz="2400" b="1" dirty="0">
                <a:latin typeface="標楷體" panose="03000509000000000000" pitchFamily="65" charset="-120"/>
                <a:ea typeface="標楷體" panose="03000509000000000000" pitchFamily="65" charset="-120"/>
              </a:rPr>
              <a:t>到企業生產系統</a:t>
            </a:r>
            <a:endParaRPr lang="en-US" altLang="zh-TW" sz="2400" dirty="0">
              <a:latin typeface="標楷體" panose="03000509000000000000" pitchFamily="65" charset="-120"/>
              <a:ea typeface="標楷體" panose="03000509000000000000" pitchFamily="65" charset="-120"/>
            </a:endParaRPr>
          </a:p>
          <a:p>
            <a:pPr marL="0" indent="0">
              <a:buNone/>
            </a:pPr>
            <a:r>
              <a:rPr lang="en-US" altLang="zh-TW" sz="2800" dirty="0">
                <a:latin typeface="標楷體" panose="03000509000000000000" pitchFamily="65" charset="-120"/>
                <a:ea typeface="標楷體" panose="03000509000000000000" pitchFamily="65" charset="-120"/>
              </a:rPr>
              <a:t>2.</a:t>
            </a:r>
            <a:r>
              <a:rPr lang="zh-TW" altLang="en-US" sz="2800" b="1" dirty="0">
                <a:latin typeface="標楷體" panose="03000509000000000000" pitchFamily="65" charset="-120"/>
                <a:ea typeface="標楷體" panose="03000509000000000000" pitchFamily="65" charset="-120"/>
              </a:rPr>
              <a:t>誘餌物件 </a:t>
            </a:r>
            <a:r>
              <a:rPr lang="en-US" altLang="zh-TW" sz="2800" b="1" dirty="0">
                <a:latin typeface="標楷體" panose="03000509000000000000" pitchFamily="65" charset="-120"/>
                <a:ea typeface="標楷體" panose="03000509000000000000" pitchFamily="65" charset="-120"/>
              </a:rPr>
              <a:t>(</a:t>
            </a:r>
            <a:r>
              <a:rPr lang="en-US" altLang="zh-TW" sz="2800" dirty="0">
                <a:latin typeface="標楷體" panose="03000509000000000000" pitchFamily="65" charset="-120"/>
                <a:ea typeface="標楷體" panose="03000509000000000000" pitchFamily="65" charset="-120"/>
              </a:rPr>
              <a:t>Decoy </a:t>
            </a:r>
            <a:r>
              <a:rPr lang="en-US" altLang="zh-TW" sz="2800" b="1" dirty="0">
                <a:solidFill>
                  <a:srgbClr val="FF0000"/>
                </a:solidFill>
                <a:latin typeface="標楷體" panose="03000509000000000000" pitchFamily="65" charset="-120"/>
                <a:ea typeface="標楷體" panose="03000509000000000000" pitchFamily="65" charset="-120"/>
              </a:rPr>
              <a:t>Object)</a:t>
            </a:r>
          </a:p>
          <a:p>
            <a:pPr lvl="1"/>
            <a:r>
              <a:rPr lang="zh-TW" altLang="en-US" sz="2400" b="1" dirty="0">
                <a:latin typeface="標楷體" panose="03000509000000000000" pitchFamily="65" charset="-120"/>
                <a:ea typeface="標楷體" panose="03000509000000000000" pitchFamily="65" charset="-120"/>
              </a:rPr>
              <a:t>誘餌文件</a:t>
            </a:r>
            <a:r>
              <a:rPr lang="en-US" altLang="zh-TW" sz="2400" dirty="0">
                <a:latin typeface="標楷體" panose="03000509000000000000" pitchFamily="65" charset="-120"/>
                <a:ea typeface="標楷體" panose="03000509000000000000" pitchFamily="65" charset="-120"/>
              </a:rPr>
              <a:t>Decoy File</a:t>
            </a:r>
          </a:p>
          <a:p>
            <a:pPr lvl="1"/>
            <a:r>
              <a:rPr lang="zh-TW" altLang="en-US" sz="2400" b="1" dirty="0">
                <a:latin typeface="標楷體" panose="03000509000000000000" pitchFamily="65" charset="-120"/>
                <a:ea typeface="標楷體" panose="03000509000000000000" pitchFamily="65" charset="-120"/>
              </a:rPr>
              <a:t>誘餌網絡資源</a:t>
            </a:r>
            <a:r>
              <a:rPr lang="en-US" altLang="zh-TW" sz="2400" dirty="0">
                <a:latin typeface="標楷體" panose="03000509000000000000" pitchFamily="65" charset="-120"/>
                <a:ea typeface="標楷體" panose="03000509000000000000" pitchFamily="65" charset="-120"/>
              </a:rPr>
              <a:t>Decoy Network Resource</a:t>
            </a:r>
          </a:p>
          <a:p>
            <a:pPr lvl="1"/>
            <a:r>
              <a:rPr lang="zh-TW" altLang="en-US" sz="2400" b="1" dirty="0">
                <a:latin typeface="標楷體" panose="03000509000000000000" pitchFamily="65" charset="-120"/>
                <a:ea typeface="標楷體" panose="03000509000000000000" pitchFamily="65" charset="-120"/>
              </a:rPr>
              <a:t>誘餌人物 </a:t>
            </a:r>
            <a:r>
              <a:rPr lang="en-US" altLang="zh-TW" sz="2400" dirty="0">
                <a:latin typeface="標楷體" panose="03000509000000000000" pitchFamily="65" charset="-120"/>
                <a:ea typeface="標楷體" panose="03000509000000000000" pitchFamily="65" charset="-120"/>
              </a:rPr>
              <a:t>Decoy Persona</a:t>
            </a:r>
          </a:p>
          <a:p>
            <a:pPr lvl="1"/>
            <a:r>
              <a:rPr lang="zh-TW" altLang="en-US" sz="2400" b="1" dirty="0">
                <a:latin typeface="標楷體" panose="03000509000000000000" pitchFamily="65" charset="-120"/>
                <a:ea typeface="標楷體" panose="03000509000000000000" pitchFamily="65" charset="-120"/>
              </a:rPr>
              <a:t>誘餌公開發佈</a:t>
            </a:r>
            <a:r>
              <a:rPr lang="en-US" altLang="zh-TW" sz="2400" dirty="0">
                <a:latin typeface="標楷體" panose="03000509000000000000" pitchFamily="65" charset="-120"/>
                <a:ea typeface="標楷體" panose="03000509000000000000" pitchFamily="65" charset="-120"/>
              </a:rPr>
              <a:t>Decoy Public Release</a:t>
            </a:r>
          </a:p>
          <a:p>
            <a:pPr lvl="1"/>
            <a:r>
              <a:rPr lang="zh-TW" altLang="en-US" sz="2400" b="1" dirty="0">
                <a:latin typeface="標楷體" panose="03000509000000000000" pitchFamily="65" charset="-120"/>
                <a:ea typeface="標楷體" panose="03000509000000000000" pitchFamily="65" charset="-120"/>
              </a:rPr>
              <a:t>誘餌會話令牌</a:t>
            </a:r>
            <a:r>
              <a:rPr lang="en-US" altLang="zh-TW" sz="2400" dirty="0">
                <a:latin typeface="標楷體" panose="03000509000000000000" pitchFamily="65" charset="-120"/>
                <a:ea typeface="標楷體" panose="03000509000000000000" pitchFamily="65" charset="-120"/>
              </a:rPr>
              <a:t>Decoy Session Token</a:t>
            </a:r>
          </a:p>
          <a:p>
            <a:pPr lvl="1"/>
            <a:r>
              <a:rPr lang="zh-TW" altLang="en-US" sz="2400" b="1" dirty="0">
                <a:latin typeface="標楷體" panose="03000509000000000000" pitchFamily="65" charset="-120"/>
                <a:ea typeface="標楷體" panose="03000509000000000000" pitchFamily="65" charset="-120"/>
              </a:rPr>
              <a:t>誘餌用戶憑證</a:t>
            </a:r>
            <a:r>
              <a:rPr lang="en-US" altLang="zh-TW" sz="2400" dirty="0">
                <a:latin typeface="標楷體" panose="03000509000000000000" pitchFamily="65" charset="-120"/>
                <a:ea typeface="標楷體" panose="03000509000000000000" pitchFamily="65" charset="-120"/>
              </a:rPr>
              <a:t>Decoy User Credential</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8848942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6983" y="461697"/>
            <a:ext cx="9330103" cy="1078461"/>
          </a:xfrm>
        </p:spPr>
        <p:txBody>
          <a:bodyPr>
            <a:normAutofit fontScale="90000"/>
          </a:bodyPr>
          <a:lstStyle/>
          <a:p>
            <a:r>
              <a:rPr lang="en-US" altLang="zh-TW" sz="2800" dirty="0">
                <a:latin typeface="標楷體" panose="03000509000000000000" pitchFamily="65" charset="-120"/>
                <a:ea typeface="標楷體" panose="03000509000000000000" pitchFamily="65" charset="-120"/>
              </a:rPr>
              <a:t>1.</a:t>
            </a:r>
            <a:r>
              <a:rPr lang="zh-TW" altLang="en-US" sz="2800" dirty="0">
                <a:latin typeface="標楷體" panose="03000509000000000000" pitchFamily="65" charset="-120"/>
                <a:ea typeface="標楷體" panose="03000509000000000000" pitchFamily="65" charset="-120"/>
              </a:rPr>
              <a:t>誘餌環境</a:t>
            </a:r>
            <a:r>
              <a:rPr lang="en-US" altLang="zh-TW" sz="2800" dirty="0">
                <a:latin typeface="標楷體" panose="03000509000000000000" pitchFamily="65" charset="-120"/>
                <a:ea typeface="標楷體" panose="03000509000000000000" pitchFamily="65" charset="-120"/>
              </a:rPr>
              <a:t>(Decoy Environment)</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連接式蜜網</a:t>
            </a:r>
            <a:r>
              <a:rPr lang="en-US" altLang="zh-TW" sz="2800" dirty="0">
                <a:latin typeface="標楷體" panose="03000509000000000000" pitchFamily="65" charset="-120"/>
                <a:ea typeface="標楷體" panose="03000509000000000000" pitchFamily="65" charset="-120"/>
              </a:rPr>
              <a:t>Connected </a:t>
            </a:r>
            <a:r>
              <a:rPr lang="en-US" altLang="zh-TW" sz="2800" dirty="0" err="1">
                <a:latin typeface="標楷體" panose="03000509000000000000" pitchFamily="65" charset="-120"/>
                <a:ea typeface="標楷體" panose="03000509000000000000" pitchFamily="65" charset="-120"/>
              </a:rPr>
              <a:t>Honeynet</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部分連結  到企業生產系統</a:t>
            </a:r>
          </a:p>
        </p:txBody>
      </p:sp>
      <p:sp>
        <p:nvSpPr>
          <p:cNvPr id="3" name="內容版面配置區 2"/>
          <p:cNvSpPr>
            <a:spLocks noGrp="1"/>
          </p:cNvSpPr>
          <p:nvPr>
            <p:ph idx="1"/>
          </p:nvPr>
        </p:nvSpPr>
        <p:spPr>
          <a:xfrm>
            <a:off x="1580551" y="2398006"/>
            <a:ext cx="10217871" cy="4357900"/>
          </a:xfrm>
        </p:spPr>
        <p:txBody>
          <a:bodyPr>
            <a:noAutofit/>
          </a:bodyPr>
          <a:lstStyle/>
          <a:p>
            <a:pPr marL="0" indent="0">
              <a:buNone/>
            </a:pPr>
            <a:r>
              <a:rPr lang="zh-TW" altLang="en-US" sz="2000" spc="100" dirty="0">
                <a:latin typeface="標楷體" panose="03000509000000000000" pitchFamily="65" charset="-120"/>
                <a:ea typeface="標楷體" panose="03000509000000000000" pitchFamily="65" charset="-120"/>
              </a:rPr>
              <a:t>定義</a:t>
            </a:r>
          </a:p>
          <a:p>
            <a:pPr marL="0" indent="0">
              <a:buNone/>
            </a:pPr>
            <a:r>
              <a:rPr lang="zh-TW" altLang="en-US" sz="2000" spc="100" dirty="0">
                <a:latin typeface="標楷體" panose="03000509000000000000" pitchFamily="65" charset="-120"/>
                <a:ea typeface="標楷體" panose="03000509000000000000" pitchFamily="65" charset="-120"/>
              </a:rPr>
              <a:t>誘餌服務、系統或環境，連接到企業網絡，並模擬或模擬網路的某些功能，而不暴露對生產系統的完全存取權。</a:t>
            </a:r>
          </a:p>
          <a:p>
            <a:pPr marL="0" indent="0">
              <a:buNone/>
            </a:pPr>
            <a:endParaRPr lang="zh-TW" altLang="en-US" sz="2000" spc="100" dirty="0">
              <a:latin typeface="標楷體" panose="03000509000000000000" pitchFamily="65" charset="-120"/>
              <a:ea typeface="標楷體" panose="03000509000000000000" pitchFamily="65" charset="-120"/>
            </a:endParaRPr>
          </a:p>
          <a:p>
            <a:pPr marL="0" indent="0">
              <a:buNone/>
            </a:pPr>
            <a:r>
              <a:rPr lang="zh-TW" altLang="en-US" sz="2000" spc="100" dirty="0">
                <a:latin typeface="標楷體" panose="03000509000000000000" pitchFamily="65" charset="-120"/>
                <a:ea typeface="標楷體" panose="03000509000000000000" pitchFamily="65" charset="-120"/>
              </a:rPr>
              <a:t>運作</a:t>
            </a:r>
          </a:p>
          <a:p>
            <a:pPr marL="0" indent="0">
              <a:buNone/>
            </a:pPr>
            <a:r>
              <a:rPr lang="zh-TW" altLang="en-US" sz="2000" spc="100" dirty="0">
                <a:latin typeface="標楷體" panose="03000509000000000000" pitchFamily="65" charset="-120"/>
                <a:ea typeface="標楷體" panose="03000509000000000000" pitchFamily="65" charset="-120"/>
              </a:rPr>
              <a:t>誘餌蜜罐部署在企業環境中，模擬某些服務或作業系統的一部分來吸引攻擊者。</a:t>
            </a:r>
          </a:p>
          <a:p>
            <a:pPr marL="0" indent="0">
              <a:buNone/>
            </a:pPr>
            <a:endParaRPr lang="zh-TW" altLang="en-US" sz="2000" spc="100" dirty="0">
              <a:latin typeface="標楷體" panose="03000509000000000000" pitchFamily="65" charset="-120"/>
              <a:ea typeface="標楷體" panose="03000509000000000000" pitchFamily="65" charset="-120"/>
            </a:endParaRPr>
          </a:p>
          <a:p>
            <a:pPr marL="0" indent="0">
              <a:buNone/>
            </a:pPr>
            <a:r>
              <a:rPr lang="zh-TW" altLang="en-US" sz="2000" spc="100" dirty="0">
                <a:latin typeface="標楷體" panose="03000509000000000000" pitchFamily="65" charset="-120"/>
                <a:ea typeface="標楷體" panose="03000509000000000000" pitchFamily="65" charset="-120"/>
              </a:rPr>
              <a:t>注意事項</a:t>
            </a:r>
          </a:p>
          <a:p>
            <a:pPr marL="0" indent="0">
              <a:buNone/>
            </a:pPr>
            <a:r>
              <a:rPr lang="zh-TW" altLang="en-US" sz="2000" spc="100" dirty="0">
                <a:latin typeface="標楷體" panose="03000509000000000000" pitchFamily="65" charset="-120"/>
                <a:ea typeface="標楷體" panose="03000509000000000000" pitchFamily="65" charset="-120"/>
              </a:rPr>
              <a:t>連接的蜜網提供了模擬某些功能但不像整合蜜網那麼複雜之間的權衡。連接的蜜網可能無法提供足夠的功能來偵測新的攻擊模式或零日漏洞，但可以為特定的已知漏洞提供足夠的功能。</a:t>
            </a:r>
          </a:p>
        </p:txBody>
      </p:sp>
      <p:pic>
        <p:nvPicPr>
          <p:cNvPr id="5" name="圖片 4"/>
          <p:cNvPicPr>
            <a:picLocks noChangeAspect="1"/>
          </p:cNvPicPr>
          <p:nvPr/>
        </p:nvPicPr>
        <p:blipFill>
          <a:blip r:embed="rId2"/>
          <a:stretch>
            <a:fillRect/>
          </a:stretch>
        </p:blipFill>
        <p:spPr>
          <a:xfrm>
            <a:off x="6432034" y="1389238"/>
            <a:ext cx="3960634" cy="1363855"/>
          </a:xfrm>
          <a:prstGeom prst="rect">
            <a:avLst/>
          </a:prstGeom>
        </p:spPr>
      </p:pic>
    </p:spTree>
    <p:extLst>
      <p:ext uri="{BB962C8B-B14F-4D97-AF65-F5344CB8AC3E}">
        <p14:creationId xmlns:p14="http://schemas.microsoft.com/office/powerpoint/2010/main" val="29016582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59948" y="372920"/>
            <a:ext cx="9276836" cy="1078461"/>
          </a:xfrm>
        </p:spPr>
        <p:txBody>
          <a:bodyPr>
            <a:normAutofit/>
          </a:bodyPr>
          <a:lstStyle/>
          <a:p>
            <a:r>
              <a:rPr lang="en-US" altLang="zh-TW" sz="2800" dirty="0">
                <a:latin typeface="標楷體" panose="03000509000000000000" pitchFamily="65" charset="-120"/>
                <a:ea typeface="標楷體" panose="03000509000000000000" pitchFamily="65" charset="-120"/>
              </a:rPr>
              <a:t>2.</a:t>
            </a:r>
            <a:r>
              <a:rPr lang="zh-TW" altLang="en-US" sz="2800" dirty="0">
                <a:latin typeface="標楷體" panose="03000509000000000000" pitchFamily="65" charset="-120"/>
                <a:ea typeface="標楷體" panose="03000509000000000000" pitchFamily="65" charset="-120"/>
              </a:rPr>
              <a:t>誘餌物件 </a:t>
            </a:r>
            <a:r>
              <a:rPr lang="en-US" altLang="zh-TW" sz="2800" dirty="0">
                <a:latin typeface="標楷體" panose="03000509000000000000" pitchFamily="65" charset="-120"/>
                <a:ea typeface="標楷體" panose="03000509000000000000" pitchFamily="65" charset="-120"/>
              </a:rPr>
              <a:t>(Decoy Object)</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誘餌文件</a:t>
            </a:r>
            <a:r>
              <a:rPr lang="en-US" altLang="zh-TW" sz="2800" dirty="0">
                <a:latin typeface="標楷體" panose="03000509000000000000" pitchFamily="65" charset="-120"/>
                <a:ea typeface="標楷體" panose="03000509000000000000" pitchFamily="65" charset="-120"/>
              </a:rPr>
              <a:t>Decoy File</a:t>
            </a:r>
          </a:p>
        </p:txBody>
      </p:sp>
      <p:sp>
        <p:nvSpPr>
          <p:cNvPr id="3" name="內容版面配置區 2"/>
          <p:cNvSpPr>
            <a:spLocks noGrp="1"/>
          </p:cNvSpPr>
          <p:nvPr>
            <p:ph idx="1"/>
          </p:nvPr>
        </p:nvSpPr>
        <p:spPr>
          <a:xfrm>
            <a:off x="1837678" y="1740022"/>
            <a:ext cx="8496094" cy="3559947"/>
          </a:xfrm>
        </p:spPr>
        <p:txBody>
          <a:bodyPr>
            <a:noAutofit/>
          </a:bodyPr>
          <a:lstStyle/>
          <a:p>
            <a:pPr marL="0" indent="0">
              <a:buNone/>
            </a:pPr>
            <a:r>
              <a:rPr lang="zh-TW" altLang="en-US" sz="1600" spc="100" dirty="0">
                <a:latin typeface="標楷體" panose="03000509000000000000" pitchFamily="65" charset="-120"/>
                <a:ea typeface="標楷體" panose="03000509000000000000" pitchFamily="65" charset="-120"/>
              </a:rPr>
              <a:t>定義</a:t>
            </a:r>
          </a:p>
          <a:p>
            <a:pPr marL="0" indent="0">
              <a:buNone/>
            </a:pPr>
            <a:r>
              <a:rPr lang="zh-TW" altLang="en-US" sz="1600" spc="100" dirty="0">
                <a:latin typeface="標楷體" panose="03000509000000000000" pitchFamily="65" charset="-120"/>
                <a:ea typeface="標楷體" panose="03000509000000000000" pitchFamily="65" charset="-120"/>
              </a:rPr>
              <a:t>為欺騙對手而建立的文件。</a:t>
            </a:r>
          </a:p>
          <a:p>
            <a:pPr marL="0" indent="0">
              <a:buNone/>
            </a:pPr>
            <a:endParaRPr lang="zh-TW" altLang="en-US" sz="1600" spc="100" dirty="0">
              <a:latin typeface="標楷體" panose="03000509000000000000" pitchFamily="65" charset="-120"/>
              <a:ea typeface="標楷體" panose="03000509000000000000" pitchFamily="65" charset="-120"/>
            </a:endParaRPr>
          </a:p>
          <a:p>
            <a:pPr marL="0" indent="0">
              <a:buNone/>
            </a:pPr>
            <a:r>
              <a:rPr lang="zh-TW" altLang="en-US" sz="1600" spc="100" dirty="0">
                <a:latin typeface="標楷體" panose="03000509000000000000" pitchFamily="65" charset="-120"/>
                <a:ea typeface="標楷體" panose="03000509000000000000" pitchFamily="65" charset="-120"/>
              </a:rPr>
              <a:t>運作</a:t>
            </a:r>
          </a:p>
          <a:p>
            <a:pPr marL="0" indent="0">
              <a:buNone/>
            </a:pPr>
            <a:r>
              <a:rPr lang="zh-TW" altLang="en-US" sz="1600" spc="100" dirty="0">
                <a:latin typeface="標楷體" panose="03000509000000000000" pitchFamily="65" charset="-120"/>
                <a:ea typeface="標楷體" panose="03000509000000000000" pitchFamily="65" charset="-120"/>
              </a:rPr>
              <a:t>誘餌檔案作為本地或網路資源提供。可以監視對文件的存取。這些文件可以是設定、文件、執行檔或其他文件類型。</a:t>
            </a:r>
          </a:p>
          <a:p>
            <a:pPr marL="0" indent="0">
              <a:buNone/>
            </a:pPr>
            <a:endParaRPr lang="zh-TW" altLang="en-US" sz="1600" spc="100" dirty="0">
              <a:latin typeface="標楷體" panose="03000509000000000000" pitchFamily="65" charset="-120"/>
              <a:ea typeface="標楷體" panose="03000509000000000000" pitchFamily="65" charset="-120"/>
            </a:endParaRPr>
          </a:p>
          <a:p>
            <a:pPr marL="0" indent="0">
              <a:buNone/>
            </a:pPr>
            <a:r>
              <a:rPr lang="zh-TW" altLang="en-US" sz="1600" spc="100" dirty="0">
                <a:latin typeface="標楷體" panose="03000509000000000000" pitchFamily="65" charset="-120"/>
                <a:ea typeface="標楷體" panose="03000509000000000000" pitchFamily="65" charset="-120"/>
              </a:rPr>
              <a:t>注意事項</a:t>
            </a:r>
          </a:p>
          <a:p>
            <a:pPr marL="0" indent="0">
              <a:buNone/>
            </a:pPr>
            <a:r>
              <a:rPr lang="zh-TW" altLang="en-US" sz="1600" spc="100" dirty="0">
                <a:latin typeface="標楷體" panose="03000509000000000000" pitchFamily="65" charset="-120"/>
                <a:ea typeface="標楷體" panose="03000509000000000000" pitchFamily="65" charset="-120"/>
              </a:rPr>
              <a:t>檔案的屬性（例如加密校驗和、檔案建立日期、檔案修改日期、檔案大小、檔案擁有者等）可以被修改以提高檔案的可信度。</a:t>
            </a:r>
          </a:p>
          <a:p>
            <a:pPr marL="0" indent="0">
              <a:buNone/>
            </a:pPr>
            <a:endParaRPr lang="zh-TW" altLang="en-US" sz="1600" spc="100" dirty="0">
              <a:latin typeface="標楷體" panose="03000509000000000000" pitchFamily="65" charset="-120"/>
              <a:ea typeface="標楷體" panose="03000509000000000000" pitchFamily="65" charset="-120"/>
            </a:endParaRPr>
          </a:p>
          <a:p>
            <a:pPr marL="0" indent="0">
              <a:buNone/>
            </a:pPr>
            <a:r>
              <a:rPr lang="zh-TW" altLang="en-US" sz="1600" spc="100" dirty="0">
                <a:latin typeface="標楷體" panose="03000509000000000000" pitchFamily="65" charset="-120"/>
                <a:ea typeface="標楷體" panose="03000509000000000000" pitchFamily="65" charset="-120"/>
              </a:rPr>
              <a:t>例子</a:t>
            </a:r>
          </a:p>
          <a:p>
            <a:pPr marL="0" indent="0">
              <a:buNone/>
            </a:pPr>
            <a:r>
              <a:rPr lang="zh-TW" altLang="en-US" sz="1600" spc="100" dirty="0">
                <a:latin typeface="標楷體" panose="03000509000000000000" pitchFamily="65" charset="-120"/>
                <a:ea typeface="標楷體" panose="03000509000000000000" pitchFamily="65" charset="-120"/>
              </a:rPr>
              <a:t>系統上放置了帶有誘餌使用者憑證的 </a:t>
            </a:r>
            <a:r>
              <a:rPr lang="en-US" altLang="zh-TW" sz="1600" spc="100" dirty="0">
                <a:latin typeface="標楷體" panose="03000509000000000000" pitchFamily="65" charset="-120"/>
                <a:ea typeface="標楷體" panose="03000509000000000000" pitchFamily="65" charset="-120"/>
              </a:rPr>
              <a:t>CSV </a:t>
            </a:r>
            <a:r>
              <a:rPr lang="zh-TW" altLang="en-US" sz="1600" spc="100" dirty="0">
                <a:latin typeface="標楷體" panose="03000509000000000000" pitchFamily="65" charset="-120"/>
                <a:ea typeface="標楷體" panose="03000509000000000000" pitchFamily="65" charset="-120"/>
              </a:rPr>
              <a:t>檔案。然後監視系統或網路以檢測對誘餌檔案的任何存取。</a:t>
            </a:r>
          </a:p>
        </p:txBody>
      </p:sp>
      <p:pic>
        <p:nvPicPr>
          <p:cNvPr id="5" name="圖片 4"/>
          <p:cNvPicPr>
            <a:picLocks noChangeAspect="1"/>
          </p:cNvPicPr>
          <p:nvPr/>
        </p:nvPicPr>
        <p:blipFill>
          <a:blip r:embed="rId2"/>
          <a:stretch>
            <a:fillRect/>
          </a:stretch>
        </p:blipFill>
        <p:spPr>
          <a:xfrm>
            <a:off x="6520731" y="1065320"/>
            <a:ext cx="4141952" cy="1208070"/>
          </a:xfrm>
          <a:prstGeom prst="rect">
            <a:avLst/>
          </a:prstGeom>
        </p:spPr>
      </p:pic>
    </p:spTree>
    <p:extLst>
      <p:ext uri="{BB962C8B-B14F-4D97-AF65-F5344CB8AC3E}">
        <p14:creationId xmlns:p14="http://schemas.microsoft.com/office/powerpoint/2010/main" val="37131401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40156" y="240062"/>
            <a:ext cx="8911687" cy="1280890"/>
          </a:xfrm>
        </p:spPr>
        <p:txBody>
          <a:bodyPr>
            <a:normAutofit/>
          </a:bodyPr>
          <a:lstStyle/>
          <a:p>
            <a:r>
              <a:rPr lang="en-US" altLang="zh-TW" b="1" dirty="0">
                <a:latin typeface="標楷體" panose="03000509000000000000" pitchFamily="65" charset="-120"/>
                <a:ea typeface="標楷體" panose="03000509000000000000" pitchFamily="65" charset="-120"/>
              </a:rPr>
              <a:t>6.</a:t>
            </a:r>
            <a:r>
              <a:rPr lang="zh-TW" altLang="en-US" b="1" dirty="0">
                <a:latin typeface="標楷體" panose="03000509000000000000" pitchFamily="65" charset="-120"/>
                <a:ea typeface="標楷體" panose="03000509000000000000" pitchFamily="65" charset="-120"/>
              </a:rPr>
              <a:t>逐出</a:t>
            </a:r>
            <a:r>
              <a:rPr lang="en-US" altLang="zh-TW" b="1" dirty="0">
                <a:latin typeface="標楷體" panose="03000509000000000000" pitchFamily="65" charset="-120"/>
                <a:ea typeface="標楷體" panose="03000509000000000000" pitchFamily="65" charset="-120"/>
              </a:rPr>
              <a:t>|</a:t>
            </a:r>
            <a:r>
              <a:rPr lang="zh-TW" altLang="en-US" b="1" dirty="0">
                <a:latin typeface="標楷體" panose="03000509000000000000" pitchFamily="65" charset="-120"/>
                <a:ea typeface="標楷體" panose="03000509000000000000" pitchFamily="65" charset="-120"/>
              </a:rPr>
              <a:t>移除戰術</a:t>
            </a:r>
            <a:r>
              <a:rPr lang="en-US" altLang="zh-TW" b="1" dirty="0">
                <a:solidFill>
                  <a:schemeClr val="dk1"/>
                </a:solidFill>
                <a:latin typeface="標楷體" panose="03000509000000000000" pitchFamily="65" charset="-120"/>
                <a:ea typeface="標楷體" panose="03000509000000000000" pitchFamily="65" charset="-120"/>
              </a:rPr>
              <a:t>Evict</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1640156" y="997170"/>
            <a:ext cx="9648380" cy="4390270"/>
          </a:xfrm>
        </p:spPr>
        <p:txBody>
          <a:bodyPr>
            <a:noAutofit/>
          </a:bodyPr>
          <a:lstStyle/>
          <a:p>
            <a:pPr marL="0" indent="0">
              <a:buNone/>
            </a:pPr>
            <a:r>
              <a:rPr lang="en-US" altLang="zh-TW" sz="2400" dirty="0">
                <a:latin typeface="標楷體" panose="03000509000000000000" pitchFamily="65" charset="-120"/>
                <a:ea typeface="標楷體" panose="03000509000000000000" pitchFamily="65" charset="-120"/>
              </a:rPr>
              <a:t>1.</a:t>
            </a:r>
            <a:r>
              <a:rPr lang="zh-TW" altLang="en-US" sz="2400" b="1" dirty="0">
                <a:solidFill>
                  <a:srgbClr val="FF0000"/>
                </a:solidFill>
                <a:latin typeface="標楷體" panose="03000509000000000000" pitchFamily="65" charset="-120"/>
                <a:ea typeface="標楷體" panose="03000509000000000000" pitchFamily="65" charset="-120"/>
              </a:rPr>
              <a:t>憑證</a:t>
            </a:r>
            <a:r>
              <a:rPr lang="zh-TW" altLang="en-US" sz="2400" dirty="0">
                <a:latin typeface="標楷體" panose="03000509000000000000" pitchFamily="65" charset="-120"/>
                <a:ea typeface="標楷體" panose="03000509000000000000" pitchFamily="65" charset="-120"/>
              </a:rPr>
              <a:t>驅逐</a:t>
            </a:r>
            <a:r>
              <a:rPr lang="en-US" altLang="zh-TW" sz="2400" dirty="0">
                <a:latin typeface="標楷體" panose="03000509000000000000" pitchFamily="65" charset="-120"/>
                <a:ea typeface="標楷體" panose="03000509000000000000" pitchFamily="65" charset="-120"/>
              </a:rPr>
              <a:t>(Credential Eviction)</a:t>
            </a:r>
          </a:p>
          <a:p>
            <a:pPr lvl="1"/>
            <a:r>
              <a:rPr lang="zh-TW" altLang="en-US" sz="2000" dirty="0">
                <a:latin typeface="標楷體" panose="03000509000000000000" pitchFamily="65" charset="-120"/>
                <a:ea typeface="標楷體" panose="03000509000000000000" pitchFamily="65" charset="-120"/>
              </a:rPr>
              <a:t>賬戶鎖定</a:t>
            </a:r>
            <a:r>
              <a:rPr lang="en-US" altLang="zh-TW" sz="2000" dirty="0">
                <a:latin typeface="標楷體" panose="03000509000000000000" pitchFamily="65" charset="-120"/>
                <a:ea typeface="標楷體" panose="03000509000000000000" pitchFamily="65" charset="-120"/>
              </a:rPr>
              <a:t>(Account Locking)</a:t>
            </a:r>
          </a:p>
          <a:p>
            <a:pPr lvl="1"/>
            <a:r>
              <a:rPr lang="zh-TW" altLang="en-US" sz="2000" b="1" dirty="0">
                <a:solidFill>
                  <a:srgbClr val="FF0000"/>
                </a:solidFill>
                <a:latin typeface="標楷體" panose="03000509000000000000" pitchFamily="65" charset="-120"/>
                <a:ea typeface="標楷體" panose="03000509000000000000" pitchFamily="65" charset="-120"/>
              </a:rPr>
              <a:t>身份驗證緩存失效</a:t>
            </a:r>
            <a:r>
              <a:rPr lang="en-US" altLang="zh-TW" sz="2000" b="1" dirty="0">
                <a:solidFill>
                  <a:srgbClr val="FF0000"/>
                </a:solidFill>
                <a:latin typeface="標楷體" panose="03000509000000000000" pitchFamily="65" charset="-120"/>
                <a:ea typeface="標楷體" panose="03000509000000000000" pitchFamily="65" charset="-120"/>
              </a:rPr>
              <a:t>(Authentication Cache Invalidation)</a:t>
            </a:r>
          </a:p>
          <a:p>
            <a:pPr lvl="1"/>
            <a:r>
              <a:rPr lang="zh-TW" altLang="en-US" sz="2000" dirty="0">
                <a:latin typeface="標楷體" panose="03000509000000000000" pitchFamily="65" charset="-120"/>
                <a:ea typeface="標楷體" panose="03000509000000000000" pitchFamily="65" charset="-120"/>
              </a:rPr>
              <a:t>撤銷憑證</a:t>
            </a:r>
            <a:r>
              <a:rPr lang="en-US" altLang="zh-TW" sz="2000" dirty="0">
                <a:latin typeface="標楷體" panose="03000509000000000000" pitchFamily="65" charset="-120"/>
                <a:ea typeface="標楷體" panose="03000509000000000000" pitchFamily="65" charset="-120"/>
              </a:rPr>
              <a:t>(Credential Revoking)</a:t>
            </a:r>
          </a:p>
          <a:p>
            <a:endParaRPr lang="en-US" altLang="zh-TW" sz="2400" dirty="0">
              <a:latin typeface="標楷體" panose="03000509000000000000" pitchFamily="65" charset="-120"/>
              <a:ea typeface="標楷體" panose="03000509000000000000" pitchFamily="65" charset="-120"/>
            </a:endParaRPr>
          </a:p>
          <a:p>
            <a:pPr marL="0" indent="0">
              <a:buNone/>
            </a:pPr>
            <a:r>
              <a:rPr lang="en-US" altLang="zh-TW" sz="2400" dirty="0">
                <a:latin typeface="標楷體" panose="03000509000000000000" pitchFamily="65" charset="-120"/>
                <a:ea typeface="標楷體" panose="03000509000000000000" pitchFamily="65" charset="-120"/>
              </a:rPr>
              <a:t>2.</a:t>
            </a:r>
            <a:r>
              <a:rPr lang="zh-TW" altLang="en-US" sz="2400" b="1" dirty="0">
                <a:solidFill>
                  <a:srgbClr val="FF0000"/>
                </a:solidFill>
                <a:latin typeface="標楷體" panose="03000509000000000000" pitchFamily="65" charset="-120"/>
                <a:ea typeface="標楷體" panose="03000509000000000000" pitchFamily="65" charset="-120"/>
              </a:rPr>
              <a:t>檔案</a:t>
            </a:r>
            <a:r>
              <a:rPr lang="zh-TW" altLang="en-US" sz="2400" dirty="0">
                <a:latin typeface="標楷體" panose="03000509000000000000" pitchFamily="65" charset="-120"/>
                <a:ea typeface="標楷體" panose="03000509000000000000" pitchFamily="65" charset="-120"/>
              </a:rPr>
              <a:t>驅逐</a:t>
            </a:r>
            <a:r>
              <a:rPr lang="en-US" altLang="zh-TW" sz="2400" dirty="0">
                <a:latin typeface="標楷體" panose="03000509000000000000" pitchFamily="65" charset="-120"/>
                <a:ea typeface="標楷體" panose="03000509000000000000" pitchFamily="65" charset="-120"/>
              </a:rPr>
              <a:t>File Eviction</a:t>
            </a:r>
          </a:p>
          <a:p>
            <a:pPr lvl="1"/>
            <a:r>
              <a:rPr lang="zh-TW" altLang="en-US" sz="2000" b="1" dirty="0">
                <a:solidFill>
                  <a:srgbClr val="FF0000"/>
                </a:solidFill>
                <a:latin typeface="標楷體" panose="03000509000000000000" pitchFamily="65" charset="-120"/>
                <a:ea typeface="標楷體" panose="03000509000000000000" pitchFamily="65" charset="-120"/>
              </a:rPr>
              <a:t>檔案</a:t>
            </a:r>
            <a:r>
              <a:rPr lang="zh-TW" altLang="en-US" sz="2000" dirty="0">
                <a:latin typeface="標楷體" panose="03000509000000000000" pitchFamily="65" charset="-120"/>
                <a:ea typeface="標楷體" panose="03000509000000000000" pitchFamily="65" charset="-120"/>
              </a:rPr>
              <a:t>刪除</a:t>
            </a:r>
            <a:r>
              <a:rPr lang="en-US" altLang="zh-TW" sz="2000" dirty="0">
                <a:latin typeface="標楷體" panose="03000509000000000000" pitchFamily="65" charset="-120"/>
                <a:ea typeface="標楷體" panose="03000509000000000000" pitchFamily="65" charset="-120"/>
              </a:rPr>
              <a:t>(File Removal) : word</a:t>
            </a:r>
            <a:r>
              <a:rPr lang="zh-TW" altLang="en-US" sz="2000" dirty="0">
                <a:latin typeface="標楷體" panose="03000509000000000000" pitchFamily="65" charset="-120"/>
                <a:ea typeface="標楷體" panose="03000509000000000000" pitchFamily="65" charset="-120"/>
              </a:rPr>
              <a:t>身上帶有木馬</a:t>
            </a:r>
            <a:endParaRPr lang="en-US" altLang="zh-TW" sz="2000" dirty="0">
              <a:latin typeface="標楷體" panose="03000509000000000000" pitchFamily="65" charset="-120"/>
              <a:ea typeface="標楷體" panose="03000509000000000000" pitchFamily="65" charset="-120"/>
            </a:endParaRPr>
          </a:p>
          <a:p>
            <a:pPr lvl="1"/>
            <a:r>
              <a:rPr lang="zh-TW" altLang="en-US" sz="2000" dirty="0">
                <a:latin typeface="標楷體" panose="03000509000000000000" pitchFamily="65" charset="-120"/>
                <a:ea typeface="標楷體" panose="03000509000000000000" pitchFamily="65" charset="-120"/>
              </a:rPr>
              <a:t>電子郵件刪除</a:t>
            </a:r>
            <a:r>
              <a:rPr lang="en-US" altLang="zh-TW" sz="2000" dirty="0">
                <a:latin typeface="標楷體" panose="03000509000000000000" pitchFamily="65" charset="-120"/>
                <a:ea typeface="標楷體" panose="03000509000000000000" pitchFamily="65" charset="-120"/>
              </a:rPr>
              <a:t>(Email Removal)</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有木馬的</a:t>
            </a:r>
            <a:r>
              <a:rPr lang="en-US" altLang="zh-TW" sz="2000" dirty="0">
                <a:latin typeface="標楷體" panose="03000509000000000000" pitchFamily="65" charset="-120"/>
                <a:ea typeface="標楷體" panose="03000509000000000000" pitchFamily="65" charset="-120"/>
              </a:rPr>
              <a:t>email</a:t>
            </a:r>
          </a:p>
          <a:p>
            <a:endParaRPr lang="en-US" altLang="zh-TW" sz="2400" dirty="0">
              <a:latin typeface="標楷體" panose="03000509000000000000" pitchFamily="65" charset="-120"/>
              <a:ea typeface="標楷體" panose="03000509000000000000" pitchFamily="65" charset="-120"/>
            </a:endParaRPr>
          </a:p>
          <a:p>
            <a:pPr marL="0" indent="0">
              <a:buNone/>
            </a:pPr>
            <a:r>
              <a:rPr lang="en-US" altLang="zh-TW" sz="2400" dirty="0">
                <a:latin typeface="標楷體" panose="03000509000000000000" pitchFamily="65" charset="-120"/>
                <a:ea typeface="標楷體" panose="03000509000000000000" pitchFamily="65" charset="-120"/>
              </a:rPr>
              <a:t>3.</a:t>
            </a:r>
            <a:r>
              <a:rPr lang="zh-TW" altLang="en-US" sz="2400" b="1" dirty="0">
                <a:solidFill>
                  <a:srgbClr val="FF0000"/>
                </a:solidFill>
                <a:latin typeface="標楷體" panose="03000509000000000000" pitchFamily="65" charset="-120"/>
                <a:ea typeface="標楷體" panose="03000509000000000000" pitchFamily="65" charset="-120"/>
              </a:rPr>
              <a:t>行程</a:t>
            </a:r>
            <a:r>
              <a:rPr lang="zh-TW" altLang="en-US" sz="2400" dirty="0">
                <a:latin typeface="標楷體" panose="03000509000000000000" pitchFamily="65" charset="-120"/>
                <a:ea typeface="標楷體" panose="03000509000000000000" pitchFamily="65" charset="-120"/>
              </a:rPr>
              <a:t>驅逐</a:t>
            </a:r>
            <a:r>
              <a:rPr lang="en-US" altLang="zh-TW" sz="2400" dirty="0">
                <a:latin typeface="標楷體" panose="03000509000000000000" pitchFamily="65" charset="-120"/>
                <a:ea typeface="標楷體" panose="03000509000000000000" pitchFamily="65" charset="-120"/>
              </a:rPr>
              <a:t>Process Eviction</a:t>
            </a:r>
          </a:p>
          <a:p>
            <a:pPr lvl="1"/>
            <a:r>
              <a:rPr lang="zh-TW" altLang="en-US" sz="2000" dirty="0">
                <a:latin typeface="標楷體" panose="03000509000000000000" pitchFamily="65" charset="-120"/>
                <a:ea typeface="標楷體" panose="03000509000000000000" pitchFamily="65" charset="-120"/>
              </a:rPr>
              <a:t>行程</a:t>
            </a:r>
            <a:r>
              <a:rPr lang="zh-TW" altLang="en-US" sz="2000" b="1" dirty="0">
                <a:solidFill>
                  <a:srgbClr val="FF0000"/>
                </a:solidFill>
                <a:latin typeface="標楷體" panose="03000509000000000000" pitchFamily="65" charset="-120"/>
                <a:ea typeface="標楷體" panose="03000509000000000000" pitchFamily="65" charset="-120"/>
              </a:rPr>
              <a:t>暫停</a:t>
            </a:r>
            <a:r>
              <a:rPr lang="en-US" altLang="zh-TW" sz="2000" dirty="0">
                <a:latin typeface="標楷體" panose="03000509000000000000" pitchFamily="65" charset="-120"/>
                <a:ea typeface="標楷體" panose="03000509000000000000" pitchFamily="65" charset="-120"/>
              </a:rPr>
              <a:t>(Process Suspension)</a:t>
            </a:r>
          </a:p>
          <a:p>
            <a:pPr lvl="1"/>
            <a:r>
              <a:rPr lang="zh-TW" altLang="en-US" sz="2000" dirty="0">
                <a:latin typeface="標楷體" panose="03000509000000000000" pitchFamily="65" charset="-120"/>
                <a:ea typeface="標楷體" panose="03000509000000000000" pitchFamily="65" charset="-120"/>
              </a:rPr>
              <a:t>行程</a:t>
            </a:r>
            <a:r>
              <a:rPr lang="zh-TW" altLang="en-US" sz="2000" b="1" dirty="0">
                <a:solidFill>
                  <a:srgbClr val="FF0000"/>
                </a:solidFill>
                <a:latin typeface="標楷體" panose="03000509000000000000" pitchFamily="65" charset="-120"/>
                <a:ea typeface="標楷體" panose="03000509000000000000" pitchFamily="65" charset="-120"/>
              </a:rPr>
              <a:t>終止</a:t>
            </a:r>
            <a:r>
              <a:rPr lang="en-US" altLang="zh-TW" sz="2000" dirty="0">
                <a:latin typeface="標楷體" panose="03000509000000000000" pitchFamily="65" charset="-120"/>
                <a:ea typeface="標楷體" panose="03000509000000000000" pitchFamily="65" charset="-120"/>
              </a:rPr>
              <a:t>(Process Termination) == &gt;</a:t>
            </a:r>
            <a:r>
              <a:rPr lang="zh-TW" altLang="en-US" sz="2000" dirty="0">
                <a:latin typeface="標楷體" panose="03000509000000000000" pitchFamily="65" charset="-120"/>
                <a:ea typeface="標楷體" panose="03000509000000000000" pitchFamily="65" charset="-120"/>
              </a:rPr>
              <a:t>  </a:t>
            </a:r>
            <a:r>
              <a:rPr lang="en-US" altLang="zh-TW" sz="2000" dirty="0" err="1">
                <a:latin typeface="標楷體" panose="03000509000000000000" pitchFamily="65" charset="-120"/>
                <a:ea typeface="標楷體" panose="03000509000000000000" pitchFamily="65" charset="-120"/>
              </a:rPr>
              <a:t>taskkill</a:t>
            </a:r>
            <a:endParaRPr lang="en-US" altLang="zh-TW" sz="2000" dirty="0">
              <a:latin typeface="標楷體" panose="03000509000000000000" pitchFamily="65" charset="-120"/>
              <a:ea typeface="標楷體" panose="03000509000000000000" pitchFamily="65" charset="-120"/>
            </a:endParaRPr>
          </a:p>
          <a:p>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82884797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6983" y="461697"/>
            <a:ext cx="9330103" cy="1078461"/>
          </a:xfrm>
        </p:spPr>
        <p:txBody>
          <a:bodyPr>
            <a:normAutofit/>
          </a:bodyPr>
          <a:lstStyle/>
          <a:p>
            <a:r>
              <a:rPr lang="en-US" altLang="zh-TW" sz="2800" dirty="0">
                <a:latin typeface="標楷體" panose="03000509000000000000" pitchFamily="65" charset="-120"/>
                <a:ea typeface="標楷體" panose="03000509000000000000" pitchFamily="65" charset="-120"/>
              </a:rPr>
              <a:t>1.</a:t>
            </a:r>
            <a:r>
              <a:rPr lang="zh-TW" altLang="en-US" sz="2800" dirty="0">
                <a:latin typeface="標楷體" panose="03000509000000000000" pitchFamily="65" charset="-120"/>
                <a:ea typeface="標楷體" panose="03000509000000000000" pitchFamily="65" charset="-120"/>
              </a:rPr>
              <a:t>憑證驅逐</a:t>
            </a:r>
            <a:r>
              <a:rPr lang="en-US" altLang="zh-TW" sz="2800" dirty="0">
                <a:latin typeface="標楷體" panose="03000509000000000000" pitchFamily="65" charset="-120"/>
                <a:ea typeface="標楷體" panose="03000509000000000000" pitchFamily="65" charset="-120"/>
              </a:rPr>
              <a:t>(Credential Eviction)</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賬戶鎖定</a:t>
            </a:r>
            <a:r>
              <a:rPr lang="en-US" altLang="zh-TW" sz="2800" dirty="0">
                <a:latin typeface="標楷體" panose="03000509000000000000" pitchFamily="65" charset="-120"/>
                <a:ea typeface="標楷體" panose="03000509000000000000" pitchFamily="65" charset="-120"/>
              </a:rPr>
              <a:t>(Account Locking)</a:t>
            </a:r>
          </a:p>
        </p:txBody>
      </p:sp>
      <p:sp>
        <p:nvSpPr>
          <p:cNvPr id="3" name="內容版面配置區 2"/>
          <p:cNvSpPr>
            <a:spLocks noGrp="1"/>
          </p:cNvSpPr>
          <p:nvPr>
            <p:ph idx="1"/>
          </p:nvPr>
        </p:nvSpPr>
        <p:spPr>
          <a:xfrm>
            <a:off x="1766983" y="1661160"/>
            <a:ext cx="8962027" cy="3606583"/>
          </a:xfrm>
        </p:spPr>
        <p:txBody>
          <a:bodyPr>
            <a:noAutofit/>
          </a:bodyPr>
          <a:lstStyle/>
          <a:p>
            <a:pPr marL="0" indent="0">
              <a:buNone/>
            </a:pPr>
            <a:r>
              <a:rPr lang="zh-TW" altLang="en-US" sz="2000" spc="100" dirty="0">
                <a:latin typeface="標楷體" panose="03000509000000000000" pitchFamily="65" charset="-120"/>
                <a:ea typeface="標楷體" panose="03000509000000000000" pitchFamily="65" charset="-120"/>
              </a:rPr>
              <a:t>定義</a:t>
            </a:r>
          </a:p>
          <a:p>
            <a:pPr marL="0" indent="0">
              <a:buNone/>
            </a:pPr>
            <a:r>
              <a:rPr lang="zh-TW" altLang="en-US" sz="2000" spc="100" dirty="0">
                <a:latin typeface="標楷體" panose="03000509000000000000" pitchFamily="65" charset="-120"/>
                <a:ea typeface="標楷體" panose="03000509000000000000" pitchFamily="65" charset="-120"/>
              </a:rPr>
              <a:t>暫時停用系統或網域上的使用者帳戶的過程。</a:t>
            </a:r>
          </a:p>
          <a:p>
            <a:pPr marL="0" indent="0">
              <a:buNone/>
            </a:pPr>
            <a:endParaRPr lang="zh-TW" altLang="en-US" sz="2000" spc="100" dirty="0">
              <a:latin typeface="標楷體" panose="03000509000000000000" pitchFamily="65" charset="-120"/>
              <a:ea typeface="標楷體" panose="03000509000000000000" pitchFamily="65" charset="-120"/>
            </a:endParaRPr>
          </a:p>
          <a:p>
            <a:pPr marL="0" indent="0">
              <a:buNone/>
            </a:pPr>
            <a:r>
              <a:rPr lang="zh-TW" altLang="en-US" sz="2000" spc="100" dirty="0">
                <a:latin typeface="標楷體" panose="03000509000000000000" pitchFamily="65" charset="-120"/>
                <a:ea typeface="標楷體" panose="03000509000000000000" pitchFamily="65" charset="-120"/>
              </a:rPr>
              <a:t>運作</a:t>
            </a:r>
          </a:p>
          <a:p>
            <a:pPr marL="0" indent="0">
              <a:buNone/>
            </a:pPr>
            <a:r>
              <a:rPr lang="zh-TW" altLang="en-US" sz="2000" spc="100" dirty="0">
                <a:latin typeface="標楷體" panose="03000509000000000000" pitchFamily="65" charset="-120"/>
                <a:ea typeface="標楷體" panose="03000509000000000000" pitchFamily="65" charset="-120"/>
              </a:rPr>
              <a:t>具有帳戶管理企業策略的管理伺服器提供了針對給定規則啟用和停用帳戶的功能。這些規則可以包括特定的時間段（例如週末、工廠關閉、休假期）、特定的使用者類型或群組、或個人使用者。</a:t>
            </a:r>
          </a:p>
        </p:txBody>
      </p:sp>
    </p:spTree>
    <p:extLst>
      <p:ext uri="{BB962C8B-B14F-4D97-AF65-F5344CB8AC3E}">
        <p14:creationId xmlns:p14="http://schemas.microsoft.com/office/powerpoint/2010/main" val="285854797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6983" y="461697"/>
            <a:ext cx="9330103" cy="1078461"/>
          </a:xfrm>
        </p:spPr>
        <p:txBody>
          <a:bodyPr>
            <a:normAutofit/>
          </a:bodyPr>
          <a:lstStyle/>
          <a:p>
            <a:r>
              <a:rPr lang="en-US" altLang="zh-TW" sz="2800" dirty="0">
                <a:latin typeface="標楷體" panose="03000509000000000000" pitchFamily="65" charset="-120"/>
                <a:ea typeface="標楷體" panose="03000509000000000000" pitchFamily="65" charset="-120"/>
              </a:rPr>
              <a:t>1.</a:t>
            </a:r>
            <a:r>
              <a:rPr lang="zh-TW" altLang="en-US" sz="2800" dirty="0">
                <a:latin typeface="標楷體" panose="03000509000000000000" pitchFamily="65" charset="-120"/>
                <a:ea typeface="標楷體" panose="03000509000000000000" pitchFamily="65" charset="-120"/>
              </a:rPr>
              <a:t>憑證驅逐</a:t>
            </a:r>
            <a:r>
              <a:rPr lang="en-US" altLang="zh-TW" sz="2800" dirty="0">
                <a:latin typeface="標楷體" panose="03000509000000000000" pitchFamily="65" charset="-120"/>
                <a:ea typeface="標楷體" panose="03000509000000000000" pitchFamily="65" charset="-120"/>
              </a:rPr>
              <a:t>(Credential Eviction)</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賬戶鎖定</a:t>
            </a:r>
            <a:r>
              <a:rPr lang="en-US" altLang="zh-TW" sz="2800" dirty="0">
                <a:latin typeface="標楷體" panose="03000509000000000000" pitchFamily="65" charset="-120"/>
                <a:ea typeface="標楷體" panose="03000509000000000000" pitchFamily="65" charset="-120"/>
              </a:rPr>
              <a:t>(Account Locking)</a:t>
            </a:r>
          </a:p>
        </p:txBody>
      </p:sp>
      <p:sp>
        <p:nvSpPr>
          <p:cNvPr id="3" name="內容版面配置區 2"/>
          <p:cNvSpPr>
            <a:spLocks noGrp="1"/>
          </p:cNvSpPr>
          <p:nvPr>
            <p:ph idx="1"/>
          </p:nvPr>
        </p:nvSpPr>
        <p:spPr>
          <a:xfrm>
            <a:off x="1766983" y="1661160"/>
            <a:ext cx="8962027" cy="3606583"/>
          </a:xfrm>
        </p:spPr>
        <p:txBody>
          <a:bodyPr>
            <a:noAutofit/>
          </a:bodyPr>
          <a:lstStyle/>
          <a:p>
            <a:pPr marL="0" indent="0">
              <a:buNone/>
            </a:pPr>
            <a:r>
              <a:rPr lang="zh-TW" altLang="en-US" sz="2000" spc="100" dirty="0">
                <a:latin typeface="標楷體" panose="03000509000000000000" pitchFamily="65" charset="-120"/>
                <a:ea typeface="標楷體" panose="03000509000000000000" pitchFamily="65" charset="-120"/>
              </a:rPr>
              <a:t>注意事項</a:t>
            </a:r>
          </a:p>
          <a:p>
            <a:pPr marL="0" indent="0">
              <a:buNone/>
            </a:pPr>
            <a:r>
              <a:rPr lang="zh-TW" altLang="en-US" sz="2000" spc="100" dirty="0">
                <a:latin typeface="標楷體" panose="03000509000000000000" pitchFamily="65" charset="-120"/>
                <a:ea typeface="標楷體" panose="03000509000000000000" pitchFamily="65" charset="-120"/>
              </a:rPr>
              <a:t>本機帳戶快取與集中帳戶管理</a:t>
            </a:r>
          </a:p>
          <a:p>
            <a:pPr marL="0" indent="0">
              <a:buNone/>
            </a:pPr>
            <a:r>
              <a:rPr lang="zh-TW" altLang="en-US" sz="2000" spc="100" dirty="0">
                <a:latin typeface="標楷體" panose="03000509000000000000" pitchFamily="65" charset="-120"/>
                <a:ea typeface="標楷體" panose="03000509000000000000" pitchFamily="65" charset="-120"/>
              </a:rPr>
              <a:t>單一登入</a:t>
            </a:r>
          </a:p>
          <a:p>
            <a:pPr marL="0" indent="0">
              <a:buNone/>
            </a:pPr>
            <a:r>
              <a:rPr lang="zh-TW" altLang="en-US" sz="2000" spc="100" dirty="0">
                <a:latin typeface="標楷體" panose="03000509000000000000" pitchFamily="65" charset="-120"/>
                <a:ea typeface="標楷體" panose="03000509000000000000" pitchFamily="65" charset="-120"/>
              </a:rPr>
              <a:t>基於角色與基於屬性的系統</a:t>
            </a:r>
          </a:p>
          <a:p>
            <a:pPr marL="0" indent="0">
              <a:buNone/>
            </a:pPr>
            <a:endParaRPr lang="en-US" altLang="zh-TW" sz="2000" spc="100" dirty="0">
              <a:latin typeface="標楷體" panose="03000509000000000000" pitchFamily="65" charset="-120"/>
              <a:ea typeface="標楷體" panose="03000509000000000000" pitchFamily="65" charset="-120"/>
            </a:endParaRPr>
          </a:p>
          <a:p>
            <a:pPr marL="0" indent="0">
              <a:buNone/>
            </a:pPr>
            <a:r>
              <a:rPr lang="zh-TW" altLang="en-US" sz="2000" spc="100" dirty="0">
                <a:latin typeface="標楷體" panose="03000509000000000000" pitchFamily="65" charset="-120"/>
                <a:ea typeface="標楷體" panose="03000509000000000000" pitchFamily="65" charset="-120"/>
              </a:rPr>
              <a:t>帳戶配置儲存範例</a:t>
            </a:r>
          </a:p>
          <a:p>
            <a:pPr marL="0" indent="0">
              <a:buNone/>
            </a:pPr>
            <a:r>
              <a:rPr lang="zh-TW" altLang="en-US" sz="2000" spc="100" dirty="0">
                <a:latin typeface="標楷體" panose="03000509000000000000" pitchFamily="65" charset="-120"/>
                <a:ea typeface="標楷體" panose="03000509000000000000" pitchFamily="65" charset="-120"/>
              </a:rPr>
              <a:t>目錄服務</a:t>
            </a:r>
          </a:p>
          <a:p>
            <a:pPr marL="0" indent="0">
              <a:buNone/>
            </a:pPr>
            <a:r>
              <a:rPr lang="zh-TW" altLang="en-US" sz="2000" spc="100" dirty="0">
                <a:latin typeface="標楷體" panose="03000509000000000000" pitchFamily="65" charset="-120"/>
                <a:ea typeface="標楷體" panose="03000509000000000000" pitchFamily="65" charset="-120"/>
              </a:rPr>
              <a:t>活動目錄</a:t>
            </a:r>
          </a:p>
          <a:p>
            <a:pPr marL="0" indent="0">
              <a:buNone/>
            </a:pPr>
            <a:r>
              <a:rPr lang="zh-TW" altLang="en-US" sz="2000" spc="100" dirty="0">
                <a:latin typeface="標楷體" panose="03000509000000000000" pitchFamily="65" charset="-120"/>
                <a:ea typeface="標楷體" panose="03000509000000000000" pitchFamily="65" charset="-120"/>
              </a:rPr>
              <a:t>半徑</a:t>
            </a:r>
          </a:p>
          <a:p>
            <a:pPr marL="0" indent="0">
              <a:buNone/>
            </a:pPr>
            <a:r>
              <a:rPr lang="en-US" altLang="zh-TW" sz="2000" spc="100" dirty="0">
                <a:latin typeface="標楷體" panose="03000509000000000000" pitchFamily="65" charset="-120"/>
                <a:ea typeface="標楷體" panose="03000509000000000000" pitchFamily="65" charset="-120"/>
              </a:rPr>
              <a:t>LDAP</a:t>
            </a:r>
          </a:p>
          <a:p>
            <a:pPr marL="0" indent="0">
              <a:buNone/>
            </a:pPr>
            <a:r>
              <a:rPr lang="en-US" altLang="zh-TW" sz="2000" spc="100" dirty="0">
                <a:latin typeface="標楷體" panose="03000509000000000000" pitchFamily="65" charset="-120"/>
                <a:ea typeface="標楷體" panose="03000509000000000000" pitchFamily="65" charset="-120"/>
              </a:rPr>
              <a:t>Oracle </a:t>
            </a:r>
            <a:r>
              <a:rPr lang="zh-TW" altLang="en-US" sz="2000" spc="100" dirty="0">
                <a:latin typeface="標楷體" panose="03000509000000000000" pitchFamily="65" charset="-120"/>
                <a:ea typeface="標楷體" panose="03000509000000000000" pitchFamily="65" charset="-120"/>
              </a:rPr>
              <a:t>使用者帳號管理</a:t>
            </a:r>
          </a:p>
          <a:p>
            <a:pPr marL="0" indent="0">
              <a:buNone/>
            </a:pPr>
            <a:r>
              <a:rPr lang="zh-TW" altLang="en-US" sz="2000" spc="100" dirty="0">
                <a:latin typeface="標楷體" panose="03000509000000000000" pitchFamily="65" charset="-120"/>
                <a:ea typeface="標楷體" panose="03000509000000000000" pitchFamily="65" charset="-120"/>
              </a:rPr>
              <a:t>跳雲</a:t>
            </a:r>
          </a:p>
        </p:txBody>
      </p:sp>
      <p:pic>
        <p:nvPicPr>
          <p:cNvPr id="4" name="圖片 3"/>
          <p:cNvPicPr>
            <a:picLocks noChangeAspect="1"/>
          </p:cNvPicPr>
          <p:nvPr/>
        </p:nvPicPr>
        <p:blipFill>
          <a:blip r:embed="rId2"/>
          <a:stretch>
            <a:fillRect/>
          </a:stretch>
        </p:blipFill>
        <p:spPr>
          <a:xfrm>
            <a:off x="5088558" y="3329126"/>
            <a:ext cx="6582931" cy="1409055"/>
          </a:xfrm>
          <a:prstGeom prst="rect">
            <a:avLst/>
          </a:prstGeom>
        </p:spPr>
      </p:pic>
    </p:spTree>
    <p:extLst>
      <p:ext uri="{BB962C8B-B14F-4D97-AF65-F5344CB8AC3E}">
        <p14:creationId xmlns:p14="http://schemas.microsoft.com/office/powerpoint/2010/main" val="253279923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59948" y="372920"/>
            <a:ext cx="6320572" cy="1078461"/>
          </a:xfrm>
        </p:spPr>
        <p:txBody>
          <a:bodyPr>
            <a:normAutofit/>
          </a:bodyPr>
          <a:lstStyle/>
          <a:p>
            <a:r>
              <a:rPr lang="en-US" altLang="zh-TW" sz="2800" dirty="0">
                <a:latin typeface="標楷體" panose="03000509000000000000" pitchFamily="65" charset="-120"/>
                <a:ea typeface="標楷體" panose="03000509000000000000" pitchFamily="65" charset="-120"/>
              </a:rPr>
              <a:t>2.</a:t>
            </a:r>
            <a:r>
              <a:rPr lang="zh-TW" altLang="en-US" sz="2800" dirty="0">
                <a:latin typeface="標楷體" panose="03000509000000000000" pitchFamily="65" charset="-120"/>
                <a:ea typeface="標楷體" panose="03000509000000000000" pitchFamily="65" charset="-120"/>
              </a:rPr>
              <a:t>檔案驅逐</a:t>
            </a:r>
            <a:r>
              <a:rPr lang="en-US" altLang="zh-TW" sz="2800" dirty="0">
                <a:latin typeface="標楷體" panose="03000509000000000000" pitchFamily="65" charset="-120"/>
                <a:ea typeface="標楷體" panose="03000509000000000000" pitchFamily="65" charset="-120"/>
              </a:rPr>
              <a:t>File Eviction|</a:t>
            </a:r>
            <a:r>
              <a:rPr lang="zh-TW" altLang="en-US" sz="2800" dirty="0">
                <a:latin typeface="標楷體" panose="03000509000000000000" pitchFamily="65" charset="-120"/>
                <a:ea typeface="標楷體" panose="03000509000000000000" pitchFamily="65" charset="-120"/>
              </a:rPr>
              <a:t>檔案刪除</a:t>
            </a:r>
            <a:r>
              <a:rPr lang="en-US" altLang="zh-TW" sz="2800" dirty="0">
                <a:latin typeface="標楷體" panose="03000509000000000000" pitchFamily="65" charset="-120"/>
                <a:ea typeface="標楷體" panose="03000509000000000000" pitchFamily="65" charset="-120"/>
              </a:rPr>
              <a:t>(File Removal)</a:t>
            </a:r>
          </a:p>
        </p:txBody>
      </p:sp>
      <p:sp>
        <p:nvSpPr>
          <p:cNvPr id="3" name="內容版面配置區 2"/>
          <p:cNvSpPr>
            <a:spLocks noGrp="1"/>
          </p:cNvSpPr>
          <p:nvPr>
            <p:ph idx="1"/>
          </p:nvPr>
        </p:nvSpPr>
        <p:spPr>
          <a:xfrm>
            <a:off x="1517937" y="1231747"/>
            <a:ext cx="10387018" cy="4361185"/>
          </a:xfrm>
        </p:spPr>
        <p:txBody>
          <a:bodyPr>
            <a:noAutofit/>
          </a:bodyPr>
          <a:lstStyle/>
          <a:p>
            <a:pPr marL="0" indent="0">
              <a:buNone/>
            </a:pPr>
            <a:r>
              <a:rPr lang="zh-TW" altLang="en-US" spc="100" dirty="0">
                <a:latin typeface="標楷體" panose="03000509000000000000" pitchFamily="65" charset="-120"/>
                <a:ea typeface="標楷體" panose="03000509000000000000" pitchFamily="65" charset="-120"/>
              </a:rPr>
              <a:t>定義</a:t>
            </a:r>
          </a:p>
          <a:p>
            <a:pPr marL="0" indent="0">
              <a:buNone/>
            </a:pPr>
            <a:r>
              <a:rPr lang="zh-TW" altLang="en-US" spc="100" dirty="0">
                <a:latin typeface="標楷體" panose="03000509000000000000" pitchFamily="65" charset="-120"/>
                <a:ea typeface="標楷體" panose="03000509000000000000" pitchFamily="65" charset="-120"/>
              </a:rPr>
              <a:t>文件刪除技術從電腦系統中刪除惡意工件或程式。</a:t>
            </a:r>
          </a:p>
          <a:p>
            <a:pPr marL="0" indent="0">
              <a:buNone/>
            </a:pPr>
            <a:endParaRPr lang="zh-TW" altLang="en-US" spc="100" dirty="0">
              <a:latin typeface="標楷體" panose="03000509000000000000" pitchFamily="65" charset="-120"/>
              <a:ea typeface="標楷體" panose="03000509000000000000" pitchFamily="65" charset="-120"/>
            </a:endParaRPr>
          </a:p>
          <a:p>
            <a:pPr marL="0" indent="0">
              <a:buNone/>
            </a:pPr>
            <a:r>
              <a:rPr lang="zh-TW" altLang="en-US" spc="100" dirty="0">
                <a:latin typeface="標楷體" panose="03000509000000000000" pitchFamily="65" charset="-120"/>
                <a:ea typeface="標楷體" panose="03000509000000000000" pitchFamily="65" charset="-120"/>
              </a:rPr>
              <a:t>同義詞： 檔案刪除 。</a:t>
            </a:r>
            <a:endParaRPr lang="en-US" altLang="zh-TW" spc="100" dirty="0">
              <a:latin typeface="標楷體" panose="03000509000000000000" pitchFamily="65" charset="-120"/>
              <a:ea typeface="標楷體" panose="03000509000000000000" pitchFamily="65" charset="-120"/>
            </a:endParaRPr>
          </a:p>
          <a:p>
            <a:pPr marL="0" indent="0">
              <a:buNone/>
            </a:pPr>
            <a:endParaRPr lang="zh-TW" altLang="en-US" spc="100" dirty="0">
              <a:latin typeface="標楷體" panose="03000509000000000000" pitchFamily="65" charset="-120"/>
              <a:ea typeface="標楷體" panose="03000509000000000000" pitchFamily="65" charset="-120"/>
            </a:endParaRPr>
          </a:p>
          <a:p>
            <a:pPr marL="0" indent="0">
              <a:buNone/>
            </a:pPr>
            <a:r>
              <a:rPr lang="zh-TW" altLang="en-US" spc="100" dirty="0">
                <a:latin typeface="標楷體" panose="03000509000000000000" pitchFamily="65" charset="-120"/>
                <a:ea typeface="標楷體" panose="03000509000000000000" pitchFamily="65" charset="-120"/>
              </a:rPr>
              <a:t>運作</a:t>
            </a:r>
          </a:p>
          <a:p>
            <a:pPr marL="0" indent="0">
              <a:buNone/>
            </a:pPr>
            <a:r>
              <a:rPr lang="zh-TW" altLang="en-US" spc="100" dirty="0">
                <a:latin typeface="標楷體" panose="03000509000000000000" pitchFamily="65" charset="-120"/>
                <a:ea typeface="標楷體" panose="03000509000000000000" pitchFamily="65" charset="-120"/>
              </a:rPr>
              <a:t>攻擊者可能會將檔案或程式放入電腦的檔案系統中以執行惡意操作。作為驅逐過程的一部分，應刪除這些文件和程序，以防止進一步洩漏或重新感染。惡意類型檔案的範例包括直接有害的惡意軟體和意圖欺騙使用者（例如網路釣魚）的內容檔案。</a:t>
            </a:r>
          </a:p>
          <a:p>
            <a:pPr marL="0" indent="0">
              <a:buNone/>
            </a:pPr>
            <a:endParaRPr lang="zh-TW" altLang="en-US" spc="100" dirty="0">
              <a:latin typeface="標楷體" panose="03000509000000000000" pitchFamily="65" charset="-120"/>
              <a:ea typeface="標楷體" panose="03000509000000000000" pitchFamily="65" charset="-120"/>
            </a:endParaRPr>
          </a:p>
          <a:p>
            <a:pPr marL="0" indent="0">
              <a:buNone/>
            </a:pPr>
            <a:r>
              <a:rPr lang="zh-TW" altLang="en-US" spc="100" dirty="0">
                <a:latin typeface="標楷體" panose="03000509000000000000" pitchFamily="65" charset="-120"/>
                <a:ea typeface="標楷體" panose="03000509000000000000" pitchFamily="65" charset="-120"/>
              </a:rPr>
              <a:t>在 </a:t>
            </a:r>
            <a:r>
              <a:rPr lang="en-US" altLang="zh-TW" spc="100" dirty="0">
                <a:latin typeface="標楷體" panose="03000509000000000000" pitchFamily="65" charset="-120"/>
                <a:ea typeface="標楷體" panose="03000509000000000000" pitchFamily="65" charset="-120"/>
              </a:rPr>
              <a:t>Windows </a:t>
            </a:r>
            <a:r>
              <a:rPr lang="zh-TW" altLang="en-US" spc="100" dirty="0">
                <a:latin typeface="標楷體" panose="03000509000000000000" pitchFamily="65" charset="-120"/>
                <a:ea typeface="標楷體" panose="03000509000000000000" pitchFamily="65" charset="-120"/>
              </a:rPr>
              <a:t>系統上，應使用防毒 </a:t>
            </a:r>
            <a:r>
              <a:rPr lang="en-US" altLang="zh-TW" spc="100" dirty="0">
                <a:latin typeface="標楷體" panose="03000509000000000000" pitchFamily="65" charset="-120"/>
                <a:ea typeface="標楷體" panose="03000509000000000000" pitchFamily="65" charset="-120"/>
              </a:rPr>
              <a:t>(AV) </a:t>
            </a:r>
            <a:r>
              <a:rPr lang="zh-TW" altLang="en-US" spc="100" dirty="0">
                <a:latin typeface="標楷體" panose="03000509000000000000" pitchFamily="65" charset="-120"/>
                <a:ea typeface="標楷體" panose="03000509000000000000" pitchFamily="65" charset="-120"/>
              </a:rPr>
              <a:t>軟體安全且永久刪除惡意檔案。防毒軟體可能會先隔離可疑的惡意文件，這是將文件從原始位置移動到新位置並進行更改以使其無法執行的過程。然後，使用者可以驗證該文件是否為良性文件，然後將其永久刪除。</a:t>
            </a:r>
          </a:p>
        </p:txBody>
      </p:sp>
    </p:spTree>
    <p:extLst>
      <p:ext uri="{BB962C8B-B14F-4D97-AF65-F5344CB8AC3E}">
        <p14:creationId xmlns:p14="http://schemas.microsoft.com/office/powerpoint/2010/main" val="244706027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59948" y="372920"/>
            <a:ext cx="6320572" cy="1078461"/>
          </a:xfrm>
        </p:spPr>
        <p:txBody>
          <a:bodyPr>
            <a:normAutofit/>
          </a:bodyPr>
          <a:lstStyle/>
          <a:p>
            <a:r>
              <a:rPr lang="en-US" altLang="zh-TW" sz="2800" dirty="0">
                <a:latin typeface="標楷體" panose="03000509000000000000" pitchFamily="65" charset="-120"/>
                <a:ea typeface="標楷體" panose="03000509000000000000" pitchFamily="65" charset="-120"/>
              </a:rPr>
              <a:t>2.</a:t>
            </a:r>
            <a:r>
              <a:rPr lang="zh-TW" altLang="en-US" sz="2800" dirty="0">
                <a:latin typeface="標楷體" panose="03000509000000000000" pitchFamily="65" charset="-120"/>
                <a:ea typeface="標楷體" panose="03000509000000000000" pitchFamily="65" charset="-120"/>
              </a:rPr>
              <a:t>檔案驅逐</a:t>
            </a:r>
            <a:r>
              <a:rPr lang="en-US" altLang="zh-TW" sz="2800" dirty="0">
                <a:latin typeface="標楷體" panose="03000509000000000000" pitchFamily="65" charset="-120"/>
                <a:ea typeface="標楷體" panose="03000509000000000000" pitchFamily="65" charset="-120"/>
              </a:rPr>
              <a:t>File Eviction|</a:t>
            </a:r>
            <a:r>
              <a:rPr lang="zh-TW" altLang="en-US" sz="2800" dirty="0">
                <a:latin typeface="標楷體" panose="03000509000000000000" pitchFamily="65" charset="-120"/>
                <a:ea typeface="標楷體" panose="03000509000000000000" pitchFamily="65" charset="-120"/>
              </a:rPr>
              <a:t>檔案刪除</a:t>
            </a:r>
            <a:r>
              <a:rPr lang="en-US" altLang="zh-TW" sz="2800" dirty="0">
                <a:latin typeface="標楷體" panose="03000509000000000000" pitchFamily="65" charset="-120"/>
                <a:ea typeface="標楷體" panose="03000509000000000000" pitchFamily="65" charset="-120"/>
              </a:rPr>
              <a:t>(File Removal)</a:t>
            </a:r>
          </a:p>
        </p:txBody>
      </p:sp>
      <p:sp>
        <p:nvSpPr>
          <p:cNvPr id="3" name="內容版面配置區 2"/>
          <p:cNvSpPr>
            <a:spLocks noGrp="1"/>
          </p:cNvSpPr>
          <p:nvPr>
            <p:ph idx="1"/>
          </p:nvPr>
        </p:nvSpPr>
        <p:spPr>
          <a:xfrm>
            <a:off x="1517937" y="1231747"/>
            <a:ext cx="10387018" cy="4361185"/>
          </a:xfrm>
        </p:spPr>
        <p:txBody>
          <a:bodyPr>
            <a:noAutofit/>
          </a:bodyPr>
          <a:lstStyle/>
          <a:p>
            <a:pPr marL="0" indent="0">
              <a:buNone/>
            </a:pPr>
            <a:r>
              <a:rPr lang="zh-TW" altLang="en-US" spc="100" dirty="0">
                <a:latin typeface="標楷體" panose="03000509000000000000" pitchFamily="65" charset="-120"/>
                <a:ea typeface="標楷體" panose="03000509000000000000" pitchFamily="65" charset="-120"/>
              </a:rPr>
              <a:t>注意事項</a:t>
            </a:r>
          </a:p>
          <a:p>
            <a:pPr marL="0" indent="0">
              <a:buNone/>
            </a:pPr>
            <a:r>
              <a:rPr lang="zh-TW" altLang="en-US" spc="100" dirty="0">
                <a:latin typeface="標楷體" panose="03000509000000000000" pitchFamily="65" charset="-120"/>
                <a:ea typeface="標楷體" panose="03000509000000000000" pitchFamily="65" charset="-120"/>
              </a:rPr>
              <a:t>當確定出於安全目的應刪除某個文件時，組織（或實施組織策略的系統）可能會確定該文件不應簡單地從企業的任務系統中刪除，而應通過以下方式隔離到安全系統：經核准的機制，以便保全人員進行後續調查。</a:t>
            </a:r>
          </a:p>
          <a:p>
            <a:pPr marL="0" indent="0">
              <a:buNone/>
            </a:pPr>
            <a:endParaRPr lang="zh-TW" altLang="en-US" spc="100" dirty="0">
              <a:latin typeface="標楷體" panose="03000509000000000000" pitchFamily="65" charset="-120"/>
              <a:ea typeface="標楷體" panose="03000509000000000000" pitchFamily="65" charset="-120"/>
            </a:endParaRPr>
          </a:p>
          <a:p>
            <a:pPr marL="0" indent="0">
              <a:buNone/>
            </a:pPr>
            <a:r>
              <a:rPr lang="zh-TW" altLang="en-US" spc="100" dirty="0">
                <a:latin typeface="標楷體" panose="03000509000000000000" pitchFamily="65" charset="-120"/>
                <a:ea typeface="標楷體" panose="03000509000000000000" pitchFamily="65" charset="-120"/>
              </a:rPr>
              <a:t>在 </a:t>
            </a:r>
            <a:r>
              <a:rPr lang="en-US" altLang="zh-TW" spc="100" dirty="0">
                <a:latin typeface="標楷體" panose="03000509000000000000" pitchFamily="65" charset="-120"/>
                <a:ea typeface="標楷體" panose="03000509000000000000" pitchFamily="65" charset="-120"/>
              </a:rPr>
              <a:t>Windows </a:t>
            </a:r>
            <a:r>
              <a:rPr lang="zh-TW" altLang="en-US" spc="100" dirty="0">
                <a:latin typeface="標楷體" panose="03000509000000000000" pitchFamily="65" charset="-120"/>
                <a:ea typeface="標楷體" panose="03000509000000000000" pitchFamily="65" charset="-120"/>
              </a:rPr>
              <a:t>系統上，在檔案總管中刪除檔案不會永久刪除檔案 </a:t>
            </a:r>
            <a:r>
              <a:rPr lang="en-US" altLang="zh-TW" spc="100" dirty="0">
                <a:latin typeface="標楷體" panose="03000509000000000000" pitchFamily="65" charset="-120"/>
                <a:ea typeface="標楷體" panose="03000509000000000000" pitchFamily="65" charset="-120"/>
              </a:rPr>
              <a:t>- </a:t>
            </a:r>
            <a:r>
              <a:rPr lang="zh-TW" altLang="en-US" spc="100" dirty="0">
                <a:latin typeface="標楷體" panose="03000509000000000000" pitchFamily="65" charset="-120"/>
                <a:ea typeface="標楷體" panose="03000509000000000000" pitchFamily="65" charset="-120"/>
              </a:rPr>
              <a:t>而是將其傳送到回收站。必須清空回收站，或必須執行替代步驟才能完全刪除檔案。即使如此，在某些情況下，資料可能會保留在磁碟中，因此可能需要資料粉碎工具來完全擦除檔案。因此，建議使用</a:t>
            </a:r>
            <a:r>
              <a:rPr lang="en-US" altLang="zh-TW" spc="100" dirty="0">
                <a:latin typeface="標楷體" panose="03000509000000000000" pitchFamily="65" charset="-120"/>
                <a:ea typeface="標楷體" panose="03000509000000000000" pitchFamily="65" charset="-120"/>
              </a:rPr>
              <a:t>AV</a:t>
            </a:r>
            <a:r>
              <a:rPr lang="zh-TW" altLang="en-US" spc="100" dirty="0">
                <a:latin typeface="標楷體" panose="03000509000000000000" pitchFamily="65" charset="-120"/>
                <a:ea typeface="標楷體" panose="03000509000000000000" pitchFamily="65" charset="-120"/>
              </a:rPr>
              <a:t>工具。</a:t>
            </a:r>
          </a:p>
        </p:txBody>
      </p:sp>
      <p:pic>
        <p:nvPicPr>
          <p:cNvPr id="4" name="圖片 3"/>
          <p:cNvPicPr>
            <a:picLocks noChangeAspect="1"/>
          </p:cNvPicPr>
          <p:nvPr/>
        </p:nvPicPr>
        <p:blipFill>
          <a:blip r:embed="rId2"/>
          <a:stretch>
            <a:fillRect/>
          </a:stretch>
        </p:blipFill>
        <p:spPr>
          <a:xfrm>
            <a:off x="7552644" y="4607512"/>
            <a:ext cx="3968324" cy="2045026"/>
          </a:xfrm>
          <a:prstGeom prst="rect">
            <a:avLst/>
          </a:prstGeom>
        </p:spPr>
      </p:pic>
    </p:spTree>
    <p:extLst>
      <p:ext uri="{BB962C8B-B14F-4D97-AF65-F5344CB8AC3E}">
        <p14:creationId xmlns:p14="http://schemas.microsoft.com/office/powerpoint/2010/main" val="96566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2880" y="105601"/>
            <a:ext cx="11228069" cy="523220"/>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營運環境 </a:t>
            </a:r>
            <a:r>
              <a:rPr lang="en-US" altLang="zh-TW" sz="2800" dirty="0">
                <a:latin typeface="標楷體" panose="03000509000000000000" pitchFamily="65" charset="-120"/>
                <a:ea typeface="標楷體" panose="03000509000000000000" pitchFamily="65" charset="-120"/>
              </a:rPr>
              <a:t>Business Environment (ID.BE):  </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1238250" y="2838450"/>
            <a:ext cx="10096500" cy="2985433"/>
          </a:xfrm>
          <a:prstGeom prst="rect">
            <a:avLst/>
          </a:prstGeom>
        </p:spPr>
        <p:txBody>
          <a:bodyPr wrap="square">
            <a:spAutoFit/>
          </a:bodyPr>
          <a:lstStyle/>
          <a:p>
            <a:pPr fontAlgn="ctr"/>
            <a:r>
              <a:rPr lang="en-US" altLang="zh-TW" sz="2400" b="1" dirty="0">
                <a:solidFill>
                  <a:srgbClr val="FF0000"/>
                </a:solidFill>
                <a:latin typeface="標楷體" panose="03000509000000000000" pitchFamily="65" charset="-120"/>
                <a:ea typeface="標楷體" panose="03000509000000000000" pitchFamily="65" charset="-120"/>
              </a:rPr>
              <a:t>ISO/IEC 27001:2013 A.12.1.3  </a:t>
            </a:r>
            <a:r>
              <a:rPr lang="en-US" altLang="zh-TW" sz="2400" b="1" dirty="0">
                <a:solidFill>
                  <a:srgbClr val="002060"/>
                </a:solidFill>
                <a:latin typeface="標楷體" panose="03000509000000000000" pitchFamily="65" charset="-120"/>
                <a:ea typeface="標楷體" panose="03000509000000000000" pitchFamily="65" charset="-120"/>
              </a:rPr>
              <a:t>Capacity Management</a:t>
            </a:r>
            <a:r>
              <a:rPr lang="zh-TW" altLang="en-US" sz="2400" b="1" dirty="0">
                <a:solidFill>
                  <a:srgbClr val="002060"/>
                </a:solidFill>
                <a:latin typeface="標楷體" panose="03000509000000000000" pitchFamily="65" charset="-120"/>
                <a:ea typeface="標楷體" panose="03000509000000000000" pitchFamily="65" charset="-120"/>
              </a:rPr>
              <a:t> 容量管理</a:t>
            </a:r>
            <a:endParaRPr lang="en-US" altLang="zh-TW" sz="2400" b="1" dirty="0">
              <a:solidFill>
                <a:srgbClr val="002060"/>
              </a:solidFill>
              <a:latin typeface="標楷體" panose="03000509000000000000" pitchFamily="65" charset="-120"/>
              <a:ea typeface="標楷體" panose="03000509000000000000" pitchFamily="65" charset="-120"/>
            </a:endParaRPr>
          </a:p>
          <a:p>
            <a:pPr fontAlgn="ctr"/>
            <a:endParaRPr lang="zh-TW" altLang="en-US" sz="2400" b="1" dirty="0">
              <a:solidFill>
                <a:srgbClr val="002060"/>
              </a:solidFill>
              <a:latin typeface="標楷體" panose="03000509000000000000" pitchFamily="65" charset="-120"/>
              <a:ea typeface="標楷體" panose="03000509000000000000" pitchFamily="65" charset="-120"/>
            </a:endParaRPr>
          </a:p>
          <a:p>
            <a:pPr fontAlgn="ctr"/>
            <a:r>
              <a:rPr lang="zh-TW" altLang="en-US" sz="2000" b="1" dirty="0">
                <a:latin typeface="標楷體" panose="03000509000000000000" pitchFamily="65" charset="-120"/>
                <a:ea typeface="標楷體" panose="03000509000000000000" pitchFamily="65" charset="-120"/>
              </a:rPr>
              <a:t>必須監控、調整資源的使用並預測未來的容量需求，以確保所需的系統效能符合業務目標。容量管理通常專注於三種主要類型：資料儲存容量－（例如資料庫系統、檔案儲存區域等）；處理能力容量－（例如足夠的運算能力以確保及時的處理操作。）；通訊容量（通常稱為“頻寬”，以確保及時進行通訊）。</a:t>
            </a:r>
          </a:p>
          <a:p>
            <a:pPr fontAlgn="ctr"/>
            <a:endParaRPr lang="zh-TW" altLang="en-US" sz="2000" b="1" dirty="0">
              <a:latin typeface="標楷體" panose="03000509000000000000" pitchFamily="65" charset="-120"/>
              <a:ea typeface="標楷體" panose="03000509000000000000" pitchFamily="65" charset="-120"/>
            </a:endParaRPr>
          </a:p>
          <a:p>
            <a:pPr fontAlgn="ctr"/>
            <a:r>
              <a:rPr lang="zh-TW" altLang="en-US" sz="2000" b="1" dirty="0">
                <a:latin typeface="標楷體" panose="03000509000000000000" pitchFamily="65" charset="-120"/>
                <a:ea typeface="標楷體" panose="03000509000000000000" pitchFamily="65" charset="-120"/>
              </a:rPr>
              <a:t>容量管理還需要：積極主動－例如，將容量考量作為變革管理的一部分；反應性 </a:t>
            </a:r>
            <a:r>
              <a:rPr lang="en-US" altLang="zh-TW" sz="2000" b="1" dirty="0">
                <a:latin typeface="標楷體" panose="03000509000000000000" pitchFamily="65" charset="-120"/>
                <a:ea typeface="標楷體" panose="03000509000000000000" pitchFamily="65" charset="-120"/>
              </a:rPr>
              <a:t>– </a:t>
            </a:r>
            <a:r>
              <a:rPr lang="zh-TW" altLang="en-US" sz="2000" b="1" dirty="0">
                <a:latin typeface="標楷體" panose="03000509000000000000" pitchFamily="65" charset="-120"/>
                <a:ea typeface="標楷體" panose="03000509000000000000" pitchFamily="65" charset="-120"/>
              </a:rPr>
              <a:t>例如，當容量使用達到臨界點時觸發並發出警報，以便及時增加（暫時或永久）。</a:t>
            </a:r>
          </a:p>
        </p:txBody>
      </p:sp>
      <p:sp>
        <p:nvSpPr>
          <p:cNvPr id="7" name="矩形 6"/>
          <p:cNvSpPr/>
          <p:nvPr/>
        </p:nvSpPr>
        <p:spPr>
          <a:xfrm>
            <a:off x="2684011" y="6488668"/>
            <a:ext cx="10304146"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https://www.isms.online/iso-27001/annex-a-12-operations-security/</a:t>
            </a:r>
            <a:endParaRPr lang="zh-TW" altLang="en-US" dirty="0">
              <a:latin typeface="標楷體" panose="03000509000000000000" pitchFamily="65" charset="-120"/>
              <a:ea typeface="標楷體" panose="03000509000000000000" pitchFamily="65" charset="-120"/>
            </a:endParaRPr>
          </a:p>
        </p:txBody>
      </p:sp>
      <p:graphicFrame>
        <p:nvGraphicFramePr>
          <p:cNvPr id="5" name="表格 4">
            <a:extLst>
              <a:ext uri="{FF2B5EF4-FFF2-40B4-BE49-F238E27FC236}">
                <a16:creationId xmlns:a16="http://schemas.microsoft.com/office/drawing/2014/main" id="{1D4B4E42-960D-46C6-93E0-61D23F303C93}"/>
              </a:ext>
            </a:extLst>
          </p:cNvPr>
          <p:cNvGraphicFramePr>
            <a:graphicFrameLocks noGrp="1"/>
          </p:cNvGraphicFramePr>
          <p:nvPr>
            <p:extLst>
              <p:ext uri="{D42A27DB-BD31-4B8C-83A1-F6EECF244321}">
                <p14:modId xmlns:p14="http://schemas.microsoft.com/office/powerpoint/2010/main" val="2558102793"/>
              </p:ext>
            </p:extLst>
          </p:nvPr>
        </p:nvGraphicFramePr>
        <p:xfrm>
          <a:off x="579438" y="1086794"/>
          <a:ext cx="11476706" cy="1360425"/>
        </p:xfrm>
        <a:graphic>
          <a:graphicData uri="http://schemas.openxmlformats.org/drawingml/2006/table">
            <a:tbl>
              <a:tblPr/>
              <a:tblGrid>
                <a:gridCol w="6008023">
                  <a:extLst>
                    <a:ext uri="{9D8B030D-6E8A-4147-A177-3AD203B41FA5}">
                      <a16:colId xmlns:a16="http://schemas.microsoft.com/office/drawing/2014/main" val="1596168668"/>
                    </a:ext>
                  </a:extLst>
                </a:gridCol>
                <a:gridCol w="5468683">
                  <a:extLst>
                    <a:ext uri="{9D8B030D-6E8A-4147-A177-3AD203B41FA5}">
                      <a16:colId xmlns:a16="http://schemas.microsoft.com/office/drawing/2014/main" val="2188863571"/>
                    </a:ext>
                  </a:extLst>
                </a:gridCol>
              </a:tblGrid>
              <a:tr h="364808">
                <a:tc>
                  <a:txBody>
                    <a:bodyPr/>
                    <a:lstStyle/>
                    <a:p>
                      <a:pPr algn="ctr" fontAlgn="ctr"/>
                      <a:r>
                        <a:rPr lang="zh-TW" altLang="en-US" sz="16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6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6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121776589"/>
                  </a:ext>
                </a:extLst>
              </a:tr>
              <a:tr h="995617">
                <a:tc>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ID.BE-4: Dependencies and critical functions for delivery of critical services are established</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建立關鍵服務交付的依賴關係和關鍵功能</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APO10.01, BAI04.02, BAI09.02</a:t>
                      </a:r>
                    </a:p>
                    <a:p>
                      <a:pPr algn="l" fontAlgn="ctr"/>
                      <a:r>
                        <a:rPr lang="en-US" sz="1200" b="1" i="0" u="none" strike="noStrike" dirty="0">
                          <a:solidFill>
                            <a:srgbClr val="FF0000"/>
                          </a:solidFill>
                          <a:effectLst/>
                          <a:latin typeface="標楷體" panose="03000509000000000000" pitchFamily="65" charset="-120"/>
                          <a:ea typeface="標楷體" panose="03000509000000000000" pitchFamily="65" charset="-120"/>
                        </a:rPr>
                        <a:t>·       ISO/IEC 27001:2013 A.11.2.2, A.11.2.3, A.12.1.3</a:t>
                      </a:r>
                    </a:p>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 Rev. 4 CP-8, PE-9, PE-11, PM-8, SA-14</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855736"/>
                  </a:ext>
                </a:extLst>
              </a:tr>
            </a:tbl>
          </a:graphicData>
        </a:graphic>
      </p:graphicFrame>
    </p:spTree>
    <p:extLst>
      <p:ext uri="{BB962C8B-B14F-4D97-AF65-F5344CB8AC3E}">
        <p14:creationId xmlns:p14="http://schemas.microsoft.com/office/powerpoint/2010/main" val="279616370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59948" y="372920"/>
            <a:ext cx="6320572" cy="1078461"/>
          </a:xfrm>
        </p:spPr>
        <p:txBody>
          <a:bodyPr>
            <a:normAutofit/>
          </a:bodyPr>
          <a:lstStyle/>
          <a:p>
            <a:r>
              <a:rPr lang="en-US" altLang="zh-TW" sz="2800" dirty="0">
                <a:solidFill>
                  <a:schemeClr val="tx1"/>
                </a:solidFill>
                <a:latin typeface="標楷體" panose="03000509000000000000" pitchFamily="65" charset="-120"/>
                <a:ea typeface="標楷體" panose="03000509000000000000" pitchFamily="65" charset="-120"/>
              </a:rPr>
              <a:t>2.</a:t>
            </a:r>
            <a:r>
              <a:rPr lang="zh-TW" altLang="en-US" sz="2800" dirty="0">
                <a:solidFill>
                  <a:schemeClr val="tx1"/>
                </a:solidFill>
                <a:latin typeface="標楷體" panose="03000509000000000000" pitchFamily="65" charset="-120"/>
                <a:ea typeface="標楷體" panose="03000509000000000000" pitchFamily="65" charset="-120"/>
              </a:rPr>
              <a:t>檔案驅逐</a:t>
            </a:r>
            <a:r>
              <a:rPr lang="en-US" altLang="zh-TW" sz="2800" dirty="0">
                <a:solidFill>
                  <a:schemeClr val="tx1"/>
                </a:solidFill>
                <a:latin typeface="標楷體" panose="03000509000000000000" pitchFamily="65" charset="-120"/>
                <a:ea typeface="標楷體" panose="03000509000000000000" pitchFamily="65" charset="-120"/>
              </a:rPr>
              <a:t>File Eviction|</a:t>
            </a:r>
            <a:r>
              <a:rPr lang="zh-TW" altLang="en-US" sz="2800" dirty="0">
                <a:solidFill>
                  <a:schemeClr val="tx1"/>
                </a:solidFill>
                <a:latin typeface="標楷體" panose="03000509000000000000" pitchFamily="65" charset="-120"/>
                <a:ea typeface="標楷體" panose="03000509000000000000" pitchFamily="65" charset="-120"/>
              </a:rPr>
              <a:t>檔案刪除</a:t>
            </a:r>
            <a:r>
              <a:rPr lang="en-US" altLang="zh-TW" sz="2800" dirty="0">
                <a:solidFill>
                  <a:schemeClr val="tx1"/>
                </a:solidFill>
                <a:latin typeface="標楷體" panose="03000509000000000000" pitchFamily="65" charset="-120"/>
                <a:ea typeface="標楷體" panose="03000509000000000000" pitchFamily="65" charset="-120"/>
              </a:rPr>
              <a:t>(File Removal)</a:t>
            </a:r>
          </a:p>
        </p:txBody>
      </p:sp>
      <p:graphicFrame>
        <p:nvGraphicFramePr>
          <p:cNvPr id="9" name="表格 8"/>
          <p:cNvGraphicFramePr>
            <a:graphicFrameLocks noGrp="1"/>
          </p:cNvGraphicFramePr>
          <p:nvPr>
            <p:extLst>
              <p:ext uri="{D42A27DB-BD31-4B8C-83A1-F6EECF244321}">
                <p14:modId xmlns:p14="http://schemas.microsoft.com/office/powerpoint/2010/main" val="930780516"/>
              </p:ext>
            </p:extLst>
          </p:nvPr>
        </p:nvGraphicFramePr>
        <p:xfrm>
          <a:off x="505866" y="1836768"/>
          <a:ext cx="11384240" cy="1920240"/>
        </p:xfrm>
        <a:graphic>
          <a:graphicData uri="http://schemas.openxmlformats.org/drawingml/2006/table">
            <a:tbl>
              <a:tblPr/>
              <a:tblGrid>
                <a:gridCol w="2846060">
                  <a:extLst>
                    <a:ext uri="{9D8B030D-6E8A-4147-A177-3AD203B41FA5}">
                      <a16:colId xmlns:a16="http://schemas.microsoft.com/office/drawing/2014/main" val="3869292333"/>
                    </a:ext>
                  </a:extLst>
                </a:gridCol>
                <a:gridCol w="938894">
                  <a:extLst>
                    <a:ext uri="{9D8B030D-6E8A-4147-A177-3AD203B41FA5}">
                      <a16:colId xmlns:a16="http://schemas.microsoft.com/office/drawing/2014/main" val="2431636542"/>
                    </a:ext>
                  </a:extLst>
                </a:gridCol>
                <a:gridCol w="4753226">
                  <a:extLst>
                    <a:ext uri="{9D8B030D-6E8A-4147-A177-3AD203B41FA5}">
                      <a16:colId xmlns:a16="http://schemas.microsoft.com/office/drawing/2014/main" val="2492411174"/>
                    </a:ext>
                  </a:extLst>
                </a:gridCol>
                <a:gridCol w="2846060">
                  <a:extLst>
                    <a:ext uri="{9D8B030D-6E8A-4147-A177-3AD203B41FA5}">
                      <a16:colId xmlns:a16="http://schemas.microsoft.com/office/drawing/2014/main" val="2359391589"/>
                    </a:ext>
                  </a:extLst>
                </a:gridCol>
              </a:tblGrid>
              <a:tr h="0">
                <a:tc>
                  <a:txBody>
                    <a:bodyPr/>
                    <a:lstStyle/>
                    <a:p>
                      <a:pPr fontAlgn="ctr"/>
                      <a:r>
                        <a:rPr lang="en-US" dirty="0">
                          <a:effectLst/>
                        </a:rPr>
                        <a:t>Name</a:t>
                      </a: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ctr"/>
                      <a:r>
                        <a:rPr lang="en-US">
                          <a:effectLst/>
                        </a:rPr>
                        <a:t>ID</a:t>
                      </a: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ctr"/>
                      <a:r>
                        <a:rPr lang="en-US">
                          <a:effectLst/>
                        </a:rPr>
                        <a:t>Definition</a:t>
                      </a: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ctr"/>
                      <a:r>
                        <a:rPr lang="en-US">
                          <a:effectLst/>
                        </a:rPr>
                        <a:t>Synonyms</a:t>
                      </a: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54034300"/>
                  </a:ext>
                </a:extLst>
              </a:tr>
              <a:tr h="0">
                <a:tc>
                  <a:txBody>
                    <a:bodyPr/>
                    <a:lstStyle/>
                    <a:p>
                      <a:pPr fontAlgn="ctr"/>
                      <a:r>
                        <a:rPr lang="en-US" u="none" strike="noStrike" dirty="0">
                          <a:solidFill>
                            <a:srgbClr val="005B94"/>
                          </a:solidFill>
                          <a:effectLst/>
                        </a:rPr>
                        <a:t>File Removal</a:t>
                      </a:r>
                      <a:endParaRPr lang="en-US" dirty="0">
                        <a:effectLst/>
                      </a:endParaRP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ctr"/>
                      <a:r>
                        <a:rPr lang="en-US" u="none" strike="noStrike" dirty="0">
                          <a:solidFill>
                            <a:srgbClr val="005B94"/>
                          </a:solidFill>
                          <a:effectLst/>
                        </a:rPr>
                        <a:t>D3-FR</a:t>
                      </a:r>
                      <a:endParaRPr lang="en-US" dirty="0">
                        <a:effectLst/>
                      </a:endParaRP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ctr"/>
                      <a:r>
                        <a:rPr lang="en-US" dirty="0">
                          <a:effectLst/>
                        </a:rPr>
                        <a:t>The file removal technique deletes malicious artifacts or programs from a computer system.</a:t>
                      </a: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ctr"/>
                      <a:r>
                        <a:rPr lang="en-US" dirty="0">
                          <a:effectLst/>
                        </a:rPr>
                        <a:t>File Deletion</a:t>
                      </a: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86731259"/>
                  </a:ext>
                </a:extLst>
              </a:tr>
              <a:tr h="0">
                <a:tc>
                  <a:txBody>
                    <a:bodyPr/>
                    <a:lstStyle/>
                    <a:p>
                      <a:pPr fontAlgn="ctr"/>
                      <a:r>
                        <a:rPr lang="en-US" dirty="0">
                          <a:effectLst/>
                        </a:rPr>
                        <a:t>- </a:t>
                      </a:r>
                      <a:r>
                        <a:rPr lang="en-US" u="none" strike="noStrike" dirty="0">
                          <a:solidFill>
                            <a:srgbClr val="005B94"/>
                          </a:solidFill>
                          <a:effectLst/>
                        </a:rPr>
                        <a:t>Email Removal</a:t>
                      </a:r>
                      <a:endParaRPr lang="en-US" dirty="0">
                        <a:effectLst/>
                      </a:endParaRP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ctr"/>
                      <a:r>
                        <a:rPr lang="en-US" u="none" strike="noStrike" dirty="0">
                          <a:solidFill>
                            <a:srgbClr val="005B94"/>
                          </a:solidFill>
                          <a:effectLst/>
                        </a:rPr>
                        <a:t>D3-ER</a:t>
                      </a:r>
                      <a:endParaRPr lang="en-US" dirty="0">
                        <a:effectLst/>
                      </a:endParaRP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ctr"/>
                      <a:r>
                        <a:rPr lang="en-US">
                          <a:effectLst/>
                        </a:rPr>
                        <a:t>The email removal technique deletes email files from system storage.</a:t>
                      </a: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ctr"/>
                      <a:r>
                        <a:rPr lang="en-US" dirty="0">
                          <a:effectLst/>
                        </a:rPr>
                        <a:t>Email Deletion</a:t>
                      </a: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62927800"/>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299445493"/>
              </p:ext>
            </p:extLst>
          </p:nvPr>
        </p:nvGraphicFramePr>
        <p:xfrm>
          <a:off x="458572" y="4142395"/>
          <a:ext cx="11478828" cy="1645920"/>
        </p:xfrm>
        <a:graphic>
          <a:graphicData uri="http://schemas.openxmlformats.org/drawingml/2006/table">
            <a:tbl>
              <a:tblPr/>
              <a:tblGrid>
                <a:gridCol w="2869707">
                  <a:extLst>
                    <a:ext uri="{9D8B030D-6E8A-4147-A177-3AD203B41FA5}">
                      <a16:colId xmlns:a16="http://schemas.microsoft.com/office/drawing/2014/main" val="865457188"/>
                    </a:ext>
                  </a:extLst>
                </a:gridCol>
                <a:gridCol w="1302799">
                  <a:extLst>
                    <a:ext uri="{9D8B030D-6E8A-4147-A177-3AD203B41FA5}">
                      <a16:colId xmlns:a16="http://schemas.microsoft.com/office/drawing/2014/main" val="4221903314"/>
                    </a:ext>
                  </a:extLst>
                </a:gridCol>
                <a:gridCol w="4436615">
                  <a:extLst>
                    <a:ext uri="{9D8B030D-6E8A-4147-A177-3AD203B41FA5}">
                      <a16:colId xmlns:a16="http://schemas.microsoft.com/office/drawing/2014/main" val="1606858102"/>
                    </a:ext>
                  </a:extLst>
                </a:gridCol>
                <a:gridCol w="2869707">
                  <a:extLst>
                    <a:ext uri="{9D8B030D-6E8A-4147-A177-3AD203B41FA5}">
                      <a16:colId xmlns:a16="http://schemas.microsoft.com/office/drawing/2014/main" val="2959785652"/>
                    </a:ext>
                  </a:extLst>
                </a:gridCol>
              </a:tblGrid>
              <a:tr h="0">
                <a:tc>
                  <a:txBody>
                    <a:bodyPr/>
                    <a:lstStyle/>
                    <a:p>
                      <a:pPr fontAlgn="ctr"/>
                      <a:r>
                        <a:rPr lang="zh-TW" altLang="en-US" dirty="0">
                          <a:effectLst/>
                        </a:rPr>
                        <a:t>名稱</a:t>
                      </a: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ctr"/>
                      <a:r>
                        <a:rPr lang="en-US">
                          <a:effectLst/>
                        </a:rPr>
                        <a:t>ID</a:t>
                      </a: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ctr"/>
                      <a:r>
                        <a:rPr lang="zh-TW" altLang="en-US">
                          <a:effectLst/>
                        </a:rPr>
                        <a:t>定義</a:t>
                      </a: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ctr"/>
                      <a:r>
                        <a:rPr lang="zh-TW" altLang="en-US">
                          <a:effectLst/>
                        </a:rPr>
                        <a:t>同義詞</a:t>
                      </a: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76685236"/>
                  </a:ext>
                </a:extLst>
              </a:tr>
              <a:tr h="0">
                <a:tc>
                  <a:txBody>
                    <a:bodyPr/>
                    <a:lstStyle/>
                    <a:p>
                      <a:pPr fontAlgn="ctr"/>
                      <a:r>
                        <a:rPr lang="zh-TW" altLang="en-US" u="none" strike="noStrike" dirty="0">
                          <a:solidFill>
                            <a:srgbClr val="005B94"/>
                          </a:solidFill>
                          <a:effectLst/>
                        </a:rPr>
                        <a:t>文件刪除</a:t>
                      </a:r>
                      <a:endParaRPr lang="zh-TW" altLang="en-US" dirty="0">
                        <a:effectLst/>
                      </a:endParaRP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ctr"/>
                      <a:r>
                        <a:rPr lang="en-US" u="none" strike="noStrike" dirty="0">
                          <a:solidFill>
                            <a:srgbClr val="005B94"/>
                          </a:solidFill>
                          <a:effectLst/>
                        </a:rPr>
                        <a:t>D3-FR</a:t>
                      </a:r>
                      <a:endParaRPr lang="en-US" dirty="0">
                        <a:effectLst/>
                      </a:endParaRP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ctr"/>
                      <a:r>
                        <a:rPr lang="zh-TW" altLang="en-US" dirty="0">
                          <a:effectLst/>
                        </a:rPr>
                        <a:t>文件刪除技術從電腦系統中刪除惡意工件或程式。</a:t>
                      </a: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ctr"/>
                      <a:r>
                        <a:rPr lang="zh-TW" altLang="en-US">
                          <a:effectLst/>
                        </a:rPr>
                        <a:t>文件刪除</a:t>
                      </a: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33976948"/>
                  </a:ext>
                </a:extLst>
              </a:tr>
              <a:tr h="0">
                <a:tc>
                  <a:txBody>
                    <a:bodyPr/>
                    <a:lstStyle/>
                    <a:p>
                      <a:pPr fontAlgn="ctr"/>
                      <a:r>
                        <a:rPr lang="en-US" altLang="zh-TW" dirty="0">
                          <a:effectLst/>
                        </a:rPr>
                        <a:t>- </a:t>
                      </a:r>
                      <a:r>
                        <a:rPr lang="zh-TW" altLang="en-US" u="none" strike="noStrike" dirty="0">
                          <a:solidFill>
                            <a:srgbClr val="005B94"/>
                          </a:solidFill>
                          <a:effectLst/>
                        </a:rPr>
                        <a:t>電子郵件刪除</a:t>
                      </a:r>
                      <a:endParaRPr lang="zh-TW" altLang="en-US" dirty="0">
                        <a:effectLst/>
                      </a:endParaRP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ctr"/>
                      <a:r>
                        <a:rPr lang="en-US" u="none" strike="noStrike" dirty="0">
                          <a:solidFill>
                            <a:srgbClr val="005B94"/>
                          </a:solidFill>
                          <a:effectLst/>
                        </a:rPr>
                        <a:t>D3-ER</a:t>
                      </a:r>
                      <a:endParaRPr lang="en-US" dirty="0">
                        <a:effectLst/>
                      </a:endParaRP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ctr"/>
                      <a:r>
                        <a:rPr lang="zh-TW" altLang="en-US">
                          <a:effectLst/>
                        </a:rPr>
                        <a:t>電子郵件刪除技術會從系統儲存中刪除電子郵件檔案。</a:t>
                      </a: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ctr"/>
                      <a:r>
                        <a:rPr lang="zh-TW" altLang="en-US" dirty="0">
                          <a:effectLst/>
                        </a:rPr>
                        <a:t>電子郵件刪除</a:t>
                      </a:r>
                    </a:p>
                  </a:txBody>
                  <a:tcPr anchor="ct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64654315"/>
                  </a:ext>
                </a:extLst>
              </a:tr>
            </a:tbl>
          </a:graphicData>
        </a:graphic>
      </p:graphicFrame>
    </p:spTree>
    <p:extLst>
      <p:ext uri="{BB962C8B-B14F-4D97-AF65-F5344CB8AC3E}">
        <p14:creationId xmlns:p14="http://schemas.microsoft.com/office/powerpoint/2010/main" val="327157100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6984" y="461697"/>
            <a:ext cx="7579502" cy="1078461"/>
          </a:xfrm>
        </p:spPr>
        <p:txBody>
          <a:bodyPr>
            <a:normAutofit/>
          </a:bodyPr>
          <a:lstStyle/>
          <a:p>
            <a:r>
              <a:rPr lang="en-US" altLang="zh-TW" sz="2800" dirty="0">
                <a:latin typeface="標楷體" panose="03000509000000000000" pitchFamily="65" charset="-120"/>
                <a:ea typeface="標楷體" panose="03000509000000000000" pitchFamily="65" charset="-120"/>
              </a:rPr>
              <a:t>3.</a:t>
            </a:r>
            <a:r>
              <a:rPr lang="zh-TW" altLang="en-US" sz="2800" dirty="0">
                <a:latin typeface="標楷體" panose="03000509000000000000" pitchFamily="65" charset="-120"/>
                <a:ea typeface="標楷體" panose="03000509000000000000" pitchFamily="65" charset="-120"/>
              </a:rPr>
              <a:t>行程驅逐</a:t>
            </a:r>
            <a:r>
              <a:rPr lang="en-US" altLang="zh-TW" sz="2800" dirty="0">
                <a:latin typeface="標楷體" panose="03000509000000000000" pitchFamily="65" charset="-120"/>
                <a:ea typeface="標楷體" panose="03000509000000000000" pitchFamily="65" charset="-120"/>
              </a:rPr>
              <a:t>Process Eviction</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行程暫停</a:t>
            </a:r>
            <a:r>
              <a:rPr lang="en-US" altLang="zh-TW" sz="2800" dirty="0">
                <a:latin typeface="標楷體" panose="03000509000000000000" pitchFamily="65" charset="-120"/>
                <a:ea typeface="標楷體" panose="03000509000000000000" pitchFamily="65" charset="-120"/>
              </a:rPr>
              <a:t>(Process Suspension)</a:t>
            </a:r>
          </a:p>
        </p:txBody>
      </p:sp>
      <p:sp>
        <p:nvSpPr>
          <p:cNvPr id="3" name="內容版面配置區 2"/>
          <p:cNvSpPr>
            <a:spLocks noGrp="1"/>
          </p:cNvSpPr>
          <p:nvPr>
            <p:ph idx="1"/>
          </p:nvPr>
        </p:nvSpPr>
        <p:spPr>
          <a:xfrm>
            <a:off x="1704513" y="1540158"/>
            <a:ext cx="9661275" cy="3997201"/>
          </a:xfrm>
        </p:spPr>
        <p:txBody>
          <a:bodyPr>
            <a:noAutofit/>
          </a:bodyPr>
          <a:lstStyle/>
          <a:p>
            <a:pPr marL="0" indent="0">
              <a:buNone/>
            </a:pPr>
            <a:r>
              <a:rPr lang="zh-TW" altLang="en-US" sz="1600" dirty="0">
                <a:latin typeface="標楷體" panose="03000509000000000000" pitchFamily="65" charset="-120"/>
                <a:ea typeface="標楷體" panose="03000509000000000000" pitchFamily="65" charset="-120"/>
              </a:rPr>
              <a:t>定義</a:t>
            </a:r>
          </a:p>
          <a:p>
            <a:pPr marL="0" indent="0">
              <a:buNone/>
            </a:pPr>
            <a:r>
              <a:rPr lang="zh-TW" altLang="en-US" sz="1600" dirty="0">
                <a:latin typeface="標楷體" panose="03000509000000000000" pitchFamily="65" charset="-120"/>
                <a:ea typeface="標楷體" panose="03000509000000000000" pitchFamily="65" charset="-120"/>
              </a:rPr>
              <a:t>暫停電腦系統上正在運作的進程。</a:t>
            </a:r>
          </a:p>
          <a:p>
            <a:pPr marL="0" indent="0">
              <a:buNone/>
            </a:pPr>
            <a:endParaRPr lang="zh-TW" altLang="en-US" sz="1600" dirty="0">
              <a:latin typeface="標楷體" panose="03000509000000000000" pitchFamily="65" charset="-120"/>
              <a:ea typeface="標楷體" panose="03000509000000000000" pitchFamily="65" charset="-120"/>
            </a:endParaRPr>
          </a:p>
          <a:p>
            <a:pPr marL="0" indent="0">
              <a:buNone/>
            </a:pPr>
            <a:r>
              <a:rPr lang="zh-TW" altLang="en-US" sz="1600" dirty="0">
                <a:latin typeface="標楷體" panose="03000509000000000000" pitchFamily="65" charset="-120"/>
                <a:ea typeface="標楷體" panose="03000509000000000000" pitchFamily="65" charset="-120"/>
              </a:rPr>
              <a:t>運作</a:t>
            </a:r>
          </a:p>
          <a:p>
            <a:pPr marL="0" indent="0">
              <a:buNone/>
            </a:pPr>
            <a:r>
              <a:rPr lang="zh-TW" altLang="en-US" sz="1600" dirty="0">
                <a:latin typeface="標楷體" panose="03000509000000000000" pitchFamily="65" charset="-120"/>
                <a:ea typeface="標楷體" panose="03000509000000000000" pitchFamily="65" charset="-120"/>
              </a:rPr>
              <a:t>如果正在運行的進程表現出異常、未經授權或惡意行為，則可能會暫停該進程以減輕其直接影響。防禦者可以選擇暫停而不是終止來首先分析該過程，如果認為是良性的則恢復該過程。</a:t>
            </a:r>
          </a:p>
          <a:p>
            <a:pPr marL="0" indent="0">
              <a:buNone/>
            </a:pPr>
            <a:endParaRPr lang="zh-TW" altLang="en-US" sz="1600" dirty="0">
              <a:latin typeface="標楷體" panose="03000509000000000000" pitchFamily="65" charset="-120"/>
              <a:ea typeface="標楷體" panose="03000509000000000000" pitchFamily="65" charset="-120"/>
            </a:endParaRPr>
          </a:p>
          <a:p>
            <a:pPr marL="0" indent="0">
              <a:buNone/>
            </a:pPr>
            <a:r>
              <a:rPr lang="zh-TW" altLang="en-US" sz="1600" dirty="0">
                <a:latin typeface="標楷體" panose="03000509000000000000" pitchFamily="65" charset="-120"/>
                <a:ea typeface="標楷體" panose="03000509000000000000" pitchFamily="65" charset="-120"/>
              </a:rPr>
              <a:t>系統提供的功能</a:t>
            </a:r>
          </a:p>
          <a:p>
            <a:pPr marL="0" indent="0">
              <a:buNone/>
            </a:pPr>
            <a:r>
              <a:rPr lang="en-US" altLang="zh-TW" sz="1600" dirty="0">
                <a:latin typeface="標楷體" panose="03000509000000000000" pitchFamily="65" charset="-120"/>
                <a:ea typeface="標楷體" panose="03000509000000000000" pitchFamily="65" charset="-120"/>
              </a:rPr>
              <a:t>Windows</a:t>
            </a:r>
            <a:r>
              <a:rPr lang="zh-TW" altLang="en-US" sz="1600" dirty="0">
                <a:latin typeface="標楷體" panose="03000509000000000000" pitchFamily="65" charset="-120"/>
                <a:ea typeface="標楷體" panose="03000509000000000000" pitchFamily="65" charset="-120"/>
              </a:rPr>
              <a:t>工具</a:t>
            </a:r>
          </a:p>
          <a:p>
            <a:pPr marL="0" indent="0">
              <a:buNone/>
            </a:pPr>
            <a:r>
              <a:rPr lang="zh-TW" altLang="en-US" sz="1600" dirty="0">
                <a:latin typeface="標楷體" panose="03000509000000000000" pitchFamily="65" charset="-120"/>
                <a:ea typeface="標楷體" panose="03000509000000000000" pitchFamily="65" charset="-120"/>
              </a:rPr>
              <a:t>在 </a:t>
            </a:r>
            <a:r>
              <a:rPr lang="en-US" altLang="zh-TW" sz="1600" dirty="0">
                <a:latin typeface="標楷體" panose="03000509000000000000" pitchFamily="65" charset="-120"/>
                <a:ea typeface="標楷體" panose="03000509000000000000" pitchFamily="65" charset="-120"/>
              </a:rPr>
              <a:t>Windows </a:t>
            </a:r>
            <a:r>
              <a:rPr lang="zh-TW" altLang="en-US" sz="1600" dirty="0">
                <a:latin typeface="標楷體" panose="03000509000000000000" pitchFamily="65" charset="-120"/>
                <a:ea typeface="標楷體" panose="03000509000000000000" pitchFamily="65" charset="-120"/>
              </a:rPr>
              <a:t>中，</a:t>
            </a:r>
            <a:r>
              <a:rPr lang="en-US" altLang="zh-TW" sz="1600" dirty="0" err="1">
                <a:latin typeface="標楷體" panose="03000509000000000000" pitchFamily="65" charset="-120"/>
                <a:ea typeface="標楷體" panose="03000509000000000000" pitchFamily="65" charset="-120"/>
              </a:rPr>
              <a:t>PsSuspendSysInternals</a:t>
            </a:r>
            <a:r>
              <a:rPr lang="en-US" altLang="zh-TW" sz="1600" dirty="0">
                <a:latin typeface="標楷體" panose="03000509000000000000" pitchFamily="65" charset="-120"/>
                <a:ea typeface="標楷體" panose="03000509000000000000" pitchFamily="65" charset="-120"/>
              </a:rPr>
              <a:t> Suite </a:t>
            </a:r>
            <a:r>
              <a:rPr lang="zh-TW" altLang="en-US" sz="1600" dirty="0">
                <a:latin typeface="標楷體" panose="03000509000000000000" pitchFamily="65" charset="-120"/>
                <a:ea typeface="標楷體" panose="03000509000000000000" pitchFamily="65" charset="-120"/>
              </a:rPr>
              <a:t>中的命令列實用程式提供了暫停本機或遠端系統上的進程的功能。</a:t>
            </a:r>
          </a:p>
        </p:txBody>
      </p:sp>
      <p:pic>
        <p:nvPicPr>
          <p:cNvPr id="4" name="圖片 3"/>
          <p:cNvPicPr>
            <a:picLocks noChangeAspect="1"/>
          </p:cNvPicPr>
          <p:nvPr/>
        </p:nvPicPr>
        <p:blipFill>
          <a:blip r:embed="rId2"/>
          <a:stretch>
            <a:fillRect/>
          </a:stretch>
        </p:blipFill>
        <p:spPr>
          <a:xfrm>
            <a:off x="4545671" y="5424257"/>
            <a:ext cx="5969788" cy="1026058"/>
          </a:xfrm>
          <a:prstGeom prst="rect">
            <a:avLst/>
          </a:prstGeom>
        </p:spPr>
      </p:pic>
    </p:spTree>
    <p:extLst>
      <p:ext uri="{BB962C8B-B14F-4D97-AF65-F5344CB8AC3E}">
        <p14:creationId xmlns:p14="http://schemas.microsoft.com/office/powerpoint/2010/main" val="378313505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51677" y="212630"/>
            <a:ext cx="8911687" cy="1280890"/>
          </a:xfrm>
        </p:spPr>
        <p:txBody>
          <a:bodyPr>
            <a:normAutofit/>
          </a:bodyPr>
          <a:lstStyle/>
          <a:p>
            <a:r>
              <a:rPr lang="en-US" altLang="zh-TW" b="1" dirty="0">
                <a:latin typeface="標楷體" panose="03000509000000000000" pitchFamily="65" charset="-120"/>
                <a:ea typeface="標楷體" panose="03000509000000000000" pitchFamily="65" charset="-120"/>
              </a:rPr>
              <a:t>7.</a:t>
            </a:r>
            <a:r>
              <a:rPr lang="zh-TW" altLang="en-US" b="1" dirty="0">
                <a:latin typeface="標楷體" panose="03000509000000000000" pitchFamily="65" charset="-120"/>
                <a:ea typeface="標楷體" panose="03000509000000000000" pitchFamily="65" charset="-120"/>
              </a:rPr>
              <a:t>回復戰術 </a:t>
            </a:r>
            <a:r>
              <a:rPr lang="en-US" altLang="zh-TW" b="1" dirty="0">
                <a:latin typeface="標楷體" panose="03000509000000000000" pitchFamily="65" charset="-120"/>
                <a:ea typeface="標楷體" panose="03000509000000000000" pitchFamily="65" charset="-120"/>
              </a:rPr>
              <a:t>Restore</a:t>
            </a:r>
            <a:endParaRPr lang="zh-TW" altLang="en-US" b="1"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1562469" y="801880"/>
            <a:ext cx="9844665" cy="6056120"/>
          </a:xfrm>
        </p:spPr>
        <p:txBody>
          <a:bodyPr>
            <a:noAutofit/>
          </a:bodyPr>
          <a:lstStyle/>
          <a:p>
            <a:r>
              <a:rPr lang="zh-TW" altLang="en-US" sz="2800" b="1" dirty="0">
                <a:solidFill>
                  <a:srgbClr val="FF0000"/>
                </a:solidFill>
                <a:latin typeface="標楷體" panose="03000509000000000000" pitchFamily="65" charset="-120"/>
                <a:ea typeface="標楷體" panose="03000509000000000000" pitchFamily="65" charset="-120"/>
              </a:rPr>
              <a:t>存取權</a:t>
            </a:r>
            <a:r>
              <a:rPr lang="zh-TW" altLang="en-US" sz="2800" dirty="0">
                <a:latin typeface="標楷體" panose="03000509000000000000" pitchFamily="65" charset="-120"/>
                <a:ea typeface="標楷體" panose="03000509000000000000" pitchFamily="65" charset="-120"/>
              </a:rPr>
              <a:t>的回復機制</a:t>
            </a:r>
            <a:r>
              <a:rPr lang="en-US" altLang="zh-TW" sz="2800" dirty="0">
                <a:latin typeface="標楷體" panose="03000509000000000000" pitchFamily="65" charset="-120"/>
                <a:ea typeface="標楷體" panose="03000509000000000000" pitchFamily="65" charset="-120"/>
              </a:rPr>
              <a:t>(Restore Access)</a:t>
            </a:r>
          </a:p>
          <a:p>
            <a:pPr lvl="1"/>
            <a:r>
              <a:rPr lang="zh-TW" altLang="en-US" sz="2400" b="1" dirty="0">
                <a:solidFill>
                  <a:srgbClr val="FF0000"/>
                </a:solidFill>
                <a:latin typeface="標楷體" panose="03000509000000000000" pitchFamily="65" charset="-120"/>
                <a:ea typeface="標楷體" panose="03000509000000000000" pitchFamily="65" charset="-120"/>
              </a:rPr>
              <a:t>網路</a:t>
            </a:r>
            <a:r>
              <a:rPr lang="zh-TW" altLang="en-US" sz="2400" dirty="0">
                <a:latin typeface="標楷體" panose="03000509000000000000" pitchFamily="65" charset="-120"/>
                <a:ea typeface="標楷體" panose="03000509000000000000" pitchFamily="65" charset="-120"/>
              </a:rPr>
              <a:t>存取權回復</a:t>
            </a:r>
            <a:r>
              <a:rPr lang="en-US" altLang="zh-TW" sz="2400" dirty="0">
                <a:latin typeface="標楷體" panose="03000509000000000000" pitchFamily="65" charset="-120"/>
                <a:ea typeface="標楷體" panose="03000509000000000000" pitchFamily="65" charset="-120"/>
              </a:rPr>
              <a:t>(Restore Network Access)</a:t>
            </a:r>
          </a:p>
          <a:p>
            <a:pPr lvl="1"/>
            <a:r>
              <a:rPr lang="zh-TW" altLang="en-US" sz="2400" b="1" dirty="0">
                <a:solidFill>
                  <a:srgbClr val="FF0000"/>
                </a:solidFill>
                <a:latin typeface="標楷體" panose="03000509000000000000" pitchFamily="65" charset="-120"/>
                <a:ea typeface="標楷體" panose="03000509000000000000" pitchFamily="65" charset="-120"/>
              </a:rPr>
              <a:t>使用者帳號</a:t>
            </a:r>
            <a:r>
              <a:rPr lang="zh-TW" altLang="en-US" sz="2400" dirty="0">
                <a:latin typeface="標楷體" panose="03000509000000000000" pitchFamily="65" charset="-120"/>
                <a:ea typeface="標楷體" panose="03000509000000000000" pitchFamily="65" charset="-120"/>
              </a:rPr>
              <a:t>存取權回復</a:t>
            </a:r>
            <a:r>
              <a:rPr lang="en-US" altLang="zh-TW" sz="2400" dirty="0">
                <a:latin typeface="標楷體" panose="03000509000000000000" pitchFamily="65" charset="-120"/>
                <a:ea typeface="標楷體" panose="03000509000000000000" pitchFamily="65" charset="-120"/>
              </a:rPr>
              <a:t>( Restore User Account Access)</a:t>
            </a:r>
          </a:p>
          <a:p>
            <a:pPr lvl="1"/>
            <a:r>
              <a:rPr lang="zh-TW" altLang="en-US" sz="2400" dirty="0">
                <a:latin typeface="標楷體" panose="03000509000000000000" pitchFamily="65" charset="-120"/>
                <a:ea typeface="標楷體" panose="03000509000000000000" pitchFamily="65" charset="-120"/>
              </a:rPr>
              <a:t>帳號解鎖</a:t>
            </a:r>
            <a:r>
              <a:rPr lang="en-US" altLang="zh-TW" sz="2400" dirty="0">
                <a:latin typeface="標楷體" panose="03000509000000000000" pitchFamily="65" charset="-120"/>
                <a:ea typeface="標楷體" panose="03000509000000000000" pitchFamily="65" charset="-120"/>
              </a:rPr>
              <a:t>(Unlock Account)</a:t>
            </a:r>
          </a:p>
          <a:p>
            <a:r>
              <a:rPr lang="zh-TW" altLang="en-US" sz="2800" b="1" dirty="0">
                <a:solidFill>
                  <a:srgbClr val="FF0000"/>
                </a:solidFill>
                <a:latin typeface="標楷體" panose="03000509000000000000" pitchFamily="65" charset="-120"/>
                <a:ea typeface="標楷體" panose="03000509000000000000" pitchFamily="65" charset="-120"/>
              </a:rPr>
              <a:t>物件</a:t>
            </a:r>
            <a:r>
              <a:rPr lang="zh-TW" altLang="en-US" sz="2800" dirty="0">
                <a:latin typeface="標楷體" panose="03000509000000000000" pitchFamily="65" charset="-120"/>
                <a:ea typeface="標楷體" panose="03000509000000000000" pitchFamily="65" charset="-120"/>
              </a:rPr>
              <a:t>的回復機制</a:t>
            </a:r>
            <a:r>
              <a:rPr lang="en-US" altLang="zh-TW" sz="2800" dirty="0">
                <a:latin typeface="標楷體" panose="03000509000000000000" pitchFamily="65" charset="-120"/>
                <a:ea typeface="標楷體" panose="03000509000000000000" pitchFamily="65" charset="-120"/>
              </a:rPr>
              <a:t>(Restore Object)</a:t>
            </a:r>
          </a:p>
          <a:p>
            <a:pPr lvl="1"/>
            <a:r>
              <a:rPr lang="zh-TW" altLang="en-US" sz="2400" dirty="0">
                <a:latin typeface="標楷體" panose="03000509000000000000" pitchFamily="65" charset="-120"/>
                <a:ea typeface="標楷體" panose="03000509000000000000" pitchFamily="65" charset="-120"/>
              </a:rPr>
              <a:t>憑證重發</a:t>
            </a:r>
            <a:r>
              <a:rPr lang="en-US" altLang="zh-TW" sz="2400" dirty="0">
                <a:latin typeface="標楷體" panose="03000509000000000000" pitchFamily="65" charset="-120"/>
                <a:ea typeface="標楷體" panose="03000509000000000000" pitchFamily="65" charset="-120"/>
              </a:rPr>
              <a:t>(Reissue Credential)</a:t>
            </a:r>
          </a:p>
          <a:p>
            <a:pPr lvl="1"/>
            <a:r>
              <a:rPr lang="zh-TW" altLang="en-US" sz="2400" dirty="0">
                <a:latin typeface="標楷體" panose="03000509000000000000" pitchFamily="65" charset="-120"/>
                <a:ea typeface="標楷體" panose="03000509000000000000" pitchFamily="65" charset="-120"/>
              </a:rPr>
              <a:t>設定檔回復</a:t>
            </a:r>
            <a:r>
              <a:rPr lang="en-US" altLang="zh-TW" sz="2400" dirty="0">
                <a:latin typeface="標楷體" panose="03000509000000000000" pitchFamily="65" charset="-120"/>
                <a:ea typeface="標楷體" panose="03000509000000000000" pitchFamily="65" charset="-120"/>
              </a:rPr>
              <a:t>(Restore Configuration)</a:t>
            </a:r>
          </a:p>
          <a:p>
            <a:pPr lvl="1"/>
            <a:r>
              <a:rPr lang="zh-TW" altLang="en-US" sz="2400" dirty="0">
                <a:latin typeface="標楷體" panose="03000509000000000000" pitchFamily="65" charset="-120"/>
                <a:ea typeface="標楷體" panose="03000509000000000000" pitchFamily="65" charset="-120"/>
              </a:rPr>
              <a:t>資料庫回復</a:t>
            </a:r>
            <a:r>
              <a:rPr lang="en-US" altLang="zh-TW" sz="2400" dirty="0">
                <a:latin typeface="標楷體" panose="03000509000000000000" pitchFamily="65" charset="-120"/>
                <a:ea typeface="標楷體" panose="03000509000000000000" pitchFamily="65" charset="-120"/>
              </a:rPr>
              <a:t>( Restore Database)</a:t>
            </a:r>
          </a:p>
          <a:p>
            <a:pPr lvl="1"/>
            <a:r>
              <a:rPr lang="zh-TW" altLang="en-US" sz="2400" dirty="0">
                <a:latin typeface="標楷體" panose="03000509000000000000" pitchFamily="65" charset="-120"/>
                <a:ea typeface="標楷體" panose="03000509000000000000" pitchFamily="65" charset="-120"/>
              </a:rPr>
              <a:t>硬碟回復</a:t>
            </a:r>
            <a:r>
              <a:rPr lang="en-US" altLang="zh-TW" sz="2400" dirty="0">
                <a:latin typeface="標楷體" panose="03000509000000000000" pitchFamily="65" charset="-120"/>
                <a:ea typeface="標楷體" panose="03000509000000000000" pitchFamily="65" charset="-120"/>
              </a:rPr>
              <a:t>( Restore Disk Image)</a:t>
            </a:r>
          </a:p>
          <a:p>
            <a:pPr lvl="1"/>
            <a:r>
              <a:rPr lang="zh-TW" altLang="en-US" sz="2400" dirty="0">
                <a:latin typeface="標楷體" panose="03000509000000000000" pitchFamily="65" charset="-120"/>
                <a:ea typeface="標楷體" panose="03000509000000000000" pitchFamily="65" charset="-120"/>
              </a:rPr>
              <a:t>檔案回復</a:t>
            </a:r>
            <a:r>
              <a:rPr lang="en-US" altLang="zh-TW" sz="2400" dirty="0">
                <a:latin typeface="標楷體" panose="03000509000000000000" pitchFamily="65" charset="-120"/>
                <a:ea typeface="標楷體" panose="03000509000000000000" pitchFamily="65" charset="-120"/>
              </a:rPr>
              <a:t>( Restore File)</a:t>
            </a:r>
          </a:p>
          <a:p>
            <a:pPr lvl="1"/>
            <a:r>
              <a:rPr lang="en-US" altLang="zh-TW" sz="2400" dirty="0">
                <a:latin typeface="標楷體" panose="03000509000000000000" pitchFamily="65" charset="-120"/>
                <a:ea typeface="標楷體" panose="03000509000000000000" pitchFamily="65" charset="-120"/>
              </a:rPr>
              <a:t>Email</a:t>
            </a:r>
            <a:r>
              <a:rPr lang="zh-TW" altLang="en-US" sz="2400" dirty="0">
                <a:latin typeface="標楷體" panose="03000509000000000000" pitchFamily="65" charset="-120"/>
                <a:ea typeface="標楷體" panose="03000509000000000000" pitchFamily="65" charset="-120"/>
              </a:rPr>
              <a:t>回復</a:t>
            </a:r>
            <a:r>
              <a:rPr lang="en-US" altLang="zh-TW" sz="2400" dirty="0">
                <a:latin typeface="標楷體" panose="03000509000000000000" pitchFamily="65" charset="-120"/>
                <a:ea typeface="標楷體" panose="03000509000000000000" pitchFamily="65" charset="-120"/>
              </a:rPr>
              <a:t>( Restore Email)</a:t>
            </a:r>
          </a:p>
          <a:p>
            <a:pPr lvl="1"/>
            <a:r>
              <a:rPr lang="zh-TW" altLang="en-US" sz="2400" dirty="0">
                <a:latin typeface="標楷體" panose="03000509000000000000" pitchFamily="65" charset="-120"/>
                <a:ea typeface="標楷體" panose="03000509000000000000" pitchFamily="65" charset="-120"/>
              </a:rPr>
              <a:t>軟體回復</a:t>
            </a:r>
            <a:r>
              <a:rPr lang="en-US" altLang="zh-TW" sz="2400" dirty="0">
                <a:latin typeface="標楷體" panose="03000509000000000000" pitchFamily="65" charset="-120"/>
                <a:ea typeface="標楷體" panose="03000509000000000000" pitchFamily="65" charset="-120"/>
              </a:rPr>
              <a:t>( Restore Software)</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8586948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6983" y="461697"/>
            <a:ext cx="9330103" cy="1078461"/>
          </a:xfrm>
        </p:spPr>
        <p:txBody>
          <a:bodyPr>
            <a:normAutofit/>
          </a:bodyPr>
          <a:lstStyle/>
          <a:p>
            <a:r>
              <a:rPr lang="en-US" altLang="zh-TW" sz="2800" dirty="0">
                <a:latin typeface="標楷體" panose="03000509000000000000" pitchFamily="65" charset="-120"/>
                <a:ea typeface="標楷體" panose="03000509000000000000" pitchFamily="65" charset="-120"/>
              </a:rPr>
              <a:t>1.</a:t>
            </a:r>
            <a:r>
              <a:rPr lang="zh-TW" altLang="en-US" sz="2800" dirty="0">
                <a:latin typeface="標楷體" panose="03000509000000000000" pitchFamily="65" charset="-120"/>
                <a:ea typeface="標楷體" panose="03000509000000000000" pitchFamily="65" charset="-120"/>
              </a:rPr>
              <a:t>存取權的回復機制</a:t>
            </a:r>
            <a:r>
              <a:rPr lang="en-US" altLang="zh-TW" sz="2800" dirty="0">
                <a:latin typeface="標楷體" panose="03000509000000000000" pitchFamily="65" charset="-120"/>
                <a:ea typeface="標楷體" panose="03000509000000000000" pitchFamily="65" charset="-120"/>
              </a:rPr>
              <a:t>(Restore Access)</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網路存取權回復</a:t>
            </a:r>
            <a:r>
              <a:rPr lang="en-US" altLang="zh-TW" sz="2800" dirty="0">
                <a:latin typeface="標楷體" panose="03000509000000000000" pitchFamily="65" charset="-120"/>
                <a:ea typeface="標楷體" panose="03000509000000000000" pitchFamily="65" charset="-120"/>
              </a:rPr>
              <a:t>(Restore Network Access)</a:t>
            </a:r>
          </a:p>
        </p:txBody>
      </p:sp>
      <p:sp>
        <p:nvSpPr>
          <p:cNvPr id="3" name="內容版面配置區 2"/>
          <p:cNvSpPr>
            <a:spLocks noGrp="1"/>
          </p:cNvSpPr>
          <p:nvPr>
            <p:ph idx="1"/>
          </p:nvPr>
        </p:nvSpPr>
        <p:spPr>
          <a:xfrm>
            <a:off x="1464816" y="1661160"/>
            <a:ext cx="10520038" cy="5103624"/>
          </a:xfrm>
        </p:spPr>
        <p:txBody>
          <a:bodyPr>
            <a:noAutofit/>
          </a:bodyPr>
          <a:lstStyle/>
          <a:p>
            <a:pPr marL="0" indent="0">
              <a:buNone/>
            </a:pPr>
            <a:r>
              <a:rPr lang="zh-TW" altLang="en-US" sz="2800" spc="100" dirty="0">
                <a:latin typeface="標楷體" panose="03000509000000000000" pitchFamily="65" charset="-120"/>
                <a:ea typeface="標楷體" panose="03000509000000000000" pitchFamily="65" charset="-120"/>
              </a:rPr>
              <a:t>定義</a:t>
            </a:r>
          </a:p>
          <a:p>
            <a:pPr marL="0" indent="0">
              <a:buNone/>
            </a:pPr>
            <a:r>
              <a:rPr lang="zh-TW" altLang="en-US" sz="2800" spc="100" dirty="0">
                <a:latin typeface="標楷體" panose="03000509000000000000" pitchFamily="65" charset="-120"/>
                <a:ea typeface="標楷體" panose="03000509000000000000" pitchFamily="65" charset="-120"/>
              </a:rPr>
              <a:t>恢復實體對電腦網路的存取。</a:t>
            </a:r>
          </a:p>
        </p:txBody>
      </p:sp>
      <p:pic>
        <p:nvPicPr>
          <p:cNvPr id="5" name="圖片 4"/>
          <p:cNvPicPr>
            <a:picLocks noChangeAspect="1"/>
          </p:cNvPicPr>
          <p:nvPr/>
        </p:nvPicPr>
        <p:blipFill>
          <a:blip r:embed="rId2"/>
          <a:stretch>
            <a:fillRect/>
          </a:stretch>
        </p:blipFill>
        <p:spPr>
          <a:xfrm>
            <a:off x="3857295" y="3542191"/>
            <a:ext cx="4925560" cy="1443388"/>
          </a:xfrm>
          <a:prstGeom prst="rect">
            <a:avLst/>
          </a:prstGeom>
        </p:spPr>
      </p:pic>
    </p:spTree>
    <p:extLst>
      <p:ext uri="{BB962C8B-B14F-4D97-AF65-F5344CB8AC3E}">
        <p14:creationId xmlns:p14="http://schemas.microsoft.com/office/powerpoint/2010/main" val="282211023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59948" y="372920"/>
            <a:ext cx="9276836" cy="1078461"/>
          </a:xfrm>
        </p:spPr>
        <p:txBody>
          <a:bodyPr>
            <a:normAutofit/>
          </a:bodyPr>
          <a:lstStyle/>
          <a:p>
            <a:r>
              <a:rPr lang="en-US" altLang="zh-TW" sz="2800" dirty="0">
                <a:latin typeface="標楷體" panose="03000509000000000000" pitchFamily="65" charset="-120"/>
                <a:ea typeface="標楷體" panose="03000509000000000000" pitchFamily="65" charset="-120"/>
              </a:rPr>
              <a:t>2.</a:t>
            </a:r>
            <a:r>
              <a:rPr lang="zh-TW" altLang="en-US" sz="2800" dirty="0">
                <a:latin typeface="標楷體" panose="03000509000000000000" pitchFamily="65" charset="-120"/>
                <a:ea typeface="標楷體" panose="03000509000000000000" pitchFamily="65" charset="-120"/>
              </a:rPr>
              <a:t>物件的回復機制</a:t>
            </a:r>
            <a:r>
              <a:rPr lang="en-US" altLang="zh-TW" sz="2800" dirty="0">
                <a:latin typeface="標楷體" panose="03000509000000000000" pitchFamily="65" charset="-120"/>
                <a:ea typeface="標楷體" panose="03000509000000000000" pitchFamily="65" charset="-120"/>
              </a:rPr>
              <a:t>(Restore Object)</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資料庫回復</a:t>
            </a:r>
            <a:r>
              <a:rPr lang="en-US" altLang="zh-TW" sz="2800" dirty="0">
                <a:latin typeface="標楷體" panose="03000509000000000000" pitchFamily="65" charset="-120"/>
                <a:ea typeface="標楷體" panose="03000509000000000000" pitchFamily="65" charset="-120"/>
              </a:rPr>
              <a:t>( Restore Database)</a:t>
            </a:r>
          </a:p>
        </p:txBody>
      </p:sp>
      <p:sp>
        <p:nvSpPr>
          <p:cNvPr id="3" name="內容版面配置區 2"/>
          <p:cNvSpPr>
            <a:spLocks noGrp="1"/>
          </p:cNvSpPr>
          <p:nvPr>
            <p:ph idx="1"/>
          </p:nvPr>
        </p:nvSpPr>
        <p:spPr>
          <a:xfrm>
            <a:off x="1837678" y="1740022"/>
            <a:ext cx="8496094" cy="3559947"/>
          </a:xfrm>
        </p:spPr>
        <p:txBody>
          <a:bodyPr>
            <a:noAutofit/>
          </a:bodyPr>
          <a:lstStyle/>
          <a:p>
            <a:pPr marL="0" indent="0">
              <a:buNone/>
            </a:pPr>
            <a:r>
              <a:rPr lang="zh-TW" altLang="en-US" sz="2400" spc="100" dirty="0">
                <a:latin typeface="標楷體" panose="03000509000000000000" pitchFamily="65" charset="-120"/>
                <a:ea typeface="標楷體" panose="03000509000000000000" pitchFamily="65" charset="-120"/>
              </a:rPr>
              <a:t>定義</a:t>
            </a:r>
          </a:p>
          <a:p>
            <a:pPr marL="0" indent="0">
              <a:buNone/>
            </a:pPr>
            <a:r>
              <a:rPr lang="zh-TW" altLang="en-US" sz="2400" spc="100" dirty="0">
                <a:latin typeface="標楷體" panose="03000509000000000000" pitchFamily="65" charset="-120"/>
                <a:ea typeface="標楷體" panose="03000509000000000000" pitchFamily="65" charset="-120"/>
              </a:rPr>
              <a:t>恢復資料庫中的資料。</a:t>
            </a:r>
          </a:p>
        </p:txBody>
      </p:sp>
      <p:pic>
        <p:nvPicPr>
          <p:cNvPr id="5" name="圖片 4"/>
          <p:cNvPicPr>
            <a:picLocks noChangeAspect="1"/>
          </p:cNvPicPr>
          <p:nvPr/>
        </p:nvPicPr>
        <p:blipFill>
          <a:blip r:embed="rId2"/>
          <a:stretch>
            <a:fillRect/>
          </a:stretch>
        </p:blipFill>
        <p:spPr>
          <a:xfrm>
            <a:off x="1837678" y="3247204"/>
            <a:ext cx="6126022" cy="1706536"/>
          </a:xfrm>
          <a:prstGeom prst="rect">
            <a:avLst/>
          </a:prstGeom>
        </p:spPr>
      </p:pic>
    </p:spTree>
    <p:extLst>
      <p:ext uri="{BB962C8B-B14F-4D97-AF65-F5344CB8AC3E}">
        <p14:creationId xmlns:p14="http://schemas.microsoft.com/office/powerpoint/2010/main" val="31267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907636005"/>
              </p:ext>
            </p:extLst>
          </p:nvPr>
        </p:nvGraphicFramePr>
        <p:xfrm>
          <a:off x="472425" y="128678"/>
          <a:ext cx="11443317" cy="6585178"/>
        </p:xfrm>
        <a:graphic>
          <a:graphicData uri="http://schemas.openxmlformats.org/drawingml/2006/table">
            <a:tbl>
              <a:tblPr/>
              <a:tblGrid>
                <a:gridCol w="5655868">
                  <a:extLst>
                    <a:ext uri="{9D8B030D-6E8A-4147-A177-3AD203B41FA5}">
                      <a16:colId xmlns:a16="http://schemas.microsoft.com/office/drawing/2014/main" val="1428868272"/>
                    </a:ext>
                  </a:extLst>
                </a:gridCol>
                <a:gridCol w="5787449">
                  <a:extLst>
                    <a:ext uri="{9D8B030D-6E8A-4147-A177-3AD203B41FA5}">
                      <a16:colId xmlns:a16="http://schemas.microsoft.com/office/drawing/2014/main" val="865195493"/>
                    </a:ext>
                  </a:extLst>
                </a:gridCol>
              </a:tblGrid>
              <a:tr h="378576">
                <a:tc>
                  <a:txBody>
                    <a:bodyPr/>
                    <a:lstStyle/>
                    <a:p>
                      <a:pPr algn="ctr" fontAlgn="ctr"/>
                      <a:r>
                        <a:rPr lang="zh-TW" altLang="en-US" sz="1400" b="1" dirty="0">
                          <a:solidFill>
                            <a:schemeClr val="bg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治理  </a:t>
                      </a:r>
                      <a:r>
                        <a:rPr lang="en-US" altLang="zh-TW" sz="1400" b="1" dirty="0">
                          <a:solidFill>
                            <a:schemeClr val="bg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Governance(ID.GV)</a:t>
                      </a:r>
                      <a:r>
                        <a:rPr lang="en-US" sz="1400" b="1" i="0" u="none" strike="noStrike" dirty="0">
                          <a:solidFill>
                            <a:schemeClr val="bg1"/>
                          </a:solidFill>
                          <a:effectLst/>
                          <a:latin typeface="標楷體" panose="03000509000000000000" pitchFamily="65" charset="-120"/>
                          <a:ea typeface="標楷體" panose="03000509000000000000" pitchFamily="65" charset="-120"/>
                        </a:rPr>
                        <a:t>: </a:t>
                      </a: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  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4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4163099732"/>
                  </a:ext>
                </a:extLst>
              </a:tr>
              <a:tr h="1138216">
                <a:tc>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ID.GV-1: Organizational cybersecurity policy is established and communicated</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建立並傳達組織網路安全政策</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CIS CSC 19</a:t>
                      </a:r>
                    </a:p>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COBIT 5 APO01.03, APO13.01, EDM01.01, EDM01.02</a:t>
                      </a:r>
                    </a:p>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ISA 62443-2-1:2009 4.3.2.6</a:t>
                      </a:r>
                    </a:p>
                    <a:p>
                      <a:pPr algn="l" fontAlgn="ctr"/>
                      <a:r>
                        <a:rPr lang="en-US" sz="1100" b="1" i="0" u="none" strike="noStrike" dirty="0">
                          <a:solidFill>
                            <a:srgbClr val="FF0000"/>
                          </a:solidFill>
                          <a:effectLst/>
                          <a:latin typeface="標楷體" panose="03000509000000000000" pitchFamily="65" charset="-120"/>
                          <a:ea typeface="標楷體" panose="03000509000000000000" pitchFamily="65" charset="-120"/>
                        </a:rPr>
                        <a:t>·       ISO/IEC 27001:2013 A.5.1.1</a:t>
                      </a:r>
                    </a:p>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NIST SP 800-53 Rev. 4 -1 controls from all security control families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5228376"/>
                  </a:ext>
                </a:extLst>
              </a:tr>
              <a:tr h="1592456">
                <a:tc>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ID.GV-2: Cybersecurity roles and responsibilities are coordinated and aligned with internal roles and external partners</a:t>
                      </a:r>
                    </a:p>
                    <a:p>
                      <a:pPr algn="l" fontAlgn="ct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網路安全角色和職責與內部角色和外部合作夥伴協調一致</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CIS CSC 19</a:t>
                      </a:r>
                    </a:p>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COBIT 5 APO01.02, APO10.03, APO13.02, DSS05.04</a:t>
                      </a:r>
                    </a:p>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ISA 62443-2-1:2009 4.3.2.3.3</a:t>
                      </a:r>
                    </a:p>
                    <a:p>
                      <a:pPr algn="l" fontAlgn="ctr"/>
                      <a:r>
                        <a:rPr lang="en-US" sz="1100" b="1" i="0" u="none" strike="noStrike" dirty="0">
                          <a:solidFill>
                            <a:srgbClr val="FF0000"/>
                          </a:solidFill>
                          <a:effectLst/>
                          <a:latin typeface="標楷體" panose="03000509000000000000" pitchFamily="65" charset="-120"/>
                          <a:ea typeface="標楷體" panose="03000509000000000000" pitchFamily="65" charset="-120"/>
                        </a:rPr>
                        <a:t>·       ISO/IEC 27001:2013 A.6.1.1, A.7.2.1, A.15.1.1</a:t>
                      </a:r>
                    </a:p>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NIST SP 800-53 Rev. 4 PS-7, PM-1, PM-2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8935527"/>
                  </a:ext>
                </a:extLst>
              </a:tr>
              <a:tr h="1857091">
                <a:tc>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ID.GV-3: Legal and regulatory requirements regarding cybersecurity, including privacy and civil liberties obligations, are understood and managed</a:t>
                      </a:r>
                    </a:p>
                    <a:p>
                      <a:pPr algn="l" fontAlgn="ct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了解和管理有關網路安全的法律和監管要求，包括隱私和公民自由義務</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 CSC 19</a:t>
                      </a:r>
                    </a:p>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BAI02.01, MEA03.01, MEA03.04</a:t>
                      </a:r>
                    </a:p>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4.4.3.7</a:t>
                      </a:r>
                    </a:p>
                    <a:p>
                      <a:pPr algn="l" fontAlgn="ctr"/>
                      <a:r>
                        <a:rPr lang="en-US" sz="1200" b="1" i="0" u="none" strike="noStrike" dirty="0">
                          <a:solidFill>
                            <a:srgbClr val="FF0000"/>
                          </a:solidFill>
                          <a:effectLst/>
                          <a:latin typeface="標楷體" panose="03000509000000000000" pitchFamily="65" charset="-120"/>
                          <a:ea typeface="標楷體" panose="03000509000000000000" pitchFamily="65" charset="-120"/>
                        </a:rPr>
                        <a:t>·       ISO/IEC 27001:2013 A.18.1.1, A.18.1.2, A.18.1.3, A.18.1.4, A.18.1.5</a:t>
                      </a:r>
                    </a:p>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 Rev. 4 -1 controls from all security control families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5423330"/>
                  </a:ext>
                </a:extLst>
              </a:tr>
              <a:tr h="1492596">
                <a:tc>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ID.GV-4: Governance and risk management processes address cybersecurity risks</a:t>
                      </a:r>
                    </a:p>
                    <a:p>
                      <a:pPr algn="l" fontAlgn="ct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治理與風險管理流程解決網路安全風險</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EDM03.02, APO12.02, APO12.05, DSS04.02</a:t>
                      </a:r>
                    </a:p>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4.2.3.1, 4.2.3.3, 4.2.3.8, 4.2.3.9, 4.2.3.11, 4.3.2.4.3, 4.3.2.6.3</a:t>
                      </a:r>
                    </a:p>
                    <a:p>
                      <a:pPr algn="l" fontAlgn="ctr"/>
                      <a:r>
                        <a:rPr lang="en-US" sz="1200" b="1" i="0" u="none" strike="noStrike" dirty="0">
                          <a:solidFill>
                            <a:srgbClr val="FF0000"/>
                          </a:solidFill>
                          <a:effectLst/>
                          <a:latin typeface="標楷體" panose="03000509000000000000" pitchFamily="65" charset="-120"/>
                          <a:ea typeface="標楷體" panose="03000509000000000000" pitchFamily="65" charset="-120"/>
                        </a:rPr>
                        <a:t>·       ISO/IEC 27001:2013 Clause 6</a:t>
                      </a:r>
                    </a:p>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 Rev. 4 SA-2, PM-3, PM-7, PM-9, PM-10, PM-11</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3976593"/>
                  </a:ext>
                </a:extLst>
              </a:tr>
            </a:tbl>
          </a:graphicData>
        </a:graphic>
      </p:graphicFrame>
    </p:spTree>
    <p:extLst>
      <p:ext uri="{BB962C8B-B14F-4D97-AF65-F5344CB8AC3E}">
        <p14:creationId xmlns:p14="http://schemas.microsoft.com/office/powerpoint/2010/main" val="1774444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2880" y="105601"/>
            <a:ext cx="11751945" cy="523220"/>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治理  </a:t>
            </a:r>
            <a:r>
              <a:rPr lang="en-US" altLang="zh-TW" sz="2800" dirty="0">
                <a:latin typeface="標楷體" panose="03000509000000000000" pitchFamily="65" charset="-120"/>
                <a:ea typeface="標楷體" panose="03000509000000000000" pitchFamily="65" charset="-120"/>
              </a:rPr>
              <a:t>Governance(ID.GV):</a:t>
            </a:r>
            <a:r>
              <a:rPr lang="zh-TW" altLang="en-US" sz="2800" dirty="0">
                <a:latin typeface="標楷體" panose="03000509000000000000" pitchFamily="65" charset="-120"/>
                <a:ea typeface="標楷體" panose="03000509000000000000" pitchFamily="65" charset="-120"/>
              </a:rPr>
              <a:t> 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579438" y="2513562"/>
            <a:ext cx="11612562" cy="2431435"/>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A.5.1.1  </a:t>
            </a:r>
            <a:r>
              <a:rPr lang="en-US" altLang="zh-TW" b="1" dirty="0">
                <a:solidFill>
                  <a:srgbClr val="002060"/>
                </a:solidFill>
                <a:latin typeface="標楷體" panose="03000509000000000000" pitchFamily="65" charset="-120"/>
                <a:ea typeface="標楷體" panose="03000509000000000000" pitchFamily="65" charset="-120"/>
              </a:rPr>
              <a:t>Policies for Information Security</a:t>
            </a:r>
          </a:p>
          <a:p>
            <a:pPr fontAlgn="ctr"/>
            <a:endParaRPr lang="en-US" altLang="zh-TW" b="1" dirty="0">
              <a:solidFill>
                <a:srgbClr val="002060"/>
              </a:solidFill>
              <a:latin typeface="標楷體" panose="03000509000000000000" pitchFamily="65" charset="-120"/>
              <a:ea typeface="標楷體" panose="03000509000000000000" pitchFamily="65" charset="-120"/>
            </a:endParaRPr>
          </a:p>
          <a:p>
            <a:pPr fontAlgn="ctr"/>
            <a:r>
              <a:rPr lang="zh-TW" altLang="en-US" b="1" dirty="0">
                <a:solidFill>
                  <a:srgbClr val="002060"/>
                </a:solidFill>
                <a:latin typeface="標楷體" panose="03000509000000000000" pitchFamily="65" charset="-120"/>
                <a:ea typeface="標楷體" panose="03000509000000000000" pitchFamily="65" charset="-120"/>
              </a:rPr>
              <a:t>資訊安全政策</a:t>
            </a:r>
            <a:endParaRPr lang="en-US" altLang="zh-TW" b="1" dirty="0">
              <a:solidFill>
                <a:srgbClr val="002060"/>
              </a:solidFill>
              <a:latin typeface="標楷體" panose="03000509000000000000" pitchFamily="65" charset="-120"/>
              <a:ea typeface="標楷體" panose="03000509000000000000" pitchFamily="65" charset="-120"/>
            </a:endParaRPr>
          </a:p>
          <a:p>
            <a:pPr fontAlgn="ctr"/>
            <a:endParaRPr lang="zh-TW" altLang="en-US" b="1" dirty="0">
              <a:solidFill>
                <a:srgbClr val="002060"/>
              </a:solidFill>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必須定義一套資訊安全策略，由管理層批准，發布並向員工和相關外部各方傳達。這些政策必須以業務需求為主導，同時也要考慮影響組織的適用法規和立法。</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這些政策實際上是附件 </a:t>
            </a:r>
            <a:r>
              <a:rPr lang="en-US" altLang="zh-TW" sz="1600" b="1" dirty="0">
                <a:latin typeface="標楷體" panose="03000509000000000000" pitchFamily="65" charset="-120"/>
                <a:ea typeface="標楷體" panose="03000509000000000000" pitchFamily="65" charset="-120"/>
              </a:rPr>
              <a:t>A </a:t>
            </a:r>
            <a:r>
              <a:rPr lang="zh-TW" altLang="en-US" sz="1600" b="1" dirty="0">
                <a:latin typeface="標楷體" panose="03000509000000000000" pitchFamily="65" charset="-120"/>
                <a:ea typeface="標楷體" panose="03000509000000000000" pitchFamily="65" charset="-120"/>
              </a:rPr>
              <a:t>控制措施，也總結為更高級別的主 資訊安全政策文件 ，該文件強化了組織圍繞安全的關鍵聲明，以便與客戶等利益相關者共享。</a:t>
            </a:r>
          </a:p>
        </p:txBody>
      </p:sp>
      <p:sp>
        <p:nvSpPr>
          <p:cNvPr id="7" name="矩形 6"/>
          <p:cNvSpPr/>
          <p:nvPr/>
        </p:nvSpPr>
        <p:spPr>
          <a:xfrm>
            <a:off x="2684011" y="6488668"/>
            <a:ext cx="10304146"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https://www.isms.online/iso-27001/annex-a-5-information-security-policies/</a:t>
            </a:r>
            <a:endParaRPr lang="zh-TW" altLang="en-US" dirty="0">
              <a:latin typeface="標楷體" panose="03000509000000000000" pitchFamily="65" charset="-120"/>
              <a:ea typeface="標楷體" panose="03000509000000000000" pitchFamily="65" charset="-120"/>
            </a:endParaRPr>
          </a:p>
        </p:txBody>
      </p:sp>
      <p:graphicFrame>
        <p:nvGraphicFramePr>
          <p:cNvPr id="5" name="表格 4">
            <a:extLst>
              <a:ext uri="{FF2B5EF4-FFF2-40B4-BE49-F238E27FC236}">
                <a16:creationId xmlns:a16="http://schemas.microsoft.com/office/drawing/2014/main" id="{1D4B4E42-960D-46C6-93E0-61D23F303C93}"/>
              </a:ext>
            </a:extLst>
          </p:cNvPr>
          <p:cNvGraphicFramePr>
            <a:graphicFrameLocks noGrp="1"/>
          </p:cNvGraphicFramePr>
          <p:nvPr>
            <p:extLst>
              <p:ext uri="{D42A27DB-BD31-4B8C-83A1-F6EECF244321}">
                <p14:modId xmlns:p14="http://schemas.microsoft.com/office/powerpoint/2010/main" val="3321768439"/>
              </p:ext>
            </p:extLst>
          </p:nvPr>
        </p:nvGraphicFramePr>
        <p:xfrm>
          <a:off x="579438" y="1086794"/>
          <a:ext cx="11476706" cy="1360425"/>
        </p:xfrm>
        <a:graphic>
          <a:graphicData uri="http://schemas.openxmlformats.org/drawingml/2006/table">
            <a:tbl>
              <a:tblPr/>
              <a:tblGrid>
                <a:gridCol w="6008023">
                  <a:extLst>
                    <a:ext uri="{9D8B030D-6E8A-4147-A177-3AD203B41FA5}">
                      <a16:colId xmlns:a16="http://schemas.microsoft.com/office/drawing/2014/main" val="1596168668"/>
                    </a:ext>
                  </a:extLst>
                </a:gridCol>
                <a:gridCol w="5468683">
                  <a:extLst>
                    <a:ext uri="{9D8B030D-6E8A-4147-A177-3AD203B41FA5}">
                      <a16:colId xmlns:a16="http://schemas.microsoft.com/office/drawing/2014/main" val="2188863571"/>
                    </a:ext>
                  </a:extLst>
                </a:gridCol>
              </a:tblGrid>
              <a:tr h="364808">
                <a:tc>
                  <a:txBody>
                    <a:bodyPr/>
                    <a:lstStyle/>
                    <a:p>
                      <a:pPr algn="ctr" fontAlgn="ct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4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121776589"/>
                  </a:ext>
                </a:extLst>
              </a:tr>
              <a:tr h="995617">
                <a:tc>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ID.GV-1: Organizational cybersecurity policy is established and communicated</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建立並傳達組織網路安全政策</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CIS CSC 19</a:t>
                      </a:r>
                    </a:p>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COBIT 5 APO01.03, APO13.01, EDM01.01, EDM01.02</a:t>
                      </a:r>
                    </a:p>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ISA 62443-2-1:2009 4.3.2.6</a:t>
                      </a:r>
                    </a:p>
                    <a:p>
                      <a:pPr algn="l" fontAlgn="ctr"/>
                      <a:r>
                        <a:rPr lang="en-US" sz="1100" b="1" i="0" u="none" strike="noStrike" dirty="0">
                          <a:solidFill>
                            <a:srgbClr val="FF0000"/>
                          </a:solidFill>
                          <a:effectLst/>
                          <a:latin typeface="標楷體" panose="03000509000000000000" pitchFamily="65" charset="-120"/>
                          <a:ea typeface="標楷體" panose="03000509000000000000" pitchFamily="65" charset="-120"/>
                        </a:rPr>
                        <a:t>·       ISO/IEC 27001:2013 A.5.1.1</a:t>
                      </a:r>
                    </a:p>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NIST SP 800-53 Rev. 4 -1 controls from all security control families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855736"/>
                  </a:ext>
                </a:extLst>
              </a:tr>
            </a:tbl>
          </a:graphicData>
        </a:graphic>
      </p:graphicFrame>
    </p:spTree>
    <p:extLst>
      <p:ext uri="{BB962C8B-B14F-4D97-AF65-F5344CB8AC3E}">
        <p14:creationId xmlns:p14="http://schemas.microsoft.com/office/powerpoint/2010/main" val="4148251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497313101"/>
              </p:ext>
            </p:extLst>
          </p:nvPr>
        </p:nvGraphicFramePr>
        <p:xfrm>
          <a:off x="427082" y="74563"/>
          <a:ext cx="11469949" cy="6675285"/>
        </p:xfrm>
        <a:graphic>
          <a:graphicData uri="http://schemas.openxmlformats.org/drawingml/2006/table">
            <a:tbl>
              <a:tblPr/>
              <a:tblGrid>
                <a:gridCol w="5669032">
                  <a:extLst>
                    <a:ext uri="{9D8B030D-6E8A-4147-A177-3AD203B41FA5}">
                      <a16:colId xmlns:a16="http://schemas.microsoft.com/office/drawing/2014/main" val="1428868272"/>
                    </a:ext>
                  </a:extLst>
                </a:gridCol>
                <a:gridCol w="5800917">
                  <a:extLst>
                    <a:ext uri="{9D8B030D-6E8A-4147-A177-3AD203B41FA5}">
                      <a16:colId xmlns:a16="http://schemas.microsoft.com/office/drawing/2014/main" val="865195493"/>
                    </a:ext>
                  </a:extLst>
                </a:gridCol>
              </a:tblGrid>
              <a:tr h="285135">
                <a:tc>
                  <a:txBody>
                    <a:bodyPr/>
                    <a:lstStyle/>
                    <a:p>
                      <a:pPr algn="ctr" fontAlgn="ctr"/>
                      <a:r>
                        <a:rPr lang="zh-TW" altLang="en-US" sz="1100" b="1" dirty="0">
                          <a:solidFill>
                            <a:schemeClr val="bg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風險評估</a:t>
                      </a:r>
                      <a:r>
                        <a:rPr lang="en-US" altLang="zh-TW" sz="1100" b="1" dirty="0">
                          <a:solidFill>
                            <a:schemeClr val="bg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Risk Assessment (ID.RA)</a:t>
                      </a:r>
                      <a:r>
                        <a:rPr lang="en-US" sz="1100" b="1" i="0" u="none" strike="noStrike" dirty="0">
                          <a:solidFill>
                            <a:schemeClr val="bg1"/>
                          </a:solidFill>
                          <a:effectLst/>
                          <a:latin typeface="標楷體" panose="03000509000000000000" pitchFamily="65" charset="-120"/>
                          <a:ea typeface="標楷體" panose="03000509000000000000" pitchFamily="65" charset="-120"/>
                        </a:rPr>
                        <a:t>: </a:t>
                      </a:r>
                      <a:r>
                        <a:rPr lang="zh-TW" altLang="en-US" sz="1100" b="1" i="0" u="none" strike="noStrike" dirty="0">
                          <a:solidFill>
                            <a:schemeClr val="bg1"/>
                          </a:solidFill>
                          <a:effectLst/>
                          <a:latin typeface="標楷體" panose="03000509000000000000" pitchFamily="65" charset="-120"/>
                          <a:ea typeface="標楷體" panose="03000509000000000000" pitchFamily="65" charset="-120"/>
                        </a:rPr>
                        <a:t>  子項目</a:t>
                      </a:r>
                      <a:r>
                        <a:rPr lang="en-US" sz="11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100" b="1" i="0" u="none" strike="noStrike">
                          <a:solidFill>
                            <a:srgbClr val="FFFFFF"/>
                          </a:solidFill>
                          <a:effectLst/>
                          <a:latin typeface="標楷體" panose="03000509000000000000" pitchFamily="65" charset="-120"/>
                          <a:ea typeface="標楷體" panose="03000509000000000000" pitchFamily="65" charset="-120"/>
                        </a:rPr>
                        <a:t>Informative References</a:t>
                      </a:r>
                      <a:endParaRPr lang="en-US" sz="1100" b="1" i="0" u="none" strike="noStrike" dirty="0">
                        <a:solidFill>
                          <a:srgbClr val="FFFFFF"/>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4163099732"/>
                  </a:ext>
                </a:extLst>
              </a:tr>
              <a:tr h="1235264">
                <a:tc>
                  <a:txBody>
                    <a:bodyPr/>
                    <a:lstStyle/>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ID.RA-1: Asset vulnerabilities are identified and documented</a:t>
                      </a:r>
                    </a:p>
                    <a:p>
                      <a:pPr algn="l" fontAlgn="ctr"/>
                      <a:r>
                        <a:rPr lang="zh-TW" altLang="en-US" sz="1250" b="1" i="0" u="none" strike="noStrike" dirty="0">
                          <a:solidFill>
                            <a:srgbClr val="000000"/>
                          </a:solidFill>
                          <a:effectLst/>
                          <a:latin typeface="標楷體" panose="03000509000000000000" pitchFamily="65" charset="-120"/>
                          <a:ea typeface="標楷體" panose="03000509000000000000" pitchFamily="65" charset="-120"/>
                        </a:rPr>
                        <a:t>辨識並記錄資產漏洞</a:t>
                      </a:r>
                      <a:endParaRPr lang="en-US" sz="125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it-IT" sz="1250" b="1" i="0" u="none" strike="noStrike" dirty="0">
                          <a:solidFill>
                            <a:srgbClr val="000000"/>
                          </a:solidFill>
                          <a:effectLst/>
                          <a:latin typeface="標楷體" panose="03000509000000000000" pitchFamily="65" charset="-120"/>
                          <a:ea typeface="標楷體" panose="03000509000000000000" pitchFamily="65" charset="-120"/>
                        </a:rPr>
                        <a:t>·       CIS CSC 4</a:t>
                      </a:r>
                    </a:p>
                    <a:p>
                      <a:pPr algn="l" fontAlgn="ctr"/>
                      <a:r>
                        <a:rPr lang="it-IT" sz="1250" b="1" i="0" u="none" strike="noStrike" dirty="0">
                          <a:solidFill>
                            <a:srgbClr val="000000"/>
                          </a:solidFill>
                          <a:effectLst/>
                          <a:latin typeface="標楷體" panose="03000509000000000000" pitchFamily="65" charset="-120"/>
                          <a:ea typeface="標楷體" panose="03000509000000000000" pitchFamily="65" charset="-120"/>
                        </a:rPr>
                        <a:t>·       COBIT 5 APO12.01, APO12.02, APO12.03, APO12.04, DSS05.01, DSS05.02</a:t>
                      </a:r>
                    </a:p>
                    <a:p>
                      <a:pPr algn="l" fontAlgn="ctr"/>
                      <a:r>
                        <a:rPr lang="it-IT" sz="1250" b="1" i="0" u="none" strike="noStrike" dirty="0">
                          <a:solidFill>
                            <a:srgbClr val="000000"/>
                          </a:solidFill>
                          <a:effectLst/>
                          <a:latin typeface="標楷體" panose="03000509000000000000" pitchFamily="65" charset="-120"/>
                          <a:ea typeface="標楷體" panose="03000509000000000000" pitchFamily="65" charset="-120"/>
                        </a:rPr>
                        <a:t>·       ISA 62443-2-1:2009 4.2.3, 4.2.3.7, 4.2.3.9, 4.2.3.12</a:t>
                      </a:r>
                    </a:p>
                    <a:p>
                      <a:pPr algn="l" fontAlgn="ctr"/>
                      <a:r>
                        <a:rPr lang="it-IT" sz="1250" b="1" i="0" u="none" strike="noStrike" dirty="0">
                          <a:solidFill>
                            <a:srgbClr val="FF0000"/>
                          </a:solidFill>
                          <a:effectLst/>
                          <a:latin typeface="標楷體" panose="03000509000000000000" pitchFamily="65" charset="-120"/>
                          <a:ea typeface="標楷體" panose="03000509000000000000" pitchFamily="65" charset="-120"/>
                        </a:rPr>
                        <a:t>·       ISO/IEC 27001:2013 A.12.6.1, A.18.2.3</a:t>
                      </a:r>
                    </a:p>
                    <a:p>
                      <a:pPr algn="l" fontAlgn="ctr"/>
                      <a:r>
                        <a:rPr lang="it-IT" sz="1250" b="1" i="0" u="none" strike="noStrike" dirty="0">
                          <a:solidFill>
                            <a:srgbClr val="000000"/>
                          </a:solidFill>
                          <a:effectLst/>
                          <a:latin typeface="標楷體" panose="03000509000000000000" pitchFamily="65" charset="-120"/>
                          <a:ea typeface="標楷體" panose="03000509000000000000" pitchFamily="65" charset="-120"/>
                        </a:rPr>
                        <a:t>·       NIST SP 800-53 Rev. 4 CA-2, CA-7, CA-8, RA-3, RA-5, SA-5, SA-11, SI-2, SI-4, SI-5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5228376"/>
                  </a:ext>
                </a:extLst>
              </a:tr>
              <a:tr h="904111">
                <a:tc>
                  <a:txBody>
                    <a:bodyPr/>
                    <a:lstStyle/>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ID.RA-2: Cyber threat intelligence is received from information sharing forums and sources</a:t>
                      </a:r>
                    </a:p>
                    <a:p>
                      <a:pPr algn="l" fontAlgn="ctr"/>
                      <a:r>
                        <a:rPr lang="zh-TW" altLang="en-US" sz="1250" b="1" i="0" u="none" strike="noStrike" dirty="0">
                          <a:solidFill>
                            <a:srgbClr val="000000"/>
                          </a:solidFill>
                          <a:effectLst/>
                          <a:latin typeface="標楷體" panose="03000509000000000000" pitchFamily="65" charset="-120"/>
                          <a:ea typeface="標楷體" panose="03000509000000000000" pitchFamily="65" charset="-120"/>
                        </a:rPr>
                        <a:t>從資訊共享論壇和來源接收網路威脅情報</a:t>
                      </a:r>
                      <a:endParaRPr lang="en-US" sz="125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CIS CSC 4</a:t>
                      </a:r>
                    </a:p>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COBIT 5 BAI08.01</a:t>
                      </a:r>
                    </a:p>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ISA 62443-2-1:2009 4.2.3, 4.2.3.9, 4.2.3.12</a:t>
                      </a:r>
                    </a:p>
                    <a:p>
                      <a:pPr algn="l" fontAlgn="ctr"/>
                      <a:r>
                        <a:rPr lang="en-US" sz="1250" b="1" i="0" u="none" strike="noStrike" dirty="0">
                          <a:solidFill>
                            <a:srgbClr val="FF0000"/>
                          </a:solidFill>
                          <a:effectLst/>
                          <a:latin typeface="標楷體" panose="03000509000000000000" pitchFamily="65" charset="-120"/>
                          <a:ea typeface="標楷體" panose="03000509000000000000" pitchFamily="65" charset="-120"/>
                        </a:rPr>
                        <a:t>·       ISO/IEC 27001:2013 A.6.1.4</a:t>
                      </a:r>
                    </a:p>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NIST SP 800-53 Rev. 4 SI-5, PM-15, PM-16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8935527"/>
                  </a:ext>
                </a:extLst>
              </a:tr>
              <a:tr h="1021275">
                <a:tc>
                  <a:txBody>
                    <a:bodyPr/>
                    <a:lstStyle/>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ID.RA-3: Threats, both internal and external, are identified and documented</a:t>
                      </a:r>
                    </a:p>
                    <a:p>
                      <a:pPr algn="l" fontAlgn="ctr"/>
                      <a:r>
                        <a:rPr lang="zh-TW" altLang="en-US" sz="1250" b="1" i="0" u="none" strike="noStrike" dirty="0">
                          <a:solidFill>
                            <a:srgbClr val="000000"/>
                          </a:solidFill>
                          <a:effectLst/>
                          <a:latin typeface="標楷體" panose="03000509000000000000" pitchFamily="65" charset="-120"/>
                          <a:ea typeface="標楷體" panose="03000509000000000000" pitchFamily="65" charset="-120"/>
                        </a:rPr>
                        <a:t>識別並記錄內部和外部威脅</a:t>
                      </a:r>
                      <a:endParaRPr lang="en-US" sz="125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CIS CSC 4</a:t>
                      </a:r>
                    </a:p>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COBIT 5 APO12.01, APO12.02, APO12.03, APO12.04</a:t>
                      </a:r>
                    </a:p>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ISA 62443-2-1:2009 4.2.3, 4.2.3.9, 4.2.3.12</a:t>
                      </a:r>
                    </a:p>
                    <a:p>
                      <a:pPr algn="l" fontAlgn="ctr"/>
                      <a:r>
                        <a:rPr lang="en-US" sz="1250" b="1" i="0" u="none" strike="noStrike" dirty="0">
                          <a:solidFill>
                            <a:srgbClr val="FF0000"/>
                          </a:solidFill>
                          <a:effectLst/>
                          <a:latin typeface="標楷體" panose="03000509000000000000" pitchFamily="65" charset="-120"/>
                          <a:ea typeface="標楷體" panose="03000509000000000000" pitchFamily="65" charset="-120"/>
                        </a:rPr>
                        <a:t>·       ISO/IEC 27001:2013 Clause 6.1.2</a:t>
                      </a:r>
                    </a:p>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NIST SP 800-53 Rev. 4 RA-3, SI-5, PM-12, PM-16</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5423330"/>
                  </a:ext>
                </a:extLst>
              </a:tr>
              <a:tr h="1021275">
                <a:tc>
                  <a:txBody>
                    <a:bodyPr/>
                    <a:lstStyle/>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ID.RA-4: Potential business impacts and likelihoods are identified</a:t>
                      </a:r>
                    </a:p>
                    <a:p>
                      <a:pPr algn="l" fontAlgn="ctr"/>
                      <a:r>
                        <a:rPr lang="zh-TW" altLang="en-US" sz="1250" b="1" i="0" u="none" strike="noStrike" dirty="0">
                          <a:solidFill>
                            <a:srgbClr val="000000"/>
                          </a:solidFill>
                          <a:effectLst/>
                          <a:latin typeface="標楷體" panose="03000509000000000000" pitchFamily="65" charset="-120"/>
                          <a:ea typeface="標楷體" panose="03000509000000000000" pitchFamily="65" charset="-120"/>
                        </a:rPr>
                        <a:t>確定潛在的業務影響和可能性</a:t>
                      </a:r>
                      <a:endParaRPr lang="en-US" sz="125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CIS CSC 4</a:t>
                      </a:r>
                    </a:p>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COBIT 5 DSS04.02</a:t>
                      </a:r>
                    </a:p>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ISA 62443-2-1:2009 4.2.3, 4.2.3.9, 4.2.3.12</a:t>
                      </a:r>
                    </a:p>
                    <a:p>
                      <a:pPr algn="l" fontAlgn="ctr"/>
                      <a:r>
                        <a:rPr lang="en-US" sz="1250" b="1" i="0" u="none" strike="noStrike" dirty="0">
                          <a:solidFill>
                            <a:srgbClr val="FF0000"/>
                          </a:solidFill>
                          <a:effectLst/>
                          <a:latin typeface="標楷體" panose="03000509000000000000" pitchFamily="65" charset="-120"/>
                          <a:ea typeface="標楷體" panose="03000509000000000000" pitchFamily="65" charset="-120"/>
                        </a:rPr>
                        <a:t>·       ISO/IEC 27001:2013 A.16.1.6, Clause 6.1.2</a:t>
                      </a:r>
                    </a:p>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NIST SP 800-53 Rev. 4 RA-2, RA-3, SA-14, PM-9, PM-11</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3976593"/>
                  </a:ext>
                </a:extLst>
              </a:tr>
              <a:tr h="1021275">
                <a:tc>
                  <a:txBody>
                    <a:bodyPr/>
                    <a:lstStyle/>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ID.RA-5: Threats, vulnerabilities, likelihoods, and impacts are used to determine risk</a:t>
                      </a:r>
                    </a:p>
                    <a:p>
                      <a:pPr algn="l" fontAlgn="ctr"/>
                      <a:r>
                        <a:rPr lang="zh-TW" altLang="en-US" sz="1250" b="1" i="0" u="none" strike="noStrike" dirty="0">
                          <a:solidFill>
                            <a:srgbClr val="000000"/>
                          </a:solidFill>
                          <a:effectLst/>
                          <a:latin typeface="標楷體" panose="03000509000000000000" pitchFamily="65" charset="-120"/>
                          <a:ea typeface="標楷體" panose="03000509000000000000" pitchFamily="65" charset="-120"/>
                        </a:rPr>
                        <a:t>威脅、漏洞、可能性和影響用於確定風險</a:t>
                      </a:r>
                      <a:endParaRPr lang="en-US" sz="125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CIS CSC 4</a:t>
                      </a:r>
                    </a:p>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COBIT 5 APO12.02</a:t>
                      </a:r>
                    </a:p>
                    <a:p>
                      <a:pPr algn="l" fontAlgn="ctr"/>
                      <a:r>
                        <a:rPr lang="en-US" sz="1250" b="1" i="0" u="none" strike="noStrike" dirty="0">
                          <a:solidFill>
                            <a:srgbClr val="FF0000"/>
                          </a:solidFill>
                          <a:effectLst/>
                          <a:latin typeface="標楷體" panose="03000509000000000000" pitchFamily="65" charset="-120"/>
                          <a:ea typeface="標楷體" panose="03000509000000000000" pitchFamily="65" charset="-120"/>
                        </a:rPr>
                        <a:t>·       ISO/IEC 27001:2013 A.12.6.1</a:t>
                      </a:r>
                    </a:p>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NIST SP 800-53 Rev. 4 RA-2, RA-3, PM-16</a:t>
                      </a:r>
                    </a:p>
                    <a:p>
                      <a:pPr algn="l" fontAlgn="ctr"/>
                      <a:endParaRPr lang="en-US" sz="125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57725"/>
                  </a:ext>
                </a:extLst>
              </a:tr>
              <a:tr h="1021275">
                <a:tc>
                  <a:txBody>
                    <a:bodyPr/>
                    <a:lstStyle/>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ID.RA-6: Risk responses are identified and prioritized</a:t>
                      </a:r>
                    </a:p>
                    <a:p>
                      <a:pPr algn="l" fontAlgn="ctr"/>
                      <a:r>
                        <a:rPr lang="zh-TW" altLang="en-US" sz="1250" b="1" i="0" u="none" strike="noStrike" dirty="0">
                          <a:solidFill>
                            <a:srgbClr val="000000"/>
                          </a:solidFill>
                          <a:effectLst/>
                          <a:latin typeface="標楷體" panose="03000509000000000000" pitchFamily="65" charset="-120"/>
                          <a:ea typeface="標楷體" panose="03000509000000000000" pitchFamily="65" charset="-120"/>
                        </a:rPr>
                        <a:t>確定風險應對措施並確定優先級</a:t>
                      </a:r>
                      <a:endParaRPr lang="en-US" sz="125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CIS CSC 4</a:t>
                      </a:r>
                    </a:p>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COBIT 5 APO12.05, APO13.02</a:t>
                      </a:r>
                    </a:p>
                    <a:p>
                      <a:pPr algn="l" fontAlgn="ctr"/>
                      <a:r>
                        <a:rPr lang="en-US" sz="1250" b="1" i="0" u="none" strike="noStrike" dirty="0">
                          <a:solidFill>
                            <a:srgbClr val="FF0000"/>
                          </a:solidFill>
                          <a:effectLst/>
                          <a:latin typeface="標楷體" panose="03000509000000000000" pitchFamily="65" charset="-120"/>
                          <a:ea typeface="標楷體" panose="03000509000000000000" pitchFamily="65" charset="-120"/>
                        </a:rPr>
                        <a:t>·       ISO/IEC 27001:2013 Clause 6.1.3</a:t>
                      </a:r>
                    </a:p>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NIST SP 800-53 Rev. 4 PM-4, PM-9</a:t>
                      </a:r>
                    </a:p>
                    <a:p>
                      <a:pPr algn="l" fontAlgn="ctr"/>
                      <a:endParaRPr lang="en-US" sz="125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6945832"/>
                  </a:ext>
                </a:extLst>
              </a:tr>
            </a:tbl>
          </a:graphicData>
        </a:graphic>
      </p:graphicFrame>
    </p:spTree>
    <p:extLst>
      <p:ext uri="{BB962C8B-B14F-4D97-AF65-F5344CB8AC3E}">
        <p14:creationId xmlns:p14="http://schemas.microsoft.com/office/powerpoint/2010/main" val="1148643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4955" y="268793"/>
            <a:ext cx="9370695" cy="523220"/>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風險評估</a:t>
            </a:r>
            <a:r>
              <a:rPr lang="en-US" altLang="zh-TW" sz="2800" dirty="0">
                <a:latin typeface="標楷體" panose="03000509000000000000" pitchFamily="65" charset="-120"/>
                <a:ea typeface="標楷體" panose="03000509000000000000" pitchFamily="65" charset="-120"/>
              </a:rPr>
              <a:t>Risk Assessment (ID.RA):</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579438" y="2513562"/>
            <a:ext cx="11612562" cy="3170099"/>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A.12.6.1</a:t>
            </a:r>
            <a:r>
              <a:rPr lang="zh-TW" altLang="en-US" b="1" dirty="0">
                <a:solidFill>
                  <a:srgbClr val="FF0000"/>
                </a:solidFill>
                <a:latin typeface="標楷體" panose="03000509000000000000" pitchFamily="65" charset="-120"/>
                <a:ea typeface="標楷體" panose="03000509000000000000" pitchFamily="65" charset="-120"/>
              </a:rPr>
              <a:t>  </a:t>
            </a:r>
            <a:r>
              <a:rPr lang="en-US" altLang="zh-TW" b="1" dirty="0">
                <a:solidFill>
                  <a:srgbClr val="002060"/>
                </a:solidFill>
                <a:latin typeface="標楷體" panose="03000509000000000000" pitchFamily="65" charset="-120"/>
                <a:ea typeface="標楷體" panose="03000509000000000000" pitchFamily="65" charset="-120"/>
              </a:rPr>
              <a:t>Policies for Information Security</a:t>
            </a:r>
          </a:p>
          <a:p>
            <a:pPr fontAlgn="ctr"/>
            <a:endParaRPr lang="en-US" altLang="zh-TW" b="1" dirty="0">
              <a:solidFill>
                <a:srgbClr val="002060"/>
              </a:solidFill>
              <a:latin typeface="標楷體" panose="03000509000000000000" pitchFamily="65" charset="-120"/>
              <a:ea typeface="標楷體" panose="03000509000000000000" pitchFamily="65" charset="-120"/>
            </a:endParaRPr>
          </a:p>
          <a:p>
            <a:pPr fontAlgn="ctr"/>
            <a:r>
              <a:rPr lang="zh-TW" altLang="en-US" b="1" dirty="0">
                <a:solidFill>
                  <a:srgbClr val="002060"/>
                </a:solidFill>
                <a:latin typeface="標楷體" panose="03000509000000000000" pitchFamily="65" charset="-120"/>
                <a:ea typeface="標楷體" panose="03000509000000000000" pitchFamily="65" charset="-120"/>
              </a:rPr>
              <a:t>技術漏洞管理</a:t>
            </a:r>
            <a:endParaRPr lang="en-US" altLang="zh-TW" b="1" dirty="0">
              <a:solidFill>
                <a:srgbClr val="002060"/>
              </a:solidFill>
              <a:latin typeface="標楷體" panose="03000509000000000000" pitchFamily="65" charset="-120"/>
              <a:ea typeface="標楷體" panose="03000509000000000000" pitchFamily="65" charset="-120"/>
            </a:endParaRPr>
          </a:p>
          <a:p>
            <a:pPr fontAlgn="ctr"/>
            <a:endParaRPr lang="zh-TW" altLang="en-US" b="1" dirty="0">
              <a:solidFill>
                <a:srgbClr val="002060"/>
              </a:solidFill>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必須及時獲取有關正在使用的資訊系統的技術漏洞的信息， 評估暴露於此類漏洞的組織，並採取適當的措施來解決相關風險。任何漏洞都是安全防護的弱點，當風險等級不可接受時，必須有效且有效率地處理。技術漏洞一直是媒體報告的許多大型安全漏洞（以及那些非媒體報告的安全漏洞！）的核心，因此，在適當和相稱的水平上建立正式的管理流程至關重要。</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盡快實施漏洞修補程式的安全要求和充分測試修補程式的安全要求之間需要取得平衡，以確保系統的持續可用性和完整性以及最大程度地減少不相容性。意識也可以發揮重要作用，因此，當存在可透過使用者行為在一定程度上管理的漏洞時，制定與更新使用者相關的溝通策略是明智的。審計員希望看到識別和檢測漏洞的流程已經到位，特別是在關鍵系統或處理或儲存敏感或機密資訊的系統上。</a:t>
            </a:r>
          </a:p>
        </p:txBody>
      </p:sp>
      <p:sp>
        <p:nvSpPr>
          <p:cNvPr id="7" name="矩形 6"/>
          <p:cNvSpPr/>
          <p:nvPr/>
        </p:nvSpPr>
        <p:spPr>
          <a:xfrm>
            <a:off x="2684011" y="6488668"/>
            <a:ext cx="10304146"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https://www.isms.online/iso-27001/annex-a-12-operations-security/</a:t>
            </a:r>
            <a:endParaRPr lang="zh-TW" altLang="en-US" dirty="0">
              <a:latin typeface="標楷體" panose="03000509000000000000" pitchFamily="65" charset="-120"/>
              <a:ea typeface="標楷體" panose="03000509000000000000" pitchFamily="65" charset="-120"/>
            </a:endParaRPr>
          </a:p>
        </p:txBody>
      </p:sp>
      <p:graphicFrame>
        <p:nvGraphicFramePr>
          <p:cNvPr id="5" name="表格 4">
            <a:extLst>
              <a:ext uri="{FF2B5EF4-FFF2-40B4-BE49-F238E27FC236}">
                <a16:creationId xmlns:a16="http://schemas.microsoft.com/office/drawing/2014/main" id="{1D4B4E42-960D-46C6-93E0-61D23F303C93}"/>
              </a:ext>
            </a:extLst>
          </p:cNvPr>
          <p:cNvGraphicFramePr>
            <a:graphicFrameLocks noGrp="1"/>
          </p:cNvGraphicFramePr>
          <p:nvPr>
            <p:extLst>
              <p:ext uri="{D42A27DB-BD31-4B8C-83A1-F6EECF244321}">
                <p14:modId xmlns:p14="http://schemas.microsoft.com/office/powerpoint/2010/main" val="1908878698"/>
              </p:ext>
            </p:extLst>
          </p:nvPr>
        </p:nvGraphicFramePr>
        <p:xfrm>
          <a:off x="579438" y="1086794"/>
          <a:ext cx="11476706" cy="1360425"/>
        </p:xfrm>
        <a:graphic>
          <a:graphicData uri="http://schemas.openxmlformats.org/drawingml/2006/table">
            <a:tbl>
              <a:tblPr/>
              <a:tblGrid>
                <a:gridCol w="6008023">
                  <a:extLst>
                    <a:ext uri="{9D8B030D-6E8A-4147-A177-3AD203B41FA5}">
                      <a16:colId xmlns:a16="http://schemas.microsoft.com/office/drawing/2014/main" val="1596168668"/>
                    </a:ext>
                  </a:extLst>
                </a:gridCol>
                <a:gridCol w="5468683">
                  <a:extLst>
                    <a:ext uri="{9D8B030D-6E8A-4147-A177-3AD203B41FA5}">
                      <a16:colId xmlns:a16="http://schemas.microsoft.com/office/drawing/2014/main" val="2188863571"/>
                    </a:ext>
                  </a:extLst>
                </a:gridCol>
              </a:tblGrid>
              <a:tr h="364808">
                <a:tc>
                  <a:txBody>
                    <a:bodyPr/>
                    <a:lstStyle/>
                    <a:p>
                      <a:pPr algn="ctr" fontAlgn="ct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4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121776589"/>
                  </a:ext>
                </a:extLst>
              </a:tr>
              <a:tr h="995617">
                <a:tc>
                  <a:txBody>
                    <a:bodyPr/>
                    <a:lstStyle/>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ID.RA-5: Threats, vulnerabilities, likelihoods, and impacts are used to determine risk</a:t>
                      </a:r>
                    </a:p>
                    <a:p>
                      <a:pPr algn="l" fontAlgn="ctr"/>
                      <a:r>
                        <a:rPr lang="zh-TW" altLang="en-US" sz="1250" b="1" i="0" u="none" strike="noStrike" dirty="0">
                          <a:solidFill>
                            <a:srgbClr val="000000"/>
                          </a:solidFill>
                          <a:effectLst/>
                          <a:latin typeface="標楷體" panose="03000509000000000000" pitchFamily="65" charset="-120"/>
                          <a:ea typeface="標楷體" panose="03000509000000000000" pitchFamily="65" charset="-120"/>
                        </a:rPr>
                        <a:t>威脅、漏洞、可能性和影響用於確定風險</a:t>
                      </a:r>
                      <a:endParaRPr lang="en-US" sz="125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CIS CSC 4</a:t>
                      </a:r>
                    </a:p>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COBIT 5 APO12.02</a:t>
                      </a:r>
                    </a:p>
                    <a:p>
                      <a:pPr algn="l" fontAlgn="ctr"/>
                      <a:r>
                        <a:rPr lang="en-US" sz="1250" b="1" i="0" u="none" strike="noStrike" dirty="0">
                          <a:solidFill>
                            <a:srgbClr val="FF0000"/>
                          </a:solidFill>
                          <a:effectLst/>
                          <a:latin typeface="標楷體" panose="03000509000000000000" pitchFamily="65" charset="-120"/>
                          <a:ea typeface="標楷體" panose="03000509000000000000" pitchFamily="65" charset="-120"/>
                        </a:rPr>
                        <a:t>·       ISO/IEC 27001:2013 A.12.6.1</a:t>
                      </a:r>
                    </a:p>
                    <a:p>
                      <a:pPr algn="l" fontAlgn="ctr"/>
                      <a:r>
                        <a:rPr lang="en-US" sz="1250" b="1" i="0" u="none" strike="noStrike" dirty="0">
                          <a:solidFill>
                            <a:srgbClr val="000000"/>
                          </a:solidFill>
                          <a:effectLst/>
                          <a:latin typeface="標楷體" panose="03000509000000000000" pitchFamily="65" charset="-120"/>
                          <a:ea typeface="標楷體" panose="03000509000000000000" pitchFamily="65" charset="-120"/>
                        </a:rPr>
                        <a:t>·       NIST SP 800-53 Rev. 4 RA-2, RA-3, PM-16</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855736"/>
                  </a:ext>
                </a:extLst>
              </a:tr>
            </a:tbl>
          </a:graphicData>
        </a:graphic>
      </p:graphicFrame>
    </p:spTree>
    <p:extLst>
      <p:ext uri="{BB962C8B-B14F-4D97-AF65-F5344CB8AC3E}">
        <p14:creationId xmlns:p14="http://schemas.microsoft.com/office/powerpoint/2010/main" val="2269168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4257343783"/>
              </p:ext>
            </p:extLst>
          </p:nvPr>
        </p:nvGraphicFramePr>
        <p:xfrm>
          <a:off x="927192" y="634228"/>
          <a:ext cx="11061577" cy="5625921"/>
        </p:xfrm>
        <a:graphic>
          <a:graphicData uri="http://schemas.openxmlformats.org/drawingml/2006/table">
            <a:tbl>
              <a:tblPr/>
              <a:tblGrid>
                <a:gridCol w="5467193">
                  <a:extLst>
                    <a:ext uri="{9D8B030D-6E8A-4147-A177-3AD203B41FA5}">
                      <a16:colId xmlns:a16="http://schemas.microsoft.com/office/drawing/2014/main" val="1428868272"/>
                    </a:ext>
                  </a:extLst>
                </a:gridCol>
                <a:gridCol w="5594384">
                  <a:extLst>
                    <a:ext uri="{9D8B030D-6E8A-4147-A177-3AD203B41FA5}">
                      <a16:colId xmlns:a16="http://schemas.microsoft.com/office/drawing/2014/main" val="865195493"/>
                    </a:ext>
                  </a:extLst>
                </a:gridCol>
              </a:tblGrid>
              <a:tr h="388327">
                <a:tc>
                  <a:txBody>
                    <a:bodyPr/>
                    <a:lstStyle/>
                    <a:p>
                      <a:pPr algn="ctr" fontAlgn="ctr"/>
                      <a:r>
                        <a:rPr lang="zh-TW" altLang="en-US" sz="1200" b="1" dirty="0">
                          <a:solidFill>
                            <a:schemeClr val="bg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風險管理策略</a:t>
                      </a:r>
                      <a:r>
                        <a:rPr lang="en-US" altLang="zh-TW" sz="1200" b="1" dirty="0">
                          <a:solidFill>
                            <a:schemeClr val="bg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Risk Management Strategy (ID.RM)</a:t>
                      </a:r>
                      <a:r>
                        <a:rPr lang="en-US" sz="1200" b="1" i="0" u="none" strike="noStrike" dirty="0">
                          <a:solidFill>
                            <a:schemeClr val="bg1"/>
                          </a:solidFill>
                          <a:effectLst/>
                          <a:latin typeface="標楷體" panose="03000509000000000000" pitchFamily="65" charset="-120"/>
                          <a:ea typeface="標楷體" panose="03000509000000000000" pitchFamily="65" charset="-120"/>
                        </a:rPr>
                        <a:t>: </a:t>
                      </a:r>
                      <a:r>
                        <a:rPr lang="zh-TW" altLang="en-US" sz="1200" b="1" i="0" u="none" strike="noStrike" dirty="0">
                          <a:solidFill>
                            <a:schemeClr val="bg1"/>
                          </a:solidFill>
                          <a:effectLst/>
                          <a:latin typeface="標楷體" panose="03000509000000000000" pitchFamily="65" charset="-120"/>
                          <a:ea typeface="標楷體" panose="03000509000000000000" pitchFamily="65" charset="-120"/>
                        </a:rPr>
                        <a:t>  子項目</a:t>
                      </a:r>
                      <a:r>
                        <a:rPr lang="en-US" sz="12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2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4163099732"/>
                  </a:ext>
                </a:extLst>
              </a:tr>
              <a:tr h="1673572">
                <a:tc>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ID.RM-1: Risk management processes are established, managed, and agreed to by organizational stakeholders</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風險管理流程由組織利害關係人建立、管理和同意</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it-IT" sz="1050" b="1" i="0" u="none" strike="noStrike" dirty="0">
                          <a:solidFill>
                            <a:srgbClr val="000000"/>
                          </a:solidFill>
                          <a:effectLst/>
                          <a:latin typeface="標楷體" panose="03000509000000000000" pitchFamily="65" charset="-120"/>
                          <a:ea typeface="標楷體" panose="03000509000000000000" pitchFamily="65" charset="-120"/>
                        </a:rPr>
                        <a:t>·       CIS CSC 4</a:t>
                      </a:r>
                    </a:p>
                    <a:p>
                      <a:pPr algn="l" fontAlgn="ctr"/>
                      <a:r>
                        <a:rPr lang="it-IT" sz="1050" b="1" i="0" u="none" strike="noStrike" dirty="0">
                          <a:solidFill>
                            <a:srgbClr val="000000"/>
                          </a:solidFill>
                          <a:effectLst/>
                          <a:latin typeface="標楷體" panose="03000509000000000000" pitchFamily="65" charset="-120"/>
                          <a:ea typeface="標楷體" panose="03000509000000000000" pitchFamily="65" charset="-120"/>
                        </a:rPr>
                        <a:t>·       COBIT 5 APO12.04, APO12.05, APO13.02, BAI02.03, BAI04.02 </a:t>
                      </a:r>
                    </a:p>
                    <a:p>
                      <a:pPr algn="l" fontAlgn="ctr"/>
                      <a:r>
                        <a:rPr lang="it-IT" sz="1050" b="1" i="0" u="none" strike="noStrike" dirty="0">
                          <a:solidFill>
                            <a:srgbClr val="000000"/>
                          </a:solidFill>
                          <a:effectLst/>
                          <a:latin typeface="標楷體" panose="03000509000000000000" pitchFamily="65" charset="-120"/>
                          <a:ea typeface="標楷體" panose="03000509000000000000" pitchFamily="65" charset="-120"/>
                        </a:rPr>
                        <a:t>·       ISA 62443-2-1:2009 4.3.4.2</a:t>
                      </a:r>
                    </a:p>
                    <a:p>
                      <a:pPr algn="l" fontAlgn="ctr"/>
                      <a:r>
                        <a:rPr lang="it-IT" sz="1050" b="1" i="0" u="none" strike="noStrike" dirty="0">
                          <a:solidFill>
                            <a:srgbClr val="FF0000"/>
                          </a:solidFill>
                          <a:effectLst/>
                          <a:latin typeface="標楷體" panose="03000509000000000000" pitchFamily="65" charset="-120"/>
                          <a:ea typeface="標楷體" panose="03000509000000000000" pitchFamily="65" charset="-120"/>
                        </a:rPr>
                        <a:t>·       ISO/IEC 27001:2013 Clause 6.1.3, Clause 8.3, Clause 9.3</a:t>
                      </a:r>
                    </a:p>
                    <a:p>
                      <a:pPr algn="l" fontAlgn="ctr"/>
                      <a:r>
                        <a:rPr lang="it-IT" sz="1050" b="1" i="0" u="none" strike="noStrike" dirty="0">
                          <a:solidFill>
                            <a:srgbClr val="000000"/>
                          </a:solidFill>
                          <a:effectLst/>
                          <a:latin typeface="標楷體" panose="03000509000000000000" pitchFamily="65" charset="-120"/>
                          <a:ea typeface="標楷體" panose="03000509000000000000" pitchFamily="65" charset="-120"/>
                        </a:rPr>
                        <a:t>·       NIST SP 800-53 Rev. 4 PM-9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5228376"/>
                  </a:ext>
                </a:extLst>
              </a:tr>
              <a:tr h="1673572">
                <a:tc>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ID.RM-2: Organizational risk tolerance is determined and clearly expressed</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確定並明確表達組織風險承受能力</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COBIT 5 APO12.06</a:t>
                      </a:r>
                    </a:p>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ISA 62443-2-1:2009 4.3.2.6.5</a:t>
                      </a:r>
                    </a:p>
                    <a:p>
                      <a:pPr algn="l" fontAlgn="ctr"/>
                      <a:r>
                        <a:rPr lang="en-US" sz="1050" b="1" i="0" u="none" strike="noStrike" dirty="0">
                          <a:solidFill>
                            <a:srgbClr val="FF0000"/>
                          </a:solidFill>
                          <a:effectLst/>
                          <a:latin typeface="標楷體" panose="03000509000000000000" pitchFamily="65" charset="-120"/>
                          <a:ea typeface="標楷體" panose="03000509000000000000" pitchFamily="65" charset="-120"/>
                        </a:rPr>
                        <a:t>·       ISO/IEC 27001:2013 Clause 6.1.3, Clause 8.3</a:t>
                      </a:r>
                    </a:p>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NIST SP 800-53 Rev. 4 PM-9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8935527"/>
                  </a:ext>
                </a:extLst>
              </a:tr>
              <a:tr h="1890450">
                <a:tc>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ID.RM-3: The organization’s determination of risk tolerance is informed by its role in critical infrastructure and sector specific risk analysis</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組織對風險承受能力的決定取決於其在關鍵基礎設施和部門特定風險分析中的作用</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COBIT 5 APO12.02</a:t>
                      </a:r>
                    </a:p>
                    <a:p>
                      <a:pPr algn="l" fontAlgn="ctr"/>
                      <a:r>
                        <a:rPr lang="en-US" sz="1100" b="1" i="0" u="none" strike="noStrike" dirty="0">
                          <a:solidFill>
                            <a:srgbClr val="FF0000"/>
                          </a:solidFill>
                          <a:effectLst/>
                          <a:latin typeface="標楷體" panose="03000509000000000000" pitchFamily="65" charset="-120"/>
                          <a:ea typeface="標楷體" panose="03000509000000000000" pitchFamily="65" charset="-120"/>
                        </a:rPr>
                        <a:t>·       ISO/IEC 27001:2013 Clause 6.1.3, Clause 8.3</a:t>
                      </a:r>
                    </a:p>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NIST SP 800-53 Rev. 4 SA-14, PM-8, PM-9, PM-11</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5423330"/>
                  </a:ext>
                </a:extLst>
              </a:tr>
            </a:tbl>
          </a:graphicData>
        </a:graphic>
      </p:graphicFrame>
    </p:spTree>
    <p:extLst>
      <p:ext uri="{BB962C8B-B14F-4D97-AF65-F5344CB8AC3E}">
        <p14:creationId xmlns:p14="http://schemas.microsoft.com/office/powerpoint/2010/main" val="3582950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89581" y="132687"/>
            <a:ext cx="8516443" cy="954107"/>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風險管理策略</a:t>
            </a:r>
            <a:r>
              <a:rPr lang="en-US" altLang="zh-TW" sz="2800" dirty="0">
                <a:latin typeface="標楷體" panose="03000509000000000000" pitchFamily="65" charset="-120"/>
                <a:ea typeface="標楷體" panose="03000509000000000000" pitchFamily="65" charset="-120"/>
              </a:rPr>
              <a:t>Risk Management Strategy (ID.RM)</a:t>
            </a:r>
            <a:r>
              <a:rPr lang="zh-TW" altLang="en-US" sz="2800" dirty="0">
                <a:latin typeface="標楷體" panose="03000509000000000000" pitchFamily="65" charset="-120"/>
                <a:ea typeface="標楷體" panose="03000509000000000000" pitchFamily="65" charset="-120"/>
              </a:rPr>
              <a:t>  </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 </a:t>
            </a:r>
            <a:endParaRPr lang="en-US" altLang="zh-TW" sz="2800" dirty="0">
              <a:latin typeface="標楷體" panose="03000509000000000000" pitchFamily="65" charset="-120"/>
              <a:ea typeface="標楷體" panose="03000509000000000000" pitchFamily="65" charset="-120"/>
            </a:endParaRPr>
          </a:p>
          <a:p>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579438" y="2799312"/>
            <a:ext cx="11612562" cy="2646878"/>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Clause 6.1.3  </a:t>
            </a:r>
            <a:r>
              <a:rPr lang="en-US" altLang="zh-TW" b="1" dirty="0">
                <a:solidFill>
                  <a:srgbClr val="002060"/>
                </a:solidFill>
                <a:latin typeface="標楷體" panose="03000509000000000000" pitchFamily="65" charset="-120"/>
                <a:ea typeface="標楷體" panose="03000509000000000000" pitchFamily="65" charset="-120"/>
              </a:rPr>
              <a:t>Information security risk treatment for</a:t>
            </a:r>
          </a:p>
          <a:p>
            <a:pPr fontAlgn="ctr"/>
            <a:endParaRPr lang="en-US" altLang="zh-TW" b="1" dirty="0">
              <a:solidFill>
                <a:srgbClr val="002060"/>
              </a:solidFill>
              <a:latin typeface="標楷體" panose="03000509000000000000" pitchFamily="65" charset="-120"/>
              <a:ea typeface="標楷體" panose="03000509000000000000" pitchFamily="65" charset="-120"/>
            </a:endParaRPr>
          </a:p>
          <a:p>
            <a:pPr fontAlgn="ctr"/>
            <a:r>
              <a:rPr lang="zh-TW" altLang="en-US" b="1" dirty="0">
                <a:solidFill>
                  <a:srgbClr val="002060"/>
                </a:solidFill>
                <a:latin typeface="標楷體" panose="03000509000000000000" pitchFamily="65" charset="-120"/>
                <a:ea typeface="標楷體" panose="03000509000000000000" pitchFamily="65" charset="-120"/>
              </a:rPr>
              <a:t>資訊安全風險處理</a:t>
            </a:r>
          </a:p>
          <a:p>
            <a:pPr fontAlgn="ct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您應根據風險評估結果選擇適當的風險處理方案，例如採用附件 </a:t>
            </a:r>
            <a:r>
              <a:rPr lang="en-US" altLang="zh-TW" sz="1600" b="1" dirty="0">
                <a:latin typeface="標楷體" panose="03000509000000000000" pitchFamily="65" charset="-120"/>
                <a:ea typeface="標楷體" panose="03000509000000000000" pitchFamily="65" charset="-120"/>
              </a:rPr>
              <a:t>A </a:t>
            </a:r>
            <a:r>
              <a:rPr lang="zh-TW" altLang="en-US" sz="1600" b="1" dirty="0">
                <a:latin typeface="標楷體" panose="03000509000000000000" pitchFamily="65" charset="-120"/>
                <a:ea typeface="標楷體" panose="03000509000000000000" pitchFamily="65" charset="-120"/>
              </a:rPr>
              <a:t>控制措施進行處理、終止、轉移或以其他方式處理。</a:t>
            </a:r>
            <a:r>
              <a:rPr lang="en-US" altLang="zh-TW" sz="1600" b="1" dirty="0">
                <a:latin typeface="標楷體" panose="03000509000000000000" pitchFamily="65" charset="-120"/>
                <a:ea typeface="標楷體" panose="03000509000000000000" pitchFamily="65" charset="-120"/>
              </a:rPr>
              <a:t>ISO 27001 </a:t>
            </a:r>
            <a:r>
              <a:rPr lang="zh-TW" altLang="en-US" sz="1600" b="1" dirty="0">
                <a:latin typeface="標楷體" panose="03000509000000000000" pitchFamily="65" charset="-120"/>
                <a:ea typeface="標楷體" panose="03000509000000000000" pitchFamily="65" charset="-120"/>
              </a:rPr>
              <a:t>標準指出，附錄 </a:t>
            </a:r>
            <a:r>
              <a:rPr lang="en-US" altLang="zh-TW" sz="1600" b="1" dirty="0">
                <a:latin typeface="標楷體" panose="03000509000000000000" pitchFamily="65" charset="-120"/>
                <a:ea typeface="標楷體" panose="03000509000000000000" pitchFamily="65" charset="-120"/>
              </a:rPr>
              <a:t>A </a:t>
            </a:r>
            <a:r>
              <a:rPr lang="zh-TW" altLang="en-US" sz="1600" b="1" dirty="0">
                <a:latin typeface="標楷體" panose="03000509000000000000" pitchFamily="65" charset="-120"/>
                <a:ea typeface="標楷體" panose="03000509000000000000" pitchFamily="65" charset="-120"/>
              </a:rPr>
              <a:t>還包括控制目標，但列出的控制措施“並非詳盡無遺”，可能需要額外的控制措施。</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通常，附件 </a:t>
            </a:r>
            <a:r>
              <a:rPr lang="en-US" altLang="zh-TW" sz="1600" b="1" dirty="0">
                <a:latin typeface="標楷體" panose="03000509000000000000" pitchFamily="65" charset="-120"/>
                <a:ea typeface="標楷體" panose="03000509000000000000" pitchFamily="65" charset="-120"/>
              </a:rPr>
              <a:t>A </a:t>
            </a:r>
            <a:r>
              <a:rPr lang="zh-TW" altLang="en-US" sz="1600" b="1" dirty="0">
                <a:latin typeface="標楷體" panose="03000509000000000000" pitchFamily="65" charset="-120"/>
                <a:ea typeface="標楷體" panose="03000509000000000000" pitchFamily="65" charset="-120"/>
              </a:rPr>
              <a:t>控制措施在較小的組織中單獨使用，儘管從任何來源設計或識別控制措施都是可以接受的。這樣， 管理多個安全標準 可能意味著您可以應用控制措施，例如 遵循 信任服務標準原則的</a:t>
            </a:r>
            <a:r>
              <a:rPr lang="en-US" altLang="zh-TW" sz="1600" b="1" dirty="0">
                <a:latin typeface="標楷體" panose="03000509000000000000" pitchFamily="65" charset="-120"/>
                <a:ea typeface="標楷體" panose="03000509000000000000" pitchFamily="65" charset="-120"/>
              </a:rPr>
              <a:t>NIST </a:t>
            </a:r>
            <a:r>
              <a:rPr lang="zh-TW" altLang="en-US" sz="1600" b="1" dirty="0">
                <a:latin typeface="標楷體" panose="03000509000000000000" pitchFamily="65" charset="-120"/>
                <a:ea typeface="標楷體" panose="03000509000000000000" pitchFamily="65" charset="-120"/>
              </a:rPr>
              <a:t>或</a:t>
            </a:r>
            <a:r>
              <a:rPr lang="en-US" altLang="zh-TW" sz="1600" b="1" dirty="0">
                <a:latin typeface="標楷體" panose="03000509000000000000" pitchFamily="65" charset="-120"/>
                <a:ea typeface="標楷體" panose="03000509000000000000" pitchFamily="65" charset="-120"/>
              </a:rPr>
              <a:t>SOC2</a:t>
            </a:r>
            <a:r>
              <a:rPr lang="zh-TW" altLang="en-US" sz="1600" b="1" dirty="0">
                <a:latin typeface="標楷體" panose="03000509000000000000" pitchFamily="65" charset="-120"/>
                <a:ea typeface="標楷體" panose="03000509000000000000" pitchFamily="65" charset="-120"/>
              </a:rPr>
              <a:t>等其他標準。</a:t>
            </a:r>
          </a:p>
          <a:p>
            <a:pPr fontAlgn="ctr"/>
            <a:endParaRPr lang="zh-TW" altLang="en-US" sz="1600" b="1" dirty="0">
              <a:latin typeface="標楷體" panose="03000509000000000000" pitchFamily="65" charset="-120"/>
              <a:ea typeface="標楷體" panose="03000509000000000000" pitchFamily="65" charset="-120"/>
            </a:endParaRPr>
          </a:p>
        </p:txBody>
      </p:sp>
      <p:sp>
        <p:nvSpPr>
          <p:cNvPr id="7" name="矩形 6"/>
          <p:cNvSpPr/>
          <p:nvPr/>
        </p:nvSpPr>
        <p:spPr>
          <a:xfrm>
            <a:off x="2684011" y="6488668"/>
            <a:ext cx="10304146"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https://www.isms.online/iso-27001/actions-to-address-risks-opportunities/</a:t>
            </a:r>
            <a:endParaRPr lang="zh-TW" altLang="en-US" dirty="0">
              <a:latin typeface="標楷體" panose="03000509000000000000" pitchFamily="65" charset="-120"/>
              <a:ea typeface="標楷體" panose="03000509000000000000" pitchFamily="65" charset="-120"/>
            </a:endParaRPr>
          </a:p>
        </p:txBody>
      </p:sp>
      <p:graphicFrame>
        <p:nvGraphicFramePr>
          <p:cNvPr id="5" name="表格 4">
            <a:extLst>
              <a:ext uri="{FF2B5EF4-FFF2-40B4-BE49-F238E27FC236}">
                <a16:creationId xmlns:a16="http://schemas.microsoft.com/office/drawing/2014/main" id="{1D4B4E42-960D-46C6-93E0-61D23F303C93}"/>
              </a:ext>
            </a:extLst>
          </p:cNvPr>
          <p:cNvGraphicFramePr>
            <a:graphicFrameLocks noGrp="1"/>
          </p:cNvGraphicFramePr>
          <p:nvPr>
            <p:extLst>
              <p:ext uri="{D42A27DB-BD31-4B8C-83A1-F6EECF244321}">
                <p14:modId xmlns:p14="http://schemas.microsoft.com/office/powerpoint/2010/main" val="83927442"/>
              </p:ext>
            </p:extLst>
          </p:nvPr>
        </p:nvGraphicFramePr>
        <p:xfrm>
          <a:off x="579438" y="1086794"/>
          <a:ext cx="11476706" cy="1360425"/>
        </p:xfrm>
        <a:graphic>
          <a:graphicData uri="http://schemas.openxmlformats.org/drawingml/2006/table">
            <a:tbl>
              <a:tblPr/>
              <a:tblGrid>
                <a:gridCol w="6008023">
                  <a:extLst>
                    <a:ext uri="{9D8B030D-6E8A-4147-A177-3AD203B41FA5}">
                      <a16:colId xmlns:a16="http://schemas.microsoft.com/office/drawing/2014/main" val="1596168668"/>
                    </a:ext>
                  </a:extLst>
                </a:gridCol>
                <a:gridCol w="5468683">
                  <a:extLst>
                    <a:ext uri="{9D8B030D-6E8A-4147-A177-3AD203B41FA5}">
                      <a16:colId xmlns:a16="http://schemas.microsoft.com/office/drawing/2014/main" val="2188863571"/>
                    </a:ext>
                  </a:extLst>
                </a:gridCol>
              </a:tblGrid>
              <a:tr h="364808">
                <a:tc>
                  <a:txBody>
                    <a:bodyPr/>
                    <a:lstStyle/>
                    <a:p>
                      <a:pPr algn="ctr" fontAlgn="ct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4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121776589"/>
                  </a:ext>
                </a:extLst>
              </a:tr>
              <a:tr h="995617">
                <a:tc>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ID.RM-2: Organizational risk tolerance is determined and clearly expressed</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確定並明確表達組織風險承受能力</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COBIT 5 APO12.06</a:t>
                      </a:r>
                    </a:p>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ISA 62443-2-1:2009 4.3.2.6.5</a:t>
                      </a:r>
                    </a:p>
                    <a:p>
                      <a:pPr algn="l" fontAlgn="ctr"/>
                      <a:r>
                        <a:rPr lang="en-US" sz="1050" b="1" i="0" u="none" strike="noStrike" dirty="0">
                          <a:solidFill>
                            <a:srgbClr val="FF0000"/>
                          </a:solidFill>
                          <a:effectLst/>
                          <a:latin typeface="標楷體" panose="03000509000000000000" pitchFamily="65" charset="-120"/>
                          <a:ea typeface="標楷體" panose="03000509000000000000" pitchFamily="65" charset="-120"/>
                        </a:rPr>
                        <a:t>·       ISO/IEC 27001:2013 Clause 6.1.3, Clause 8.3</a:t>
                      </a:r>
                    </a:p>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NIST SP 800-53 Rev. 4 PM-9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855736"/>
                  </a:ext>
                </a:extLst>
              </a:tr>
            </a:tbl>
          </a:graphicData>
        </a:graphic>
      </p:graphicFrame>
    </p:spTree>
    <p:extLst>
      <p:ext uri="{BB962C8B-B14F-4D97-AF65-F5344CB8AC3E}">
        <p14:creationId xmlns:p14="http://schemas.microsoft.com/office/powerpoint/2010/main" val="1701757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9256" y="132687"/>
            <a:ext cx="8694420" cy="954107"/>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風險管理策略</a:t>
            </a:r>
            <a:r>
              <a:rPr lang="en-US" altLang="zh-TW" sz="2800" dirty="0">
                <a:latin typeface="標楷體" panose="03000509000000000000" pitchFamily="65" charset="-120"/>
                <a:ea typeface="標楷體" panose="03000509000000000000" pitchFamily="65" charset="-120"/>
              </a:rPr>
              <a:t>Risk Management Strategy (ID.RM)</a:t>
            </a:r>
            <a:r>
              <a:rPr lang="zh-TW" altLang="en-US" sz="2800" dirty="0">
                <a:latin typeface="標楷體" panose="03000509000000000000" pitchFamily="65" charset="-120"/>
                <a:ea typeface="標楷體" panose="03000509000000000000" pitchFamily="65" charset="-120"/>
              </a:rPr>
              <a:t>  </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 </a:t>
            </a:r>
            <a:endParaRPr lang="en-US" altLang="zh-TW" sz="2800" dirty="0">
              <a:latin typeface="標楷體" panose="03000509000000000000" pitchFamily="65" charset="-120"/>
              <a:ea typeface="標楷體" panose="03000509000000000000" pitchFamily="65" charset="-120"/>
            </a:endParaRPr>
          </a:p>
          <a:p>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579438" y="2799312"/>
            <a:ext cx="11612562" cy="861774"/>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Clause 8.3</a:t>
            </a:r>
          </a:p>
          <a:p>
            <a:pPr fontAlgn="ct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要求組織實施資訊安全風險處理計畫並保留有關該風險處理結果的記錄資訊</a:t>
            </a:r>
          </a:p>
        </p:txBody>
      </p:sp>
      <p:sp>
        <p:nvSpPr>
          <p:cNvPr id="7" name="矩形 6"/>
          <p:cNvSpPr/>
          <p:nvPr/>
        </p:nvSpPr>
        <p:spPr>
          <a:xfrm>
            <a:off x="2684011" y="6488668"/>
            <a:ext cx="10304146"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https://www.isms.online/iso-27001/actions-to-address-risks-opportunities/</a:t>
            </a:r>
            <a:endParaRPr lang="zh-TW" altLang="en-US" dirty="0">
              <a:latin typeface="標楷體" panose="03000509000000000000" pitchFamily="65" charset="-120"/>
              <a:ea typeface="標楷體" panose="03000509000000000000" pitchFamily="65" charset="-120"/>
            </a:endParaRPr>
          </a:p>
        </p:txBody>
      </p:sp>
      <p:graphicFrame>
        <p:nvGraphicFramePr>
          <p:cNvPr id="5" name="表格 4">
            <a:extLst>
              <a:ext uri="{FF2B5EF4-FFF2-40B4-BE49-F238E27FC236}">
                <a16:creationId xmlns:a16="http://schemas.microsoft.com/office/drawing/2014/main" id="{1D4B4E42-960D-46C6-93E0-61D23F303C93}"/>
              </a:ext>
            </a:extLst>
          </p:cNvPr>
          <p:cNvGraphicFramePr>
            <a:graphicFrameLocks noGrp="1"/>
          </p:cNvGraphicFramePr>
          <p:nvPr>
            <p:extLst>
              <p:ext uri="{D42A27DB-BD31-4B8C-83A1-F6EECF244321}">
                <p14:modId xmlns:p14="http://schemas.microsoft.com/office/powerpoint/2010/main" val="3888731740"/>
              </p:ext>
            </p:extLst>
          </p:nvPr>
        </p:nvGraphicFramePr>
        <p:xfrm>
          <a:off x="579438" y="1086794"/>
          <a:ext cx="11476706" cy="1360425"/>
        </p:xfrm>
        <a:graphic>
          <a:graphicData uri="http://schemas.openxmlformats.org/drawingml/2006/table">
            <a:tbl>
              <a:tblPr/>
              <a:tblGrid>
                <a:gridCol w="6008023">
                  <a:extLst>
                    <a:ext uri="{9D8B030D-6E8A-4147-A177-3AD203B41FA5}">
                      <a16:colId xmlns:a16="http://schemas.microsoft.com/office/drawing/2014/main" val="1596168668"/>
                    </a:ext>
                  </a:extLst>
                </a:gridCol>
                <a:gridCol w="5468683">
                  <a:extLst>
                    <a:ext uri="{9D8B030D-6E8A-4147-A177-3AD203B41FA5}">
                      <a16:colId xmlns:a16="http://schemas.microsoft.com/office/drawing/2014/main" val="2188863571"/>
                    </a:ext>
                  </a:extLst>
                </a:gridCol>
              </a:tblGrid>
              <a:tr h="364808">
                <a:tc>
                  <a:txBody>
                    <a:bodyPr/>
                    <a:lstStyle/>
                    <a:p>
                      <a:pPr algn="ctr" fontAlgn="ct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4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121776589"/>
                  </a:ext>
                </a:extLst>
              </a:tr>
              <a:tr h="995617">
                <a:tc>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ID.RM-2: Organizational risk tolerance is determined and clearly expressed</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確定並明確表達組織風險承受能力</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COBIT 5 APO12.06</a:t>
                      </a:r>
                    </a:p>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ISA 62443-2-1:2009 4.3.2.6.5</a:t>
                      </a:r>
                    </a:p>
                    <a:p>
                      <a:pPr algn="l" fontAlgn="ctr"/>
                      <a:r>
                        <a:rPr lang="en-US" sz="1050" b="1" i="0" u="none" strike="noStrike" dirty="0">
                          <a:solidFill>
                            <a:srgbClr val="FF0000"/>
                          </a:solidFill>
                          <a:effectLst/>
                          <a:latin typeface="標楷體" panose="03000509000000000000" pitchFamily="65" charset="-120"/>
                          <a:ea typeface="標楷體" panose="03000509000000000000" pitchFamily="65" charset="-120"/>
                        </a:rPr>
                        <a:t>·       ISO/IEC 27001:2013 Clause 6.1.3, Clause 8.3</a:t>
                      </a:r>
                    </a:p>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NIST SP 800-53 Rev. 4 PM-9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855736"/>
                  </a:ext>
                </a:extLst>
              </a:tr>
            </a:tbl>
          </a:graphicData>
        </a:graphic>
      </p:graphicFrame>
    </p:spTree>
    <p:extLst>
      <p:ext uri="{BB962C8B-B14F-4D97-AF65-F5344CB8AC3E}">
        <p14:creationId xmlns:p14="http://schemas.microsoft.com/office/powerpoint/2010/main" val="75734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2025" y="68628"/>
            <a:ext cx="7666130" cy="544585"/>
          </a:xfrm>
        </p:spPr>
        <p:txBody>
          <a:bodyPr>
            <a:normAutofit fontScale="90000"/>
          </a:bodyPr>
          <a:lstStyle/>
          <a:p>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NIST CSF(Cybersecurity Framework)</a:t>
            </a:r>
            <a:endPar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pic>
        <p:nvPicPr>
          <p:cNvPr id="6" name="內容版面配置區 5"/>
          <p:cNvPicPr>
            <a:picLocks noGrp="1" noChangeAspect="1"/>
          </p:cNvPicPr>
          <p:nvPr>
            <p:ph idx="1"/>
          </p:nvPr>
        </p:nvPicPr>
        <p:blipFill>
          <a:blip r:embed="rId2"/>
          <a:stretch>
            <a:fillRect/>
          </a:stretch>
        </p:blipFill>
        <p:spPr>
          <a:xfrm>
            <a:off x="10300392" y="68628"/>
            <a:ext cx="1699583" cy="1735966"/>
          </a:xfrm>
          <a:prstGeom prst="rect">
            <a:avLst/>
          </a:prstGeom>
        </p:spPr>
      </p:pic>
      <p:sp>
        <p:nvSpPr>
          <p:cNvPr id="8" name="矩形 7"/>
          <p:cNvSpPr/>
          <p:nvPr/>
        </p:nvSpPr>
        <p:spPr>
          <a:xfrm>
            <a:off x="1563624" y="672982"/>
            <a:ext cx="7615887" cy="1077218"/>
          </a:xfrm>
          <a:prstGeom prst="rect">
            <a:avLst/>
          </a:prstGeom>
        </p:spPr>
        <p:txBody>
          <a:bodyPr wrap="square">
            <a:spAutoFit/>
          </a:bodyPr>
          <a:lstStyle/>
          <a:p>
            <a:pPr marL="214313" indent="-214313">
              <a:buFont typeface="Wingdings" panose="05000000000000000000" pitchFamily="2" charset="2"/>
              <a:buChar char="n"/>
            </a:pPr>
            <a:r>
              <a:rPr lang="en-US" altLang="zh-TW" sz="1600" dirty="0">
                <a:latin typeface="標楷體" panose="03000509000000000000" pitchFamily="65" charset="-120"/>
                <a:ea typeface="標楷體" panose="03000509000000000000" pitchFamily="65" charset="-120"/>
              </a:rPr>
              <a:t>NIST </a:t>
            </a:r>
            <a:r>
              <a:rPr lang="zh-TW" altLang="en-US" sz="1600" dirty="0">
                <a:latin typeface="標楷體" panose="03000509000000000000" pitchFamily="65" charset="-120"/>
                <a:ea typeface="標楷體" panose="03000509000000000000" pitchFamily="65" charset="-120"/>
              </a:rPr>
              <a:t>是美國商務部的國家標準與技術研究所。</a:t>
            </a:r>
            <a:endParaRPr lang="en-US" altLang="zh-TW" sz="1600" dirty="0">
              <a:latin typeface="標楷體" panose="03000509000000000000" pitchFamily="65" charset="-120"/>
              <a:ea typeface="標楷體" panose="03000509000000000000" pitchFamily="65" charset="-120"/>
            </a:endParaRPr>
          </a:p>
          <a:p>
            <a:pPr marL="214313" indent="-214313">
              <a:buFont typeface="Wingdings" panose="05000000000000000000" pitchFamily="2" charset="2"/>
              <a:buChar char="n"/>
            </a:pPr>
            <a:r>
              <a:rPr lang="en-US" altLang="zh-TW" sz="1600" dirty="0">
                <a:latin typeface="標楷體" panose="03000509000000000000" pitchFamily="65" charset="-120"/>
                <a:ea typeface="標楷體" panose="03000509000000000000" pitchFamily="65" charset="-120"/>
              </a:rPr>
              <a:t>NIST CSF</a:t>
            </a:r>
            <a:r>
              <a:rPr lang="zh-TW" altLang="en-US" sz="1600" dirty="0">
                <a:latin typeface="標楷體" panose="03000509000000000000" pitchFamily="65" charset="-120"/>
                <a:ea typeface="標楷體" panose="03000509000000000000" pitchFamily="65" charset="-120"/>
              </a:rPr>
              <a:t>可幫助各種規模的企業更好地理解、管理和降低其​​網絡安全風險，並保護其網路和資料。</a:t>
            </a:r>
            <a:endParaRPr lang="en-US" altLang="zh-TW" sz="1600" dirty="0">
              <a:latin typeface="標楷體" panose="03000509000000000000" pitchFamily="65" charset="-120"/>
              <a:ea typeface="標楷體" panose="03000509000000000000" pitchFamily="65" charset="-120"/>
            </a:endParaRPr>
          </a:p>
          <a:p>
            <a:pPr marL="214313" indent="-214313">
              <a:buFont typeface="Wingdings" panose="05000000000000000000" pitchFamily="2" charset="2"/>
              <a:buChar char="n"/>
            </a:pPr>
            <a:r>
              <a:rPr lang="en-US" altLang="zh-TW" sz="1600" dirty="0">
                <a:latin typeface="標楷體" panose="03000509000000000000" pitchFamily="65" charset="-120"/>
                <a:ea typeface="標楷體" panose="03000509000000000000" pitchFamily="65" charset="-120"/>
              </a:rPr>
              <a:t>NIST CSF</a:t>
            </a:r>
            <a:r>
              <a:rPr lang="zh-TW" altLang="en-US" sz="1600" dirty="0">
                <a:latin typeface="標楷體" panose="03000509000000000000" pitchFamily="65" charset="-120"/>
                <a:ea typeface="標楷體" panose="03000509000000000000" pitchFamily="65" charset="-120"/>
              </a:rPr>
              <a:t>為企業提供最佳實踐大綱，幫助決定將時間和金錢用於網絡安全保護。</a:t>
            </a:r>
          </a:p>
        </p:txBody>
      </p:sp>
      <p:graphicFrame>
        <p:nvGraphicFramePr>
          <p:cNvPr id="9" name="表格 8"/>
          <p:cNvGraphicFramePr>
            <a:graphicFrameLocks noGrp="1"/>
          </p:cNvGraphicFramePr>
          <p:nvPr>
            <p:extLst>
              <p:ext uri="{D42A27DB-BD31-4B8C-83A1-F6EECF244321}">
                <p14:modId xmlns:p14="http://schemas.microsoft.com/office/powerpoint/2010/main" val="3023441244"/>
              </p:ext>
            </p:extLst>
          </p:nvPr>
        </p:nvGraphicFramePr>
        <p:xfrm>
          <a:off x="1216152" y="1915852"/>
          <a:ext cx="10131552" cy="2804160"/>
        </p:xfrm>
        <a:graphic>
          <a:graphicData uri="http://schemas.openxmlformats.org/drawingml/2006/table">
            <a:tbl>
              <a:tblPr firstRow="1" bandRow="1">
                <a:tableStyleId>{5C22544A-7EE6-4342-B048-85BDC9FD1C3A}</a:tableStyleId>
              </a:tblPr>
              <a:tblGrid>
                <a:gridCol w="1806683">
                  <a:extLst>
                    <a:ext uri="{9D8B030D-6E8A-4147-A177-3AD203B41FA5}">
                      <a16:colId xmlns:a16="http://schemas.microsoft.com/office/drawing/2014/main" val="3549203810"/>
                    </a:ext>
                  </a:extLst>
                </a:gridCol>
                <a:gridCol w="8324869">
                  <a:extLst>
                    <a:ext uri="{9D8B030D-6E8A-4147-A177-3AD203B41FA5}">
                      <a16:colId xmlns:a16="http://schemas.microsoft.com/office/drawing/2014/main" val="1132152517"/>
                    </a:ext>
                  </a:extLst>
                </a:gridCol>
              </a:tblGrid>
              <a:tr h="0">
                <a:tc gridSpan="2">
                  <a:txBody>
                    <a:bodyPr/>
                    <a:lstStyle/>
                    <a:p>
                      <a:endParaRPr lang="zh-TW" altLang="en-US" sz="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TW" alt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7190792"/>
                  </a:ext>
                </a:extLst>
              </a:tr>
              <a:tr h="480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b="1" dirty="0">
                          <a:effectLst>
                            <a:outerShdw blurRad="38100" dist="38100" dir="2700000" algn="tl">
                              <a:srgbClr val="000000">
                                <a:alpha val="43137"/>
                              </a:srgbClr>
                            </a:outerShdw>
                          </a:effectLst>
                        </a:rPr>
                        <a:t>1.</a:t>
                      </a:r>
                      <a:r>
                        <a:rPr lang="zh-TW" altLang="en-US" sz="1600" b="1" dirty="0">
                          <a:effectLst>
                            <a:outerShdw blurRad="38100" dist="38100" dir="2700000" algn="tl">
                              <a:srgbClr val="000000">
                                <a:alpha val="43137"/>
                              </a:srgbClr>
                            </a:outerShdw>
                          </a:effectLst>
                        </a:rPr>
                        <a:t>框架核心</a:t>
                      </a:r>
                      <a:endParaRPr lang="en-US" altLang="zh-TW" sz="1600" b="1" dirty="0">
                        <a:effectLst>
                          <a:outerShdw blurRad="38100" dist="38100" dir="2700000" algn="tl">
                            <a:srgbClr val="000000">
                              <a:alpha val="43137"/>
                            </a:srgbClr>
                          </a:outerShdw>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1" dirty="0">
                          <a:effectLst>
                            <a:outerShdw blurRad="38100" dist="38100" dir="2700000" algn="tl">
                              <a:srgbClr val="000000">
                                <a:alpha val="43137"/>
                              </a:srgbClr>
                            </a:outerShdw>
                          </a:effectLst>
                        </a:rPr>
                        <a:t>(Framework Core)</a:t>
                      </a:r>
                      <a:r>
                        <a:rPr lang="zh-TW" altLang="en-US" sz="1400" b="1" dirty="0">
                          <a:effectLst>
                            <a:outerShdw blurRad="38100" dist="38100" dir="2700000" algn="tl">
                              <a:srgbClr val="000000">
                                <a:alpha val="43137"/>
                              </a:srgbClr>
                            </a:outerShdw>
                          </a:effectLst>
                        </a:rPr>
                        <a:t>            </a:t>
                      </a:r>
                      <a:endParaRPr lang="en-US" altLang="zh-TW" sz="1400" b="1" dirty="0">
                        <a:effectLst>
                          <a:outerShdw blurRad="38100" dist="38100" dir="2700000" algn="tl">
                            <a:srgbClr val="000000">
                              <a:alpha val="43137"/>
                            </a:srgbClr>
                          </a:outerShdw>
                        </a:effectLst>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400" dirty="0"/>
                        <a:t>使用易於理解的通用語言提供了一組所需的網絡安全活動和結果。</a:t>
                      </a:r>
                      <a:endParaRPr lang="en-US" altLang="zh-TW" sz="1400" dirty="0"/>
                    </a:p>
                    <a:p>
                      <a:r>
                        <a:rPr lang="zh-TW" altLang="en-US" sz="1400" dirty="0"/>
                        <a:t>核心指導組織以補充組織現有網絡安全和風險管理流程的方式管理和降低其​​網絡安全風險。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4000074"/>
                  </a:ext>
                </a:extLst>
              </a:tr>
              <a:tr h="9829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b="1" dirty="0">
                          <a:effectLst>
                            <a:outerShdw blurRad="38100" dist="38100" dir="2700000" algn="tl">
                              <a:srgbClr val="000000">
                                <a:alpha val="43137"/>
                              </a:srgbClr>
                            </a:outerShdw>
                          </a:effectLst>
                        </a:rPr>
                        <a:t>2.</a:t>
                      </a:r>
                      <a:r>
                        <a:rPr lang="zh-TW" altLang="en-US" sz="1600" b="1" dirty="0">
                          <a:effectLst>
                            <a:outerShdw blurRad="38100" dist="38100" dir="2700000" algn="tl">
                              <a:srgbClr val="000000">
                                <a:alpha val="43137"/>
                              </a:srgbClr>
                            </a:outerShdw>
                          </a:effectLst>
                        </a:rPr>
                        <a:t>框架設定檔</a:t>
                      </a:r>
                      <a:endParaRPr lang="en-US" altLang="zh-TW" sz="1600" b="1" dirty="0">
                        <a:effectLst>
                          <a:outerShdw blurRad="38100" dist="38100" dir="2700000" algn="tl">
                            <a:srgbClr val="000000">
                              <a:alpha val="43137"/>
                            </a:srgbClr>
                          </a:outerShdw>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b="1" dirty="0">
                          <a:effectLst>
                            <a:outerShdw blurRad="38100" dist="38100" dir="2700000" algn="tl">
                              <a:srgbClr val="000000">
                                <a:alpha val="43137"/>
                              </a:srgbClr>
                            </a:outerShdw>
                          </a:effectLst>
                        </a:rPr>
                        <a:t>(Framework </a:t>
                      </a:r>
                      <a:r>
                        <a:rPr lang="en-US" altLang="zh-TW" sz="1600" b="1" dirty="0">
                          <a:solidFill>
                            <a:srgbClr val="FF0000"/>
                          </a:solidFill>
                          <a:effectLst>
                            <a:outerShdw blurRad="38100" dist="38100" dir="2700000" algn="tl">
                              <a:srgbClr val="000000">
                                <a:alpha val="43137"/>
                              </a:srgbClr>
                            </a:outerShdw>
                          </a:effectLst>
                        </a:rPr>
                        <a:t>Profile</a:t>
                      </a:r>
                      <a:r>
                        <a:rPr lang="en-US" altLang="zh-TW" sz="1600" b="1" dirty="0">
                          <a:effectLst>
                            <a:outerShdw blurRad="38100" dist="38100" dir="2700000" algn="tl">
                              <a:srgbClr val="000000">
                                <a:alpha val="43137"/>
                              </a:srgbClr>
                            </a:outerShdw>
                          </a:effectLst>
                        </a:rPr>
                        <a:t>)</a:t>
                      </a:r>
                      <a:endParaRPr lang="zh-TW" altLang="en-US" sz="1600" b="1" dirty="0">
                        <a:effectLst>
                          <a:outerShdw blurRad="38100" dist="38100" dir="2700000" algn="tl">
                            <a:srgbClr val="000000">
                              <a:alpha val="43137"/>
                            </a:srgbClr>
                          </a:outerShdw>
                        </a:effectLst>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Wingdings" panose="05000000000000000000" pitchFamily="2" charset="2"/>
                        <a:buChar char="n"/>
                      </a:pPr>
                      <a:r>
                        <a:rPr lang="en-US" altLang="zh-TW" sz="1400" dirty="0"/>
                        <a:t>Framework Profiles are an organization’s unique alignment of their organizational requirements and objectives, risk appetite, and resources against the desired outcomes of the Framework Core.  </a:t>
                      </a:r>
                    </a:p>
                    <a:p>
                      <a:pPr marL="285750" indent="-285750">
                        <a:buFont typeface="Wingdings" panose="05000000000000000000" pitchFamily="2" charset="2"/>
                        <a:buChar char="n"/>
                      </a:pPr>
                      <a:r>
                        <a:rPr lang="en-US" altLang="zh-TW" sz="1400" dirty="0"/>
                        <a:t>Profiles are primarily used to identify and prioritize opportunities for improving cybersecurity at an organization.</a:t>
                      </a:r>
                    </a:p>
                    <a:p>
                      <a:pPr marL="285750" indent="-285750">
                        <a:buFont typeface="Wingdings" panose="05000000000000000000" pitchFamily="2" charset="2"/>
                        <a:buChar char="n"/>
                      </a:pPr>
                      <a:r>
                        <a:rPr lang="zh-TW" altLang="en-US" sz="1400" dirty="0"/>
                        <a:t>設定檔主要用於識別和優先考慮改善組織網絡安全的機會。</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7000473"/>
                  </a:ext>
                </a:extLst>
              </a:tr>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b="1" dirty="0">
                          <a:effectLst>
                            <a:outerShdw blurRad="38100" dist="38100" dir="2700000" algn="tl">
                              <a:srgbClr val="000000">
                                <a:alpha val="43137"/>
                              </a:srgbClr>
                            </a:outerShdw>
                          </a:effectLst>
                        </a:rPr>
                        <a:t>3.</a:t>
                      </a:r>
                      <a:r>
                        <a:rPr lang="zh-TW" altLang="en-US" sz="1600" b="1" dirty="0">
                          <a:effectLst>
                            <a:outerShdw blurRad="38100" dist="38100" dir="2700000" algn="tl">
                              <a:srgbClr val="000000">
                                <a:alpha val="43137"/>
                              </a:srgbClr>
                            </a:outerShdw>
                          </a:effectLst>
                        </a:rPr>
                        <a:t>實施層級</a:t>
                      </a:r>
                      <a:endParaRPr lang="en-US" altLang="zh-TW" sz="1600" b="1" dirty="0">
                        <a:effectLst>
                          <a:outerShdw blurRad="38100" dist="38100" dir="2700000" algn="tl">
                            <a:srgbClr val="000000">
                              <a:alpha val="43137"/>
                            </a:srgbClr>
                          </a:outerShdw>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1" dirty="0">
                          <a:effectLst>
                            <a:outerShdw blurRad="38100" dist="38100" dir="2700000" algn="tl">
                              <a:srgbClr val="000000">
                                <a:alpha val="43137"/>
                              </a:srgbClr>
                            </a:outerShdw>
                          </a:effectLst>
                        </a:rPr>
                        <a:t>(Implementation Tiers)</a:t>
                      </a:r>
                      <a:endParaRPr lang="zh-TW" altLang="en-US" sz="1400" b="1" dirty="0">
                        <a:effectLst>
                          <a:outerShdw blurRad="38100" dist="38100" dir="2700000" algn="tl">
                            <a:srgbClr val="000000">
                              <a:alpha val="43137"/>
                            </a:srgbClr>
                          </a:outerShdw>
                        </a:effectLst>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400" dirty="0"/>
                        <a:t>框架實施層通過提供有關組織如何看待網絡安全風險管理的背景來幫助組織。</a:t>
                      </a:r>
                      <a:endParaRPr lang="en-US" altLang="zh-TW" sz="1400" dirty="0"/>
                    </a:p>
                    <a:p>
                      <a:r>
                        <a:rPr lang="en-US" altLang="zh-TW" sz="1400" dirty="0"/>
                        <a:t>Tiers </a:t>
                      </a:r>
                      <a:r>
                        <a:rPr lang="zh-TW" altLang="en-US" sz="1400" dirty="0"/>
                        <a:t>指導組織考慮其網絡安全計劃的適當嚴格程度，並且通常用作討論風險偏好、任務優先級和預算的溝通工具。</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5214493"/>
                  </a:ext>
                </a:extLst>
              </a:tr>
            </a:tbl>
          </a:graphicData>
        </a:graphic>
      </p:graphicFrame>
      <p:pic>
        <p:nvPicPr>
          <p:cNvPr id="10" name="圖片 9"/>
          <p:cNvPicPr>
            <a:picLocks noChangeAspect="1"/>
          </p:cNvPicPr>
          <p:nvPr/>
        </p:nvPicPr>
        <p:blipFill>
          <a:blip r:embed="rId3"/>
          <a:stretch>
            <a:fillRect/>
          </a:stretch>
        </p:blipFill>
        <p:spPr>
          <a:xfrm>
            <a:off x="967128" y="4868743"/>
            <a:ext cx="5440599" cy="2075201"/>
          </a:xfrm>
          <a:prstGeom prst="rect">
            <a:avLst/>
          </a:prstGeom>
        </p:spPr>
      </p:pic>
      <p:sp>
        <p:nvSpPr>
          <p:cNvPr id="3" name="矩形 2"/>
          <p:cNvSpPr/>
          <p:nvPr/>
        </p:nvSpPr>
        <p:spPr>
          <a:xfrm>
            <a:off x="5197440" y="3486608"/>
            <a:ext cx="5952743" cy="276999"/>
          </a:xfrm>
          <a:prstGeom prst="rect">
            <a:avLst/>
          </a:prstGeom>
        </p:spPr>
        <p:txBody>
          <a:bodyPr wrap="square">
            <a:spAutoFit/>
          </a:bodyPr>
          <a:lstStyle/>
          <a:p>
            <a:r>
              <a:rPr lang="en-US" altLang="zh-TW" sz="1200" b="1" dirty="0">
                <a:latin typeface="標楷體" panose="03000509000000000000" pitchFamily="65" charset="-120"/>
                <a:ea typeface="標楷體" panose="03000509000000000000" pitchFamily="65" charset="-120"/>
              </a:rPr>
              <a:t>https://csrc.nist.gov/pubs/cswp/29/the-nist-cybersecurity-framework-20/ipd</a:t>
            </a:r>
            <a:endParaRPr lang="zh-TW" altLang="en-US" sz="1200" b="1" dirty="0">
              <a:latin typeface="標楷體" panose="03000509000000000000" pitchFamily="65" charset="-120"/>
              <a:ea typeface="標楷體" panose="03000509000000000000" pitchFamily="65" charset="-120"/>
            </a:endParaRPr>
          </a:p>
        </p:txBody>
      </p:sp>
      <p:sp>
        <p:nvSpPr>
          <p:cNvPr id="4" name="矩形 3"/>
          <p:cNvSpPr/>
          <p:nvPr/>
        </p:nvSpPr>
        <p:spPr>
          <a:xfrm>
            <a:off x="6527568" y="5024563"/>
            <a:ext cx="4820136" cy="276999"/>
          </a:xfrm>
          <a:prstGeom prst="rect">
            <a:avLst/>
          </a:prstGeom>
        </p:spPr>
        <p:txBody>
          <a:bodyPr wrap="square">
            <a:spAutoFit/>
          </a:bodyPr>
          <a:lstStyle/>
          <a:p>
            <a:r>
              <a:rPr lang="en-US" altLang="zh-TW" sz="1200" dirty="0">
                <a:latin typeface="標楷體" panose="03000509000000000000" pitchFamily="65" charset="-120"/>
                <a:ea typeface="標楷體" panose="03000509000000000000" pitchFamily="65" charset="-120"/>
              </a:rPr>
              <a:t>https://www.nist.gov/cyberframework/framework</a:t>
            </a:r>
            <a:endParaRPr lang="zh-TW" altLang="en-US" sz="1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4258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444967385"/>
              </p:ext>
            </p:extLst>
          </p:nvPr>
        </p:nvGraphicFramePr>
        <p:xfrm>
          <a:off x="462306" y="1552160"/>
          <a:ext cx="11523216" cy="3625234"/>
        </p:xfrm>
        <a:graphic>
          <a:graphicData uri="http://schemas.openxmlformats.org/drawingml/2006/table">
            <a:tbl>
              <a:tblPr/>
              <a:tblGrid>
                <a:gridCol w="5695359">
                  <a:extLst>
                    <a:ext uri="{9D8B030D-6E8A-4147-A177-3AD203B41FA5}">
                      <a16:colId xmlns:a16="http://schemas.microsoft.com/office/drawing/2014/main" val="1428868272"/>
                    </a:ext>
                  </a:extLst>
                </a:gridCol>
                <a:gridCol w="5827857">
                  <a:extLst>
                    <a:ext uri="{9D8B030D-6E8A-4147-A177-3AD203B41FA5}">
                      <a16:colId xmlns:a16="http://schemas.microsoft.com/office/drawing/2014/main" val="865195493"/>
                    </a:ext>
                  </a:extLst>
                </a:gridCol>
              </a:tblGrid>
              <a:tr h="405784">
                <a:tc>
                  <a:txBody>
                    <a:bodyPr/>
                    <a:lstStyle/>
                    <a:p>
                      <a:pPr algn="ctr" fontAlgn="ctr"/>
                      <a:r>
                        <a:rPr lang="zh-TW" altLang="en-US" sz="1100" b="1" dirty="0">
                          <a:solidFill>
                            <a:schemeClr val="bg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供應鏈的風險管理</a:t>
                      </a:r>
                      <a:r>
                        <a:rPr lang="en-US" altLang="zh-TW" sz="1100" b="1" dirty="0">
                          <a:solidFill>
                            <a:schemeClr val="bg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Supply Chain Risk Management (ID.SC)</a:t>
                      </a:r>
                      <a:r>
                        <a:rPr lang="en-US" sz="1100" b="1" i="0" u="none" strike="noStrike" dirty="0">
                          <a:solidFill>
                            <a:schemeClr val="bg1"/>
                          </a:solidFill>
                          <a:effectLst/>
                          <a:latin typeface="標楷體" panose="03000509000000000000" pitchFamily="65" charset="-120"/>
                          <a:ea typeface="標楷體" panose="03000509000000000000" pitchFamily="65" charset="-120"/>
                        </a:rPr>
                        <a:t>: </a:t>
                      </a:r>
                      <a:r>
                        <a:rPr lang="zh-TW" altLang="en-US" sz="1100" b="1" i="0" u="none" strike="noStrike" dirty="0">
                          <a:solidFill>
                            <a:schemeClr val="bg1"/>
                          </a:solidFill>
                          <a:effectLst/>
                          <a:latin typeface="標楷體" panose="03000509000000000000" pitchFamily="65" charset="-120"/>
                          <a:ea typeface="標楷體" panose="03000509000000000000" pitchFamily="65" charset="-120"/>
                        </a:rPr>
                        <a:t>  子項目</a:t>
                      </a:r>
                      <a:r>
                        <a:rPr lang="en-US" sz="11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100" b="1" i="0" u="none" strike="noStrike">
                          <a:solidFill>
                            <a:srgbClr val="FFFFFF"/>
                          </a:solidFill>
                          <a:effectLst/>
                          <a:latin typeface="標楷體" panose="03000509000000000000" pitchFamily="65" charset="-120"/>
                          <a:ea typeface="標楷體" panose="03000509000000000000" pitchFamily="65" charset="-120"/>
                        </a:rPr>
                        <a:t>Informative References</a:t>
                      </a:r>
                      <a:endParaRPr lang="en-US" sz="1100" b="1" i="0" u="none" strike="noStrike" dirty="0">
                        <a:solidFill>
                          <a:srgbClr val="FFFFFF"/>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4163099732"/>
                  </a:ext>
                </a:extLst>
              </a:tr>
              <a:tr h="1162232">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ID.SC-1: Cyber supply chain risk management processes are identified, established, assessed, managed, and agreed to by organizational stakeholders</a:t>
                      </a:r>
                    </a:p>
                    <a:p>
                      <a:pPr algn="l" fontAlgn="ct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網路供應鏈風險管理流程由組織利害關係人識別、建立、評估、管理和同意</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it-IT" sz="1400" b="1" i="0" u="none" strike="noStrike" dirty="0">
                          <a:solidFill>
                            <a:srgbClr val="000000"/>
                          </a:solidFill>
                          <a:effectLst/>
                          <a:latin typeface="標楷體" panose="03000509000000000000" pitchFamily="65" charset="-120"/>
                          <a:ea typeface="標楷體" panose="03000509000000000000" pitchFamily="65" charset="-120"/>
                        </a:rPr>
                        <a:t>·       CIS CSC 4</a:t>
                      </a:r>
                    </a:p>
                    <a:p>
                      <a:pPr algn="l" fontAlgn="ctr"/>
                      <a:r>
                        <a:rPr lang="it-IT" sz="1400" b="1" i="0" u="none" strike="noStrike" dirty="0">
                          <a:solidFill>
                            <a:srgbClr val="000000"/>
                          </a:solidFill>
                          <a:effectLst/>
                          <a:latin typeface="標楷體" panose="03000509000000000000" pitchFamily="65" charset="-120"/>
                          <a:ea typeface="標楷體" panose="03000509000000000000" pitchFamily="65" charset="-120"/>
                        </a:rPr>
                        <a:t>·       COBIT 5 APO10.01, APO10.04, APO12.04, APO12.05, APO13.02, BAI01.03, BAI02.03, BAI04.02</a:t>
                      </a:r>
                    </a:p>
                    <a:p>
                      <a:pPr algn="l" fontAlgn="ctr"/>
                      <a:r>
                        <a:rPr lang="it-IT" sz="1400" b="1" i="0" u="none" strike="noStrike" dirty="0">
                          <a:solidFill>
                            <a:srgbClr val="000000"/>
                          </a:solidFill>
                          <a:effectLst/>
                          <a:latin typeface="標楷體" panose="03000509000000000000" pitchFamily="65" charset="-120"/>
                          <a:ea typeface="標楷體" panose="03000509000000000000" pitchFamily="65" charset="-120"/>
                        </a:rPr>
                        <a:t>·       ISA 62443-2-1:2009 4.3.4.2</a:t>
                      </a:r>
                    </a:p>
                    <a:p>
                      <a:pPr algn="l" fontAlgn="ctr"/>
                      <a:r>
                        <a:rPr lang="it-IT" sz="1400" b="1" i="0" u="none" strike="noStrike" dirty="0">
                          <a:solidFill>
                            <a:srgbClr val="FF0000"/>
                          </a:solidFill>
                          <a:effectLst/>
                          <a:latin typeface="標楷體" panose="03000509000000000000" pitchFamily="65" charset="-120"/>
                          <a:ea typeface="標楷體" panose="03000509000000000000" pitchFamily="65" charset="-120"/>
                        </a:rPr>
                        <a:t>·       ISO/IEC 27001:2013 A.15.1.1, A.15.1.2, A.15.1.3, A.15.2.1, A.15.2.2</a:t>
                      </a:r>
                    </a:p>
                    <a:p>
                      <a:pPr algn="l" fontAlgn="ctr"/>
                      <a:r>
                        <a:rPr lang="it-IT" sz="1400" b="1" i="0" u="none" strike="noStrike" dirty="0">
                          <a:solidFill>
                            <a:srgbClr val="000000"/>
                          </a:solidFill>
                          <a:effectLst/>
                          <a:latin typeface="標楷體" panose="03000509000000000000" pitchFamily="65" charset="-120"/>
                          <a:ea typeface="標楷體" panose="03000509000000000000" pitchFamily="65" charset="-120"/>
                        </a:rPr>
                        <a:t>·       NIST SP 800-53 Rev. 4 SA-9, SA-12, PM-9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5228376"/>
                  </a:ext>
                </a:extLst>
              </a:tr>
              <a:tr h="1162232">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ID.SC-2: Suppliers and third party partners of information systems, components, and services are identified, prioritized, and assessed using a cyber supply chain risk assessment process </a:t>
                      </a:r>
                    </a:p>
                    <a:p>
                      <a:pPr algn="l" fontAlgn="ct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使用網路供應鏈風險評估流程對資訊系統、組件和服務的供應商和第三方合作夥伴進行識別、優先排序和評估</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it-IT" sz="1400" b="1" i="0" u="none" strike="noStrike" dirty="0">
                          <a:solidFill>
                            <a:srgbClr val="000000"/>
                          </a:solidFill>
                          <a:effectLst/>
                          <a:latin typeface="標楷體" panose="03000509000000000000" pitchFamily="65" charset="-120"/>
                          <a:ea typeface="標楷體" panose="03000509000000000000" pitchFamily="65" charset="-120"/>
                        </a:rPr>
                        <a:t>·       COBIT 5 APO10.01, APO10.02, APO10.04, APO10.05, APO12.01, APO12.02, APO12.03, APO12.04, APO12.05, APO12.06, APO13.02, BAI02.03</a:t>
                      </a:r>
                    </a:p>
                    <a:p>
                      <a:pPr algn="l" fontAlgn="ctr"/>
                      <a:r>
                        <a:rPr lang="it-IT" sz="1400" b="1" i="0" u="none" strike="noStrike" dirty="0">
                          <a:solidFill>
                            <a:srgbClr val="000000"/>
                          </a:solidFill>
                          <a:effectLst/>
                          <a:latin typeface="標楷體" panose="03000509000000000000" pitchFamily="65" charset="-120"/>
                          <a:ea typeface="標楷體" panose="03000509000000000000" pitchFamily="65" charset="-120"/>
                        </a:rPr>
                        <a:t>·       ISA 62443-2-1:2009 4.2.3.1, 4.2.3.2, 4.2.3.3, 4.2.3.4, 4.2.3.6, 4.2.3.8, 4.2.3.9, 4.2.3.10, 4.2.3.12, 4.2.3.13, 4.2.3.14</a:t>
                      </a:r>
                    </a:p>
                    <a:p>
                      <a:pPr algn="l" fontAlgn="ctr"/>
                      <a:r>
                        <a:rPr lang="it-IT" sz="1400" b="1" i="0" u="none" strike="noStrike" dirty="0">
                          <a:solidFill>
                            <a:srgbClr val="FF0000"/>
                          </a:solidFill>
                          <a:effectLst/>
                          <a:latin typeface="標楷體" panose="03000509000000000000" pitchFamily="65" charset="-120"/>
                          <a:ea typeface="標楷體" panose="03000509000000000000" pitchFamily="65" charset="-120"/>
                        </a:rPr>
                        <a:t>·       ISO/IEC 27001:2013 A.15.2.1, A.15.2.2</a:t>
                      </a:r>
                    </a:p>
                    <a:p>
                      <a:pPr algn="l" fontAlgn="ctr"/>
                      <a:r>
                        <a:rPr lang="it-IT" sz="1400" b="1" i="0" u="none" strike="noStrike" dirty="0">
                          <a:solidFill>
                            <a:srgbClr val="000000"/>
                          </a:solidFill>
                          <a:effectLst/>
                          <a:latin typeface="標楷體" panose="03000509000000000000" pitchFamily="65" charset="-120"/>
                          <a:ea typeface="標楷體" panose="03000509000000000000" pitchFamily="65" charset="-120"/>
                        </a:rPr>
                        <a:t>·       NIST SP 800-53 Rev. 4 RA-2, RA-3, SA-12, SA-14, SA-15, PM-9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8935527"/>
                  </a:ext>
                </a:extLst>
              </a:tr>
            </a:tbl>
          </a:graphicData>
        </a:graphic>
      </p:graphicFrame>
    </p:spTree>
    <p:extLst>
      <p:ext uri="{BB962C8B-B14F-4D97-AF65-F5344CB8AC3E}">
        <p14:creationId xmlns:p14="http://schemas.microsoft.com/office/powerpoint/2010/main" val="522623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061498390"/>
              </p:ext>
            </p:extLst>
          </p:nvPr>
        </p:nvGraphicFramePr>
        <p:xfrm>
          <a:off x="433096" y="1119541"/>
          <a:ext cx="11523216" cy="4900789"/>
        </p:xfrm>
        <a:graphic>
          <a:graphicData uri="http://schemas.openxmlformats.org/drawingml/2006/table">
            <a:tbl>
              <a:tblPr/>
              <a:tblGrid>
                <a:gridCol w="5695359">
                  <a:extLst>
                    <a:ext uri="{9D8B030D-6E8A-4147-A177-3AD203B41FA5}">
                      <a16:colId xmlns:a16="http://schemas.microsoft.com/office/drawing/2014/main" val="1428868272"/>
                    </a:ext>
                  </a:extLst>
                </a:gridCol>
                <a:gridCol w="5827857">
                  <a:extLst>
                    <a:ext uri="{9D8B030D-6E8A-4147-A177-3AD203B41FA5}">
                      <a16:colId xmlns:a16="http://schemas.microsoft.com/office/drawing/2014/main" val="865195493"/>
                    </a:ext>
                  </a:extLst>
                </a:gridCol>
              </a:tblGrid>
              <a:tr h="405784">
                <a:tc>
                  <a:txBody>
                    <a:bodyPr/>
                    <a:lstStyle/>
                    <a:p>
                      <a:pPr algn="ctr" fontAlgn="ctr"/>
                      <a:r>
                        <a:rPr lang="zh-TW" altLang="en-US" sz="1100" b="1" dirty="0">
                          <a:solidFill>
                            <a:schemeClr val="bg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供應鏈的風險管理</a:t>
                      </a:r>
                      <a:r>
                        <a:rPr lang="en-US" altLang="zh-TW" sz="1100" b="1" dirty="0">
                          <a:solidFill>
                            <a:schemeClr val="bg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Supply Chain Risk Management (ID.SC)</a:t>
                      </a:r>
                      <a:r>
                        <a:rPr lang="en-US" sz="1100" b="1" i="0" u="none" strike="noStrike" dirty="0">
                          <a:solidFill>
                            <a:schemeClr val="bg1"/>
                          </a:solidFill>
                          <a:effectLst/>
                          <a:latin typeface="標楷體" panose="03000509000000000000" pitchFamily="65" charset="-120"/>
                          <a:ea typeface="標楷體" panose="03000509000000000000" pitchFamily="65" charset="-120"/>
                        </a:rPr>
                        <a:t>: </a:t>
                      </a:r>
                      <a:r>
                        <a:rPr lang="zh-TW" altLang="en-US" sz="1100" b="1" i="0" u="none" strike="noStrike" dirty="0">
                          <a:solidFill>
                            <a:schemeClr val="bg1"/>
                          </a:solidFill>
                          <a:effectLst/>
                          <a:latin typeface="標楷體" panose="03000509000000000000" pitchFamily="65" charset="-120"/>
                          <a:ea typeface="標楷體" panose="03000509000000000000" pitchFamily="65" charset="-120"/>
                        </a:rPr>
                        <a:t>  子項目</a:t>
                      </a:r>
                      <a:r>
                        <a:rPr lang="en-US" sz="11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100" b="1" i="0" u="none" strike="noStrike">
                          <a:solidFill>
                            <a:srgbClr val="FFFFFF"/>
                          </a:solidFill>
                          <a:effectLst/>
                          <a:latin typeface="標楷體" panose="03000509000000000000" pitchFamily="65" charset="-120"/>
                          <a:ea typeface="標楷體" panose="03000509000000000000" pitchFamily="65" charset="-120"/>
                        </a:rPr>
                        <a:t>Informative References</a:t>
                      </a:r>
                      <a:endParaRPr lang="en-US" sz="1100" b="1" i="0" u="none" strike="noStrike" dirty="0">
                        <a:solidFill>
                          <a:srgbClr val="FFFFFF"/>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4163099732"/>
                  </a:ext>
                </a:extLst>
              </a:tr>
              <a:tr h="1451361">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ID.SC-3: Contracts with suppliers and third-party partners are used to implement appropriate measures designed to meet the objectives of an organization’s cybersecurity program and Cyber Supply Chain Risk Management Plan.</a:t>
                      </a:r>
                    </a:p>
                    <a:p>
                      <a:pPr algn="l" fontAlgn="ct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與供應商和第三方合作夥伴簽訂的合約用於實施旨在實現組織網路安全計畫和網路供應鏈風險管理計畫目標的適當措施。</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it-IT" sz="1400" b="1" i="0" u="none" strike="noStrike" dirty="0">
                          <a:solidFill>
                            <a:srgbClr val="000000"/>
                          </a:solidFill>
                          <a:effectLst/>
                          <a:latin typeface="標楷體" panose="03000509000000000000" pitchFamily="65" charset="-120"/>
                          <a:ea typeface="標楷體" panose="03000509000000000000" pitchFamily="65" charset="-120"/>
                        </a:rPr>
                        <a:t>·       COBIT 5 APO10.01, APO10.02, APO10.03, APO10.04, APO10.05</a:t>
                      </a:r>
                    </a:p>
                    <a:p>
                      <a:pPr algn="l" fontAlgn="ctr"/>
                      <a:r>
                        <a:rPr lang="it-IT" sz="1400" b="1" i="0" u="none" strike="noStrike" dirty="0">
                          <a:solidFill>
                            <a:srgbClr val="000000"/>
                          </a:solidFill>
                          <a:effectLst/>
                          <a:latin typeface="標楷體" panose="03000509000000000000" pitchFamily="65" charset="-120"/>
                          <a:ea typeface="標楷體" panose="03000509000000000000" pitchFamily="65" charset="-120"/>
                        </a:rPr>
                        <a:t>·       ISA 62443-2-1:2009 4.3.2.6.4, 4.3.2.6.7</a:t>
                      </a:r>
                    </a:p>
                    <a:p>
                      <a:pPr algn="l" fontAlgn="ctr"/>
                      <a:r>
                        <a:rPr lang="it-IT" sz="1400" b="1" i="0" u="none" strike="noStrike" dirty="0">
                          <a:solidFill>
                            <a:srgbClr val="FF0000"/>
                          </a:solidFill>
                          <a:effectLst/>
                          <a:latin typeface="標楷體" panose="03000509000000000000" pitchFamily="65" charset="-120"/>
                          <a:ea typeface="標楷體" panose="03000509000000000000" pitchFamily="65" charset="-120"/>
                        </a:rPr>
                        <a:t>·       ISO/IEC 27001:2013 A.15.1.1, A.15.1.2, A.15.1.3</a:t>
                      </a:r>
                    </a:p>
                    <a:p>
                      <a:pPr algn="l" fontAlgn="ctr"/>
                      <a:r>
                        <a:rPr lang="it-IT" sz="1400" b="1" i="0" u="none" strike="noStrike" dirty="0">
                          <a:solidFill>
                            <a:srgbClr val="000000"/>
                          </a:solidFill>
                          <a:effectLst/>
                          <a:latin typeface="標楷體" panose="03000509000000000000" pitchFamily="65" charset="-120"/>
                          <a:ea typeface="標楷體" panose="03000509000000000000" pitchFamily="65" charset="-120"/>
                        </a:rPr>
                        <a:t>·       NIST SP 800-53 Rev. 4 SA-9, SA-11, SA-12, PM-9</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5423330"/>
                  </a:ext>
                </a:extLst>
              </a:tr>
              <a:tr h="1198372">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ID.SC-4: Suppliers and third-party partners are routinely assessed using audits, test results, or other forms of evaluations to confirm they are meeting their contractual obligations.</a:t>
                      </a:r>
                    </a:p>
                    <a:p>
                      <a:pPr algn="l" fontAlgn="ct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定期使用審核、測試結果或其他形式的評估對供應商和第三方合作夥伴進行評估，以確認他們履行合約義務。</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COBIT 5 APO10.01, APO10.03, APO10.04, APO10.05, MEA01.01, MEA01.02, MEA01.03, MEA01.04, MEA01.05 </a:t>
                      </a:r>
                    </a:p>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62443-2-1:2009 4.3.2.6.7</a:t>
                      </a:r>
                    </a:p>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62443-3-3:2013 SR 6.1</a:t>
                      </a:r>
                    </a:p>
                    <a:p>
                      <a:pPr algn="l" fontAlgn="ctr"/>
                      <a:r>
                        <a:rPr lang="en-US" sz="1400" b="1" i="0" u="none" strike="noStrike" dirty="0">
                          <a:solidFill>
                            <a:srgbClr val="FF0000"/>
                          </a:solidFill>
                          <a:effectLst/>
                          <a:latin typeface="標楷體" panose="03000509000000000000" pitchFamily="65" charset="-120"/>
                          <a:ea typeface="標楷體" panose="03000509000000000000" pitchFamily="65" charset="-120"/>
                        </a:rPr>
                        <a:t>·       ISO/IEC 27001:2013 A.15.2.1, A.15.2.2</a:t>
                      </a:r>
                    </a:p>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 Rev. 4 AU-2, AU-6, AU-12, AU-16, PS-7, SA-9, SA-12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3976593"/>
                  </a:ext>
                </a:extLst>
              </a:tr>
              <a:tr h="1198372">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ID.SC-5: Response and recovery planning and testing are conducted with suppliers and third-party providers</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與供應商和第三方提供者一起進行回應和復原計劃和測試</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p>
                      <a:pPr algn="l" fontAlgn="ct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pt-BR" sz="1400" b="1" i="0" u="none" strike="noStrike" dirty="0">
                          <a:solidFill>
                            <a:srgbClr val="000000"/>
                          </a:solidFill>
                          <a:effectLst/>
                          <a:latin typeface="標楷體" panose="03000509000000000000" pitchFamily="65" charset="-120"/>
                          <a:ea typeface="標楷體" panose="03000509000000000000" pitchFamily="65" charset="-120"/>
                        </a:rPr>
                        <a:t>·       CIS CSC 19, 20</a:t>
                      </a:r>
                    </a:p>
                    <a:p>
                      <a:pPr algn="l" fontAlgn="ctr"/>
                      <a:r>
                        <a:rPr lang="pt-BR" sz="1400" b="1" i="0" u="none" strike="noStrike" dirty="0">
                          <a:solidFill>
                            <a:srgbClr val="000000"/>
                          </a:solidFill>
                          <a:effectLst/>
                          <a:latin typeface="標楷體" panose="03000509000000000000" pitchFamily="65" charset="-120"/>
                          <a:ea typeface="標楷體" panose="03000509000000000000" pitchFamily="65" charset="-120"/>
                        </a:rPr>
                        <a:t>·       COBIT 5 DSS04.04</a:t>
                      </a:r>
                    </a:p>
                    <a:p>
                      <a:pPr algn="l" fontAlgn="ctr"/>
                      <a:r>
                        <a:rPr lang="pt-BR" sz="1400" b="1" i="0" u="none" strike="noStrike" dirty="0">
                          <a:solidFill>
                            <a:srgbClr val="000000"/>
                          </a:solidFill>
                          <a:effectLst/>
                          <a:latin typeface="標楷體" panose="03000509000000000000" pitchFamily="65" charset="-120"/>
                          <a:ea typeface="標楷體" panose="03000509000000000000" pitchFamily="65" charset="-120"/>
                        </a:rPr>
                        <a:t>·       ISA 62443-2-1:2009 4.3.2.5.7, 4.3.4.5.11 </a:t>
                      </a:r>
                    </a:p>
                    <a:p>
                      <a:pPr algn="l" fontAlgn="ctr"/>
                      <a:r>
                        <a:rPr lang="pt-BR" sz="1400" b="1" i="0" u="none" strike="noStrike" dirty="0">
                          <a:solidFill>
                            <a:srgbClr val="000000"/>
                          </a:solidFill>
                          <a:effectLst/>
                          <a:latin typeface="標楷體" panose="03000509000000000000" pitchFamily="65" charset="-120"/>
                          <a:ea typeface="標楷體" panose="03000509000000000000" pitchFamily="65" charset="-120"/>
                        </a:rPr>
                        <a:t>·       ISA 62443-3-3:2013 SR 2.8, SR 3.3, SR.6.1, SR 7.3, SR 7.4</a:t>
                      </a:r>
                    </a:p>
                    <a:p>
                      <a:pPr algn="l" fontAlgn="ctr"/>
                      <a:r>
                        <a:rPr lang="pt-BR" sz="1400" b="1" i="0" u="none" strike="noStrike" dirty="0">
                          <a:solidFill>
                            <a:srgbClr val="FF0000"/>
                          </a:solidFill>
                          <a:effectLst/>
                          <a:latin typeface="標楷體" panose="03000509000000000000" pitchFamily="65" charset="-120"/>
                          <a:ea typeface="標楷體" panose="03000509000000000000" pitchFamily="65" charset="-120"/>
                        </a:rPr>
                        <a:t>·       ISO/IEC 27001:2013 A.17.1.3 </a:t>
                      </a:r>
                    </a:p>
                    <a:p>
                      <a:pPr algn="l" fontAlgn="ctr"/>
                      <a:r>
                        <a:rPr lang="pt-BR" sz="1400" b="1" i="0" u="none" strike="noStrike" dirty="0">
                          <a:solidFill>
                            <a:srgbClr val="000000"/>
                          </a:solidFill>
                          <a:effectLst/>
                          <a:latin typeface="標楷體" panose="03000509000000000000" pitchFamily="65" charset="-120"/>
                          <a:ea typeface="標楷體" panose="03000509000000000000" pitchFamily="65" charset="-120"/>
                        </a:rPr>
                        <a:t>·       NIST SP 800-53 Rev. 4 CP-2, CP-4, IR-3, IR-4, IR-6, IR-8, IR-9</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57725"/>
                  </a:ext>
                </a:extLst>
              </a:tr>
            </a:tbl>
          </a:graphicData>
        </a:graphic>
      </p:graphicFrame>
    </p:spTree>
    <p:extLst>
      <p:ext uri="{BB962C8B-B14F-4D97-AF65-F5344CB8AC3E}">
        <p14:creationId xmlns:p14="http://schemas.microsoft.com/office/powerpoint/2010/main" val="1417132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6" y="88502"/>
            <a:ext cx="9668969" cy="954107"/>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供應鏈的風險管理</a:t>
            </a:r>
            <a:r>
              <a:rPr lang="en-US" altLang="zh-TW" sz="2800" dirty="0">
                <a:latin typeface="標楷體" panose="03000509000000000000" pitchFamily="65" charset="-120"/>
                <a:ea typeface="標楷體" panose="03000509000000000000" pitchFamily="65" charset="-120"/>
              </a:rPr>
              <a:t>Supply Chain Risk Management (ID.SC):</a:t>
            </a:r>
            <a:r>
              <a:rPr lang="zh-TW" altLang="en-US" sz="2800" dirty="0">
                <a:latin typeface="標楷體" panose="03000509000000000000" pitchFamily="65" charset="-120"/>
                <a:ea typeface="標楷體" panose="03000509000000000000" pitchFamily="65" charset="-120"/>
              </a:rPr>
              <a:t> </a:t>
            </a:r>
            <a:endParaRPr lang="en-US" altLang="zh-TW" sz="2800" dirty="0">
              <a:latin typeface="標楷體" panose="03000509000000000000" pitchFamily="65" charset="-120"/>
              <a:ea typeface="標楷體" panose="03000509000000000000" pitchFamily="65" charset="-120"/>
            </a:endParaRPr>
          </a:p>
          <a:p>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511509" y="3429000"/>
            <a:ext cx="11612562" cy="2400657"/>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A.17.1.3  </a:t>
            </a:r>
            <a:r>
              <a:rPr lang="en-US" altLang="zh-TW" b="1" dirty="0">
                <a:solidFill>
                  <a:srgbClr val="002060"/>
                </a:solidFill>
                <a:latin typeface="標楷體" panose="03000509000000000000" pitchFamily="65" charset="-120"/>
                <a:ea typeface="標楷體" panose="03000509000000000000" pitchFamily="65" charset="-120"/>
              </a:rPr>
              <a:t>Verify, Review &amp; Evaluate Information Security Continuity</a:t>
            </a:r>
          </a:p>
          <a:p>
            <a:pPr fontAlgn="ctr"/>
            <a:endParaRPr lang="en-US" altLang="zh-TW" b="1" dirty="0">
              <a:solidFill>
                <a:srgbClr val="002060"/>
              </a:solidFill>
              <a:latin typeface="標楷體" panose="03000509000000000000" pitchFamily="65" charset="-120"/>
              <a:ea typeface="標楷體" panose="03000509000000000000" pitchFamily="65" charset="-120"/>
            </a:endParaRPr>
          </a:p>
          <a:p>
            <a:pPr fontAlgn="ctr"/>
            <a:r>
              <a:rPr lang="zh-TW" altLang="en-US" b="1" dirty="0">
                <a:solidFill>
                  <a:srgbClr val="002060"/>
                </a:solidFill>
                <a:latin typeface="標楷體" panose="03000509000000000000" pitchFamily="65" charset="-120"/>
                <a:ea typeface="標楷體" panose="03000509000000000000" pitchFamily="65" charset="-120"/>
              </a:rPr>
              <a:t>驗證、審查和評估資訊安全連續性</a:t>
            </a:r>
            <a:endParaRPr lang="en-US" altLang="zh-TW" b="1" dirty="0">
              <a:solidFill>
                <a:srgbClr val="002060"/>
              </a:solidFill>
              <a:latin typeface="標楷體" panose="03000509000000000000" pitchFamily="65" charset="-120"/>
              <a:ea typeface="標楷體" panose="03000509000000000000" pitchFamily="65" charset="-120"/>
            </a:endParaRPr>
          </a:p>
          <a:p>
            <a:pPr fontAlgn="ct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組織必須定期驗證已建立和實施的資訊安全連續性控制，以確保它們在這些情況下有效。必須定期測試、審查和評估為資訊安全連續性而實施的控制措施，以確保它們能夠針對業務、技術和風險等級的變更進行維護。</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審計員希望看到有證據顯示：定期測試計劃和控制；計劃調用和解決方案所採取的行動以及吸取的教訓的日誌；定期審查和變更管理，以確保針對變更維持計畫。</a:t>
            </a:r>
          </a:p>
        </p:txBody>
      </p:sp>
      <p:sp>
        <p:nvSpPr>
          <p:cNvPr id="7" name="矩形 6"/>
          <p:cNvSpPr/>
          <p:nvPr/>
        </p:nvSpPr>
        <p:spPr>
          <a:xfrm>
            <a:off x="3343275" y="6211669"/>
            <a:ext cx="8534400" cy="646331"/>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https://www.isms.online/iso-27001/annex-a-17-information-security-aspects-of-business-continuity-management/</a:t>
            </a:r>
            <a:endParaRPr lang="zh-TW" altLang="en-US" dirty="0">
              <a:latin typeface="標楷體" panose="03000509000000000000" pitchFamily="65" charset="-120"/>
              <a:ea typeface="標楷體" panose="03000509000000000000" pitchFamily="65" charset="-120"/>
            </a:endParaRPr>
          </a:p>
        </p:txBody>
      </p:sp>
      <p:graphicFrame>
        <p:nvGraphicFramePr>
          <p:cNvPr id="5" name="表格 4">
            <a:extLst>
              <a:ext uri="{FF2B5EF4-FFF2-40B4-BE49-F238E27FC236}">
                <a16:creationId xmlns:a16="http://schemas.microsoft.com/office/drawing/2014/main" id="{1D4B4E42-960D-46C6-93E0-61D23F303C93}"/>
              </a:ext>
            </a:extLst>
          </p:cNvPr>
          <p:cNvGraphicFramePr>
            <a:graphicFrameLocks noGrp="1"/>
          </p:cNvGraphicFramePr>
          <p:nvPr>
            <p:extLst>
              <p:ext uri="{D42A27DB-BD31-4B8C-83A1-F6EECF244321}">
                <p14:modId xmlns:p14="http://schemas.microsoft.com/office/powerpoint/2010/main" val="693894484"/>
              </p:ext>
            </p:extLst>
          </p:nvPr>
        </p:nvGraphicFramePr>
        <p:xfrm>
          <a:off x="579438" y="1086794"/>
          <a:ext cx="11476706" cy="2076503"/>
        </p:xfrm>
        <a:graphic>
          <a:graphicData uri="http://schemas.openxmlformats.org/drawingml/2006/table">
            <a:tbl>
              <a:tblPr/>
              <a:tblGrid>
                <a:gridCol w="6008023">
                  <a:extLst>
                    <a:ext uri="{9D8B030D-6E8A-4147-A177-3AD203B41FA5}">
                      <a16:colId xmlns:a16="http://schemas.microsoft.com/office/drawing/2014/main" val="1596168668"/>
                    </a:ext>
                  </a:extLst>
                </a:gridCol>
                <a:gridCol w="5468683">
                  <a:extLst>
                    <a:ext uri="{9D8B030D-6E8A-4147-A177-3AD203B41FA5}">
                      <a16:colId xmlns:a16="http://schemas.microsoft.com/office/drawing/2014/main" val="2188863571"/>
                    </a:ext>
                  </a:extLst>
                </a:gridCol>
              </a:tblGrid>
              <a:tr h="364808">
                <a:tc>
                  <a:txBody>
                    <a:bodyPr/>
                    <a:lstStyle/>
                    <a:p>
                      <a:pPr algn="ctr" fontAlgn="ct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4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121776589"/>
                  </a:ext>
                </a:extLst>
              </a:tr>
              <a:tr h="995617">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ID.SC-5: Response and recovery planning and testing are conducted with suppliers and third-party providers</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與供應商和第三方提供者一起進行回應和復原計劃和測試</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pt-BR" sz="1400" b="1" i="0" u="none" strike="noStrike" dirty="0">
                          <a:solidFill>
                            <a:srgbClr val="000000"/>
                          </a:solidFill>
                          <a:effectLst/>
                          <a:latin typeface="標楷體" panose="03000509000000000000" pitchFamily="65" charset="-120"/>
                          <a:ea typeface="標楷體" panose="03000509000000000000" pitchFamily="65" charset="-120"/>
                        </a:rPr>
                        <a:t>·       CIS CSC 19, 20</a:t>
                      </a:r>
                    </a:p>
                    <a:p>
                      <a:pPr algn="l" fontAlgn="ctr"/>
                      <a:r>
                        <a:rPr lang="pt-BR" sz="1400" b="1" i="0" u="none" strike="noStrike" dirty="0">
                          <a:solidFill>
                            <a:srgbClr val="000000"/>
                          </a:solidFill>
                          <a:effectLst/>
                          <a:latin typeface="標楷體" panose="03000509000000000000" pitchFamily="65" charset="-120"/>
                          <a:ea typeface="標楷體" panose="03000509000000000000" pitchFamily="65" charset="-120"/>
                        </a:rPr>
                        <a:t>·       COBIT 5 DSS04.04</a:t>
                      </a:r>
                    </a:p>
                    <a:p>
                      <a:pPr algn="l" fontAlgn="ctr"/>
                      <a:r>
                        <a:rPr lang="pt-BR" sz="1400" b="1" i="0" u="none" strike="noStrike" dirty="0">
                          <a:solidFill>
                            <a:srgbClr val="000000"/>
                          </a:solidFill>
                          <a:effectLst/>
                          <a:latin typeface="標楷體" panose="03000509000000000000" pitchFamily="65" charset="-120"/>
                          <a:ea typeface="標楷體" panose="03000509000000000000" pitchFamily="65" charset="-120"/>
                        </a:rPr>
                        <a:t>·       ISA 62443-2-1:2009 4.3.2.5.7, 4.3.4.5.11 </a:t>
                      </a:r>
                    </a:p>
                    <a:p>
                      <a:pPr algn="l" fontAlgn="ctr"/>
                      <a:r>
                        <a:rPr lang="pt-BR" sz="1400" b="1" i="0" u="none" strike="noStrike" dirty="0">
                          <a:solidFill>
                            <a:srgbClr val="000000"/>
                          </a:solidFill>
                          <a:effectLst/>
                          <a:latin typeface="標楷體" panose="03000509000000000000" pitchFamily="65" charset="-120"/>
                          <a:ea typeface="標楷體" panose="03000509000000000000" pitchFamily="65" charset="-120"/>
                        </a:rPr>
                        <a:t>·       ISA 62443-3-3:2013 SR 2.8, SR 3.3, SR.6.1, SR 7.3, SR 7.4</a:t>
                      </a:r>
                    </a:p>
                    <a:p>
                      <a:pPr algn="l" fontAlgn="ctr"/>
                      <a:r>
                        <a:rPr lang="pt-BR" sz="1400" b="1" i="0" u="none" strike="noStrike" dirty="0">
                          <a:solidFill>
                            <a:srgbClr val="FF0000"/>
                          </a:solidFill>
                          <a:effectLst/>
                          <a:latin typeface="標楷體" panose="03000509000000000000" pitchFamily="65" charset="-120"/>
                          <a:ea typeface="標楷體" panose="03000509000000000000" pitchFamily="65" charset="-120"/>
                        </a:rPr>
                        <a:t>·       ISO/IEC 27001:2013 A.17.1.3 </a:t>
                      </a:r>
                    </a:p>
                    <a:p>
                      <a:pPr algn="l" fontAlgn="ctr"/>
                      <a:r>
                        <a:rPr lang="pt-BR" sz="1400" b="1" i="0" u="none" strike="noStrike" dirty="0">
                          <a:solidFill>
                            <a:srgbClr val="000000"/>
                          </a:solidFill>
                          <a:effectLst/>
                          <a:latin typeface="標楷體" panose="03000509000000000000" pitchFamily="65" charset="-120"/>
                          <a:ea typeface="標楷體" panose="03000509000000000000" pitchFamily="65" charset="-120"/>
                        </a:rPr>
                        <a:t>·       NIST SP 800-53 Rev. 4 CP-2, CP-4, IR-3, IR-4, IR-6, IR-8, IR-9</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855736"/>
                  </a:ext>
                </a:extLst>
              </a:tr>
            </a:tbl>
          </a:graphicData>
        </a:graphic>
      </p:graphicFrame>
    </p:spTree>
    <p:extLst>
      <p:ext uri="{BB962C8B-B14F-4D97-AF65-F5344CB8AC3E}">
        <p14:creationId xmlns:p14="http://schemas.microsoft.com/office/powerpoint/2010/main" val="1217143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894164684"/>
              </p:ext>
            </p:extLst>
          </p:nvPr>
        </p:nvGraphicFramePr>
        <p:xfrm>
          <a:off x="1189704" y="786582"/>
          <a:ext cx="9516766" cy="5906588"/>
        </p:xfrm>
        <a:graphic>
          <a:graphicData uri="http://schemas.openxmlformats.org/drawingml/2006/table">
            <a:tbl>
              <a:tblPr firstRow="1" bandRow="1">
                <a:tableStyleId>{5C22544A-7EE6-4342-B048-85BDC9FD1C3A}</a:tableStyleId>
              </a:tblPr>
              <a:tblGrid>
                <a:gridCol w="2797977">
                  <a:extLst>
                    <a:ext uri="{9D8B030D-6E8A-4147-A177-3AD203B41FA5}">
                      <a16:colId xmlns:a16="http://schemas.microsoft.com/office/drawing/2014/main" val="2865291928"/>
                    </a:ext>
                  </a:extLst>
                </a:gridCol>
                <a:gridCol w="6718789">
                  <a:extLst>
                    <a:ext uri="{9D8B030D-6E8A-4147-A177-3AD203B41FA5}">
                      <a16:colId xmlns:a16="http://schemas.microsoft.com/office/drawing/2014/main" val="3773730077"/>
                    </a:ext>
                  </a:extLst>
                </a:gridCol>
              </a:tblGrid>
              <a:tr h="298292">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dirty="0">
                          <a:effectLst/>
                          <a:latin typeface="標楷體" panose="03000509000000000000" pitchFamily="65" charset="-120"/>
                          <a:ea typeface="標楷體" panose="03000509000000000000" pitchFamily="65" charset="-120"/>
                        </a:rPr>
                        <a:t>保護</a:t>
                      </a:r>
                      <a:r>
                        <a:rPr lang="en-US" altLang="zh-TW" sz="1400" dirty="0">
                          <a:effectLst/>
                          <a:latin typeface="標楷體" panose="03000509000000000000" pitchFamily="65" charset="-120"/>
                          <a:ea typeface="標楷體" panose="03000509000000000000" pitchFamily="65" charset="-120"/>
                        </a:rPr>
                        <a:t>(Protect) PR</a:t>
                      </a:r>
                      <a:endParaRPr lang="zh-TW" altLang="en-US" sz="1400" dirty="0">
                        <a:effectLst/>
                        <a:latin typeface="標楷體" panose="03000509000000000000" pitchFamily="65" charset="-120"/>
                        <a:ea typeface="標楷體" panose="03000509000000000000" pitchFamily="65" charset="-120"/>
                      </a:endParaRPr>
                    </a:p>
                  </a:txBody>
                  <a:tcPr marL="68580" marR="68580" marT="34290" marB="34290">
                    <a:lnB w="12700" cap="flat" cmpd="sng" algn="ctr">
                      <a:solidFill>
                        <a:schemeClr val="tx1"/>
                      </a:solidFill>
                      <a:prstDash val="solid"/>
                      <a:round/>
                      <a:headEnd type="none" w="med" len="med"/>
                      <a:tailEnd type="none" w="med" len="med"/>
                    </a:lnB>
                    <a:solidFill>
                      <a:srgbClr val="7030A0"/>
                    </a:solidFill>
                  </a:tcPr>
                </a:tc>
                <a:tc hMerge="1">
                  <a:txBody>
                    <a:bodyPr/>
                    <a:lstStyle/>
                    <a:p>
                      <a:endParaRPr lang="zh-TW" altLang="en-US" dirty="0"/>
                    </a:p>
                  </a:txBody>
                  <a:tcPr/>
                </a:tc>
                <a:extLst>
                  <a:ext uri="{0D108BD9-81ED-4DB2-BD59-A6C34878D82A}">
                    <a16:rowId xmlns:a16="http://schemas.microsoft.com/office/drawing/2014/main" val="4206740333"/>
                  </a:ext>
                </a:extLst>
              </a:tr>
              <a:tr h="1201231">
                <a:tc>
                  <a:txBody>
                    <a:bodyPr/>
                    <a:lstStyle/>
                    <a:p>
                      <a:r>
                        <a:rPr lang="en-US" altLang="zh-TW" sz="1400" b="1" dirty="0">
                          <a:solidFill>
                            <a:srgbClr val="FF0000"/>
                          </a:solidFill>
                          <a:effectLst/>
                          <a:latin typeface="標楷體" panose="03000509000000000000" pitchFamily="65" charset="-120"/>
                          <a:ea typeface="標楷體" panose="03000509000000000000" pitchFamily="65" charset="-120"/>
                        </a:rPr>
                        <a:t>Identity Management, Authentication and Access Control (PR.AC)</a:t>
                      </a:r>
                    </a:p>
                    <a:p>
                      <a:r>
                        <a:rPr lang="zh-TW" altLang="en-US" sz="1400" b="1" dirty="0">
                          <a:solidFill>
                            <a:srgbClr val="FF0000"/>
                          </a:solidFill>
                          <a:effectLst/>
                          <a:latin typeface="標楷體" panose="03000509000000000000" pitchFamily="65" charset="-120"/>
                          <a:ea typeface="標楷體" panose="03000509000000000000" pitchFamily="65" charset="-120"/>
                        </a:rPr>
                        <a:t>身分管理、身分驗證和存取控制</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a:effectLst/>
                          <a:latin typeface="標楷體" panose="03000509000000000000" pitchFamily="65" charset="-120"/>
                          <a:ea typeface="標楷體" panose="03000509000000000000" pitchFamily="65" charset="-120"/>
                        </a:rPr>
                        <a:t>Access to physical and logical assets and associated facilities is limited to authorized users, processes, and devices, and is managed consistent with the assessed risk of unauthorized access to authorized activities and transactions.</a:t>
                      </a:r>
                      <a:endParaRPr lang="zh-TW" altLang="en-US" sz="1400" b="1" dirty="0">
                        <a:effectLst/>
                        <a:latin typeface="標楷體" panose="03000509000000000000" pitchFamily="65" charset="-120"/>
                        <a:ea typeface="標楷體" panose="03000509000000000000" pitchFamily="65" charset="-12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4573359"/>
                  </a:ext>
                </a:extLst>
              </a:tr>
              <a:tr h="988799">
                <a:tc>
                  <a:txBody>
                    <a:bodyPr/>
                    <a:lstStyle/>
                    <a:p>
                      <a:r>
                        <a:rPr lang="en-US" altLang="zh-TW" sz="1400" b="1" dirty="0">
                          <a:effectLst/>
                          <a:latin typeface="標楷體" panose="03000509000000000000" pitchFamily="65" charset="-120"/>
                          <a:ea typeface="標楷體" panose="03000509000000000000" pitchFamily="65" charset="-120"/>
                        </a:rPr>
                        <a:t>Awareness and Training (PR.AT)</a:t>
                      </a:r>
                    </a:p>
                    <a:p>
                      <a:pPr marL="0" marR="0" indent="0" algn="l" defTabSz="457200" rtl="0" eaLnBrk="1" fontAlgn="auto" latinLnBrk="0" hangingPunct="1">
                        <a:lnSpc>
                          <a:spcPct val="100000"/>
                        </a:lnSpc>
                        <a:spcBef>
                          <a:spcPts val="0"/>
                        </a:spcBef>
                        <a:spcAft>
                          <a:spcPts val="0"/>
                        </a:spcAft>
                        <a:buClrTx/>
                        <a:buSzTx/>
                        <a:buFontTx/>
                        <a:buNone/>
                        <a:tabLst/>
                        <a:defRPr/>
                      </a:pPr>
                      <a:r>
                        <a:rPr lang="zh-TW" altLang="en-US" sz="1400" b="1" dirty="0">
                          <a:solidFill>
                            <a:schemeClr val="tx1"/>
                          </a:solidFill>
                          <a:effectLst/>
                          <a:latin typeface="標楷體" panose="03000509000000000000" pitchFamily="65" charset="-120"/>
                          <a:ea typeface="標楷體" panose="03000509000000000000" pitchFamily="65" charset="-120"/>
                        </a:rPr>
                        <a:t>認知與教育訓練</a:t>
                      </a:r>
                      <a:endParaRPr lang="en-US" altLang="zh-TW" sz="1400" b="1" dirty="0">
                        <a:solidFill>
                          <a:schemeClr val="tx1"/>
                        </a:solidFill>
                        <a:effectLst/>
                        <a:latin typeface="標楷體" panose="03000509000000000000" pitchFamily="65" charset="-120"/>
                        <a:ea typeface="標楷體" panose="03000509000000000000" pitchFamily="65" charset="-12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a:effectLst/>
                          <a:latin typeface="標楷體" panose="03000509000000000000" pitchFamily="65" charset="-120"/>
                          <a:ea typeface="標楷體" panose="03000509000000000000" pitchFamily="65" charset="-120"/>
                        </a:rPr>
                        <a:t>The organization’s personnel and partners are provided cybersecurity awareness education and are trained to perform their cybersecurity-related duties and responsibilities consistent with related policies, procedures, and agreements.</a:t>
                      </a:r>
                      <a:endParaRPr lang="zh-TW" altLang="en-US" sz="1400" b="1" dirty="0">
                        <a:effectLst/>
                        <a:latin typeface="標楷體" panose="03000509000000000000" pitchFamily="65" charset="-120"/>
                        <a:ea typeface="標楷體" panose="03000509000000000000" pitchFamily="65" charset="-12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6902870"/>
                  </a:ext>
                </a:extLst>
              </a:tr>
              <a:tr h="749761">
                <a:tc>
                  <a:txBody>
                    <a:bodyPr/>
                    <a:lstStyle/>
                    <a:p>
                      <a:r>
                        <a:rPr lang="en-US" altLang="zh-TW" sz="1400" b="1" dirty="0">
                          <a:effectLst/>
                          <a:latin typeface="標楷體" panose="03000509000000000000" pitchFamily="65" charset="-120"/>
                          <a:ea typeface="標楷體" panose="03000509000000000000" pitchFamily="65" charset="-120"/>
                        </a:rPr>
                        <a:t>Data Security (PR.DS)</a:t>
                      </a:r>
                    </a:p>
                    <a:p>
                      <a:r>
                        <a:rPr lang="zh-TW" altLang="en-US" sz="1400" b="1" dirty="0">
                          <a:effectLst/>
                          <a:latin typeface="標楷體" panose="03000509000000000000" pitchFamily="65" charset="-120"/>
                          <a:ea typeface="標楷體" panose="03000509000000000000" pitchFamily="65" charset="-120"/>
                        </a:rPr>
                        <a:t>資料安全</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a:effectLst/>
                          <a:latin typeface="標楷體" panose="03000509000000000000" pitchFamily="65" charset="-120"/>
                          <a:ea typeface="標楷體" panose="03000509000000000000" pitchFamily="65" charset="-120"/>
                        </a:rPr>
                        <a:t>Information and records (data) are managed consistent with the organization’s risk strategy to protect the confidentiality, integrity, and availability of information.</a:t>
                      </a:r>
                      <a:endParaRPr lang="zh-TW" altLang="en-US" sz="1400" b="1" dirty="0">
                        <a:effectLst/>
                        <a:latin typeface="標楷體" panose="03000509000000000000" pitchFamily="65" charset="-120"/>
                        <a:ea typeface="標楷體" panose="03000509000000000000" pitchFamily="65" charset="-12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4325100"/>
                  </a:ext>
                </a:extLst>
              </a:tr>
              <a:tr h="975496">
                <a:tc>
                  <a:txBody>
                    <a:bodyPr/>
                    <a:lstStyle/>
                    <a:p>
                      <a:r>
                        <a:rPr lang="en-US" altLang="zh-TW" sz="1400" b="1" dirty="0">
                          <a:effectLst/>
                          <a:latin typeface="標楷體" panose="03000509000000000000" pitchFamily="65" charset="-120"/>
                          <a:ea typeface="標楷體" panose="03000509000000000000" pitchFamily="65" charset="-120"/>
                        </a:rPr>
                        <a:t>Information Protection Processes and Procedures (PR.IP)</a:t>
                      </a:r>
                    </a:p>
                    <a:p>
                      <a:r>
                        <a:rPr lang="zh-TW" altLang="en-US" sz="1400" b="1" dirty="0">
                          <a:solidFill>
                            <a:schemeClr val="tx1"/>
                          </a:solidFill>
                          <a:effectLst/>
                          <a:latin typeface="標楷體" panose="03000509000000000000" pitchFamily="65" charset="-120"/>
                          <a:ea typeface="標楷體" panose="03000509000000000000" pitchFamily="65" charset="-120"/>
                        </a:rPr>
                        <a:t>資料保護與程式</a:t>
                      </a:r>
                      <a:endParaRPr lang="zh-TW" altLang="en-US" sz="1400" b="1" dirty="0">
                        <a:effectLst/>
                        <a:latin typeface="標楷體" panose="03000509000000000000" pitchFamily="65" charset="-120"/>
                        <a:ea typeface="標楷體" panose="03000509000000000000" pitchFamily="65" charset="-12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a:effectLst/>
                          <a:latin typeface="標楷體" panose="03000509000000000000" pitchFamily="65" charset="-120"/>
                          <a:ea typeface="標楷體" panose="03000509000000000000" pitchFamily="65" charset="-120"/>
                        </a:rPr>
                        <a:t>Security policies (that address purpose, scope, roles, responsibilities, management commitment, and coordination among organizational entities), processes, and procedures are maintained and used to manage protection of information systems and assets.</a:t>
                      </a:r>
                      <a:endParaRPr lang="zh-TW" altLang="en-US" sz="1400" b="1" dirty="0">
                        <a:effectLst/>
                        <a:latin typeface="標楷體" panose="03000509000000000000" pitchFamily="65" charset="-120"/>
                        <a:ea typeface="標楷體" panose="03000509000000000000" pitchFamily="65" charset="-12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6746922"/>
                  </a:ext>
                </a:extLst>
              </a:tr>
              <a:tr h="7497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1" dirty="0">
                          <a:effectLst/>
                          <a:latin typeface="標楷體" panose="03000509000000000000" pitchFamily="65" charset="-120"/>
                          <a:ea typeface="標楷體" panose="03000509000000000000" pitchFamily="65" charset="-120"/>
                        </a:rPr>
                        <a:t>Maintenance (PR.MA)</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1" dirty="0">
                          <a:effectLst/>
                          <a:latin typeface="標楷體" panose="03000509000000000000" pitchFamily="65" charset="-120"/>
                          <a:ea typeface="標楷體" panose="03000509000000000000" pitchFamily="65" charset="-120"/>
                        </a:rPr>
                        <a:t>維護</a:t>
                      </a:r>
                      <a:endParaRPr lang="en-US" altLang="zh-TW" sz="1400" b="1" dirty="0">
                        <a:effectLst/>
                        <a:latin typeface="標楷體" panose="03000509000000000000" pitchFamily="65" charset="-120"/>
                        <a:ea typeface="標楷體" panose="03000509000000000000" pitchFamily="65" charset="-12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a:effectLst/>
                          <a:latin typeface="標楷體" panose="03000509000000000000" pitchFamily="65" charset="-120"/>
                          <a:ea typeface="標楷體" panose="03000509000000000000" pitchFamily="65" charset="-120"/>
                        </a:rPr>
                        <a:t>Maintenance and repairs of industrial control and information system components are performed consistent with policies and procedures.</a:t>
                      </a:r>
                      <a:endParaRPr lang="zh-TW" altLang="en-US" sz="1400" b="1" dirty="0">
                        <a:effectLst/>
                        <a:latin typeface="標楷體" panose="03000509000000000000" pitchFamily="65" charset="-120"/>
                        <a:ea typeface="標楷體" panose="03000509000000000000" pitchFamily="65" charset="-12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9671707"/>
                  </a:ext>
                </a:extLst>
              </a:tr>
              <a:tr h="9432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1" dirty="0">
                          <a:solidFill>
                            <a:srgbClr val="FF0000"/>
                          </a:solidFill>
                          <a:effectLst/>
                          <a:latin typeface="標楷體" panose="03000509000000000000" pitchFamily="65" charset="-120"/>
                          <a:ea typeface="標楷體" panose="03000509000000000000" pitchFamily="65" charset="-120"/>
                        </a:rPr>
                        <a:t>Protective Technology (PR.PT)</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1" dirty="0">
                          <a:solidFill>
                            <a:srgbClr val="FF0000"/>
                          </a:solidFill>
                          <a:effectLst/>
                          <a:latin typeface="標楷體" panose="03000509000000000000" pitchFamily="65" charset="-120"/>
                          <a:ea typeface="標楷體" panose="03000509000000000000" pitchFamily="65" charset="-120"/>
                        </a:rPr>
                        <a:t>防護技術</a:t>
                      </a:r>
                      <a:endParaRPr lang="en-US" altLang="zh-TW" sz="1400" b="1" dirty="0">
                        <a:solidFill>
                          <a:srgbClr val="FF0000"/>
                        </a:solidFill>
                        <a:effectLst/>
                        <a:latin typeface="標楷體" panose="03000509000000000000" pitchFamily="65" charset="-120"/>
                        <a:ea typeface="標楷體" panose="03000509000000000000" pitchFamily="65" charset="-12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a:solidFill>
                            <a:schemeClr val="tx1"/>
                          </a:solidFill>
                          <a:effectLst/>
                          <a:latin typeface="標楷體" panose="03000509000000000000" pitchFamily="65" charset="-120"/>
                          <a:ea typeface="標楷體" panose="03000509000000000000" pitchFamily="65" charset="-120"/>
                        </a:rPr>
                        <a:t>Technical security solutions are managed to ensure the security and resilience of systems and assets, consistent with related policies, procedures, and agreements.</a:t>
                      </a:r>
                      <a:endParaRPr lang="zh-TW" altLang="en-US" sz="1400" b="1" dirty="0">
                        <a:solidFill>
                          <a:schemeClr val="tx1"/>
                        </a:solidFill>
                        <a:effectLst/>
                        <a:latin typeface="標楷體" panose="03000509000000000000" pitchFamily="65" charset="-120"/>
                        <a:ea typeface="標楷體" panose="03000509000000000000" pitchFamily="65" charset="-12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9040453"/>
                  </a:ext>
                </a:extLst>
              </a:tr>
            </a:tbl>
          </a:graphicData>
        </a:graphic>
      </p:graphicFrame>
      <p:sp>
        <p:nvSpPr>
          <p:cNvPr id="6" name="矩形 5"/>
          <p:cNvSpPr/>
          <p:nvPr/>
        </p:nvSpPr>
        <p:spPr>
          <a:xfrm>
            <a:off x="958153" y="77892"/>
            <a:ext cx="5137847" cy="594059"/>
          </a:xfrm>
          <a:prstGeom prst="rect">
            <a:avLst/>
          </a:prstGeom>
        </p:spPr>
        <p:txBody>
          <a:bodyPr wrap="square">
            <a:spAutoFit/>
          </a:bodyPr>
          <a:lstStyle/>
          <a:p>
            <a:r>
              <a:rPr lang="zh-TW" altLang="en-US" sz="3200" dirty="0">
                <a:latin typeface="標楷體" panose="03000509000000000000" pitchFamily="65" charset="-120"/>
                <a:ea typeface="標楷體" panose="03000509000000000000" pitchFamily="65" charset="-120"/>
              </a:rPr>
              <a:t>功能 </a:t>
            </a:r>
            <a:r>
              <a:rPr lang="en-US" altLang="zh-TW" sz="3200" dirty="0">
                <a:latin typeface="標楷體" panose="03000509000000000000" pitchFamily="65" charset="-120"/>
                <a:ea typeface="標楷體" panose="03000509000000000000" pitchFamily="65" charset="-120"/>
              </a:rPr>
              <a:t>2:</a:t>
            </a:r>
            <a:r>
              <a:rPr lang="zh-TW" altLang="en-US" sz="3200" dirty="0">
                <a:latin typeface="標楷體" panose="03000509000000000000" pitchFamily="65" charset="-120"/>
                <a:ea typeface="標楷體" panose="03000509000000000000" pitchFamily="65" charset="-120"/>
              </a:rPr>
              <a:t>保護</a:t>
            </a:r>
            <a:r>
              <a:rPr lang="en-US" altLang="zh-TW" sz="3200" dirty="0">
                <a:latin typeface="標楷體" panose="03000509000000000000" pitchFamily="65" charset="-120"/>
                <a:ea typeface="標楷體" panose="03000509000000000000" pitchFamily="65" charset="-120"/>
              </a:rPr>
              <a:t>(Protect) PR</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802762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392224052"/>
              </p:ext>
            </p:extLst>
          </p:nvPr>
        </p:nvGraphicFramePr>
        <p:xfrm>
          <a:off x="1189704" y="671950"/>
          <a:ext cx="10314038" cy="6070732"/>
        </p:xfrm>
        <a:graphic>
          <a:graphicData uri="http://schemas.openxmlformats.org/drawingml/2006/table">
            <a:tbl>
              <a:tblPr firstRow="1" bandRow="1">
                <a:tableStyleId>{5C22544A-7EE6-4342-B048-85BDC9FD1C3A}</a:tableStyleId>
              </a:tblPr>
              <a:tblGrid>
                <a:gridCol w="3032379">
                  <a:extLst>
                    <a:ext uri="{9D8B030D-6E8A-4147-A177-3AD203B41FA5}">
                      <a16:colId xmlns:a16="http://schemas.microsoft.com/office/drawing/2014/main" val="2865291928"/>
                    </a:ext>
                  </a:extLst>
                </a:gridCol>
                <a:gridCol w="7281659">
                  <a:extLst>
                    <a:ext uri="{9D8B030D-6E8A-4147-A177-3AD203B41FA5}">
                      <a16:colId xmlns:a16="http://schemas.microsoft.com/office/drawing/2014/main" val="3773730077"/>
                    </a:ext>
                  </a:extLst>
                </a:gridCol>
              </a:tblGrid>
              <a:tr h="304081">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dirty="0">
                          <a:effectLst/>
                          <a:latin typeface="標楷體" panose="03000509000000000000" pitchFamily="65" charset="-120"/>
                          <a:ea typeface="標楷體" panose="03000509000000000000" pitchFamily="65" charset="-120"/>
                        </a:rPr>
                        <a:t>保護</a:t>
                      </a:r>
                      <a:r>
                        <a:rPr lang="en-US" altLang="zh-TW" sz="1400" dirty="0">
                          <a:effectLst/>
                          <a:latin typeface="標楷體" panose="03000509000000000000" pitchFamily="65" charset="-120"/>
                          <a:ea typeface="標楷體" panose="03000509000000000000" pitchFamily="65" charset="-120"/>
                        </a:rPr>
                        <a:t>(Protect) PR</a:t>
                      </a:r>
                      <a:endParaRPr lang="zh-TW" altLang="en-US" sz="1400" dirty="0">
                        <a:effectLst/>
                        <a:latin typeface="標楷體" panose="03000509000000000000" pitchFamily="65" charset="-120"/>
                        <a:ea typeface="標楷體" panose="03000509000000000000" pitchFamily="65" charset="-120"/>
                      </a:endParaRPr>
                    </a:p>
                  </a:txBody>
                  <a:tcPr marL="68580" marR="68580" marT="34290" marB="34290">
                    <a:lnB w="12700" cap="flat" cmpd="sng" algn="ctr">
                      <a:solidFill>
                        <a:schemeClr val="tx1"/>
                      </a:solidFill>
                      <a:prstDash val="solid"/>
                      <a:round/>
                      <a:headEnd type="none" w="med" len="med"/>
                      <a:tailEnd type="none" w="med" len="med"/>
                    </a:lnB>
                    <a:solidFill>
                      <a:srgbClr val="7030A0"/>
                    </a:solidFill>
                  </a:tcPr>
                </a:tc>
                <a:tc hMerge="1">
                  <a:txBody>
                    <a:bodyPr/>
                    <a:lstStyle/>
                    <a:p>
                      <a:endParaRPr lang="zh-TW" altLang="en-US" dirty="0"/>
                    </a:p>
                  </a:txBody>
                  <a:tcPr/>
                </a:tc>
                <a:extLst>
                  <a:ext uri="{0D108BD9-81ED-4DB2-BD59-A6C34878D82A}">
                    <a16:rowId xmlns:a16="http://schemas.microsoft.com/office/drawing/2014/main" val="4206740333"/>
                  </a:ext>
                </a:extLst>
              </a:tr>
              <a:tr h="1224544">
                <a:tc>
                  <a:txBody>
                    <a:bodyPr/>
                    <a:lstStyle/>
                    <a:p>
                      <a:r>
                        <a:rPr lang="en-US" altLang="zh-TW" sz="1600" b="1" dirty="0">
                          <a:solidFill>
                            <a:srgbClr val="FF0000"/>
                          </a:solidFill>
                          <a:effectLst/>
                          <a:latin typeface="標楷體" panose="03000509000000000000" pitchFamily="65" charset="-120"/>
                          <a:ea typeface="標楷體" panose="03000509000000000000" pitchFamily="65" charset="-120"/>
                        </a:rPr>
                        <a:t>Identity Management, Authentication and Access Control (PR.AC)</a:t>
                      </a:r>
                    </a:p>
                    <a:p>
                      <a:r>
                        <a:rPr lang="zh-TW" altLang="en-US" sz="1600" b="1" dirty="0">
                          <a:solidFill>
                            <a:srgbClr val="FF0000"/>
                          </a:solidFill>
                          <a:effectLst/>
                          <a:latin typeface="標楷體" panose="03000509000000000000" pitchFamily="65" charset="-120"/>
                          <a:ea typeface="標楷體" panose="03000509000000000000" pitchFamily="65" charset="-120"/>
                        </a:rPr>
                        <a:t>身分管理、身分驗證和存取控制</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600" b="1" dirty="0">
                          <a:effectLst/>
                          <a:latin typeface="標楷體" panose="03000509000000000000" pitchFamily="65" charset="-120"/>
                          <a:ea typeface="標楷體" panose="03000509000000000000" pitchFamily="65" charset="-120"/>
                        </a:rPr>
                        <a:t>對實體和邏輯資產及相關設施的存取僅限於授權使用者、流程和設備，並根據對授權活動和交易的未授權存取的評估風險進行管理。</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4573359"/>
                  </a:ext>
                </a:extLst>
              </a:tr>
              <a:tr h="1007989">
                <a:tc>
                  <a:txBody>
                    <a:bodyPr/>
                    <a:lstStyle/>
                    <a:p>
                      <a:r>
                        <a:rPr lang="en-US" altLang="zh-TW" sz="1600" b="1" dirty="0">
                          <a:effectLst/>
                          <a:latin typeface="標楷體" panose="03000509000000000000" pitchFamily="65" charset="-120"/>
                          <a:ea typeface="標楷體" panose="03000509000000000000" pitchFamily="65" charset="-120"/>
                        </a:rPr>
                        <a:t>Awareness and Training (PR.AT)</a:t>
                      </a:r>
                    </a:p>
                    <a:p>
                      <a:pPr marL="0" marR="0" indent="0" algn="l" defTabSz="457200" rtl="0" eaLnBrk="1" fontAlgn="auto" latinLnBrk="0" hangingPunct="1">
                        <a:lnSpc>
                          <a:spcPct val="100000"/>
                        </a:lnSpc>
                        <a:spcBef>
                          <a:spcPts val="0"/>
                        </a:spcBef>
                        <a:spcAft>
                          <a:spcPts val="0"/>
                        </a:spcAft>
                        <a:buClrTx/>
                        <a:buSzTx/>
                        <a:buFontTx/>
                        <a:buNone/>
                        <a:tabLst/>
                        <a:defRPr/>
                      </a:pPr>
                      <a:r>
                        <a:rPr lang="zh-TW" altLang="en-US" sz="1600" b="1" dirty="0">
                          <a:solidFill>
                            <a:schemeClr val="tx1"/>
                          </a:solidFill>
                          <a:effectLst/>
                          <a:latin typeface="標楷體" panose="03000509000000000000" pitchFamily="65" charset="-120"/>
                          <a:ea typeface="標楷體" panose="03000509000000000000" pitchFamily="65" charset="-120"/>
                        </a:rPr>
                        <a:t>認知與教育訓練</a:t>
                      </a:r>
                      <a:endParaRPr lang="en-US" altLang="zh-TW" sz="1600" b="1" dirty="0">
                        <a:solidFill>
                          <a:schemeClr val="tx1"/>
                        </a:solidFill>
                        <a:effectLst/>
                        <a:latin typeface="標楷體" panose="03000509000000000000" pitchFamily="65" charset="-120"/>
                        <a:ea typeface="標楷體" panose="03000509000000000000" pitchFamily="65" charset="-12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600" b="1" dirty="0">
                          <a:effectLst/>
                          <a:latin typeface="標楷體" panose="03000509000000000000" pitchFamily="65" charset="-120"/>
                          <a:ea typeface="標楷體" panose="03000509000000000000" pitchFamily="65" charset="-120"/>
                        </a:rPr>
                        <a:t>為組織的人員和合作夥伴提供網路安全意識教育，並接受培訓以根據相關政策、程序和協議履行與網路安全相關的職責和責任。</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6902870"/>
                  </a:ext>
                </a:extLst>
              </a:tr>
              <a:tr h="764312">
                <a:tc>
                  <a:txBody>
                    <a:bodyPr/>
                    <a:lstStyle/>
                    <a:p>
                      <a:r>
                        <a:rPr lang="en-US" altLang="zh-TW" sz="1600" b="1" dirty="0">
                          <a:effectLst/>
                          <a:latin typeface="標楷體" panose="03000509000000000000" pitchFamily="65" charset="-120"/>
                          <a:ea typeface="標楷體" panose="03000509000000000000" pitchFamily="65" charset="-120"/>
                        </a:rPr>
                        <a:t>Data Security (PR.DS)</a:t>
                      </a:r>
                    </a:p>
                    <a:p>
                      <a:r>
                        <a:rPr lang="zh-TW" altLang="en-US" sz="1600" b="1" dirty="0">
                          <a:effectLst/>
                          <a:latin typeface="標楷體" panose="03000509000000000000" pitchFamily="65" charset="-120"/>
                          <a:ea typeface="標楷體" panose="03000509000000000000" pitchFamily="65" charset="-120"/>
                        </a:rPr>
                        <a:t>資料安全</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600" b="1" dirty="0">
                          <a:effectLst/>
                          <a:latin typeface="標楷體" panose="03000509000000000000" pitchFamily="65" charset="-120"/>
                          <a:ea typeface="標楷體" panose="03000509000000000000" pitchFamily="65" charset="-120"/>
                        </a:rPr>
                        <a:t>資訊和記錄（資料）的管理與組織的風險策略保持一致，以保護資訊的機密性、完整性和可用性。</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4325100"/>
                  </a:ext>
                </a:extLst>
              </a:tr>
              <a:tr h="994428">
                <a:tc>
                  <a:txBody>
                    <a:bodyPr/>
                    <a:lstStyle/>
                    <a:p>
                      <a:r>
                        <a:rPr lang="en-US" altLang="zh-TW" sz="1600" b="1" dirty="0">
                          <a:effectLst/>
                          <a:latin typeface="標楷體" panose="03000509000000000000" pitchFamily="65" charset="-120"/>
                          <a:ea typeface="標楷體" panose="03000509000000000000" pitchFamily="65" charset="-120"/>
                        </a:rPr>
                        <a:t>Information Protection Processes and Procedures (PR.IP)</a:t>
                      </a:r>
                    </a:p>
                    <a:p>
                      <a:r>
                        <a:rPr lang="zh-TW" altLang="en-US" sz="1600" b="1" dirty="0">
                          <a:solidFill>
                            <a:schemeClr val="tx1"/>
                          </a:solidFill>
                          <a:effectLst/>
                          <a:latin typeface="標楷體" panose="03000509000000000000" pitchFamily="65" charset="-120"/>
                          <a:ea typeface="標楷體" panose="03000509000000000000" pitchFamily="65" charset="-120"/>
                        </a:rPr>
                        <a:t>資料保護與程式</a:t>
                      </a:r>
                      <a:endParaRPr lang="zh-TW" altLang="en-US" sz="1600" b="1" dirty="0">
                        <a:effectLst/>
                        <a:latin typeface="標楷體" panose="03000509000000000000" pitchFamily="65" charset="-120"/>
                        <a:ea typeface="標楷體" panose="03000509000000000000" pitchFamily="65" charset="-12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600" b="1" dirty="0">
                          <a:effectLst/>
                          <a:latin typeface="標楷體" panose="03000509000000000000" pitchFamily="65" charset="-120"/>
                          <a:ea typeface="標楷體" panose="03000509000000000000" pitchFamily="65" charset="-120"/>
                        </a:rPr>
                        <a:t>安全策略（涉及組織實體之間的目的、範圍、角色、責任、管理承諾和協調）、流程和程序得到維護並用於管理資訊系統和資產的保護。</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6746922"/>
                  </a:ext>
                </a:extLst>
              </a:tr>
              <a:tr h="7643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b="1" dirty="0">
                          <a:effectLst/>
                          <a:latin typeface="標楷體" panose="03000509000000000000" pitchFamily="65" charset="-120"/>
                          <a:ea typeface="標楷體" panose="03000509000000000000" pitchFamily="65" charset="-120"/>
                        </a:rPr>
                        <a:t>Maintenance (PR.MA)</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600" b="1" dirty="0">
                          <a:effectLst/>
                          <a:latin typeface="標楷體" panose="03000509000000000000" pitchFamily="65" charset="-120"/>
                          <a:ea typeface="標楷體" panose="03000509000000000000" pitchFamily="65" charset="-120"/>
                        </a:rPr>
                        <a:t>維護</a:t>
                      </a:r>
                      <a:endParaRPr lang="en-US" altLang="zh-TW" sz="1600" b="1" dirty="0">
                        <a:effectLst/>
                        <a:latin typeface="標楷體" panose="03000509000000000000" pitchFamily="65" charset="-120"/>
                        <a:ea typeface="標楷體" panose="03000509000000000000" pitchFamily="65" charset="-12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600" b="1" dirty="0">
                          <a:effectLst/>
                          <a:latin typeface="標楷體" panose="03000509000000000000" pitchFamily="65" charset="-120"/>
                          <a:ea typeface="標楷體" panose="03000509000000000000" pitchFamily="65" charset="-120"/>
                        </a:rPr>
                        <a:t>工業控制和資訊系統組件的維護和修理按照政策和程序進行。</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9671707"/>
                  </a:ext>
                </a:extLst>
              </a:tr>
              <a:tr h="9615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b="1" dirty="0">
                          <a:solidFill>
                            <a:srgbClr val="FF0000"/>
                          </a:solidFill>
                          <a:effectLst/>
                          <a:latin typeface="標楷體" panose="03000509000000000000" pitchFamily="65" charset="-120"/>
                          <a:ea typeface="標楷體" panose="03000509000000000000" pitchFamily="65" charset="-120"/>
                        </a:rPr>
                        <a:t>Protective Technology (PR.PT)</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600" b="1" dirty="0">
                          <a:solidFill>
                            <a:srgbClr val="FF0000"/>
                          </a:solidFill>
                          <a:effectLst/>
                          <a:latin typeface="標楷體" panose="03000509000000000000" pitchFamily="65" charset="-120"/>
                          <a:ea typeface="標楷體" panose="03000509000000000000" pitchFamily="65" charset="-120"/>
                        </a:rPr>
                        <a:t>防護技術</a:t>
                      </a:r>
                      <a:endParaRPr lang="en-US" altLang="zh-TW" sz="1600" b="1" dirty="0">
                        <a:solidFill>
                          <a:srgbClr val="FF0000"/>
                        </a:solidFill>
                        <a:effectLst/>
                        <a:latin typeface="標楷體" panose="03000509000000000000" pitchFamily="65" charset="-120"/>
                        <a:ea typeface="標楷體" panose="03000509000000000000" pitchFamily="65" charset="-12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600" b="1" dirty="0">
                          <a:solidFill>
                            <a:schemeClr val="tx1"/>
                          </a:solidFill>
                          <a:effectLst/>
                          <a:latin typeface="標楷體" panose="03000509000000000000" pitchFamily="65" charset="-120"/>
                          <a:ea typeface="標楷體" panose="03000509000000000000" pitchFamily="65" charset="-120"/>
                        </a:rPr>
                        <a:t>管理技術安全解決方案是為了確保系統和資產的安全性和彈性，並符合相關政策、程序和協議。</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9040453"/>
                  </a:ext>
                </a:extLst>
              </a:tr>
            </a:tbl>
          </a:graphicData>
        </a:graphic>
      </p:graphicFrame>
      <p:sp>
        <p:nvSpPr>
          <p:cNvPr id="6" name="矩形 5"/>
          <p:cNvSpPr/>
          <p:nvPr/>
        </p:nvSpPr>
        <p:spPr>
          <a:xfrm>
            <a:off x="958153" y="77892"/>
            <a:ext cx="5137847" cy="594059"/>
          </a:xfrm>
          <a:prstGeom prst="rect">
            <a:avLst/>
          </a:prstGeom>
        </p:spPr>
        <p:txBody>
          <a:bodyPr wrap="square">
            <a:spAutoFit/>
          </a:bodyPr>
          <a:lstStyle/>
          <a:p>
            <a:r>
              <a:rPr lang="zh-TW" altLang="en-US" sz="3200" dirty="0">
                <a:latin typeface="標楷體" panose="03000509000000000000" pitchFamily="65" charset="-120"/>
                <a:ea typeface="標楷體" panose="03000509000000000000" pitchFamily="65" charset="-120"/>
              </a:rPr>
              <a:t>功能 </a:t>
            </a:r>
            <a:r>
              <a:rPr lang="en-US" altLang="zh-TW" sz="3200" dirty="0">
                <a:latin typeface="標楷體" panose="03000509000000000000" pitchFamily="65" charset="-120"/>
                <a:ea typeface="標楷體" panose="03000509000000000000" pitchFamily="65" charset="-120"/>
              </a:rPr>
              <a:t>2:</a:t>
            </a:r>
            <a:r>
              <a:rPr lang="zh-TW" altLang="en-US" sz="3200" dirty="0">
                <a:latin typeface="標楷體" panose="03000509000000000000" pitchFamily="65" charset="-120"/>
                <a:ea typeface="標楷體" panose="03000509000000000000" pitchFamily="65" charset="-120"/>
              </a:rPr>
              <a:t>保護</a:t>
            </a:r>
            <a:r>
              <a:rPr lang="en-US" altLang="zh-TW" sz="3200" dirty="0">
                <a:latin typeface="標楷體" panose="03000509000000000000" pitchFamily="65" charset="-120"/>
                <a:ea typeface="標楷體" panose="03000509000000000000" pitchFamily="65" charset="-120"/>
              </a:rPr>
              <a:t>(Protect) PR</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174619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665652314"/>
              </p:ext>
            </p:extLst>
          </p:nvPr>
        </p:nvGraphicFramePr>
        <p:xfrm>
          <a:off x="819150" y="87405"/>
          <a:ext cx="10723099" cy="6683189"/>
        </p:xfrm>
        <a:graphic>
          <a:graphicData uri="http://schemas.openxmlformats.org/drawingml/2006/table">
            <a:tbl>
              <a:tblPr/>
              <a:tblGrid>
                <a:gridCol w="5299900">
                  <a:extLst>
                    <a:ext uri="{9D8B030D-6E8A-4147-A177-3AD203B41FA5}">
                      <a16:colId xmlns:a16="http://schemas.microsoft.com/office/drawing/2014/main" val="1428868272"/>
                    </a:ext>
                  </a:extLst>
                </a:gridCol>
                <a:gridCol w="5423199">
                  <a:extLst>
                    <a:ext uri="{9D8B030D-6E8A-4147-A177-3AD203B41FA5}">
                      <a16:colId xmlns:a16="http://schemas.microsoft.com/office/drawing/2014/main" val="865195493"/>
                    </a:ext>
                  </a:extLst>
                </a:gridCol>
              </a:tblGrid>
              <a:tr h="517789">
                <a:tc>
                  <a:txBody>
                    <a:bodyPr/>
                    <a:lstStyle/>
                    <a:p>
                      <a:pPr algn="ctr" fontAlgn="ct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身分管理、身分驗證和存取控制</a:t>
                      </a:r>
                    </a:p>
                    <a:p>
                      <a:pPr algn="ctr" fontAlgn="ctr"/>
                      <a:r>
                        <a:rPr lang="en-US" sz="1200" b="1" i="0" u="none" strike="noStrike" dirty="0">
                          <a:solidFill>
                            <a:srgbClr val="FFFFFF"/>
                          </a:solidFill>
                          <a:effectLst/>
                          <a:latin typeface="標楷體" panose="03000509000000000000" pitchFamily="65" charset="-120"/>
                          <a:ea typeface="標楷體" panose="03000509000000000000" pitchFamily="65" charset="-120"/>
                        </a:rPr>
                        <a:t>Identity Management, Authentication and Access Control (PR.AC):</a:t>
                      </a:r>
                      <a:r>
                        <a:rPr lang="zh-TW" altLang="en-US" sz="12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2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sz="12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4163099732"/>
                  </a:ext>
                </a:extLst>
              </a:tr>
              <a:tr h="192913">
                <a:tc rowSpan="6">
                  <a:txBody>
                    <a:bodyPr/>
                    <a:lstStyle/>
                    <a:p>
                      <a:pPr algn="l" fontAlgn="ctr"/>
                      <a:r>
                        <a:rPr lang="en-US" sz="1200" b="0" i="0" u="none" strike="noStrike" dirty="0">
                          <a:solidFill>
                            <a:schemeClr val="tx1"/>
                          </a:solidFill>
                          <a:effectLst/>
                          <a:latin typeface="標楷體" panose="03000509000000000000" pitchFamily="65" charset="-120"/>
                          <a:ea typeface="標楷體" panose="03000509000000000000" pitchFamily="65" charset="-120"/>
                        </a:rPr>
                        <a:t>PR.AC-1: Identities and credentials are issued, managed, verified, revoked, and audited for authorized devices, users and processes</a:t>
                      </a:r>
                    </a:p>
                    <a:p>
                      <a:pPr algn="l" fontAlgn="ctr"/>
                      <a:r>
                        <a:rPr lang="zh-TW" altLang="en-US" sz="1200" b="0" i="0" u="none" strike="noStrike" dirty="0">
                          <a:solidFill>
                            <a:schemeClr val="tx1"/>
                          </a:solidFill>
                          <a:effectLst/>
                          <a:latin typeface="標楷體" panose="03000509000000000000" pitchFamily="65" charset="-120"/>
                          <a:ea typeface="標楷體" panose="03000509000000000000" pitchFamily="65" charset="-120"/>
                        </a:rPr>
                        <a:t>為授權設備、使用者和程序頒發、管理、驗證、撤銷和審核身分和憑證</a:t>
                      </a:r>
                      <a:endParaRPr lang="en-US" sz="1200" b="0" i="0" u="none" strike="noStrike" dirty="0">
                        <a:solidFill>
                          <a:schemeClr val="tx1"/>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200" b="0" i="0" u="none" strike="noStrike" dirty="0">
                          <a:solidFill>
                            <a:srgbClr val="000000"/>
                          </a:solidFill>
                          <a:effectLst/>
                          <a:latin typeface="標楷體" panose="03000509000000000000" pitchFamily="65" charset="-120"/>
                          <a:ea typeface="標楷體" panose="03000509000000000000" pitchFamily="65" charset="-120"/>
                        </a:rPr>
                        <a:t>·       CIS CSC 1, 5, 15, 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535228376"/>
                  </a:ext>
                </a:extLst>
              </a:tr>
              <a:tr h="192913">
                <a:tc vMerge="1">
                  <a:txBody>
                    <a:bodyPr/>
                    <a:lstStyle/>
                    <a:p>
                      <a:endParaRPr lang="zh-TW" altLang="en-US"/>
                    </a:p>
                  </a:txBody>
                  <a:tcPr/>
                </a:tc>
                <a:tc>
                  <a:txBody>
                    <a:bodyPr/>
                    <a:lstStyle/>
                    <a:p>
                      <a:pPr algn="l" fontAlgn="ctr"/>
                      <a:r>
                        <a:rPr lang="en-US" sz="1200" b="0" i="0" u="none" strike="noStrike" dirty="0">
                          <a:solidFill>
                            <a:srgbClr val="000000"/>
                          </a:solidFill>
                          <a:effectLst/>
                          <a:latin typeface="標楷體" panose="03000509000000000000" pitchFamily="65" charset="-120"/>
                          <a:ea typeface="標楷體" panose="03000509000000000000" pitchFamily="65" charset="-120"/>
                        </a:rPr>
                        <a:t>·       COBIT 5 DSS05.04, DSS06.03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98115662"/>
                  </a:ext>
                </a:extLst>
              </a:tr>
              <a:tr h="192913">
                <a:tc vMerge="1">
                  <a:txBody>
                    <a:bodyPr/>
                    <a:lstStyle/>
                    <a:p>
                      <a:endParaRPr lang="zh-TW" altLang="en-US"/>
                    </a:p>
                  </a:txBody>
                  <a:tcPr/>
                </a:tc>
                <a:tc>
                  <a:txBody>
                    <a:bodyPr/>
                    <a:lstStyle/>
                    <a:p>
                      <a:pPr algn="l" fontAlgn="ctr"/>
                      <a:r>
                        <a:rPr lang="en-US" sz="1200" b="0" i="0" u="none" strike="noStrike">
                          <a:solidFill>
                            <a:srgbClr val="000000"/>
                          </a:solidFill>
                          <a:effectLst/>
                          <a:latin typeface="標楷體" panose="03000509000000000000" pitchFamily="65" charset="-120"/>
                          <a:ea typeface="標楷體" panose="03000509000000000000" pitchFamily="65" charset="-120"/>
                        </a:rPr>
                        <a:t>·       ISA 62443-2-1:2009 4.3.3.5.1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56118247"/>
                  </a:ext>
                </a:extLst>
              </a:tr>
              <a:tr h="377581">
                <a:tc vMerge="1">
                  <a:txBody>
                    <a:bodyPr/>
                    <a:lstStyle/>
                    <a:p>
                      <a:endParaRPr lang="zh-TW" altLang="en-US"/>
                    </a:p>
                  </a:txBody>
                  <a:tcPr/>
                </a:tc>
                <a:tc>
                  <a:txBody>
                    <a:bodyPr/>
                    <a:lstStyle/>
                    <a:p>
                      <a:pPr algn="l" fontAlgn="ctr"/>
                      <a:r>
                        <a:rPr lang="pt-BR" sz="1200" b="0" i="0" u="none" strike="noStrike" dirty="0">
                          <a:solidFill>
                            <a:schemeClr val="tx1"/>
                          </a:solidFill>
                          <a:effectLst/>
                          <a:latin typeface="標楷體" panose="03000509000000000000" pitchFamily="65" charset="-120"/>
                          <a:ea typeface="標楷體" panose="03000509000000000000" pitchFamily="65" charset="-120"/>
                        </a:rPr>
                        <a:t>·       ISA 62443-3-3:2013 SR 1.1, SR 1.2, SR 1.3, SR 1.4, SR 1.5, SR 1.7, SR 1.8, SR 1.9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760009955"/>
                  </a:ext>
                </a:extLst>
              </a:tr>
              <a:tr h="377581">
                <a:tc vMerge="1">
                  <a:txBody>
                    <a:bodyPr/>
                    <a:lstStyle/>
                    <a:p>
                      <a:endParaRPr lang="zh-TW" altLang="en-US"/>
                    </a:p>
                  </a:txBody>
                  <a:tcPr/>
                </a:tc>
                <a:tc>
                  <a:txBody>
                    <a:bodyPr/>
                    <a:lstStyle/>
                    <a:p>
                      <a:pPr algn="l" fontAlgn="ctr"/>
                      <a:r>
                        <a:rPr lang="it-IT" sz="1200" b="0" i="0" u="none" strike="noStrike" dirty="0">
                          <a:solidFill>
                            <a:srgbClr val="FF0000"/>
                          </a:solidFill>
                          <a:effectLst/>
                          <a:latin typeface="標楷體" panose="03000509000000000000" pitchFamily="65" charset="-120"/>
                          <a:ea typeface="標楷體" panose="03000509000000000000" pitchFamily="65" charset="-120"/>
                        </a:rPr>
                        <a:t>·       ISO/IEC 27001:2013 A.9.2.1, A.9.2.2, A.9.2.3, A.9.2.4, A.9.2.6, A.9.3.1, A.9.4.2, A.9.4.3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386296037"/>
                  </a:ext>
                </a:extLst>
              </a:tr>
              <a:tr h="377581">
                <a:tc vMerge="1">
                  <a:txBody>
                    <a:bodyPr/>
                    <a:lstStyle/>
                    <a:p>
                      <a:endParaRPr lang="zh-TW" altLang="en-US"/>
                    </a:p>
                  </a:txBody>
                  <a:tcPr/>
                </a:tc>
                <a:tc>
                  <a:txBody>
                    <a:bodyPr/>
                    <a:lstStyle/>
                    <a:p>
                      <a:pPr algn="l" fontAlgn="ctr"/>
                      <a:r>
                        <a:rPr lang="pt-BR" sz="1200" b="0" i="0" u="none" strike="noStrike" dirty="0">
                          <a:solidFill>
                            <a:srgbClr val="000000"/>
                          </a:solidFill>
                          <a:effectLst/>
                          <a:latin typeface="標楷體" panose="03000509000000000000" pitchFamily="65" charset="-120"/>
                          <a:ea typeface="標楷體" panose="03000509000000000000" pitchFamily="65" charset="-120"/>
                        </a:rPr>
                        <a:t>·       NIST SP 800-53 Rev. 4 AC-1, AC-2, IA-1, IA-2, IA-3, IA-4, IA-5, IA-6, IA-7, IA-8, IA-9, IA-10, IA-11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57093027"/>
                  </a:ext>
                </a:extLst>
              </a:tr>
              <a:tr h="192913">
                <a:tc rowSpan="6">
                  <a:txBody>
                    <a:bodyPr/>
                    <a:lstStyle/>
                    <a:p>
                      <a:pPr algn="l" fontAlgn="ctr"/>
                      <a:r>
                        <a:rPr lang="en-US" sz="1200" b="0" i="0" u="none" strike="noStrike" dirty="0">
                          <a:solidFill>
                            <a:schemeClr val="tx1"/>
                          </a:solidFill>
                          <a:effectLst/>
                          <a:latin typeface="標楷體" panose="03000509000000000000" pitchFamily="65" charset="-120"/>
                          <a:ea typeface="標楷體" panose="03000509000000000000" pitchFamily="65" charset="-120"/>
                        </a:rPr>
                        <a:t>PR.AC-2: Physical access to assets is managed and protected</a:t>
                      </a:r>
                    </a:p>
                    <a:p>
                      <a:pPr algn="l" fontAlgn="ctr"/>
                      <a:r>
                        <a:rPr lang="zh-TW" altLang="en-US" sz="1200" b="0" i="0" u="none" strike="noStrike" dirty="0">
                          <a:solidFill>
                            <a:schemeClr val="tx1"/>
                          </a:solidFill>
                          <a:effectLst/>
                          <a:latin typeface="標楷體" panose="03000509000000000000" pitchFamily="65" charset="-120"/>
                          <a:ea typeface="標楷體" panose="03000509000000000000" pitchFamily="65" charset="-120"/>
                        </a:rPr>
                        <a:t>管理和保護對資產的實體訪問</a:t>
                      </a:r>
                      <a:endParaRPr lang="en-US" sz="1200" b="0" i="0" u="none" strike="noStrike" dirty="0">
                        <a:solidFill>
                          <a:schemeClr val="tx1"/>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000000"/>
                          </a:solidFill>
                          <a:effectLst/>
                          <a:latin typeface="標楷體" panose="03000509000000000000" pitchFamily="65" charset="-120"/>
                          <a:ea typeface="標楷體" panose="03000509000000000000" pitchFamily="65" charset="-120"/>
                        </a:rPr>
                        <a:t>·       COBIT 5 DSS01.04, DSS05.05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438935527"/>
                  </a:ext>
                </a:extLst>
              </a:tr>
              <a:tr h="192913">
                <a:tc vMerge="1">
                  <a:txBody>
                    <a:bodyPr/>
                    <a:lstStyle/>
                    <a:p>
                      <a:endParaRPr lang="zh-TW" altLang="en-US"/>
                    </a:p>
                  </a:txBody>
                  <a:tcPr/>
                </a:tc>
                <a:tc>
                  <a:txBody>
                    <a:bodyPr/>
                    <a:lstStyle/>
                    <a:p>
                      <a:pPr algn="l" fontAlgn="ctr"/>
                      <a:r>
                        <a:rPr lang="en-US" sz="1200" b="0" i="0" u="none" strike="noStrike">
                          <a:solidFill>
                            <a:srgbClr val="000000"/>
                          </a:solidFill>
                          <a:effectLst/>
                          <a:latin typeface="標楷體" panose="03000509000000000000" pitchFamily="65" charset="-120"/>
                          <a:ea typeface="標楷體" panose="03000509000000000000" pitchFamily="65" charset="-120"/>
                        </a:rPr>
                        <a:t>·       ISA 62443-2-1:2009 4.3.3.3.2, 4.3.3.3.8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871279199"/>
                  </a:ext>
                </a:extLst>
              </a:tr>
              <a:tr h="562249">
                <a:tc vMerge="1">
                  <a:txBody>
                    <a:bodyPr/>
                    <a:lstStyle/>
                    <a:p>
                      <a:endParaRPr lang="zh-TW" altLang="en-US"/>
                    </a:p>
                  </a:txBody>
                  <a:tcPr/>
                </a:tc>
                <a:tc>
                  <a:txBody>
                    <a:bodyPr/>
                    <a:lstStyle/>
                    <a:p>
                      <a:pPr algn="l" fontAlgn="ctr"/>
                      <a:r>
                        <a:rPr lang="it-IT" sz="1200" b="0" i="0" u="none" strike="noStrike" dirty="0">
                          <a:solidFill>
                            <a:srgbClr val="FF0000"/>
                          </a:solidFill>
                          <a:effectLst/>
                          <a:latin typeface="標楷體" panose="03000509000000000000" pitchFamily="65" charset="-120"/>
                          <a:ea typeface="標楷體" panose="03000509000000000000" pitchFamily="65" charset="-120"/>
                        </a:rPr>
                        <a:t>·       ISO/IEC 27001:2013 A.11.1.1, A.11.1.2, A.11.1.3, A.11.1.4, A.11.1.5, A.11.1.6, A.11.2.1, A.11.2.3, A.11.2.5, A.11.2.6, A.11.2.7, A.11.2.8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04484160"/>
                  </a:ext>
                </a:extLst>
              </a:tr>
              <a:tr h="377581">
                <a:tc vMerge="1">
                  <a:txBody>
                    <a:bodyPr/>
                    <a:lstStyle/>
                    <a:p>
                      <a:endParaRPr lang="zh-TW" altLang="en-US"/>
                    </a:p>
                  </a:txBody>
                  <a:tcPr/>
                </a:tc>
                <a:tc>
                  <a:txBody>
                    <a:bodyPr/>
                    <a:lstStyle/>
                    <a:p>
                      <a:pPr algn="l" fontAlgn="ctr"/>
                      <a:r>
                        <a:rPr lang="nb-NO" sz="1200" b="0" i="0" u="none" strike="noStrike" dirty="0">
                          <a:solidFill>
                            <a:srgbClr val="000000"/>
                          </a:solidFill>
                          <a:effectLst/>
                          <a:latin typeface="標楷體" panose="03000509000000000000" pitchFamily="65" charset="-120"/>
                          <a:ea typeface="標楷體" panose="03000509000000000000" pitchFamily="65" charset="-120"/>
                        </a:rPr>
                        <a:t>·       NIST SP 800-53 Rev. 4 PE-2, PE-3, PE-4, PE-5, PE-6, PE-8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194348663"/>
                  </a:ext>
                </a:extLst>
              </a:tr>
              <a:tr h="192913">
                <a:tc vMerge="1">
                  <a:txBody>
                    <a:bodyPr/>
                    <a:lstStyle/>
                    <a:p>
                      <a:endParaRPr lang="zh-TW" altLang="en-US" dirty="0"/>
                    </a:p>
                  </a:txBody>
                  <a:tcPr/>
                </a:tc>
                <a:tc>
                  <a:txBody>
                    <a:bodyPr/>
                    <a:lstStyle/>
                    <a:p>
                      <a:pPr algn="l" fontAlgn="ctr"/>
                      <a:r>
                        <a:rPr lang="en-US" sz="1200" b="0" i="0" u="none" strike="noStrike">
                          <a:solidFill>
                            <a:srgbClr val="000000"/>
                          </a:solidFill>
                          <a:effectLst/>
                          <a:latin typeface="標楷體" panose="03000509000000000000" pitchFamily="65" charset="-120"/>
                          <a:ea typeface="標楷體" panose="03000509000000000000" pitchFamily="65" charset="-120"/>
                        </a:rPr>
                        <a:t>·       COBIT 5 DSS01.04, DSS05.05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860802626"/>
                  </a:ext>
                </a:extLst>
              </a:tr>
              <a:tr h="192913">
                <a:tc vMerge="1">
                  <a:txBody>
                    <a:bodyPr/>
                    <a:lstStyle/>
                    <a:p>
                      <a:endParaRPr lang="zh-TW" altLang="en-US"/>
                    </a:p>
                  </a:txBody>
                  <a:tcPr/>
                </a:tc>
                <a:tc>
                  <a:txBody>
                    <a:bodyPr/>
                    <a:lstStyle/>
                    <a:p>
                      <a:pPr algn="l" fontAlgn="ctr"/>
                      <a:r>
                        <a:rPr lang="en-US" sz="1200" b="0" i="0" u="none" strike="noStrike" dirty="0">
                          <a:solidFill>
                            <a:srgbClr val="000000"/>
                          </a:solidFill>
                          <a:effectLst/>
                          <a:latin typeface="標楷體" panose="03000509000000000000" pitchFamily="65" charset="-120"/>
                          <a:ea typeface="標楷體" panose="03000509000000000000" pitchFamily="65" charset="-120"/>
                        </a:rPr>
                        <a:t>·       ISA 62443-2-1:2009 4.3.3.3.2, 4.3.3.3.8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40008995"/>
                  </a:ext>
                </a:extLst>
              </a:tr>
              <a:tr h="192913">
                <a:tc rowSpan="5">
                  <a:txBody>
                    <a:bodyPr/>
                    <a:lstStyle/>
                    <a:p>
                      <a:pPr algn="l" fontAlgn="ctr"/>
                      <a:r>
                        <a:rPr lang="en-US" sz="1200" b="0" i="0" u="none" strike="noStrike" dirty="0">
                          <a:solidFill>
                            <a:schemeClr val="tx1"/>
                          </a:solidFill>
                          <a:effectLst/>
                          <a:latin typeface="標楷體" panose="03000509000000000000" pitchFamily="65" charset="-120"/>
                          <a:ea typeface="標楷體" panose="03000509000000000000" pitchFamily="65" charset="-120"/>
                        </a:rPr>
                        <a:t>PR.AC-3: Remote access is managed</a:t>
                      </a:r>
                    </a:p>
                    <a:p>
                      <a:pPr algn="l" fontAlgn="ctr"/>
                      <a:r>
                        <a:rPr lang="zh-TW" altLang="en-US" sz="1200" b="0" i="0" u="none" strike="noStrike" dirty="0">
                          <a:solidFill>
                            <a:schemeClr val="tx1"/>
                          </a:solidFill>
                          <a:effectLst/>
                          <a:latin typeface="標楷體" panose="03000509000000000000" pitchFamily="65" charset="-120"/>
                          <a:ea typeface="標楷體" panose="03000509000000000000" pitchFamily="65" charset="-120"/>
                        </a:rPr>
                        <a:t>管理遠端訪問</a:t>
                      </a:r>
                      <a:endParaRPr lang="en-US" sz="1200" b="0" i="0" u="none" strike="noStrike" dirty="0">
                        <a:solidFill>
                          <a:schemeClr val="tx1"/>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000000"/>
                          </a:solidFill>
                          <a:effectLst/>
                          <a:latin typeface="標楷體" panose="03000509000000000000" pitchFamily="65" charset="-120"/>
                          <a:ea typeface="標楷體" panose="03000509000000000000" pitchFamily="65" charset="-120"/>
                        </a:rPr>
                        <a:t>·       CIS CSC 12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885423330"/>
                  </a:ext>
                </a:extLst>
              </a:tr>
              <a:tr h="192913">
                <a:tc vMerge="1">
                  <a:txBody>
                    <a:bodyPr/>
                    <a:lstStyle/>
                    <a:p>
                      <a:endParaRPr lang="zh-TW" altLang="en-US"/>
                    </a:p>
                  </a:txBody>
                  <a:tcPr/>
                </a:tc>
                <a:tc>
                  <a:txBody>
                    <a:bodyPr/>
                    <a:lstStyle/>
                    <a:p>
                      <a:pPr algn="l" fontAlgn="ctr"/>
                      <a:r>
                        <a:rPr lang="en-US" sz="1200" b="0" i="0" u="none" strike="noStrike">
                          <a:solidFill>
                            <a:srgbClr val="000000"/>
                          </a:solidFill>
                          <a:effectLst/>
                          <a:latin typeface="標楷體" panose="03000509000000000000" pitchFamily="65" charset="-120"/>
                          <a:ea typeface="標楷體" panose="03000509000000000000" pitchFamily="65" charset="-120"/>
                        </a:rPr>
                        <a:t>·       COBIT 5 APO13.01, DSS01.04, DSS05.03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928987775"/>
                  </a:ext>
                </a:extLst>
              </a:tr>
              <a:tr h="192913">
                <a:tc vMerge="1">
                  <a:txBody>
                    <a:bodyPr/>
                    <a:lstStyle/>
                    <a:p>
                      <a:endParaRPr lang="zh-TW" altLang="en-US"/>
                    </a:p>
                  </a:txBody>
                  <a:tcPr/>
                </a:tc>
                <a:tc>
                  <a:txBody>
                    <a:bodyPr/>
                    <a:lstStyle/>
                    <a:p>
                      <a:pPr algn="l" fontAlgn="ctr"/>
                      <a:r>
                        <a:rPr lang="en-US" sz="1200" b="0" i="0" u="none" strike="noStrike">
                          <a:solidFill>
                            <a:srgbClr val="000000"/>
                          </a:solidFill>
                          <a:effectLst/>
                          <a:latin typeface="標楷體" panose="03000509000000000000" pitchFamily="65" charset="-120"/>
                          <a:ea typeface="標楷體" panose="03000509000000000000" pitchFamily="65" charset="-120"/>
                        </a:rPr>
                        <a:t>·       ISA 62443-2-1:2009 4.3.3.6.6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662338063"/>
                  </a:ext>
                </a:extLst>
              </a:tr>
              <a:tr h="277885">
                <a:tc vMerge="1">
                  <a:txBody>
                    <a:bodyPr/>
                    <a:lstStyle/>
                    <a:p>
                      <a:endParaRPr lang="zh-TW" altLang="en-US"/>
                    </a:p>
                  </a:txBody>
                  <a:tcPr/>
                </a:tc>
                <a:tc>
                  <a:txBody>
                    <a:bodyPr/>
                    <a:lstStyle/>
                    <a:p>
                      <a:pPr algn="l" fontAlgn="ctr"/>
                      <a:r>
                        <a:rPr lang="pt-BR" sz="1200" b="0" i="0" u="none" strike="noStrike" dirty="0">
                          <a:solidFill>
                            <a:schemeClr val="tx1"/>
                          </a:solidFill>
                          <a:effectLst/>
                          <a:latin typeface="標楷體" panose="03000509000000000000" pitchFamily="65" charset="-120"/>
                          <a:ea typeface="標楷體" panose="03000509000000000000" pitchFamily="65" charset="-120"/>
                        </a:rPr>
                        <a:t>·       ISA 62443-3-3:2013 SR 1.13, SR 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66712466"/>
                  </a:ext>
                </a:extLst>
              </a:tr>
              <a:tr h="377581">
                <a:tc vMerge="1">
                  <a:txBody>
                    <a:bodyPr/>
                    <a:lstStyle/>
                    <a:p>
                      <a:endParaRPr lang="zh-TW" altLang="en-US"/>
                    </a:p>
                  </a:txBody>
                  <a:tcPr/>
                </a:tc>
                <a:tc>
                  <a:txBody>
                    <a:bodyPr/>
                    <a:lstStyle/>
                    <a:p>
                      <a:pPr algn="l" fontAlgn="ctr"/>
                      <a:r>
                        <a:rPr lang="it-IT" sz="1200" b="0" i="0" u="none" strike="noStrike" dirty="0">
                          <a:solidFill>
                            <a:srgbClr val="FF0000"/>
                          </a:solidFill>
                          <a:effectLst/>
                          <a:latin typeface="標楷體" panose="03000509000000000000" pitchFamily="65" charset="-120"/>
                          <a:ea typeface="標楷體" panose="03000509000000000000" pitchFamily="65" charset="-120"/>
                        </a:rPr>
                        <a:t>·       ISO/IEC 27001:2013 A.6.2.1, A.6.2.2, A.11.2.6, A.13.1.1, A.13.2.1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95938795"/>
                  </a:ext>
                </a:extLst>
              </a:tr>
              <a:tr h="1377669">
                <a:tc>
                  <a:txBody>
                    <a:bodyPr/>
                    <a:lstStyle/>
                    <a:p>
                      <a:pPr algn="l" fontAlgn="ctr"/>
                      <a:r>
                        <a:rPr lang="en-US" sz="1200" b="0" i="0" u="none" strike="noStrike" dirty="0">
                          <a:solidFill>
                            <a:schemeClr val="tx1"/>
                          </a:solidFill>
                          <a:effectLst/>
                          <a:latin typeface="標楷體" panose="03000509000000000000" pitchFamily="65" charset="-120"/>
                          <a:ea typeface="標楷體" panose="03000509000000000000" pitchFamily="65" charset="-120"/>
                        </a:rPr>
                        <a:t>PR.AC-4: Access permissions and authorizations are managed, incorporating the principles of least privilege and separation of duties</a:t>
                      </a:r>
                    </a:p>
                    <a:p>
                      <a:pPr algn="l" fontAlgn="ctr"/>
                      <a:r>
                        <a:rPr lang="zh-TW" altLang="en-US" sz="1200" b="0" i="0" u="none" strike="noStrike" dirty="0">
                          <a:solidFill>
                            <a:schemeClr val="tx1"/>
                          </a:solidFill>
                          <a:effectLst/>
                          <a:latin typeface="標楷體" panose="03000509000000000000" pitchFamily="65" charset="-120"/>
                          <a:ea typeface="標楷體" panose="03000509000000000000" pitchFamily="65" charset="-120"/>
                        </a:rPr>
                        <a:t>管理存取權限和授權，納入最小權限和職責分離的原則</a:t>
                      </a:r>
                      <a:endParaRPr lang="en-US" sz="1200" b="0" i="0" u="none" strike="noStrike" dirty="0">
                        <a:solidFill>
                          <a:schemeClr val="tx1"/>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200" b="0" i="0" u="none" strike="noStrike" dirty="0">
                          <a:solidFill>
                            <a:srgbClr val="000000"/>
                          </a:solidFill>
                          <a:effectLst/>
                          <a:latin typeface="標楷體" panose="03000509000000000000" pitchFamily="65" charset="-120"/>
                          <a:ea typeface="標楷體" panose="03000509000000000000" pitchFamily="65" charset="-120"/>
                        </a:rPr>
                        <a:t>·       CIS CSC 3, 5, 12, 14, 15, 16, 18 </a:t>
                      </a:r>
                    </a:p>
                    <a:p>
                      <a:pPr algn="l" fontAlgn="ctr"/>
                      <a:r>
                        <a:rPr lang="fr-FR" sz="1200" b="0" i="0" u="none" strike="noStrike" dirty="0">
                          <a:solidFill>
                            <a:srgbClr val="000000"/>
                          </a:solidFill>
                          <a:effectLst/>
                          <a:latin typeface="標楷體" panose="03000509000000000000" pitchFamily="65" charset="-120"/>
                          <a:ea typeface="標楷體" panose="03000509000000000000" pitchFamily="65" charset="-120"/>
                        </a:rPr>
                        <a:t>·       COBIT 5 DSS05.04</a:t>
                      </a:r>
                    </a:p>
                    <a:p>
                      <a:pPr algn="l" fontAlgn="ctr"/>
                      <a:r>
                        <a:rPr lang="fr-FR" sz="1200" b="0" i="0" u="none" strike="noStrike" dirty="0">
                          <a:solidFill>
                            <a:srgbClr val="000000"/>
                          </a:solidFill>
                          <a:effectLst/>
                          <a:latin typeface="標楷體" panose="03000509000000000000" pitchFamily="65" charset="-120"/>
                          <a:ea typeface="標楷體" panose="03000509000000000000" pitchFamily="65" charset="-120"/>
                        </a:rPr>
                        <a:t>·       ISA 62443-2-1:2009 4.3.3.7.3</a:t>
                      </a:r>
                    </a:p>
                    <a:p>
                      <a:pPr algn="l" fontAlgn="ctr"/>
                      <a:r>
                        <a:rPr lang="fr-FR" sz="1200" b="0" i="0" u="none" strike="noStrike" dirty="0">
                          <a:solidFill>
                            <a:srgbClr val="000000"/>
                          </a:solidFill>
                          <a:effectLst/>
                          <a:latin typeface="標楷體" panose="03000509000000000000" pitchFamily="65" charset="-120"/>
                          <a:ea typeface="標楷體" panose="03000509000000000000" pitchFamily="65" charset="-120"/>
                        </a:rPr>
                        <a:t>·       ISA 62443-3-3:2013 SR 2.1</a:t>
                      </a:r>
                    </a:p>
                    <a:p>
                      <a:pPr algn="l" fontAlgn="ctr"/>
                      <a:r>
                        <a:rPr lang="fr-FR" sz="1200" b="0" i="0" u="none" strike="noStrike" dirty="0">
                          <a:solidFill>
                            <a:srgbClr val="000000"/>
                          </a:solidFill>
                          <a:effectLst/>
                          <a:latin typeface="標楷體" panose="03000509000000000000" pitchFamily="65" charset="-120"/>
                          <a:ea typeface="標楷體" panose="03000509000000000000" pitchFamily="65" charset="-120"/>
                        </a:rPr>
                        <a:t>·       </a:t>
                      </a:r>
                      <a:r>
                        <a:rPr lang="fr-FR" sz="1200" b="0" i="0" u="none" strike="noStrike" dirty="0">
                          <a:solidFill>
                            <a:srgbClr val="FF0000"/>
                          </a:solidFill>
                          <a:effectLst/>
                          <a:latin typeface="標楷體" panose="03000509000000000000" pitchFamily="65" charset="-120"/>
                          <a:ea typeface="標楷體" panose="03000509000000000000" pitchFamily="65" charset="-120"/>
                        </a:rPr>
                        <a:t>ISO/IEC 27001:2013 A.6.1.2, A.9.1.2, A.9.2.3, A.9.4.1, A.9.4.4, A.9.4.5</a:t>
                      </a:r>
                    </a:p>
                    <a:p>
                      <a:pPr algn="l" fontAlgn="ctr"/>
                      <a:r>
                        <a:rPr lang="fr-FR" sz="1200" b="0" i="0" u="none" strike="noStrike" dirty="0">
                          <a:solidFill>
                            <a:srgbClr val="000000"/>
                          </a:solidFill>
                          <a:effectLst/>
                          <a:latin typeface="標楷體" panose="03000509000000000000" pitchFamily="65" charset="-120"/>
                          <a:ea typeface="標楷體" panose="03000509000000000000" pitchFamily="65" charset="-120"/>
                        </a:rPr>
                        <a:t>·       NIST SP 800-53 Rev. 4 AC-1, AC-2, AC-3, AC-5, AC-6, AC-14, AC-16, AC-24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3976593"/>
                  </a:ext>
                </a:extLst>
              </a:tr>
            </a:tbl>
          </a:graphicData>
        </a:graphic>
      </p:graphicFrame>
    </p:spTree>
    <p:extLst>
      <p:ext uri="{BB962C8B-B14F-4D97-AF65-F5344CB8AC3E}">
        <p14:creationId xmlns:p14="http://schemas.microsoft.com/office/powerpoint/2010/main" val="1570186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185550283"/>
              </p:ext>
            </p:extLst>
          </p:nvPr>
        </p:nvGraphicFramePr>
        <p:xfrm>
          <a:off x="621675" y="245807"/>
          <a:ext cx="11104731" cy="6426999"/>
        </p:xfrm>
        <a:graphic>
          <a:graphicData uri="http://schemas.openxmlformats.org/drawingml/2006/table">
            <a:tbl>
              <a:tblPr/>
              <a:tblGrid>
                <a:gridCol w="5488522">
                  <a:extLst>
                    <a:ext uri="{9D8B030D-6E8A-4147-A177-3AD203B41FA5}">
                      <a16:colId xmlns:a16="http://schemas.microsoft.com/office/drawing/2014/main" val="1428868272"/>
                    </a:ext>
                  </a:extLst>
                </a:gridCol>
                <a:gridCol w="5616209">
                  <a:extLst>
                    <a:ext uri="{9D8B030D-6E8A-4147-A177-3AD203B41FA5}">
                      <a16:colId xmlns:a16="http://schemas.microsoft.com/office/drawing/2014/main" val="865195493"/>
                    </a:ext>
                  </a:extLst>
                </a:gridCol>
              </a:tblGrid>
              <a:tr h="495737">
                <a:tc>
                  <a:txBody>
                    <a:bodyPr/>
                    <a:lstStyle/>
                    <a:p>
                      <a:pPr algn="ctr" fontAlgn="ctr"/>
                      <a:r>
                        <a:rPr lang="zh-TW" altLang="en-US" sz="1400" b="1" i="0" u="none" strike="noStrike" dirty="0">
                          <a:solidFill>
                            <a:srgbClr val="FFFFFF"/>
                          </a:solidFill>
                          <a:effectLst/>
                          <a:latin typeface="標楷體" panose="03000509000000000000" pitchFamily="65" charset="-120"/>
                          <a:ea typeface="標楷體" panose="03000509000000000000" pitchFamily="65" charset="-120"/>
                        </a:rPr>
                        <a:t>身分管理、身分驗證和存取控制</a:t>
                      </a:r>
                    </a:p>
                    <a:p>
                      <a:pPr algn="ctr" fontAlgn="ctr"/>
                      <a:r>
                        <a:rPr lang="en-US" sz="1400" b="1" i="0" u="none" strike="noStrike" dirty="0">
                          <a:solidFill>
                            <a:srgbClr val="FFFFFF"/>
                          </a:solidFill>
                          <a:effectLst/>
                          <a:latin typeface="標楷體" panose="03000509000000000000" pitchFamily="65" charset="-120"/>
                          <a:ea typeface="標楷體" panose="03000509000000000000" pitchFamily="65" charset="-120"/>
                        </a:rPr>
                        <a:t>Identity Management, Authentication and Access Control (PR.AC):</a:t>
                      </a:r>
                      <a:r>
                        <a:rPr lang="zh-TW" altLang="en-US" sz="14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4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sz="14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4163099732"/>
                  </a:ext>
                </a:extLst>
              </a:tr>
              <a:tr h="165552">
                <a:tc rowSpan="5">
                  <a:txBody>
                    <a:bodyPr/>
                    <a:lstStyle/>
                    <a:p>
                      <a:pPr algn="l" fontAlgn="ctr"/>
                      <a:r>
                        <a:rPr lang="en-US" sz="1400" b="1" i="0" u="none" strike="noStrike" dirty="0">
                          <a:solidFill>
                            <a:schemeClr val="tx1"/>
                          </a:solidFill>
                          <a:effectLst/>
                          <a:latin typeface="標楷體" panose="03000509000000000000" pitchFamily="65" charset="-120"/>
                          <a:ea typeface="標楷體" panose="03000509000000000000" pitchFamily="65" charset="-120"/>
                        </a:rPr>
                        <a:t>PR.AC-5: Network integrity is protected (e.g., network segregation, network segmentation)</a:t>
                      </a:r>
                    </a:p>
                    <a:p>
                      <a:pPr algn="l" fontAlgn="ctr"/>
                      <a:r>
                        <a:rPr lang="zh-TW" altLang="en-US" sz="1400" b="0" i="0" u="none" strike="noStrike" dirty="0">
                          <a:solidFill>
                            <a:schemeClr val="tx1"/>
                          </a:solidFill>
                          <a:effectLst/>
                          <a:latin typeface="標楷體" panose="03000509000000000000" pitchFamily="65" charset="-120"/>
                          <a:ea typeface="標楷體" panose="03000509000000000000" pitchFamily="65" charset="-120"/>
                        </a:rPr>
                        <a:t>網路完整性受到保護（例如網路隔離、網路分段）</a:t>
                      </a:r>
                      <a:endParaRPr lang="en-US" sz="1400" b="0" i="0" u="none" strike="noStrike" dirty="0">
                        <a:solidFill>
                          <a:schemeClr val="tx1"/>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400" b="0" i="0" u="none" strike="noStrike" dirty="0">
                          <a:solidFill>
                            <a:srgbClr val="000000"/>
                          </a:solidFill>
                          <a:effectLst/>
                          <a:latin typeface="標楷體" panose="03000509000000000000" pitchFamily="65" charset="-120"/>
                          <a:ea typeface="標楷體" panose="03000509000000000000" pitchFamily="65" charset="-120"/>
                        </a:rPr>
                        <a:t>·       CIS CSC 9, 14, 15, 18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77222593"/>
                  </a:ext>
                </a:extLst>
              </a:tr>
              <a:tr h="182755">
                <a:tc vMerge="1">
                  <a:txBody>
                    <a:bodyPr/>
                    <a:lstStyle/>
                    <a:p>
                      <a:endParaRPr lang="zh-TW" altLang="en-US"/>
                    </a:p>
                  </a:txBody>
                  <a:tcPr/>
                </a:tc>
                <a:tc>
                  <a:txBody>
                    <a:bodyPr/>
                    <a:lstStyle/>
                    <a:p>
                      <a:pPr algn="l" fontAlgn="ctr"/>
                      <a:r>
                        <a:rPr lang="en-US" sz="1400" b="0" i="0" u="none" strike="noStrike" dirty="0">
                          <a:solidFill>
                            <a:srgbClr val="000000"/>
                          </a:solidFill>
                          <a:effectLst/>
                          <a:latin typeface="標楷體" panose="03000509000000000000" pitchFamily="65" charset="-120"/>
                          <a:ea typeface="標楷體" panose="03000509000000000000" pitchFamily="65" charset="-120"/>
                        </a:rPr>
                        <a:t>·       COBIT 5 DSS01.05, DSS05.02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772859462"/>
                  </a:ext>
                </a:extLst>
              </a:tr>
              <a:tr h="165552">
                <a:tc vMerge="1">
                  <a:txBody>
                    <a:bodyPr/>
                    <a:lstStyle/>
                    <a:p>
                      <a:endParaRPr lang="zh-TW" altLang="en-US"/>
                    </a:p>
                  </a:txBody>
                  <a:tcPr/>
                </a:tc>
                <a:tc>
                  <a:txBody>
                    <a:bodyPr/>
                    <a:lstStyle/>
                    <a:p>
                      <a:pPr algn="l" fontAlgn="ctr"/>
                      <a:r>
                        <a:rPr lang="en-US" sz="1400" b="0" i="0" u="none" strike="noStrike" dirty="0">
                          <a:solidFill>
                            <a:srgbClr val="000000"/>
                          </a:solidFill>
                          <a:effectLst/>
                          <a:latin typeface="標楷體" panose="03000509000000000000" pitchFamily="65" charset="-120"/>
                          <a:ea typeface="標楷體" panose="03000509000000000000" pitchFamily="65" charset="-120"/>
                        </a:rPr>
                        <a:t>·       ISA 62443-2-1:2009 4.3.3.4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737546123"/>
                  </a:ext>
                </a:extLst>
              </a:tr>
              <a:tr h="165552">
                <a:tc vMerge="1">
                  <a:txBody>
                    <a:bodyPr/>
                    <a:lstStyle/>
                    <a:p>
                      <a:endParaRPr lang="zh-TW" altLang="en-US"/>
                    </a:p>
                  </a:txBody>
                  <a:tcPr/>
                </a:tc>
                <a:tc>
                  <a:txBody>
                    <a:bodyPr/>
                    <a:lstStyle/>
                    <a:p>
                      <a:pPr algn="l" fontAlgn="ctr"/>
                      <a:r>
                        <a:rPr lang="pt-BR" sz="1400" b="0" i="0" u="none" strike="noStrike" dirty="0">
                          <a:solidFill>
                            <a:schemeClr val="tx1"/>
                          </a:solidFill>
                          <a:effectLst/>
                          <a:latin typeface="標楷體" panose="03000509000000000000" pitchFamily="65" charset="-120"/>
                          <a:ea typeface="標楷體" panose="03000509000000000000" pitchFamily="65" charset="-120"/>
                        </a:rPr>
                        <a:t>·       ISA 62443-3-3:2013 SR 3.1, SR 3.8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651496411"/>
                  </a:ext>
                </a:extLst>
              </a:tr>
              <a:tr h="165552">
                <a:tc vMerge="1">
                  <a:txBody>
                    <a:bodyPr/>
                    <a:lstStyle/>
                    <a:p>
                      <a:endParaRPr lang="zh-TW" altLang="en-US"/>
                    </a:p>
                  </a:txBody>
                  <a:tcPr/>
                </a:tc>
                <a:tc>
                  <a:txBody>
                    <a:bodyPr/>
                    <a:lstStyle/>
                    <a:p>
                      <a:pPr algn="l" fontAlgn="ctr"/>
                      <a:r>
                        <a:rPr lang="it-IT" sz="1400" b="0" i="0" u="none" strike="noStrike" dirty="0">
                          <a:solidFill>
                            <a:srgbClr val="FF0000"/>
                          </a:solidFill>
                          <a:effectLst/>
                          <a:latin typeface="標楷體" panose="03000509000000000000" pitchFamily="65" charset="-120"/>
                          <a:ea typeface="標楷體" panose="03000509000000000000" pitchFamily="65" charset="-120"/>
                        </a:rPr>
                        <a:t>·       ISO/IEC 27001:2013 A.13.1.1, A.13.1.3, A.13.2.1, A.14.1.2, A.14.1.3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882321"/>
                  </a:ext>
                </a:extLst>
              </a:tr>
              <a:tr h="165552">
                <a:tc rowSpan="5">
                  <a:txBody>
                    <a:bodyPr/>
                    <a:lstStyle/>
                    <a:p>
                      <a:pPr algn="l" fontAlgn="ctr"/>
                      <a:r>
                        <a:rPr lang="en-US" sz="1400" b="1" i="0" u="none" strike="noStrike" dirty="0">
                          <a:solidFill>
                            <a:schemeClr val="tx1"/>
                          </a:solidFill>
                          <a:effectLst/>
                          <a:latin typeface="標楷體" panose="03000509000000000000" pitchFamily="65" charset="-120"/>
                          <a:ea typeface="標楷體" panose="03000509000000000000" pitchFamily="65" charset="-120"/>
                        </a:rPr>
                        <a:t>PR.AC-6: Identities are proofed and bound to credentials and asserted in interactions</a:t>
                      </a:r>
                    </a:p>
                    <a:p>
                      <a:pPr algn="l" fontAlgn="ctr"/>
                      <a:r>
                        <a:rPr lang="zh-TW" altLang="en-US" sz="1400" b="0" i="0" u="none" strike="noStrike" dirty="0">
                          <a:solidFill>
                            <a:schemeClr val="tx1"/>
                          </a:solidFill>
                          <a:effectLst/>
                          <a:latin typeface="標楷體" panose="03000509000000000000" pitchFamily="65" charset="-120"/>
                          <a:ea typeface="標楷體" panose="03000509000000000000" pitchFamily="65" charset="-120"/>
                        </a:rPr>
                        <a:t>身份經過驗證並綁定到憑證並在互動中聲明</a:t>
                      </a:r>
                      <a:endParaRPr lang="en-US" sz="1400" b="0" i="0" u="none" strike="noStrike" dirty="0">
                        <a:solidFill>
                          <a:schemeClr val="tx1"/>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0" i="0" u="none" strike="noStrike" dirty="0">
                          <a:solidFill>
                            <a:srgbClr val="000000"/>
                          </a:solidFill>
                          <a:effectLst/>
                          <a:latin typeface="標楷體" panose="03000509000000000000" pitchFamily="65" charset="-120"/>
                          <a:ea typeface="標楷體" panose="03000509000000000000" pitchFamily="65" charset="-120"/>
                        </a:rPr>
                        <a:t>·       CIS CSC, 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509606983"/>
                  </a:ext>
                </a:extLst>
              </a:tr>
              <a:tr h="165552">
                <a:tc vMerge="1">
                  <a:txBody>
                    <a:bodyPr/>
                    <a:lstStyle/>
                    <a:p>
                      <a:endParaRPr lang="zh-TW" altLang="en-US" dirty="0"/>
                    </a:p>
                  </a:txBody>
                  <a:tcPr/>
                </a:tc>
                <a:tc>
                  <a:txBody>
                    <a:bodyPr/>
                    <a:lstStyle/>
                    <a:p>
                      <a:pPr algn="l" fontAlgn="ctr"/>
                      <a:r>
                        <a:rPr lang="en-US" sz="1400" b="0" i="0" u="none" strike="noStrike">
                          <a:solidFill>
                            <a:srgbClr val="000000"/>
                          </a:solidFill>
                          <a:effectLst/>
                          <a:latin typeface="標楷體" panose="03000509000000000000" pitchFamily="65" charset="-120"/>
                          <a:ea typeface="標楷體" panose="03000509000000000000" pitchFamily="65" charset="-120"/>
                        </a:rPr>
                        <a:t>·       COBIT 5 DSS05.04, DSS05.05, DSS05.07, DSS06.03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503550971"/>
                  </a:ext>
                </a:extLst>
              </a:tr>
              <a:tr h="165552">
                <a:tc vMerge="1">
                  <a:txBody>
                    <a:bodyPr/>
                    <a:lstStyle/>
                    <a:p>
                      <a:endParaRPr lang="zh-TW" altLang="en-US"/>
                    </a:p>
                  </a:txBody>
                  <a:tcPr/>
                </a:tc>
                <a:tc>
                  <a:txBody>
                    <a:bodyPr/>
                    <a:lstStyle/>
                    <a:p>
                      <a:pPr algn="l" fontAlgn="ctr"/>
                      <a:r>
                        <a:rPr lang="en-US" sz="1400" b="0" i="0" u="none" strike="noStrike">
                          <a:solidFill>
                            <a:srgbClr val="000000"/>
                          </a:solidFill>
                          <a:effectLst/>
                          <a:latin typeface="標楷體" panose="03000509000000000000" pitchFamily="65" charset="-120"/>
                          <a:ea typeface="標楷體" panose="03000509000000000000" pitchFamily="65" charset="-120"/>
                        </a:rPr>
                        <a:t>·       ISA 62443-2-1:2009 4.3.3.2.2, 4.3.3.5.2, 4.3.3.7.2, 4.3.3.7.4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876687760"/>
                  </a:ext>
                </a:extLst>
              </a:tr>
              <a:tr h="165552">
                <a:tc vMerge="1">
                  <a:txBody>
                    <a:bodyPr/>
                    <a:lstStyle/>
                    <a:p>
                      <a:endParaRPr lang="zh-TW" altLang="en-US"/>
                    </a:p>
                  </a:txBody>
                  <a:tcPr/>
                </a:tc>
                <a:tc>
                  <a:txBody>
                    <a:bodyPr/>
                    <a:lstStyle/>
                    <a:p>
                      <a:pPr algn="l" fontAlgn="ctr"/>
                      <a:r>
                        <a:rPr lang="pt-BR" sz="1400" b="0" i="0" u="none" strike="noStrike" dirty="0">
                          <a:solidFill>
                            <a:schemeClr val="tx1"/>
                          </a:solidFill>
                          <a:effectLst/>
                          <a:latin typeface="標楷體" panose="03000509000000000000" pitchFamily="65" charset="-120"/>
                          <a:ea typeface="標楷體" panose="03000509000000000000" pitchFamily="65" charset="-120"/>
                        </a:rPr>
                        <a:t>·       ISA 62443-3-3:2013 SR 1.1, SR 1.2, SR 1.4, SR 1.5, SR 1.9, SR 2.1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434098324"/>
                  </a:ext>
                </a:extLst>
              </a:tr>
              <a:tr h="570924">
                <a:tc vMerge="1">
                  <a:txBody>
                    <a:bodyPr/>
                    <a:lstStyle/>
                    <a:p>
                      <a:endParaRPr lang="zh-TW" altLang="en-US"/>
                    </a:p>
                  </a:txBody>
                  <a:tcPr>
                    <a:lnT w="12700" cap="flat" cmpd="sng" algn="ctr">
                      <a:solidFill>
                        <a:srgbClr val="000000"/>
                      </a:solidFill>
                      <a:prstDash val="solid"/>
                      <a:round/>
                      <a:headEnd type="none" w="med" len="med"/>
                      <a:tailEnd type="none" w="med" len="med"/>
                    </a:lnT>
                  </a:tcPr>
                </a:tc>
                <a:tc>
                  <a:txBody>
                    <a:bodyPr/>
                    <a:lstStyle/>
                    <a:p>
                      <a:pPr algn="l" fontAlgn="ctr"/>
                      <a:r>
                        <a:rPr lang="it-IT" sz="1400" b="0" i="0" u="none" strike="noStrike" dirty="0">
                          <a:solidFill>
                            <a:srgbClr val="FF0000"/>
                          </a:solidFill>
                          <a:effectLst/>
                          <a:latin typeface="標楷體" panose="03000509000000000000" pitchFamily="65" charset="-120"/>
                          <a:ea typeface="標楷體" panose="03000509000000000000" pitchFamily="65" charset="-120"/>
                        </a:rPr>
                        <a:t>·       ISO/IEC 27001:2013, A.7.1.1, A.9.2.1 </a:t>
                      </a:r>
                    </a:p>
                  </a:txBody>
                  <a:tcPr marL="9525" marR="9525" marT="9525" marB="0" anchor="ctr">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36720731"/>
                  </a:ext>
                </a:extLst>
              </a:tr>
              <a:tr h="1477366">
                <a:tc>
                  <a:txBody>
                    <a:bodyPr/>
                    <a:lstStyle/>
                    <a:p>
                      <a:pPr algn="l" fontAlgn="ctr"/>
                      <a:r>
                        <a:rPr lang="en-US" sz="1400" b="1" i="0" u="none" strike="noStrike" dirty="0">
                          <a:solidFill>
                            <a:schemeClr val="tx1"/>
                          </a:solidFill>
                          <a:effectLst/>
                          <a:latin typeface="標楷體" panose="03000509000000000000" pitchFamily="65" charset="-120"/>
                          <a:ea typeface="標楷體" panose="03000509000000000000" pitchFamily="65" charset="-120"/>
                        </a:rPr>
                        <a:t>PR.AC-7: Users, devices, and other assets are authenticated (e.g., single-factor, multi-factor) commensurate with the risk of the transaction (e.g., individuals’ security and privacy risks and other organizational risks)</a:t>
                      </a:r>
                    </a:p>
                    <a:p>
                      <a:pPr algn="l" fontAlgn="ctr"/>
                      <a:r>
                        <a:rPr lang="zh-TW" altLang="en-US" sz="1400" b="0" i="0" u="none" strike="noStrike" dirty="0">
                          <a:solidFill>
                            <a:schemeClr val="tx1"/>
                          </a:solidFill>
                          <a:effectLst/>
                          <a:latin typeface="標楷體" panose="03000509000000000000" pitchFamily="65" charset="-120"/>
                          <a:ea typeface="標楷體" panose="03000509000000000000" pitchFamily="65" charset="-120"/>
                        </a:rPr>
                        <a:t>使用者、裝置和其他資產的身份驗證（例如單一因素、多因素）與交易風險（例如個人安全和隱私風險以及其他組織風險）相稱</a:t>
                      </a:r>
                      <a:endParaRPr lang="en-US" sz="1400" b="0" i="0" u="none" strike="noStrike" dirty="0">
                        <a:solidFill>
                          <a:schemeClr val="tx1"/>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pt-BR" sz="1400" b="0" i="0" u="none" strike="noStrike" dirty="0">
                          <a:solidFill>
                            <a:srgbClr val="000000"/>
                          </a:solidFill>
                          <a:effectLst/>
                          <a:latin typeface="標楷體" panose="03000509000000000000" pitchFamily="65" charset="-120"/>
                          <a:ea typeface="標楷體" panose="03000509000000000000" pitchFamily="65" charset="-120"/>
                        </a:rPr>
                        <a:t>·       CIS CSC 1, 12, 15, 16</a:t>
                      </a:r>
                    </a:p>
                    <a:p>
                      <a:pPr algn="l" fontAlgn="ctr"/>
                      <a:r>
                        <a:rPr lang="pt-BR" sz="1400" b="0" i="0" u="none" strike="noStrike" dirty="0">
                          <a:solidFill>
                            <a:srgbClr val="000000"/>
                          </a:solidFill>
                          <a:effectLst/>
                          <a:latin typeface="標楷體" panose="03000509000000000000" pitchFamily="65" charset="-120"/>
                          <a:ea typeface="標楷體" panose="03000509000000000000" pitchFamily="65" charset="-120"/>
                        </a:rPr>
                        <a:t>·       COBIT 5 DSS05.04, DSS05.10, DSS06.10</a:t>
                      </a:r>
                    </a:p>
                    <a:p>
                      <a:pPr algn="l" fontAlgn="ctr"/>
                      <a:r>
                        <a:rPr lang="pt-BR" sz="1400" b="0" i="0" u="none" strike="noStrike" dirty="0">
                          <a:solidFill>
                            <a:srgbClr val="000000"/>
                          </a:solidFill>
                          <a:effectLst/>
                          <a:latin typeface="標楷體" panose="03000509000000000000" pitchFamily="65" charset="-120"/>
                          <a:ea typeface="標楷體" panose="03000509000000000000" pitchFamily="65" charset="-120"/>
                        </a:rPr>
                        <a:t>·       ISA 62443-2-1:2009 4.3.3.6.1, 4.3.3.6.2, 4.3.3.6.3, 4.3.3.6.4, 4.3.3.6.5, 4.3.3.6.6, 4.3.3.6.7, 4.3.3.6.8, 4.3.3.6.9</a:t>
                      </a:r>
                    </a:p>
                    <a:p>
                      <a:pPr algn="l" fontAlgn="ctr"/>
                      <a:r>
                        <a:rPr lang="pt-BR" sz="1400" b="0" i="0" u="none" strike="noStrike" dirty="0">
                          <a:solidFill>
                            <a:srgbClr val="000000"/>
                          </a:solidFill>
                          <a:effectLst/>
                          <a:latin typeface="標楷體" panose="03000509000000000000" pitchFamily="65" charset="-120"/>
                          <a:ea typeface="標楷體" panose="03000509000000000000" pitchFamily="65" charset="-120"/>
                        </a:rPr>
                        <a:t>·       ISA 62443-3-3:2013 SR 1.1, SR 1.2, SR 1.5, SR 1.7, SR 1.8, SR 1.9, SR 1.10 </a:t>
                      </a:r>
                    </a:p>
                    <a:p>
                      <a:pPr algn="l" fontAlgn="ctr"/>
                      <a:r>
                        <a:rPr lang="pt-BR" sz="1400" b="0" i="0" u="none" strike="noStrike" dirty="0">
                          <a:solidFill>
                            <a:srgbClr val="FF0000"/>
                          </a:solidFill>
                          <a:effectLst/>
                          <a:latin typeface="標楷體" panose="03000509000000000000" pitchFamily="65" charset="-120"/>
                          <a:ea typeface="標楷體" panose="03000509000000000000" pitchFamily="65" charset="-120"/>
                        </a:rPr>
                        <a:t>·       ISO/IEC 27001:2013 A.9.2.1, A.9.2.4, A.9.3.1, A.9.4.2, A.9.4.3, A.18.1.4</a:t>
                      </a:r>
                    </a:p>
                    <a:p>
                      <a:pPr algn="l" fontAlgn="ctr"/>
                      <a:r>
                        <a:rPr lang="pt-BR" sz="1400" b="0" i="0" u="none" strike="noStrike" dirty="0">
                          <a:solidFill>
                            <a:srgbClr val="000000"/>
                          </a:solidFill>
                          <a:effectLst/>
                          <a:latin typeface="標楷體" panose="03000509000000000000" pitchFamily="65" charset="-120"/>
                          <a:ea typeface="標楷體" panose="03000509000000000000" pitchFamily="65" charset="-120"/>
                        </a:rPr>
                        <a:t>·       NIST SP 800-53 Rev. 4 AC-7, AC-8, AC-9, AC-11, AC-12, AC-14, IA-1, IA-2, IA-3, IA-4, IA-5, IA-8, IA-9, IA-10, IA-11</a:t>
                      </a:r>
                    </a:p>
                    <a:p>
                      <a:pPr algn="l" fontAlgn="ctr"/>
                      <a:endParaRPr lang="en-US" sz="1400" b="0"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22794900"/>
                  </a:ext>
                </a:extLst>
              </a:tr>
            </a:tbl>
          </a:graphicData>
        </a:graphic>
      </p:graphicFrame>
    </p:spTree>
    <p:extLst>
      <p:ext uri="{BB962C8B-B14F-4D97-AF65-F5344CB8AC3E}">
        <p14:creationId xmlns:p14="http://schemas.microsoft.com/office/powerpoint/2010/main" val="2727970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6" y="88502"/>
            <a:ext cx="9668969" cy="1384995"/>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身分管理、身分驗證和存取控制</a:t>
            </a:r>
          </a:p>
          <a:p>
            <a:r>
              <a:rPr lang="en-US" altLang="zh-TW" sz="2800" dirty="0">
                <a:latin typeface="標楷體" panose="03000509000000000000" pitchFamily="65" charset="-120"/>
                <a:ea typeface="標楷體" panose="03000509000000000000" pitchFamily="65" charset="-120"/>
              </a:rPr>
              <a:t>Identity Management, Authentication and Access Control (PR.AC):</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511509" y="3747659"/>
            <a:ext cx="11612562" cy="2585323"/>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A.7.1.1  </a:t>
            </a:r>
            <a:r>
              <a:rPr lang="en-US" altLang="zh-TW" b="1" dirty="0">
                <a:solidFill>
                  <a:srgbClr val="002060"/>
                </a:solidFill>
                <a:latin typeface="標楷體" panose="03000509000000000000" pitchFamily="65" charset="-120"/>
                <a:ea typeface="標楷體" panose="03000509000000000000" pitchFamily="65" charset="-120"/>
              </a:rPr>
              <a:t>Screening</a:t>
            </a:r>
            <a:r>
              <a:rPr lang="zh-TW" altLang="en-US" b="1" dirty="0">
                <a:solidFill>
                  <a:srgbClr val="002060"/>
                </a:solidFill>
                <a:latin typeface="標楷體" panose="03000509000000000000" pitchFamily="65" charset="-120"/>
                <a:ea typeface="標楷體" panose="03000509000000000000" pitchFamily="65" charset="-120"/>
              </a:rPr>
              <a:t>  篩選</a:t>
            </a:r>
            <a:endParaRPr lang="en-US" altLang="zh-TW" b="1" dirty="0">
              <a:solidFill>
                <a:srgbClr val="002060"/>
              </a:solidFill>
              <a:latin typeface="標楷體" panose="03000509000000000000" pitchFamily="65" charset="-120"/>
              <a:ea typeface="標楷體" panose="03000509000000000000" pitchFamily="65" charset="-120"/>
            </a:endParaRPr>
          </a:p>
          <a:p>
            <a:pPr fontAlgn="ctr"/>
            <a:endParaRPr lang="en-US" altLang="zh-TW" sz="1600" b="1" dirty="0">
              <a:solidFill>
                <a:srgbClr val="002060"/>
              </a:solidFill>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良好的控制包括對所有求職者的背景驗證和能力檢查。這些必須根據相關法律、法規和道德規範進行，並且應與業務要求、將存取的資訊的分類以及相關的感知風險相稱。</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例如，與僅存取公共資訊或處理威脅有限的資產的員工相比，存取具有更高風險的更高層級資訊資產的員工可能會受到更嚴格的檢查。在就業的各個階段實施充分且相稱的人力資源控制有助於減少意外或惡意威脅的可能性。</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審計師希望看到每次都一致地執行具有明確程序的篩選過程，這也有助於避免任何偏好</a:t>
            </a:r>
            <a:r>
              <a:rPr lang="en-US" altLang="zh-TW" sz="1600" b="1" dirty="0">
                <a:latin typeface="標楷體" panose="03000509000000000000" pitchFamily="65" charset="-120"/>
                <a:ea typeface="標楷體" panose="03000509000000000000" pitchFamily="65" charset="-120"/>
              </a:rPr>
              <a:t>/</a:t>
            </a:r>
            <a:r>
              <a:rPr lang="zh-TW" altLang="en-US" sz="1600" b="1" dirty="0">
                <a:latin typeface="標楷體" panose="03000509000000000000" pitchFamily="65" charset="-120"/>
                <a:ea typeface="標楷體" panose="03000509000000000000" pitchFamily="65" charset="-120"/>
              </a:rPr>
              <a:t>偏見風險。理想情況下，這將與整個組織招募流程保持一致。</a:t>
            </a:r>
          </a:p>
        </p:txBody>
      </p:sp>
      <p:sp>
        <p:nvSpPr>
          <p:cNvPr id="7" name="矩形 6"/>
          <p:cNvSpPr/>
          <p:nvPr/>
        </p:nvSpPr>
        <p:spPr>
          <a:xfrm>
            <a:off x="3352800" y="6400166"/>
            <a:ext cx="8534400"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https://www.isms.online/iso-27001/annex-a-7-human-resource-security/</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a:extLst>
              <a:ext uri="{FF2B5EF4-FFF2-40B4-BE49-F238E27FC236}">
                <a16:creationId xmlns:a16="http://schemas.microsoft.com/office/drawing/2014/main" id="{06CC41B4-C4AB-4B9A-8610-BB83E8F1E26F}"/>
              </a:ext>
            </a:extLst>
          </p:cNvPr>
          <p:cNvGraphicFramePr>
            <a:graphicFrameLocks noGrp="1"/>
          </p:cNvGraphicFramePr>
          <p:nvPr>
            <p:extLst>
              <p:ext uri="{D42A27DB-BD31-4B8C-83A1-F6EECF244321}">
                <p14:modId xmlns:p14="http://schemas.microsoft.com/office/powerpoint/2010/main" val="2393237434"/>
              </p:ext>
            </p:extLst>
          </p:nvPr>
        </p:nvGraphicFramePr>
        <p:xfrm>
          <a:off x="669300" y="1474233"/>
          <a:ext cx="11104731" cy="2206242"/>
        </p:xfrm>
        <a:graphic>
          <a:graphicData uri="http://schemas.openxmlformats.org/drawingml/2006/table">
            <a:tbl>
              <a:tblPr/>
              <a:tblGrid>
                <a:gridCol w="5488522">
                  <a:extLst>
                    <a:ext uri="{9D8B030D-6E8A-4147-A177-3AD203B41FA5}">
                      <a16:colId xmlns:a16="http://schemas.microsoft.com/office/drawing/2014/main" val="1428868272"/>
                    </a:ext>
                  </a:extLst>
                </a:gridCol>
                <a:gridCol w="5616209">
                  <a:extLst>
                    <a:ext uri="{9D8B030D-6E8A-4147-A177-3AD203B41FA5}">
                      <a16:colId xmlns:a16="http://schemas.microsoft.com/office/drawing/2014/main" val="865195493"/>
                    </a:ext>
                  </a:extLst>
                </a:gridCol>
              </a:tblGrid>
              <a:tr h="356604">
                <a:tc>
                  <a:txBody>
                    <a:bodyPr/>
                    <a:lstStyle/>
                    <a:p>
                      <a:pPr algn="ctr" fontAlgn="ctr"/>
                      <a:r>
                        <a:rPr lang="zh-TW" altLang="en-US" sz="14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4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sz="14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4163099732"/>
                  </a:ext>
                </a:extLst>
              </a:tr>
              <a:tr h="212576">
                <a:tc rowSpan="5">
                  <a:txBody>
                    <a:bodyPr/>
                    <a:lstStyle/>
                    <a:p>
                      <a:pPr algn="l" fontAlgn="ctr"/>
                      <a:r>
                        <a:rPr lang="en-US" sz="1400" b="1" i="0" u="none" strike="noStrike" dirty="0">
                          <a:solidFill>
                            <a:schemeClr val="tx1"/>
                          </a:solidFill>
                          <a:effectLst/>
                          <a:latin typeface="標楷體" panose="03000509000000000000" pitchFamily="65" charset="-120"/>
                          <a:ea typeface="標楷體" panose="03000509000000000000" pitchFamily="65" charset="-120"/>
                        </a:rPr>
                        <a:t>PR.AC-6: Identities are proofed and bound to credentials and asserted in interactions</a:t>
                      </a:r>
                    </a:p>
                    <a:p>
                      <a:pPr algn="l" fontAlgn="ctr"/>
                      <a:r>
                        <a:rPr lang="zh-TW" altLang="en-US" sz="1400" b="0" i="0" u="none" strike="noStrike" dirty="0">
                          <a:solidFill>
                            <a:schemeClr val="tx1"/>
                          </a:solidFill>
                          <a:effectLst/>
                          <a:latin typeface="標楷體" panose="03000509000000000000" pitchFamily="65" charset="-120"/>
                          <a:ea typeface="標楷體" panose="03000509000000000000" pitchFamily="65" charset="-120"/>
                        </a:rPr>
                        <a:t>身份經過驗證並綁定到憑證並在互動中聲明</a:t>
                      </a:r>
                      <a:endParaRPr lang="en-US" sz="1400" b="0" i="0" u="none" strike="noStrike" dirty="0">
                        <a:solidFill>
                          <a:schemeClr val="tx1"/>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0" i="0" u="none" strike="noStrike" dirty="0">
                          <a:solidFill>
                            <a:srgbClr val="000000"/>
                          </a:solidFill>
                          <a:effectLst/>
                          <a:latin typeface="標楷體" panose="03000509000000000000" pitchFamily="65" charset="-120"/>
                          <a:ea typeface="標楷體" panose="03000509000000000000" pitchFamily="65" charset="-120"/>
                        </a:rPr>
                        <a:t>·       CIS CSC, 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509606983"/>
                  </a:ext>
                </a:extLst>
              </a:tr>
              <a:tr h="212576">
                <a:tc vMerge="1">
                  <a:txBody>
                    <a:bodyPr/>
                    <a:lstStyle/>
                    <a:p>
                      <a:endParaRPr lang="zh-TW" altLang="en-US" dirty="0"/>
                    </a:p>
                  </a:txBody>
                  <a:tcPr/>
                </a:tc>
                <a:tc>
                  <a:txBody>
                    <a:bodyPr/>
                    <a:lstStyle/>
                    <a:p>
                      <a:pPr algn="l" fontAlgn="ctr"/>
                      <a:r>
                        <a:rPr lang="en-US" sz="1400" b="0" i="0" u="none" strike="noStrike">
                          <a:solidFill>
                            <a:srgbClr val="000000"/>
                          </a:solidFill>
                          <a:effectLst/>
                          <a:latin typeface="標楷體" panose="03000509000000000000" pitchFamily="65" charset="-120"/>
                          <a:ea typeface="標楷體" panose="03000509000000000000" pitchFamily="65" charset="-120"/>
                        </a:rPr>
                        <a:t>·       COBIT 5 DSS05.04, DSS05.05, DSS05.07, DSS06.03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503550971"/>
                  </a:ext>
                </a:extLst>
              </a:tr>
              <a:tr h="416067">
                <a:tc vMerge="1">
                  <a:txBody>
                    <a:bodyPr/>
                    <a:lstStyle/>
                    <a:p>
                      <a:endParaRPr lang="zh-TW" altLang="en-US"/>
                    </a:p>
                  </a:txBody>
                  <a:tcPr/>
                </a:tc>
                <a:tc>
                  <a:txBody>
                    <a:bodyPr/>
                    <a:lstStyle/>
                    <a:p>
                      <a:pPr algn="l" fontAlgn="ctr"/>
                      <a:r>
                        <a:rPr lang="en-US" sz="1400" b="0" i="0" u="none" strike="noStrike">
                          <a:solidFill>
                            <a:srgbClr val="000000"/>
                          </a:solidFill>
                          <a:effectLst/>
                          <a:latin typeface="標楷體" panose="03000509000000000000" pitchFamily="65" charset="-120"/>
                          <a:ea typeface="標楷體" panose="03000509000000000000" pitchFamily="65" charset="-120"/>
                        </a:rPr>
                        <a:t>·       ISA 62443-2-1:2009 4.3.3.2.2, 4.3.3.5.2, 4.3.3.7.2, 4.3.3.7.4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876687760"/>
                  </a:ext>
                </a:extLst>
              </a:tr>
              <a:tr h="416067">
                <a:tc vMerge="1">
                  <a:txBody>
                    <a:bodyPr/>
                    <a:lstStyle/>
                    <a:p>
                      <a:endParaRPr lang="zh-TW" altLang="en-US"/>
                    </a:p>
                  </a:txBody>
                  <a:tcPr/>
                </a:tc>
                <a:tc>
                  <a:txBody>
                    <a:bodyPr/>
                    <a:lstStyle/>
                    <a:p>
                      <a:pPr algn="l" fontAlgn="ctr"/>
                      <a:r>
                        <a:rPr lang="pt-BR" sz="1400" b="0" i="0" u="none" strike="noStrike" dirty="0">
                          <a:solidFill>
                            <a:schemeClr val="tx1"/>
                          </a:solidFill>
                          <a:effectLst/>
                          <a:latin typeface="標楷體" panose="03000509000000000000" pitchFamily="65" charset="-120"/>
                          <a:ea typeface="標楷體" panose="03000509000000000000" pitchFamily="65" charset="-120"/>
                        </a:rPr>
                        <a:t>·       ISA 62443-3-3:2013 SR 1.1, SR 1.2, SR 1.4, SR 1.5, SR 1.9, SR 2.1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434098324"/>
                  </a:ext>
                </a:extLst>
              </a:tr>
              <a:tr h="531378">
                <a:tc vMerge="1">
                  <a:txBody>
                    <a:bodyPr/>
                    <a:lstStyle/>
                    <a:p>
                      <a:endParaRPr lang="zh-TW" altLang="en-US"/>
                    </a:p>
                  </a:txBody>
                  <a:tcPr>
                    <a:lnT w="12700" cap="flat" cmpd="sng" algn="ctr">
                      <a:solidFill>
                        <a:srgbClr val="000000"/>
                      </a:solidFill>
                      <a:prstDash val="solid"/>
                      <a:round/>
                      <a:headEnd type="none" w="med" len="med"/>
                      <a:tailEnd type="none" w="med" len="med"/>
                    </a:lnT>
                  </a:tcPr>
                </a:tc>
                <a:tc>
                  <a:txBody>
                    <a:bodyPr/>
                    <a:lstStyle/>
                    <a:p>
                      <a:pPr algn="l" fontAlgn="ctr"/>
                      <a:r>
                        <a:rPr lang="it-IT" sz="1400" b="0" i="0" u="none" strike="noStrike" dirty="0">
                          <a:solidFill>
                            <a:srgbClr val="FF0000"/>
                          </a:solidFill>
                          <a:effectLst/>
                          <a:latin typeface="標楷體" panose="03000509000000000000" pitchFamily="65" charset="-120"/>
                          <a:ea typeface="標楷體" panose="03000509000000000000" pitchFamily="65" charset="-120"/>
                        </a:rPr>
                        <a:t>·       ISO/IEC 27001:2013, A.7.1.1, A.9.2.1 </a:t>
                      </a:r>
                    </a:p>
                  </a:txBody>
                  <a:tcPr marL="9525" marR="9525" marT="9525" marB="0" anchor="ctr">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36720731"/>
                  </a:ext>
                </a:extLst>
              </a:tr>
            </a:tbl>
          </a:graphicData>
        </a:graphic>
      </p:graphicFrame>
    </p:spTree>
    <p:extLst>
      <p:ext uri="{BB962C8B-B14F-4D97-AF65-F5344CB8AC3E}">
        <p14:creationId xmlns:p14="http://schemas.microsoft.com/office/powerpoint/2010/main" val="1033024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6" y="88502"/>
            <a:ext cx="9668969" cy="1384995"/>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身分管理、身分驗證和存取控制</a:t>
            </a:r>
          </a:p>
          <a:p>
            <a:r>
              <a:rPr lang="en-US" altLang="zh-TW" sz="2800" dirty="0">
                <a:latin typeface="標楷體" panose="03000509000000000000" pitchFamily="65" charset="-120"/>
                <a:ea typeface="標楷體" panose="03000509000000000000" pitchFamily="65" charset="-120"/>
              </a:rPr>
              <a:t>Identity Management, Authentication and Access Control (PR.AC):</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511509" y="3747659"/>
            <a:ext cx="11612562" cy="2339102"/>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A.9.2.1  </a:t>
            </a:r>
            <a:r>
              <a:rPr lang="en-US" altLang="zh-TW" b="1" dirty="0">
                <a:solidFill>
                  <a:srgbClr val="002060"/>
                </a:solidFill>
                <a:latin typeface="標楷體" panose="03000509000000000000" pitchFamily="65" charset="-120"/>
                <a:ea typeface="標楷體" panose="03000509000000000000" pitchFamily="65" charset="-120"/>
              </a:rPr>
              <a:t> User Registration and Deregistration</a:t>
            </a:r>
            <a:r>
              <a:rPr lang="zh-TW" altLang="en-US" b="1" dirty="0">
                <a:solidFill>
                  <a:srgbClr val="002060"/>
                </a:solidFill>
                <a:latin typeface="標楷體" panose="03000509000000000000" pitchFamily="65" charset="-120"/>
                <a:ea typeface="標楷體" panose="03000509000000000000" pitchFamily="65" charset="-120"/>
              </a:rPr>
              <a:t> 用戶註冊和登出</a:t>
            </a:r>
            <a:endParaRPr lang="en-US" altLang="zh-TW" b="1" dirty="0">
              <a:solidFill>
                <a:srgbClr val="002060"/>
              </a:solidFill>
              <a:latin typeface="標楷體" panose="03000509000000000000" pitchFamily="65" charset="-120"/>
              <a:ea typeface="標楷體" panose="03000509000000000000" pitchFamily="65" charset="-120"/>
            </a:endParaRPr>
          </a:p>
          <a:p>
            <a:pPr fontAlgn="ctr"/>
            <a:endParaRPr lang="en-US" altLang="zh-TW" sz="1600" b="1" dirty="0">
              <a:solidFill>
                <a:srgbClr val="002060"/>
              </a:solidFill>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需要實施正式的用戶註冊和註銷流程。良好的使用者 </a:t>
            </a:r>
            <a:r>
              <a:rPr lang="en-US" altLang="zh-TW" sz="1600" b="1" dirty="0">
                <a:latin typeface="標楷體" panose="03000509000000000000" pitchFamily="65" charset="-120"/>
                <a:ea typeface="標楷體" panose="03000509000000000000" pitchFamily="65" charset="-120"/>
              </a:rPr>
              <a:t>ID </a:t>
            </a:r>
            <a:r>
              <a:rPr lang="zh-TW" altLang="en-US" sz="1600" b="1" dirty="0">
                <a:latin typeface="標楷體" panose="03000509000000000000" pitchFamily="65" charset="-120"/>
                <a:ea typeface="標楷體" panose="03000509000000000000" pitchFamily="65" charset="-120"/>
              </a:rPr>
              <a:t>管理流程包括能夠將個人 </a:t>
            </a:r>
            <a:r>
              <a:rPr lang="en-US" altLang="zh-TW" sz="1600" b="1" dirty="0">
                <a:latin typeface="標楷體" panose="03000509000000000000" pitchFamily="65" charset="-120"/>
                <a:ea typeface="標楷體" panose="03000509000000000000" pitchFamily="65" charset="-120"/>
              </a:rPr>
              <a:t>ID </a:t>
            </a:r>
            <a:r>
              <a:rPr lang="zh-TW" altLang="en-US" sz="1600" b="1" dirty="0">
                <a:latin typeface="標楷體" panose="03000509000000000000" pitchFamily="65" charset="-120"/>
                <a:ea typeface="標楷體" panose="03000509000000000000" pitchFamily="65" charset="-120"/>
              </a:rPr>
              <a:t>與真實人員相關聯，並限制共用存取 </a:t>
            </a:r>
            <a:r>
              <a:rPr lang="en-US" altLang="zh-TW" sz="1600" b="1" dirty="0">
                <a:latin typeface="標楷體" panose="03000509000000000000" pitchFamily="65" charset="-120"/>
                <a:ea typeface="標楷體" panose="03000509000000000000" pitchFamily="65" charset="-120"/>
              </a:rPr>
              <a:t>ID</a:t>
            </a:r>
            <a:r>
              <a:rPr lang="zh-TW" altLang="en-US" sz="1600" b="1" dirty="0">
                <a:latin typeface="標楷體" panose="03000509000000000000" pitchFamily="65" charset="-120"/>
                <a:ea typeface="標楷體" panose="03000509000000000000" pitchFamily="65" charset="-120"/>
              </a:rPr>
              <a:t>，這些操作應在完成時獲得批准和記錄。</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良好的入職和離職流程與 </a:t>
            </a:r>
            <a:r>
              <a:rPr lang="en-US" altLang="zh-TW" sz="1600" b="1" dirty="0">
                <a:latin typeface="標楷體" panose="03000509000000000000" pitchFamily="65" charset="-120"/>
                <a:ea typeface="標楷體" panose="03000509000000000000" pitchFamily="65" charset="-120"/>
              </a:rPr>
              <a:t>A7 </a:t>
            </a:r>
            <a:r>
              <a:rPr lang="zh-TW" altLang="en-US" sz="1600" b="1" dirty="0">
                <a:latin typeface="標楷體" panose="03000509000000000000" pitchFamily="65" charset="-120"/>
                <a:ea typeface="標楷體" panose="03000509000000000000" pitchFamily="65" charset="-120"/>
              </a:rPr>
              <a:t>人力資源安全相結合，可實現快速、清晰的註冊</a:t>
            </a:r>
            <a:r>
              <a:rPr lang="en-US" altLang="zh-TW" sz="1600" b="1" dirty="0">
                <a:latin typeface="標楷體" panose="03000509000000000000" pitchFamily="65" charset="-120"/>
                <a:ea typeface="標楷體" panose="03000509000000000000" pitchFamily="65" charset="-120"/>
              </a:rPr>
              <a:t>/</a:t>
            </a:r>
            <a:r>
              <a:rPr lang="zh-TW" altLang="en-US" sz="1600" b="1" dirty="0">
                <a:latin typeface="標楷體" panose="03000509000000000000" pitchFamily="65" charset="-120"/>
                <a:ea typeface="標楷體" panose="03000509000000000000" pitchFamily="65" charset="-120"/>
              </a:rPr>
              <a:t>註銷，並避免重新頒發舊身分證。對 </a:t>
            </a:r>
            <a:r>
              <a:rPr lang="en-US" altLang="zh-TW" sz="1600" b="1" dirty="0">
                <a:latin typeface="標楷體" panose="03000509000000000000" pitchFamily="65" charset="-120"/>
                <a:ea typeface="標楷體" panose="03000509000000000000" pitchFamily="65" charset="-120"/>
              </a:rPr>
              <a:t>ID </a:t>
            </a:r>
            <a:r>
              <a:rPr lang="zh-TW" altLang="en-US" sz="1600" b="1" dirty="0">
                <a:latin typeface="標楷體" panose="03000509000000000000" pitchFamily="65" charset="-120"/>
                <a:ea typeface="標楷體" panose="03000509000000000000" pitchFamily="65" charset="-120"/>
              </a:rPr>
              <a:t>的定期審查將說明良好的控制並加強持續的管理。</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可以與上述存取控制審計的內部審計以及資訊資產或處理應用程式所有者的定期審查結合起來。</a:t>
            </a:r>
          </a:p>
        </p:txBody>
      </p:sp>
      <p:sp>
        <p:nvSpPr>
          <p:cNvPr id="7" name="矩形 6"/>
          <p:cNvSpPr/>
          <p:nvPr/>
        </p:nvSpPr>
        <p:spPr>
          <a:xfrm>
            <a:off x="3352800" y="6400166"/>
            <a:ext cx="8534400"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https://www.isms.online/iso-27001/annex-a-9-access-control/</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a:extLst>
              <a:ext uri="{FF2B5EF4-FFF2-40B4-BE49-F238E27FC236}">
                <a16:creationId xmlns:a16="http://schemas.microsoft.com/office/drawing/2014/main" id="{06CC41B4-C4AB-4B9A-8610-BB83E8F1E26F}"/>
              </a:ext>
            </a:extLst>
          </p:cNvPr>
          <p:cNvGraphicFramePr>
            <a:graphicFrameLocks noGrp="1"/>
          </p:cNvGraphicFramePr>
          <p:nvPr>
            <p:extLst>
              <p:ext uri="{D42A27DB-BD31-4B8C-83A1-F6EECF244321}">
                <p14:modId xmlns:p14="http://schemas.microsoft.com/office/powerpoint/2010/main" val="4180682318"/>
              </p:ext>
            </p:extLst>
          </p:nvPr>
        </p:nvGraphicFramePr>
        <p:xfrm>
          <a:off x="669300" y="1474233"/>
          <a:ext cx="11104731" cy="2206242"/>
        </p:xfrm>
        <a:graphic>
          <a:graphicData uri="http://schemas.openxmlformats.org/drawingml/2006/table">
            <a:tbl>
              <a:tblPr/>
              <a:tblGrid>
                <a:gridCol w="5488522">
                  <a:extLst>
                    <a:ext uri="{9D8B030D-6E8A-4147-A177-3AD203B41FA5}">
                      <a16:colId xmlns:a16="http://schemas.microsoft.com/office/drawing/2014/main" val="1428868272"/>
                    </a:ext>
                  </a:extLst>
                </a:gridCol>
                <a:gridCol w="5616209">
                  <a:extLst>
                    <a:ext uri="{9D8B030D-6E8A-4147-A177-3AD203B41FA5}">
                      <a16:colId xmlns:a16="http://schemas.microsoft.com/office/drawing/2014/main" val="865195493"/>
                    </a:ext>
                  </a:extLst>
                </a:gridCol>
              </a:tblGrid>
              <a:tr h="356604">
                <a:tc>
                  <a:txBody>
                    <a:bodyPr/>
                    <a:lstStyle/>
                    <a:p>
                      <a:pPr algn="ctr" fontAlgn="ctr"/>
                      <a:r>
                        <a:rPr lang="zh-TW" altLang="en-US" sz="14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4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sz="14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4163099732"/>
                  </a:ext>
                </a:extLst>
              </a:tr>
              <a:tr h="212576">
                <a:tc rowSpan="5">
                  <a:txBody>
                    <a:bodyPr/>
                    <a:lstStyle/>
                    <a:p>
                      <a:pPr algn="l" fontAlgn="ctr"/>
                      <a:r>
                        <a:rPr lang="en-US" sz="1400" b="1" i="0" u="none" strike="noStrike" dirty="0">
                          <a:solidFill>
                            <a:schemeClr val="tx1"/>
                          </a:solidFill>
                          <a:effectLst/>
                          <a:latin typeface="標楷體" panose="03000509000000000000" pitchFamily="65" charset="-120"/>
                          <a:ea typeface="標楷體" panose="03000509000000000000" pitchFamily="65" charset="-120"/>
                        </a:rPr>
                        <a:t>PR.AC-6: Identities are proofed and bound to credentials and asserted in interactions</a:t>
                      </a:r>
                    </a:p>
                    <a:p>
                      <a:pPr algn="l" fontAlgn="ctr"/>
                      <a:r>
                        <a:rPr lang="zh-TW" altLang="en-US" sz="1400" b="0" i="0" u="none" strike="noStrike" dirty="0">
                          <a:solidFill>
                            <a:schemeClr val="tx1"/>
                          </a:solidFill>
                          <a:effectLst/>
                          <a:latin typeface="標楷體" panose="03000509000000000000" pitchFamily="65" charset="-120"/>
                          <a:ea typeface="標楷體" panose="03000509000000000000" pitchFamily="65" charset="-120"/>
                        </a:rPr>
                        <a:t>身份經過驗證並綁定到憑證並在互動中聲明</a:t>
                      </a:r>
                      <a:endParaRPr lang="en-US" sz="1400" b="0" i="0" u="none" strike="noStrike" dirty="0">
                        <a:solidFill>
                          <a:schemeClr val="tx1"/>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0" i="0" u="none" strike="noStrike" dirty="0">
                          <a:solidFill>
                            <a:srgbClr val="000000"/>
                          </a:solidFill>
                          <a:effectLst/>
                          <a:latin typeface="標楷體" panose="03000509000000000000" pitchFamily="65" charset="-120"/>
                          <a:ea typeface="標楷體" panose="03000509000000000000" pitchFamily="65" charset="-120"/>
                        </a:rPr>
                        <a:t>·       CIS CSC, 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509606983"/>
                  </a:ext>
                </a:extLst>
              </a:tr>
              <a:tr h="212576">
                <a:tc vMerge="1">
                  <a:txBody>
                    <a:bodyPr/>
                    <a:lstStyle/>
                    <a:p>
                      <a:endParaRPr lang="zh-TW" altLang="en-US" dirty="0"/>
                    </a:p>
                  </a:txBody>
                  <a:tcPr/>
                </a:tc>
                <a:tc>
                  <a:txBody>
                    <a:bodyPr/>
                    <a:lstStyle/>
                    <a:p>
                      <a:pPr algn="l" fontAlgn="ctr"/>
                      <a:r>
                        <a:rPr lang="en-US" sz="1400" b="0" i="0" u="none" strike="noStrike">
                          <a:solidFill>
                            <a:srgbClr val="000000"/>
                          </a:solidFill>
                          <a:effectLst/>
                          <a:latin typeface="標楷體" panose="03000509000000000000" pitchFamily="65" charset="-120"/>
                          <a:ea typeface="標楷體" panose="03000509000000000000" pitchFamily="65" charset="-120"/>
                        </a:rPr>
                        <a:t>·       COBIT 5 DSS05.04, DSS05.05, DSS05.07, DSS06.03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503550971"/>
                  </a:ext>
                </a:extLst>
              </a:tr>
              <a:tr h="416067">
                <a:tc vMerge="1">
                  <a:txBody>
                    <a:bodyPr/>
                    <a:lstStyle/>
                    <a:p>
                      <a:endParaRPr lang="zh-TW" altLang="en-US"/>
                    </a:p>
                  </a:txBody>
                  <a:tcPr/>
                </a:tc>
                <a:tc>
                  <a:txBody>
                    <a:bodyPr/>
                    <a:lstStyle/>
                    <a:p>
                      <a:pPr algn="l" fontAlgn="ctr"/>
                      <a:r>
                        <a:rPr lang="en-US" sz="1400" b="0" i="0" u="none" strike="noStrike">
                          <a:solidFill>
                            <a:srgbClr val="000000"/>
                          </a:solidFill>
                          <a:effectLst/>
                          <a:latin typeface="標楷體" panose="03000509000000000000" pitchFamily="65" charset="-120"/>
                          <a:ea typeface="標楷體" panose="03000509000000000000" pitchFamily="65" charset="-120"/>
                        </a:rPr>
                        <a:t>·       ISA 62443-2-1:2009 4.3.3.2.2, 4.3.3.5.2, 4.3.3.7.2, 4.3.3.7.4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876687760"/>
                  </a:ext>
                </a:extLst>
              </a:tr>
              <a:tr h="416067">
                <a:tc vMerge="1">
                  <a:txBody>
                    <a:bodyPr/>
                    <a:lstStyle/>
                    <a:p>
                      <a:endParaRPr lang="zh-TW" altLang="en-US"/>
                    </a:p>
                  </a:txBody>
                  <a:tcPr/>
                </a:tc>
                <a:tc>
                  <a:txBody>
                    <a:bodyPr/>
                    <a:lstStyle/>
                    <a:p>
                      <a:pPr algn="l" fontAlgn="ctr"/>
                      <a:r>
                        <a:rPr lang="pt-BR" sz="1400" b="0" i="0" u="none" strike="noStrike" dirty="0">
                          <a:solidFill>
                            <a:schemeClr val="tx1"/>
                          </a:solidFill>
                          <a:effectLst/>
                          <a:latin typeface="標楷體" panose="03000509000000000000" pitchFamily="65" charset="-120"/>
                          <a:ea typeface="標楷體" panose="03000509000000000000" pitchFamily="65" charset="-120"/>
                        </a:rPr>
                        <a:t>·       ISA 62443-3-3:2013 SR 1.1, SR 1.2, SR 1.4, SR 1.5, SR 1.9, SR 2.1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434098324"/>
                  </a:ext>
                </a:extLst>
              </a:tr>
              <a:tr h="531378">
                <a:tc vMerge="1">
                  <a:txBody>
                    <a:bodyPr/>
                    <a:lstStyle/>
                    <a:p>
                      <a:endParaRPr lang="zh-TW" altLang="en-US"/>
                    </a:p>
                  </a:txBody>
                  <a:tcPr>
                    <a:lnT w="12700" cap="flat" cmpd="sng" algn="ctr">
                      <a:solidFill>
                        <a:srgbClr val="000000"/>
                      </a:solidFill>
                      <a:prstDash val="solid"/>
                      <a:round/>
                      <a:headEnd type="none" w="med" len="med"/>
                      <a:tailEnd type="none" w="med" len="med"/>
                    </a:lnT>
                  </a:tcPr>
                </a:tc>
                <a:tc>
                  <a:txBody>
                    <a:bodyPr/>
                    <a:lstStyle/>
                    <a:p>
                      <a:pPr algn="l" fontAlgn="ctr"/>
                      <a:r>
                        <a:rPr lang="it-IT" sz="1400" b="0" i="0" u="none" strike="noStrike" dirty="0">
                          <a:solidFill>
                            <a:srgbClr val="FF0000"/>
                          </a:solidFill>
                          <a:effectLst/>
                          <a:latin typeface="標楷體" panose="03000509000000000000" pitchFamily="65" charset="-120"/>
                          <a:ea typeface="標楷體" panose="03000509000000000000" pitchFamily="65" charset="-120"/>
                        </a:rPr>
                        <a:t>·       ISO/IEC 27001:2013, A.7.1.1, A.9.2.1 </a:t>
                      </a:r>
                    </a:p>
                  </a:txBody>
                  <a:tcPr marL="9525" marR="9525" marT="9525" marB="0" anchor="ctr">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36720731"/>
                  </a:ext>
                </a:extLst>
              </a:tr>
            </a:tbl>
          </a:graphicData>
        </a:graphic>
      </p:graphicFrame>
    </p:spTree>
    <p:extLst>
      <p:ext uri="{BB962C8B-B14F-4D97-AF65-F5344CB8AC3E}">
        <p14:creationId xmlns:p14="http://schemas.microsoft.com/office/powerpoint/2010/main" val="1849680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5DA48764-7E42-4F19-A887-D8C4122E2F22}"/>
              </a:ext>
            </a:extLst>
          </p:cNvPr>
          <p:cNvGraphicFramePr>
            <a:graphicFrameLocks noGrp="1"/>
          </p:cNvGraphicFramePr>
          <p:nvPr>
            <p:extLst>
              <p:ext uri="{D42A27DB-BD31-4B8C-83A1-F6EECF244321}">
                <p14:modId xmlns:p14="http://schemas.microsoft.com/office/powerpoint/2010/main" val="3553196319"/>
              </p:ext>
            </p:extLst>
          </p:nvPr>
        </p:nvGraphicFramePr>
        <p:xfrm>
          <a:off x="314632" y="167156"/>
          <a:ext cx="11460936" cy="6552441"/>
        </p:xfrm>
        <a:graphic>
          <a:graphicData uri="http://schemas.openxmlformats.org/drawingml/2006/table">
            <a:tbl>
              <a:tblPr/>
              <a:tblGrid>
                <a:gridCol w="5730468">
                  <a:extLst>
                    <a:ext uri="{9D8B030D-6E8A-4147-A177-3AD203B41FA5}">
                      <a16:colId xmlns:a16="http://schemas.microsoft.com/office/drawing/2014/main" val="567556090"/>
                    </a:ext>
                  </a:extLst>
                </a:gridCol>
                <a:gridCol w="5730468">
                  <a:extLst>
                    <a:ext uri="{9D8B030D-6E8A-4147-A177-3AD203B41FA5}">
                      <a16:colId xmlns:a16="http://schemas.microsoft.com/office/drawing/2014/main" val="4046212183"/>
                    </a:ext>
                  </a:extLst>
                </a:gridCol>
              </a:tblGrid>
              <a:tr h="572248">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800" b="1" i="0" u="none" strike="noStrike" dirty="0">
                          <a:solidFill>
                            <a:srgbClr val="FFFFFF"/>
                          </a:solidFill>
                          <a:effectLst/>
                          <a:latin typeface="標楷體" panose="03000509000000000000" pitchFamily="65" charset="-120"/>
                          <a:ea typeface="標楷體" panose="03000509000000000000" pitchFamily="65" charset="-120"/>
                        </a:rPr>
                        <a:t>認知與教育訓練</a:t>
                      </a:r>
                      <a:r>
                        <a:rPr lang="en-US" altLang="zh-TW" sz="1800" b="1" i="0" u="none" strike="noStrike" dirty="0">
                          <a:solidFill>
                            <a:srgbClr val="FFFFFF"/>
                          </a:solidFill>
                          <a:effectLst/>
                          <a:latin typeface="標楷體" panose="03000509000000000000" pitchFamily="65" charset="-120"/>
                          <a:ea typeface="標楷體" panose="03000509000000000000" pitchFamily="65" charset="-120"/>
                        </a:rPr>
                        <a:t>Awareness and Training (PR.AT)</a:t>
                      </a:r>
                    </a:p>
                    <a:p>
                      <a:pPr algn="ctr" fontAlgn="ctr"/>
                      <a:r>
                        <a:rPr lang="en-US" altLang="zh-TW" sz="1800" b="1" i="0" u="none" strike="noStrike" dirty="0">
                          <a:solidFill>
                            <a:srgbClr val="FFFFFF"/>
                          </a:solidFill>
                          <a:effectLst/>
                          <a:latin typeface="標楷體" panose="03000509000000000000" pitchFamily="65" charset="-120"/>
                          <a:ea typeface="標楷體" panose="03000509000000000000" pitchFamily="65" charset="-120"/>
                        </a:rPr>
                        <a:t>:</a:t>
                      </a:r>
                      <a:r>
                        <a:rPr lang="zh-TW" altLang="en-US" sz="18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8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sz="18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067363893"/>
                  </a:ext>
                </a:extLst>
              </a:tr>
              <a:tr h="237676">
                <a:tc rowSpan="5">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PR.AT-1: </a:t>
                      </a:r>
                      <a:r>
                        <a:rPr lang="en-US" sz="1600" b="0" i="0" u="none" strike="noStrike" dirty="0">
                          <a:solidFill>
                            <a:srgbClr val="000000"/>
                          </a:solidFill>
                          <a:effectLst/>
                          <a:latin typeface="標楷體" panose="03000509000000000000" pitchFamily="65" charset="-120"/>
                          <a:ea typeface="標楷體" panose="03000509000000000000" pitchFamily="65" charset="-120"/>
                        </a:rPr>
                        <a:t>All users are informed and trained </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所有使用者均已獲悉並接受培訓</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 CSC</a:t>
                      </a:r>
                      <a:r>
                        <a:rPr lang="en-US" sz="1200" b="0" i="0" u="none" strike="noStrike" dirty="0">
                          <a:solidFill>
                            <a:srgbClr val="000000"/>
                          </a:solidFill>
                          <a:effectLst/>
                          <a:latin typeface="標楷體" panose="03000509000000000000" pitchFamily="65" charset="-120"/>
                          <a:ea typeface="標楷體" panose="03000509000000000000" pitchFamily="65" charset="-120"/>
                        </a:rPr>
                        <a:t> 17, 18</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485619528"/>
                  </a:ext>
                </a:extLst>
              </a:tr>
              <a:tr h="237676">
                <a:tc vMerge="1">
                  <a:txBody>
                    <a:bodyPr/>
                    <a:lstStyle/>
                    <a:p>
                      <a:endParaRPr lang="zh-TW" altLang="en-US"/>
                    </a:p>
                  </a:txBody>
                  <a:tcPr/>
                </a:tc>
                <a:tc>
                  <a:txBody>
                    <a:bodyPr/>
                    <a:lstStyle/>
                    <a:p>
                      <a:pPr algn="l" fontAlgn="ctr"/>
                      <a:r>
                        <a:rPr lang="en-US" sz="1200" b="1" i="0" u="none" strike="noStrike">
                          <a:solidFill>
                            <a:srgbClr val="000000"/>
                          </a:solidFill>
                          <a:effectLst/>
                          <a:latin typeface="標楷體" panose="03000509000000000000" pitchFamily="65" charset="-120"/>
                          <a:ea typeface="標楷體" panose="03000509000000000000" pitchFamily="65" charset="-120"/>
                        </a:rPr>
                        <a:t>·       COBIT 5 </a:t>
                      </a:r>
                      <a:r>
                        <a:rPr lang="en-US" sz="1200" b="0" i="0" u="none" strike="noStrike">
                          <a:solidFill>
                            <a:srgbClr val="000000"/>
                          </a:solidFill>
                          <a:effectLst/>
                          <a:latin typeface="標楷體" panose="03000509000000000000" pitchFamily="65" charset="-120"/>
                          <a:ea typeface="標楷體" panose="03000509000000000000" pitchFamily="65" charset="-120"/>
                        </a:rPr>
                        <a:t>APO07.03, BAI05.07</a:t>
                      </a:r>
                      <a:endParaRPr lang="en-US" sz="1200" b="1" i="0" u="none" strike="noStrike">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579134874"/>
                  </a:ext>
                </a:extLst>
              </a:tr>
              <a:tr h="237676">
                <a:tc vMerge="1">
                  <a:txBody>
                    <a:bodyPr/>
                    <a:lstStyle/>
                    <a:p>
                      <a:endParaRPr lang="zh-TW" altLang="en-US"/>
                    </a:p>
                  </a:txBody>
                  <a:tcPr/>
                </a:tc>
                <a:tc>
                  <a:txBody>
                    <a:bodyPr/>
                    <a:lstStyle/>
                    <a:p>
                      <a:pPr algn="l" fontAlgn="ctr"/>
                      <a:r>
                        <a:rPr lang="en-US" sz="1200" b="1" i="0" u="none" strike="noStrike">
                          <a:solidFill>
                            <a:srgbClr val="000000"/>
                          </a:solidFill>
                          <a:effectLst/>
                          <a:latin typeface="標楷體" panose="03000509000000000000" pitchFamily="65" charset="-120"/>
                          <a:ea typeface="標楷體" panose="03000509000000000000" pitchFamily="65" charset="-120"/>
                        </a:rPr>
                        <a:t>·       ISA 62443-2-1:2009 </a:t>
                      </a:r>
                      <a:r>
                        <a:rPr lang="en-US" sz="1200" b="0" i="0" u="none" strike="noStrike">
                          <a:solidFill>
                            <a:srgbClr val="000000"/>
                          </a:solidFill>
                          <a:effectLst/>
                          <a:latin typeface="標楷體" panose="03000509000000000000" pitchFamily="65" charset="-120"/>
                          <a:ea typeface="標楷體" panose="03000509000000000000" pitchFamily="65" charset="-120"/>
                        </a:rPr>
                        <a:t>4.3.2.4.2</a:t>
                      </a:r>
                      <a:endParaRPr lang="en-US" sz="1200" b="1" i="0" u="none" strike="noStrike">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694012017"/>
                  </a:ext>
                </a:extLst>
              </a:tr>
              <a:tr h="237676">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200" b="0" i="0" u="none" strike="noStrike" dirty="0">
                          <a:solidFill>
                            <a:srgbClr val="FF0000"/>
                          </a:solidFill>
                          <a:effectLst/>
                          <a:latin typeface="標楷體" panose="03000509000000000000" pitchFamily="65" charset="-120"/>
                          <a:ea typeface="標楷體" panose="03000509000000000000" pitchFamily="65" charset="-120"/>
                        </a:rPr>
                        <a:t>A.7.2.2, A.12.2.1</a:t>
                      </a:r>
                      <a:endParaRPr lang="it-IT" sz="1200" b="1" i="0" u="none" strike="noStrike" dirty="0">
                        <a:solidFill>
                          <a:srgbClr val="FF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739307805"/>
                  </a:ext>
                </a:extLst>
              </a:tr>
              <a:tr h="237676">
                <a:tc vMerge="1">
                  <a:txBody>
                    <a:bodyPr/>
                    <a:lstStyle/>
                    <a:p>
                      <a:endParaRPr lang="zh-TW" altLang="en-US"/>
                    </a:p>
                  </a:txBody>
                  <a:tcPr/>
                </a:tc>
                <a:tc>
                  <a:txBody>
                    <a:bodyPr/>
                    <a:lstStyle/>
                    <a:p>
                      <a:pPr algn="l" fontAlgn="ctr"/>
                      <a:r>
                        <a:rPr lang="da-DK" sz="1200" b="1" i="0" u="none" strike="noStrike">
                          <a:solidFill>
                            <a:srgbClr val="000000"/>
                          </a:solidFill>
                          <a:effectLst/>
                          <a:latin typeface="標楷體" panose="03000509000000000000" pitchFamily="65" charset="-120"/>
                          <a:ea typeface="標楷體" panose="03000509000000000000" pitchFamily="65" charset="-120"/>
                        </a:rPr>
                        <a:t>·       NIST SP 800-53</a:t>
                      </a:r>
                      <a:r>
                        <a:rPr lang="da-DK" sz="1200" b="0" i="0" u="none" strike="noStrike">
                          <a:solidFill>
                            <a:srgbClr val="000000"/>
                          </a:solidFill>
                          <a:effectLst/>
                          <a:latin typeface="標楷體" panose="03000509000000000000" pitchFamily="65" charset="-120"/>
                          <a:ea typeface="標楷體" panose="03000509000000000000" pitchFamily="65" charset="-120"/>
                        </a:rPr>
                        <a:t> </a:t>
                      </a:r>
                      <a:r>
                        <a:rPr lang="da-DK" sz="1200" b="1" i="0" u="none" strike="noStrike">
                          <a:solidFill>
                            <a:srgbClr val="000000"/>
                          </a:solidFill>
                          <a:effectLst/>
                          <a:latin typeface="標楷體" panose="03000509000000000000" pitchFamily="65" charset="-120"/>
                          <a:ea typeface="標楷體" panose="03000509000000000000" pitchFamily="65" charset="-120"/>
                        </a:rPr>
                        <a:t>Rev. 4</a:t>
                      </a:r>
                      <a:r>
                        <a:rPr lang="da-DK" sz="1200" b="0" i="0" u="none" strike="noStrike">
                          <a:solidFill>
                            <a:srgbClr val="000000"/>
                          </a:solidFill>
                          <a:effectLst/>
                          <a:latin typeface="標楷體" panose="03000509000000000000" pitchFamily="65" charset="-120"/>
                          <a:ea typeface="標楷體" panose="03000509000000000000" pitchFamily="65" charset="-120"/>
                        </a:rPr>
                        <a:t> AT-2, PM-13</a:t>
                      </a:r>
                      <a:endParaRPr lang="da-DK" sz="1200" b="1" i="0" u="none" strike="noStrike">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56259159"/>
                  </a:ext>
                </a:extLst>
              </a:tr>
              <a:tr h="237676">
                <a:tc rowSpan="5">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PR.AT-2: </a:t>
                      </a:r>
                      <a:r>
                        <a:rPr lang="en-US" sz="1600" b="0" i="0" u="none" strike="noStrike" dirty="0">
                          <a:solidFill>
                            <a:srgbClr val="000000"/>
                          </a:solidFill>
                          <a:effectLst/>
                          <a:latin typeface="標楷體" panose="03000509000000000000" pitchFamily="65" charset="-120"/>
                          <a:ea typeface="標楷體" panose="03000509000000000000" pitchFamily="65" charset="-120"/>
                        </a:rPr>
                        <a:t>Privileged users understand their roles and responsibilities</a:t>
                      </a:r>
                    </a:p>
                    <a:p>
                      <a:pPr algn="l" fontAlgn="ctr"/>
                      <a:r>
                        <a:rPr lang="zh-TW" altLang="en-US" sz="1600" b="0" i="0" u="none" strike="noStrike" dirty="0">
                          <a:solidFill>
                            <a:srgbClr val="000000"/>
                          </a:solidFill>
                          <a:effectLst/>
                          <a:latin typeface="標楷體" panose="03000509000000000000" pitchFamily="65" charset="-120"/>
                          <a:ea typeface="標楷體" panose="03000509000000000000" pitchFamily="65" charset="-120"/>
                        </a:rPr>
                        <a:t>特權使用者了解他們的角色和責任</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200" b="1" i="0" u="none" strike="noStrike" dirty="0">
                          <a:solidFill>
                            <a:srgbClr val="000000"/>
                          </a:solidFill>
                          <a:effectLst/>
                          <a:latin typeface="標楷體" panose="03000509000000000000" pitchFamily="65" charset="-120"/>
                          <a:ea typeface="標楷體" panose="03000509000000000000" pitchFamily="65" charset="-120"/>
                        </a:rPr>
                        <a:t>·       CIS CSC</a:t>
                      </a:r>
                      <a:r>
                        <a:rPr lang="fr-FR" sz="1200" b="0" i="0" u="none" strike="noStrike" dirty="0">
                          <a:solidFill>
                            <a:srgbClr val="000000"/>
                          </a:solidFill>
                          <a:effectLst/>
                          <a:latin typeface="標楷體" panose="03000509000000000000" pitchFamily="65" charset="-120"/>
                          <a:ea typeface="標楷體" panose="03000509000000000000" pitchFamily="65" charset="-120"/>
                        </a:rPr>
                        <a:t> 5, 17, 18 </a:t>
                      </a:r>
                      <a:endParaRPr lang="fr-FR"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9981805"/>
                  </a:ext>
                </a:extLst>
              </a:tr>
              <a:tr h="237676">
                <a:tc vMerge="1">
                  <a:txBody>
                    <a:bodyPr/>
                    <a:lstStyle/>
                    <a:p>
                      <a:endParaRPr lang="zh-TW" altLang="en-US"/>
                    </a:p>
                  </a:txBody>
                  <a:tcPr/>
                </a:tc>
                <a:tc>
                  <a:txBody>
                    <a:bodyPr/>
                    <a:lstStyle/>
                    <a:p>
                      <a:pPr algn="l" fontAlgn="ctr"/>
                      <a:r>
                        <a:rPr lang="en-US" sz="1200" b="1" i="0" u="none" strike="noStrike">
                          <a:solidFill>
                            <a:srgbClr val="000000"/>
                          </a:solidFill>
                          <a:effectLst/>
                          <a:latin typeface="標楷體" panose="03000509000000000000" pitchFamily="65" charset="-120"/>
                          <a:ea typeface="標楷體" panose="03000509000000000000" pitchFamily="65" charset="-120"/>
                        </a:rPr>
                        <a:t>·       COBIT 5 </a:t>
                      </a:r>
                      <a:r>
                        <a:rPr lang="en-US" sz="1200" b="0" i="0" u="none" strike="noStrike">
                          <a:solidFill>
                            <a:srgbClr val="000000"/>
                          </a:solidFill>
                          <a:effectLst/>
                          <a:latin typeface="標楷體" panose="03000509000000000000" pitchFamily="65" charset="-120"/>
                          <a:ea typeface="標楷體" panose="03000509000000000000" pitchFamily="65" charset="-120"/>
                        </a:rPr>
                        <a:t>APO07.02, DSS05.04, DSS06.03</a:t>
                      </a:r>
                      <a:endParaRPr lang="en-US" sz="1200" b="1" i="0" u="none" strike="noStrike">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936747010"/>
                  </a:ext>
                </a:extLst>
              </a:tr>
              <a:tr h="237676">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a:t>
                      </a:r>
                      <a:r>
                        <a:rPr lang="en-US" sz="1200" b="0" i="0" u="none" strike="noStrike" dirty="0">
                          <a:solidFill>
                            <a:srgbClr val="000000"/>
                          </a:solidFill>
                          <a:effectLst/>
                          <a:latin typeface="標楷體" panose="03000509000000000000" pitchFamily="65" charset="-120"/>
                          <a:ea typeface="標楷體" panose="03000509000000000000" pitchFamily="65" charset="-120"/>
                        </a:rPr>
                        <a:t>4.3.2.4.2, 4.3.2.4.3</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628694887"/>
                  </a:ext>
                </a:extLst>
              </a:tr>
              <a:tr h="237676">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200" b="0" i="0" u="none" strike="noStrike" dirty="0">
                          <a:solidFill>
                            <a:srgbClr val="FF0000"/>
                          </a:solidFill>
                          <a:effectLst/>
                          <a:latin typeface="標楷體" panose="03000509000000000000" pitchFamily="65" charset="-120"/>
                          <a:ea typeface="標楷體" panose="03000509000000000000" pitchFamily="65" charset="-120"/>
                        </a:rPr>
                        <a:t>A.6.1.1,</a:t>
                      </a:r>
                      <a:r>
                        <a:rPr lang="it-IT" sz="1200" b="1" i="0" u="none" strike="noStrike" dirty="0">
                          <a:solidFill>
                            <a:srgbClr val="FF0000"/>
                          </a:solidFill>
                          <a:effectLst/>
                          <a:latin typeface="標楷體" panose="03000509000000000000" pitchFamily="65" charset="-120"/>
                          <a:ea typeface="標楷體" panose="03000509000000000000" pitchFamily="65" charset="-120"/>
                        </a:rPr>
                        <a:t> </a:t>
                      </a:r>
                      <a:r>
                        <a:rPr lang="it-IT" sz="1200" b="0" i="0" u="none" strike="noStrike" dirty="0">
                          <a:solidFill>
                            <a:srgbClr val="FF0000"/>
                          </a:solidFill>
                          <a:effectLst/>
                          <a:latin typeface="標楷體" panose="03000509000000000000" pitchFamily="65" charset="-120"/>
                          <a:ea typeface="標楷體" panose="03000509000000000000" pitchFamily="65" charset="-120"/>
                        </a:rPr>
                        <a:t>A.7.2.2 </a:t>
                      </a:r>
                      <a:endParaRPr lang="it-IT" sz="1200" b="1" i="0" u="none" strike="noStrike" dirty="0">
                        <a:solidFill>
                          <a:srgbClr val="FF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986636204"/>
                  </a:ext>
                </a:extLst>
              </a:tr>
              <a:tr h="237676">
                <a:tc vMerge="1">
                  <a:txBody>
                    <a:bodyPr/>
                    <a:lstStyle/>
                    <a:p>
                      <a:endParaRPr lang="zh-TW" altLang="en-US"/>
                    </a:p>
                  </a:txBody>
                  <a:tcPr/>
                </a:tc>
                <a:tc>
                  <a:txBody>
                    <a:bodyPr/>
                    <a:lstStyle/>
                    <a:p>
                      <a:pPr algn="l" fontAlgn="ctr"/>
                      <a:r>
                        <a:rPr lang="da-DK" sz="1200" b="1" i="0" u="none" strike="noStrike" dirty="0">
                          <a:solidFill>
                            <a:srgbClr val="000000"/>
                          </a:solidFill>
                          <a:effectLst/>
                          <a:latin typeface="標楷體" panose="03000509000000000000" pitchFamily="65" charset="-120"/>
                          <a:ea typeface="標楷體" panose="03000509000000000000" pitchFamily="65" charset="-120"/>
                        </a:rPr>
                        <a:t>·       NIST SP 800-53</a:t>
                      </a:r>
                      <a:r>
                        <a:rPr lang="da-DK" sz="1200" b="0" i="0" u="none" strike="noStrike" dirty="0">
                          <a:solidFill>
                            <a:srgbClr val="000000"/>
                          </a:solidFill>
                          <a:effectLst/>
                          <a:latin typeface="標楷體" panose="03000509000000000000" pitchFamily="65" charset="-120"/>
                          <a:ea typeface="標楷體" panose="03000509000000000000" pitchFamily="65" charset="-120"/>
                        </a:rPr>
                        <a:t> </a:t>
                      </a:r>
                      <a:r>
                        <a:rPr lang="da-DK" sz="1200" b="1" i="0" u="none" strike="noStrike" dirty="0">
                          <a:solidFill>
                            <a:srgbClr val="000000"/>
                          </a:solidFill>
                          <a:effectLst/>
                          <a:latin typeface="標楷體" panose="03000509000000000000" pitchFamily="65" charset="-120"/>
                          <a:ea typeface="標楷體" panose="03000509000000000000" pitchFamily="65" charset="-120"/>
                        </a:rPr>
                        <a:t>Rev. 4</a:t>
                      </a:r>
                      <a:r>
                        <a:rPr lang="da-DK" sz="1200" b="0" i="0" u="none" strike="noStrike" dirty="0">
                          <a:solidFill>
                            <a:srgbClr val="000000"/>
                          </a:solidFill>
                          <a:effectLst/>
                          <a:latin typeface="標楷體" panose="03000509000000000000" pitchFamily="65" charset="-120"/>
                          <a:ea typeface="標楷體" panose="03000509000000000000" pitchFamily="65" charset="-120"/>
                        </a:rPr>
                        <a:t> AT-3, PM-13</a:t>
                      </a:r>
                      <a:endParaRPr lang="da-DK"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50401192"/>
                  </a:ext>
                </a:extLst>
              </a:tr>
              <a:tr h="237676">
                <a:tc rowSpan="5">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PR.AT-3: </a:t>
                      </a:r>
                      <a:r>
                        <a:rPr lang="en-US" sz="1600" b="0" i="0" u="none" strike="noStrike" dirty="0">
                          <a:solidFill>
                            <a:srgbClr val="000000"/>
                          </a:solidFill>
                          <a:effectLst/>
                          <a:latin typeface="標楷體" panose="03000509000000000000" pitchFamily="65" charset="-120"/>
                          <a:ea typeface="標楷體" panose="03000509000000000000" pitchFamily="65" charset="-120"/>
                        </a:rPr>
                        <a:t>Third-party stakeholders (e.g., suppliers, customers, partners) understand their roles and responsibilities </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第三方利害關係人（例如供應商、客戶、合作夥伴）了解他們的角色和責任</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a:t>
                      </a:r>
                      <a:r>
                        <a:rPr lang="en-US" sz="1200" b="0" i="0" u="none" strike="noStrike" dirty="0">
                          <a:solidFill>
                            <a:srgbClr val="000000"/>
                          </a:solidFill>
                          <a:effectLst/>
                          <a:latin typeface="標楷體" panose="03000509000000000000" pitchFamily="65" charset="-120"/>
                          <a:ea typeface="標楷體" panose="03000509000000000000" pitchFamily="65" charset="-120"/>
                        </a:rPr>
                        <a:t> </a:t>
                      </a:r>
                      <a:r>
                        <a:rPr lang="en-US" sz="1200" b="1" i="0" u="none" strike="noStrike" dirty="0">
                          <a:solidFill>
                            <a:srgbClr val="000000"/>
                          </a:solidFill>
                          <a:effectLst/>
                          <a:latin typeface="標楷體" panose="03000509000000000000" pitchFamily="65" charset="-120"/>
                          <a:ea typeface="標楷體" panose="03000509000000000000" pitchFamily="65" charset="-120"/>
                        </a:rPr>
                        <a:t>CSC</a:t>
                      </a:r>
                      <a:r>
                        <a:rPr lang="en-US" sz="1200" b="0" i="0" u="none" strike="noStrike" dirty="0">
                          <a:solidFill>
                            <a:srgbClr val="000000"/>
                          </a:solidFill>
                          <a:effectLst/>
                          <a:latin typeface="標楷體" panose="03000509000000000000" pitchFamily="65" charset="-120"/>
                          <a:ea typeface="標楷體" panose="03000509000000000000" pitchFamily="65" charset="-120"/>
                        </a:rPr>
                        <a:t> 17</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849614988"/>
                  </a:ext>
                </a:extLst>
              </a:tr>
              <a:tr h="237676">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200" b="0" i="0" u="none" strike="noStrike" dirty="0">
                          <a:solidFill>
                            <a:srgbClr val="000000"/>
                          </a:solidFill>
                          <a:effectLst/>
                          <a:latin typeface="標楷體" panose="03000509000000000000" pitchFamily="65" charset="-120"/>
                          <a:ea typeface="標楷體" panose="03000509000000000000" pitchFamily="65" charset="-120"/>
                        </a:rPr>
                        <a:t>APO07.03, APO07.06, APO10.04, APO10.05</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684581926"/>
                  </a:ext>
                </a:extLst>
              </a:tr>
              <a:tr h="237676">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a:t>
                      </a:r>
                      <a:r>
                        <a:rPr lang="en-US" sz="1200" b="0" i="0" u="none" strike="noStrike" dirty="0">
                          <a:solidFill>
                            <a:srgbClr val="000000"/>
                          </a:solidFill>
                          <a:effectLst/>
                          <a:latin typeface="標楷體" panose="03000509000000000000" pitchFamily="65" charset="-120"/>
                          <a:ea typeface="標楷體" panose="03000509000000000000" pitchFamily="65" charset="-120"/>
                        </a:rPr>
                        <a:t>4.3.2.4.2</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056362579"/>
                  </a:ext>
                </a:extLst>
              </a:tr>
              <a:tr h="237676">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200" b="0" i="0" u="none" strike="noStrike" dirty="0">
                          <a:solidFill>
                            <a:srgbClr val="FF0000"/>
                          </a:solidFill>
                          <a:effectLst/>
                          <a:latin typeface="標楷體" panose="03000509000000000000" pitchFamily="65" charset="-120"/>
                          <a:ea typeface="標楷體" panose="03000509000000000000" pitchFamily="65" charset="-120"/>
                        </a:rPr>
                        <a:t>A.6.1.1,</a:t>
                      </a:r>
                      <a:r>
                        <a:rPr lang="it-IT" sz="1200" b="1" i="0" u="none" strike="noStrike" dirty="0">
                          <a:solidFill>
                            <a:srgbClr val="FF0000"/>
                          </a:solidFill>
                          <a:effectLst/>
                          <a:latin typeface="標楷體" panose="03000509000000000000" pitchFamily="65" charset="-120"/>
                          <a:ea typeface="標楷體" panose="03000509000000000000" pitchFamily="65" charset="-120"/>
                        </a:rPr>
                        <a:t> </a:t>
                      </a:r>
                      <a:r>
                        <a:rPr lang="it-IT" sz="1200" b="0" i="0" u="none" strike="noStrike" dirty="0">
                          <a:solidFill>
                            <a:srgbClr val="FF0000"/>
                          </a:solidFill>
                          <a:effectLst/>
                          <a:latin typeface="標楷體" panose="03000509000000000000" pitchFamily="65" charset="-120"/>
                          <a:ea typeface="標楷體" panose="03000509000000000000" pitchFamily="65" charset="-120"/>
                        </a:rPr>
                        <a:t>A.7.2.1,</a:t>
                      </a:r>
                      <a:r>
                        <a:rPr lang="it-IT" sz="1200" b="1" i="0" u="none" strike="noStrike" dirty="0">
                          <a:solidFill>
                            <a:srgbClr val="FF0000"/>
                          </a:solidFill>
                          <a:effectLst/>
                          <a:latin typeface="標楷體" panose="03000509000000000000" pitchFamily="65" charset="-120"/>
                          <a:ea typeface="標楷體" panose="03000509000000000000" pitchFamily="65" charset="-120"/>
                        </a:rPr>
                        <a:t> </a:t>
                      </a:r>
                      <a:r>
                        <a:rPr lang="it-IT" sz="1200" b="0" i="0" u="none" strike="noStrike" dirty="0">
                          <a:solidFill>
                            <a:srgbClr val="FF0000"/>
                          </a:solidFill>
                          <a:effectLst/>
                          <a:latin typeface="標楷體" panose="03000509000000000000" pitchFamily="65" charset="-120"/>
                          <a:ea typeface="標楷體" panose="03000509000000000000" pitchFamily="65" charset="-120"/>
                        </a:rPr>
                        <a:t>A.7.2.2</a:t>
                      </a:r>
                      <a:endParaRPr lang="it-IT" sz="1200" b="1" i="0" u="none" strike="noStrike" dirty="0">
                        <a:solidFill>
                          <a:srgbClr val="FF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491351822"/>
                  </a:ext>
                </a:extLst>
              </a:tr>
              <a:tr h="237676">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a:t>
                      </a:r>
                      <a:r>
                        <a:rPr lang="en-US" sz="1200" b="0" i="0" u="none" strike="noStrike" dirty="0">
                          <a:solidFill>
                            <a:srgbClr val="000000"/>
                          </a:solidFill>
                          <a:effectLst/>
                          <a:latin typeface="標楷體" panose="03000509000000000000" pitchFamily="65" charset="-120"/>
                          <a:ea typeface="標楷體" panose="03000509000000000000" pitchFamily="65" charset="-120"/>
                        </a:rPr>
                        <a:t> </a:t>
                      </a:r>
                      <a:r>
                        <a:rPr lang="en-US" sz="1200" b="1" i="0" u="none" strike="noStrike" dirty="0">
                          <a:solidFill>
                            <a:srgbClr val="000000"/>
                          </a:solidFill>
                          <a:effectLst/>
                          <a:latin typeface="標楷體" panose="03000509000000000000" pitchFamily="65" charset="-120"/>
                          <a:ea typeface="標楷體" panose="03000509000000000000" pitchFamily="65" charset="-120"/>
                        </a:rPr>
                        <a:t>Rev. 4</a:t>
                      </a:r>
                      <a:r>
                        <a:rPr lang="en-US" sz="1200" b="0" i="0" u="none" strike="noStrike" dirty="0">
                          <a:solidFill>
                            <a:srgbClr val="000000"/>
                          </a:solidFill>
                          <a:effectLst/>
                          <a:latin typeface="標楷體" panose="03000509000000000000" pitchFamily="65" charset="-120"/>
                          <a:ea typeface="標楷體" panose="03000509000000000000" pitchFamily="65" charset="-120"/>
                        </a:rPr>
                        <a:t> PS-7, SA-9, SA-16</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71053354"/>
                  </a:ext>
                </a:extLst>
              </a:tr>
              <a:tr h="237676">
                <a:tc rowSpan="5">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PR.AT-4: </a:t>
                      </a:r>
                      <a:r>
                        <a:rPr lang="en-US" sz="1600" b="0" i="0" u="none" strike="noStrike" dirty="0">
                          <a:solidFill>
                            <a:srgbClr val="000000"/>
                          </a:solidFill>
                          <a:effectLst/>
                          <a:latin typeface="標楷體" panose="03000509000000000000" pitchFamily="65" charset="-120"/>
                          <a:ea typeface="標楷體" panose="03000509000000000000" pitchFamily="65" charset="-120"/>
                        </a:rPr>
                        <a:t>Senior executives understand their roles and responsibilities </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高階主管了解他們的角色和責任</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a:t>
                      </a:r>
                      <a:r>
                        <a:rPr lang="en-US" sz="1200" b="0" i="0" u="none" strike="noStrike" dirty="0">
                          <a:solidFill>
                            <a:srgbClr val="000000"/>
                          </a:solidFill>
                          <a:effectLst/>
                          <a:latin typeface="標楷體" panose="03000509000000000000" pitchFamily="65" charset="-120"/>
                          <a:ea typeface="標楷體" panose="03000509000000000000" pitchFamily="65" charset="-120"/>
                        </a:rPr>
                        <a:t> </a:t>
                      </a:r>
                      <a:r>
                        <a:rPr lang="en-US" sz="1200" b="1" i="0" u="none" strike="noStrike" dirty="0">
                          <a:solidFill>
                            <a:srgbClr val="000000"/>
                          </a:solidFill>
                          <a:effectLst/>
                          <a:latin typeface="標楷體" panose="03000509000000000000" pitchFamily="65" charset="-120"/>
                          <a:ea typeface="標楷體" panose="03000509000000000000" pitchFamily="65" charset="-120"/>
                        </a:rPr>
                        <a:t>CSC</a:t>
                      </a:r>
                      <a:r>
                        <a:rPr lang="en-US" sz="1200" b="0" i="0" u="none" strike="noStrike" dirty="0">
                          <a:solidFill>
                            <a:srgbClr val="000000"/>
                          </a:solidFill>
                          <a:effectLst/>
                          <a:latin typeface="標楷體" panose="03000509000000000000" pitchFamily="65" charset="-120"/>
                          <a:ea typeface="標楷體" panose="03000509000000000000" pitchFamily="65" charset="-120"/>
                        </a:rPr>
                        <a:t> 17, 19</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077576403"/>
                  </a:ext>
                </a:extLst>
              </a:tr>
              <a:tr h="237676">
                <a:tc vMerge="1">
                  <a:txBody>
                    <a:bodyPr/>
                    <a:lstStyle/>
                    <a:p>
                      <a:endParaRPr lang="zh-TW" altLang="en-US"/>
                    </a:p>
                  </a:txBody>
                  <a:tcPr/>
                </a:tc>
                <a:tc>
                  <a:txBody>
                    <a:bodyPr/>
                    <a:lstStyle/>
                    <a:p>
                      <a:pPr algn="l" fontAlgn="ctr"/>
                      <a:r>
                        <a:rPr lang="pt-BR" sz="1200" b="1" i="0" u="none" strike="noStrike" dirty="0">
                          <a:solidFill>
                            <a:srgbClr val="000000"/>
                          </a:solidFill>
                          <a:effectLst/>
                          <a:latin typeface="標楷體" panose="03000509000000000000" pitchFamily="65" charset="-120"/>
                          <a:ea typeface="標楷體" panose="03000509000000000000" pitchFamily="65" charset="-120"/>
                        </a:rPr>
                        <a:t>·       COBIT 5</a:t>
                      </a:r>
                      <a:r>
                        <a:rPr lang="pt-BR" sz="1200" b="0" i="0" u="none" strike="noStrike" dirty="0">
                          <a:solidFill>
                            <a:srgbClr val="000000"/>
                          </a:solidFill>
                          <a:effectLst/>
                          <a:latin typeface="標楷體" panose="03000509000000000000" pitchFamily="65" charset="-120"/>
                          <a:ea typeface="標楷體" panose="03000509000000000000" pitchFamily="65" charset="-120"/>
                        </a:rPr>
                        <a:t> EDM01.01, APO01.02, APO07.03</a:t>
                      </a:r>
                      <a:endParaRPr lang="pt-BR"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941045873"/>
                  </a:ext>
                </a:extLst>
              </a:tr>
              <a:tr h="237676">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a:t>
                      </a:r>
                      <a:r>
                        <a:rPr lang="en-US" sz="1200" b="0" i="0" u="none" strike="noStrike" dirty="0">
                          <a:solidFill>
                            <a:srgbClr val="000000"/>
                          </a:solidFill>
                          <a:effectLst/>
                          <a:latin typeface="標楷體" panose="03000509000000000000" pitchFamily="65" charset="-120"/>
                          <a:ea typeface="標楷體" panose="03000509000000000000" pitchFamily="65" charset="-120"/>
                        </a:rPr>
                        <a:t>4.3.2.4.2</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041721039"/>
                  </a:ext>
                </a:extLst>
              </a:tr>
              <a:tr h="237676">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200" b="0" i="0" u="none" strike="noStrike" dirty="0">
                          <a:solidFill>
                            <a:srgbClr val="FF0000"/>
                          </a:solidFill>
                          <a:effectLst/>
                          <a:latin typeface="標楷體" panose="03000509000000000000" pitchFamily="65" charset="-120"/>
                          <a:ea typeface="標楷體" panose="03000509000000000000" pitchFamily="65" charset="-120"/>
                        </a:rPr>
                        <a:t>A.6.1.1, A.7.2.2 </a:t>
                      </a:r>
                      <a:endParaRPr lang="it-IT" sz="1200" b="1" i="0" u="none" strike="noStrike" dirty="0">
                        <a:solidFill>
                          <a:srgbClr val="FF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118414454"/>
                  </a:ext>
                </a:extLst>
              </a:tr>
              <a:tr h="237676">
                <a:tc vMerge="1">
                  <a:txBody>
                    <a:bodyPr/>
                    <a:lstStyle/>
                    <a:p>
                      <a:endParaRPr lang="zh-TW" altLang="en-US"/>
                    </a:p>
                  </a:txBody>
                  <a:tcPr/>
                </a:tc>
                <a:tc>
                  <a:txBody>
                    <a:bodyPr/>
                    <a:lstStyle/>
                    <a:p>
                      <a:pPr algn="l" fontAlgn="ctr"/>
                      <a:r>
                        <a:rPr lang="da-DK" sz="1200" b="1" i="0" u="none" strike="noStrike" dirty="0">
                          <a:solidFill>
                            <a:srgbClr val="000000"/>
                          </a:solidFill>
                          <a:effectLst/>
                          <a:latin typeface="標楷體" panose="03000509000000000000" pitchFamily="65" charset="-120"/>
                          <a:ea typeface="標楷體" panose="03000509000000000000" pitchFamily="65" charset="-120"/>
                        </a:rPr>
                        <a:t>·       NIST SP 800-53</a:t>
                      </a:r>
                      <a:r>
                        <a:rPr lang="da-DK" sz="1200" b="0" i="0" u="none" strike="noStrike" dirty="0">
                          <a:solidFill>
                            <a:srgbClr val="000000"/>
                          </a:solidFill>
                          <a:effectLst/>
                          <a:latin typeface="標楷體" panose="03000509000000000000" pitchFamily="65" charset="-120"/>
                          <a:ea typeface="標楷體" panose="03000509000000000000" pitchFamily="65" charset="-120"/>
                        </a:rPr>
                        <a:t> </a:t>
                      </a:r>
                      <a:r>
                        <a:rPr lang="da-DK" sz="1200" b="1" i="0" u="none" strike="noStrike" dirty="0">
                          <a:solidFill>
                            <a:srgbClr val="000000"/>
                          </a:solidFill>
                          <a:effectLst/>
                          <a:latin typeface="標楷體" panose="03000509000000000000" pitchFamily="65" charset="-120"/>
                          <a:ea typeface="標楷體" panose="03000509000000000000" pitchFamily="65" charset="-120"/>
                        </a:rPr>
                        <a:t>Rev. 4</a:t>
                      </a:r>
                      <a:r>
                        <a:rPr lang="da-DK" sz="1200" b="0" i="0" u="none" strike="noStrike" dirty="0">
                          <a:solidFill>
                            <a:srgbClr val="000000"/>
                          </a:solidFill>
                          <a:effectLst/>
                          <a:latin typeface="標楷體" panose="03000509000000000000" pitchFamily="65" charset="-120"/>
                          <a:ea typeface="標楷體" panose="03000509000000000000" pitchFamily="65" charset="-120"/>
                        </a:rPr>
                        <a:t> AT-3, PM-13</a:t>
                      </a:r>
                      <a:endParaRPr lang="da-DK"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61484586"/>
                  </a:ext>
                </a:extLst>
              </a:tr>
              <a:tr h="237676">
                <a:tc rowSpan="5">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PR.AT-5: </a:t>
                      </a:r>
                      <a:r>
                        <a:rPr lang="en-US" sz="1600" b="0" i="0" u="none" strike="noStrike" dirty="0">
                          <a:solidFill>
                            <a:srgbClr val="000000"/>
                          </a:solidFill>
                          <a:effectLst/>
                          <a:latin typeface="標楷體" panose="03000509000000000000" pitchFamily="65" charset="-120"/>
                          <a:ea typeface="標楷體" panose="03000509000000000000" pitchFamily="65" charset="-120"/>
                        </a:rPr>
                        <a:t>Physical and cybersecurity personnel understand their roles and responsibilities </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實體和網路安全人員了解他們的角色和責任</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a:t>
                      </a:r>
                      <a:r>
                        <a:rPr lang="en-US" sz="1200" b="0" i="0" u="none" strike="noStrike" dirty="0">
                          <a:solidFill>
                            <a:srgbClr val="000000"/>
                          </a:solidFill>
                          <a:effectLst/>
                          <a:latin typeface="標楷體" panose="03000509000000000000" pitchFamily="65" charset="-120"/>
                          <a:ea typeface="標楷體" panose="03000509000000000000" pitchFamily="65" charset="-120"/>
                        </a:rPr>
                        <a:t> </a:t>
                      </a:r>
                      <a:r>
                        <a:rPr lang="en-US" sz="1200" b="1" i="0" u="none" strike="noStrike" dirty="0">
                          <a:solidFill>
                            <a:srgbClr val="000000"/>
                          </a:solidFill>
                          <a:effectLst/>
                          <a:latin typeface="標楷體" panose="03000509000000000000" pitchFamily="65" charset="-120"/>
                          <a:ea typeface="標楷體" panose="03000509000000000000" pitchFamily="65" charset="-120"/>
                        </a:rPr>
                        <a:t>CSC</a:t>
                      </a:r>
                      <a:r>
                        <a:rPr lang="en-US" sz="1200" b="0" i="0" u="none" strike="noStrike" dirty="0">
                          <a:solidFill>
                            <a:srgbClr val="000000"/>
                          </a:solidFill>
                          <a:effectLst/>
                          <a:latin typeface="標楷體" panose="03000509000000000000" pitchFamily="65" charset="-120"/>
                          <a:ea typeface="標楷體" panose="03000509000000000000" pitchFamily="65" charset="-120"/>
                        </a:rPr>
                        <a:t> 17</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169660477"/>
                  </a:ext>
                </a:extLst>
              </a:tr>
              <a:tr h="237676">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200" b="0" i="0" u="none" strike="noStrike" dirty="0">
                          <a:solidFill>
                            <a:srgbClr val="000000"/>
                          </a:solidFill>
                          <a:effectLst/>
                          <a:latin typeface="標楷體" panose="03000509000000000000" pitchFamily="65" charset="-120"/>
                          <a:ea typeface="標楷體" panose="03000509000000000000" pitchFamily="65" charset="-120"/>
                        </a:rPr>
                        <a:t>APO07.03</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358852221"/>
                  </a:ext>
                </a:extLst>
              </a:tr>
              <a:tr h="237676">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a:t>
                      </a:r>
                      <a:r>
                        <a:rPr lang="en-US" sz="1200" b="0" i="0" u="none" strike="noStrike" dirty="0">
                          <a:solidFill>
                            <a:srgbClr val="000000"/>
                          </a:solidFill>
                          <a:effectLst/>
                          <a:latin typeface="標楷體" panose="03000509000000000000" pitchFamily="65" charset="-120"/>
                          <a:ea typeface="標楷體" panose="03000509000000000000" pitchFamily="65" charset="-120"/>
                        </a:rPr>
                        <a:t>4.3.2.4.2</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191358776"/>
                  </a:ext>
                </a:extLst>
              </a:tr>
              <a:tr h="237676">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200" b="0" i="0" u="none" strike="noStrike" dirty="0">
                          <a:solidFill>
                            <a:srgbClr val="FF0000"/>
                          </a:solidFill>
                          <a:effectLst/>
                          <a:latin typeface="標楷體" panose="03000509000000000000" pitchFamily="65" charset="-120"/>
                          <a:ea typeface="標楷體" panose="03000509000000000000" pitchFamily="65" charset="-120"/>
                        </a:rPr>
                        <a:t>A.6.1.1, A.7.2.2 </a:t>
                      </a:r>
                      <a:endParaRPr lang="it-IT" sz="1200" b="1" i="0" u="none" strike="noStrike" dirty="0">
                        <a:solidFill>
                          <a:srgbClr val="FF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972527043"/>
                  </a:ext>
                </a:extLst>
              </a:tr>
              <a:tr h="237676">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a:t>
                      </a:r>
                      <a:r>
                        <a:rPr lang="en-US" sz="1200" b="0" i="0" u="none" strike="noStrike" dirty="0">
                          <a:solidFill>
                            <a:srgbClr val="000000"/>
                          </a:solidFill>
                          <a:effectLst/>
                          <a:latin typeface="標楷體" panose="03000509000000000000" pitchFamily="65" charset="-120"/>
                          <a:ea typeface="標楷體" panose="03000509000000000000" pitchFamily="65" charset="-120"/>
                        </a:rPr>
                        <a:t> </a:t>
                      </a:r>
                      <a:r>
                        <a:rPr lang="en-US" sz="1200" b="1" i="0" u="none" strike="noStrike" dirty="0">
                          <a:solidFill>
                            <a:srgbClr val="000000"/>
                          </a:solidFill>
                          <a:effectLst/>
                          <a:latin typeface="標楷體" panose="03000509000000000000" pitchFamily="65" charset="-120"/>
                          <a:ea typeface="標楷體" panose="03000509000000000000" pitchFamily="65" charset="-120"/>
                        </a:rPr>
                        <a:t>Rev. 4</a:t>
                      </a:r>
                      <a:r>
                        <a:rPr lang="en-US" sz="1200" b="0" i="0" u="none" strike="noStrike" dirty="0">
                          <a:solidFill>
                            <a:srgbClr val="000000"/>
                          </a:solidFill>
                          <a:effectLst/>
                          <a:latin typeface="標楷體" panose="03000509000000000000" pitchFamily="65" charset="-120"/>
                          <a:ea typeface="標楷體" panose="03000509000000000000" pitchFamily="65" charset="-120"/>
                        </a:rPr>
                        <a:t> AT-3, IR-2, PM-13</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79120186"/>
                  </a:ext>
                </a:extLst>
              </a:tr>
            </a:tbl>
          </a:graphicData>
        </a:graphic>
      </p:graphicFrame>
    </p:spTree>
    <p:extLst>
      <p:ext uri="{BB962C8B-B14F-4D97-AF65-F5344CB8AC3E}">
        <p14:creationId xmlns:p14="http://schemas.microsoft.com/office/powerpoint/2010/main" val="363959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591210106"/>
              </p:ext>
            </p:extLst>
          </p:nvPr>
        </p:nvGraphicFramePr>
        <p:xfrm>
          <a:off x="1626247" y="2116901"/>
          <a:ext cx="9876906" cy="4426395"/>
        </p:xfrm>
        <a:graphic>
          <a:graphicData uri="http://schemas.openxmlformats.org/drawingml/2006/table">
            <a:tbl>
              <a:tblPr firstRow="1" bandRow="1"/>
              <a:tblGrid>
                <a:gridCol w="589299">
                  <a:extLst>
                    <a:ext uri="{9D8B030D-6E8A-4147-A177-3AD203B41FA5}">
                      <a16:colId xmlns:a16="http://schemas.microsoft.com/office/drawing/2014/main" val="2107372126"/>
                    </a:ext>
                  </a:extLst>
                </a:gridCol>
                <a:gridCol w="2058021">
                  <a:extLst>
                    <a:ext uri="{9D8B030D-6E8A-4147-A177-3AD203B41FA5}">
                      <a16:colId xmlns:a16="http://schemas.microsoft.com/office/drawing/2014/main" val="1083874538"/>
                    </a:ext>
                  </a:extLst>
                </a:gridCol>
                <a:gridCol w="1884512">
                  <a:extLst>
                    <a:ext uri="{9D8B030D-6E8A-4147-A177-3AD203B41FA5}">
                      <a16:colId xmlns:a16="http://schemas.microsoft.com/office/drawing/2014/main" val="4250460717"/>
                    </a:ext>
                  </a:extLst>
                </a:gridCol>
                <a:gridCol w="2112981">
                  <a:extLst>
                    <a:ext uri="{9D8B030D-6E8A-4147-A177-3AD203B41FA5}">
                      <a16:colId xmlns:a16="http://schemas.microsoft.com/office/drawing/2014/main" val="718904400"/>
                    </a:ext>
                  </a:extLst>
                </a:gridCol>
                <a:gridCol w="1573783">
                  <a:extLst>
                    <a:ext uri="{9D8B030D-6E8A-4147-A177-3AD203B41FA5}">
                      <a16:colId xmlns:a16="http://schemas.microsoft.com/office/drawing/2014/main" val="757473138"/>
                    </a:ext>
                  </a:extLst>
                </a:gridCol>
                <a:gridCol w="1658310">
                  <a:extLst>
                    <a:ext uri="{9D8B030D-6E8A-4147-A177-3AD203B41FA5}">
                      <a16:colId xmlns:a16="http://schemas.microsoft.com/office/drawing/2014/main" val="2277787518"/>
                    </a:ext>
                  </a:extLst>
                </a:gridCol>
              </a:tblGrid>
              <a:tr h="299957">
                <a:tc>
                  <a:txBody>
                    <a:bodyPr/>
                    <a:lstStyle>
                      <a:lvl1pPr marL="0" algn="l" defTabSz="914400" rtl="0" eaLnBrk="1" latinLnBrk="0" hangingPunct="1">
                        <a:defRPr sz="1800" b="1" kern="1200">
                          <a:solidFill>
                            <a:schemeClr val="lt1"/>
                          </a:solidFill>
                          <a:latin typeface="Microsoft JhengHei"/>
                          <a:ea typeface="微軟正黑體"/>
                        </a:defRPr>
                      </a:lvl1pPr>
                      <a:lvl2pPr marL="457200" algn="l" defTabSz="914400" rtl="0" eaLnBrk="1" latinLnBrk="0" hangingPunct="1">
                        <a:defRPr sz="1800" b="1" kern="1200">
                          <a:solidFill>
                            <a:schemeClr val="lt1"/>
                          </a:solidFill>
                          <a:latin typeface="Microsoft JhengHei"/>
                          <a:ea typeface="微軟正黑體"/>
                        </a:defRPr>
                      </a:lvl2pPr>
                      <a:lvl3pPr marL="914400" algn="l" defTabSz="914400" rtl="0" eaLnBrk="1" latinLnBrk="0" hangingPunct="1">
                        <a:defRPr sz="1800" b="1" kern="1200">
                          <a:solidFill>
                            <a:schemeClr val="lt1"/>
                          </a:solidFill>
                          <a:latin typeface="Microsoft JhengHei"/>
                          <a:ea typeface="微軟正黑體"/>
                        </a:defRPr>
                      </a:lvl3pPr>
                      <a:lvl4pPr marL="1371600" algn="l" defTabSz="914400" rtl="0" eaLnBrk="1" latinLnBrk="0" hangingPunct="1">
                        <a:defRPr sz="1800" b="1" kern="1200">
                          <a:solidFill>
                            <a:schemeClr val="lt1"/>
                          </a:solidFill>
                          <a:latin typeface="Microsoft JhengHei"/>
                          <a:ea typeface="微軟正黑體"/>
                        </a:defRPr>
                      </a:lvl4pPr>
                      <a:lvl5pPr marL="1828800" algn="l" defTabSz="914400" rtl="0" eaLnBrk="1" latinLnBrk="0" hangingPunct="1">
                        <a:defRPr sz="1800" b="1" kern="1200">
                          <a:solidFill>
                            <a:schemeClr val="lt1"/>
                          </a:solidFill>
                          <a:latin typeface="Microsoft JhengHei"/>
                          <a:ea typeface="微軟正黑體"/>
                        </a:defRPr>
                      </a:lvl5pPr>
                      <a:lvl6pPr marL="2286000" algn="l" defTabSz="914400" rtl="0" eaLnBrk="1" latinLnBrk="0" hangingPunct="1">
                        <a:defRPr sz="1800" b="1" kern="1200">
                          <a:solidFill>
                            <a:schemeClr val="lt1"/>
                          </a:solidFill>
                          <a:latin typeface="Microsoft JhengHei"/>
                          <a:ea typeface="微軟正黑體"/>
                        </a:defRPr>
                      </a:lvl6pPr>
                      <a:lvl7pPr marL="2743200" algn="l" defTabSz="914400" rtl="0" eaLnBrk="1" latinLnBrk="0" hangingPunct="1">
                        <a:defRPr sz="1800" b="1" kern="1200">
                          <a:solidFill>
                            <a:schemeClr val="lt1"/>
                          </a:solidFill>
                          <a:latin typeface="Microsoft JhengHei"/>
                          <a:ea typeface="微軟正黑體"/>
                        </a:defRPr>
                      </a:lvl7pPr>
                      <a:lvl8pPr marL="3200400" algn="l" defTabSz="914400" rtl="0" eaLnBrk="1" latinLnBrk="0" hangingPunct="1">
                        <a:defRPr sz="1800" b="1" kern="1200">
                          <a:solidFill>
                            <a:schemeClr val="lt1"/>
                          </a:solidFill>
                          <a:latin typeface="Microsoft JhengHei"/>
                          <a:ea typeface="微軟正黑體"/>
                        </a:defRPr>
                      </a:lvl8pPr>
                      <a:lvl9pPr marL="3657600" algn="l" defTabSz="914400" rtl="0" eaLnBrk="1" latinLnBrk="0" hangingPunct="1">
                        <a:defRPr sz="1800" b="1" kern="1200">
                          <a:solidFill>
                            <a:schemeClr val="lt1"/>
                          </a:solidFill>
                          <a:latin typeface="Microsoft JhengHei"/>
                          <a:ea typeface="微軟正黑體"/>
                        </a:defRPr>
                      </a:lvl9pPr>
                    </a:lstStyle>
                    <a:p>
                      <a:r>
                        <a:rPr lang="zh-TW" altLang="en-US" sz="1400" b="1" dirty="0">
                          <a:solidFill>
                            <a:schemeClr val="tx1"/>
                          </a:solidFill>
                          <a:latin typeface="+mn-ea"/>
                          <a:ea typeface="+mn-ea"/>
                        </a:rPr>
                        <a:t>功能</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Microsoft JhengHei"/>
                          <a:ea typeface="微軟正黑體"/>
                        </a:defRPr>
                      </a:lvl1pPr>
                      <a:lvl2pPr marL="457200" algn="l" defTabSz="914400" rtl="0" eaLnBrk="1" latinLnBrk="0" hangingPunct="1">
                        <a:defRPr sz="1800" b="1" kern="1200">
                          <a:solidFill>
                            <a:schemeClr val="lt1"/>
                          </a:solidFill>
                          <a:latin typeface="Microsoft JhengHei"/>
                          <a:ea typeface="微軟正黑體"/>
                        </a:defRPr>
                      </a:lvl2pPr>
                      <a:lvl3pPr marL="914400" algn="l" defTabSz="914400" rtl="0" eaLnBrk="1" latinLnBrk="0" hangingPunct="1">
                        <a:defRPr sz="1800" b="1" kern="1200">
                          <a:solidFill>
                            <a:schemeClr val="lt1"/>
                          </a:solidFill>
                          <a:latin typeface="Microsoft JhengHei"/>
                          <a:ea typeface="微軟正黑體"/>
                        </a:defRPr>
                      </a:lvl3pPr>
                      <a:lvl4pPr marL="1371600" algn="l" defTabSz="914400" rtl="0" eaLnBrk="1" latinLnBrk="0" hangingPunct="1">
                        <a:defRPr sz="1800" b="1" kern="1200">
                          <a:solidFill>
                            <a:schemeClr val="lt1"/>
                          </a:solidFill>
                          <a:latin typeface="Microsoft JhengHei"/>
                          <a:ea typeface="微軟正黑體"/>
                        </a:defRPr>
                      </a:lvl4pPr>
                      <a:lvl5pPr marL="1828800" algn="l" defTabSz="914400" rtl="0" eaLnBrk="1" latinLnBrk="0" hangingPunct="1">
                        <a:defRPr sz="1800" b="1" kern="1200">
                          <a:solidFill>
                            <a:schemeClr val="lt1"/>
                          </a:solidFill>
                          <a:latin typeface="Microsoft JhengHei"/>
                          <a:ea typeface="微軟正黑體"/>
                        </a:defRPr>
                      </a:lvl5pPr>
                      <a:lvl6pPr marL="2286000" algn="l" defTabSz="914400" rtl="0" eaLnBrk="1" latinLnBrk="0" hangingPunct="1">
                        <a:defRPr sz="1800" b="1" kern="1200">
                          <a:solidFill>
                            <a:schemeClr val="lt1"/>
                          </a:solidFill>
                          <a:latin typeface="Microsoft JhengHei"/>
                          <a:ea typeface="微軟正黑體"/>
                        </a:defRPr>
                      </a:lvl6pPr>
                      <a:lvl7pPr marL="2743200" algn="l" defTabSz="914400" rtl="0" eaLnBrk="1" latinLnBrk="0" hangingPunct="1">
                        <a:defRPr sz="1800" b="1" kern="1200">
                          <a:solidFill>
                            <a:schemeClr val="lt1"/>
                          </a:solidFill>
                          <a:latin typeface="Microsoft JhengHei"/>
                          <a:ea typeface="微軟正黑體"/>
                        </a:defRPr>
                      </a:lvl7pPr>
                      <a:lvl8pPr marL="3200400" algn="l" defTabSz="914400" rtl="0" eaLnBrk="1" latinLnBrk="0" hangingPunct="1">
                        <a:defRPr sz="1800" b="1" kern="1200">
                          <a:solidFill>
                            <a:schemeClr val="lt1"/>
                          </a:solidFill>
                          <a:latin typeface="Microsoft JhengHei"/>
                          <a:ea typeface="微軟正黑體"/>
                        </a:defRPr>
                      </a:lvl8pPr>
                      <a:lvl9pPr marL="3657600" algn="l" defTabSz="914400" rtl="0" eaLnBrk="1" latinLnBrk="0" hangingPunct="1">
                        <a:defRPr sz="1800" b="1" kern="1200">
                          <a:solidFill>
                            <a:schemeClr val="lt1"/>
                          </a:solidFill>
                          <a:latin typeface="Microsoft JhengHei"/>
                          <a:ea typeface="微軟正黑體"/>
                        </a:defRPr>
                      </a:lvl9pPr>
                    </a:lstStyle>
                    <a:p>
                      <a:pPr algn="ctr"/>
                      <a:r>
                        <a:rPr lang="zh-TW" altLang="en-US" sz="1400" b="1" dirty="0">
                          <a:solidFill>
                            <a:schemeClr val="tx1"/>
                          </a:solidFill>
                          <a:latin typeface="+mn-ea"/>
                          <a:ea typeface="+mn-ea"/>
                        </a:rPr>
                        <a:t>識別</a:t>
                      </a:r>
                      <a:r>
                        <a:rPr lang="en-US" altLang="zh-TW" sz="1400" b="1" dirty="0">
                          <a:solidFill>
                            <a:schemeClr val="tx1"/>
                          </a:solidFill>
                          <a:latin typeface="+mn-ea"/>
                          <a:ea typeface="+mn-ea"/>
                        </a:rPr>
                        <a:t>(Identify)</a:t>
                      </a:r>
                      <a:endParaRPr lang="zh-TW" altLang="en-US" sz="1400" b="1"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Microsoft JhengHei"/>
                          <a:ea typeface="微軟正黑體"/>
                        </a:defRPr>
                      </a:lvl1pPr>
                      <a:lvl2pPr marL="457200" algn="l" defTabSz="914400" rtl="0" eaLnBrk="1" latinLnBrk="0" hangingPunct="1">
                        <a:defRPr sz="1800" b="1" kern="1200">
                          <a:solidFill>
                            <a:schemeClr val="lt1"/>
                          </a:solidFill>
                          <a:latin typeface="Microsoft JhengHei"/>
                          <a:ea typeface="微軟正黑體"/>
                        </a:defRPr>
                      </a:lvl2pPr>
                      <a:lvl3pPr marL="914400" algn="l" defTabSz="914400" rtl="0" eaLnBrk="1" latinLnBrk="0" hangingPunct="1">
                        <a:defRPr sz="1800" b="1" kern="1200">
                          <a:solidFill>
                            <a:schemeClr val="lt1"/>
                          </a:solidFill>
                          <a:latin typeface="Microsoft JhengHei"/>
                          <a:ea typeface="微軟正黑體"/>
                        </a:defRPr>
                      </a:lvl3pPr>
                      <a:lvl4pPr marL="1371600" algn="l" defTabSz="914400" rtl="0" eaLnBrk="1" latinLnBrk="0" hangingPunct="1">
                        <a:defRPr sz="1800" b="1" kern="1200">
                          <a:solidFill>
                            <a:schemeClr val="lt1"/>
                          </a:solidFill>
                          <a:latin typeface="Microsoft JhengHei"/>
                          <a:ea typeface="微軟正黑體"/>
                        </a:defRPr>
                      </a:lvl4pPr>
                      <a:lvl5pPr marL="1828800" algn="l" defTabSz="914400" rtl="0" eaLnBrk="1" latinLnBrk="0" hangingPunct="1">
                        <a:defRPr sz="1800" b="1" kern="1200">
                          <a:solidFill>
                            <a:schemeClr val="lt1"/>
                          </a:solidFill>
                          <a:latin typeface="Microsoft JhengHei"/>
                          <a:ea typeface="微軟正黑體"/>
                        </a:defRPr>
                      </a:lvl5pPr>
                      <a:lvl6pPr marL="2286000" algn="l" defTabSz="914400" rtl="0" eaLnBrk="1" latinLnBrk="0" hangingPunct="1">
                        <a:defRPr sz="1800" b="1" kern="1200">
                          <a:solidFill>
                            <a:schemeClr val="lt1"/>
                          </a:solidFill>
                          <a:latin typeface="Microsoft JhengHei"/>
                          <a:ea typeface="微軟正黑體"/>
                        </a:defRPr>
                      </a:lvl6pPr>
                      <a:lvl7pPr marL="2743200" algn="l" defTabSz="914400" rtl="0" eaLnBrk="1" latinLnBrk="0" hangingPunct="1">
                        <a:defRPr sz="1800" b="1" kern="1200">
                          <a:solidFill>
                            <a:schemeClr val="lt1"/>
                          </a:solidFill>
                          <a:latin typeface="Microsoft JhengHei"/>
                          <a:ea typeface="微軟正黑體"/>
                        </a:defRPr>
                      </a:lvl7pPr>
                      <a:lvl8pPr marL="3200400" algn="l" defTabSz="914400" rtl="0" eaLnBrk="1" latinLnBrk="0" hangingPunct="1">
                        <a:defRPr sz="1800" b="1" kern="1200">
                          <a:solidFill>
                            <a:schemeClr val="lt1"/>
                          </a:solidFill>
                          <a:latin typeface="Microsoft JhengHei"/>
                          <a:ea typeface="微軟正黑體"/>
                        </a:defRPr>
                      </a:lvl8pPr>
                      <a:lvl9pPr marL="3657600" algn="l" defTabSz="914400" rtl="0" eaLnBrk="1" latinLnBrk="0" hangingPunct="1">
                        <a:defRPr sz="1800" b="1" kern="1200">
                          <a:solidFill>
                            <a:schemeClr val="lt1"/>
                          </a:solidFill>
                          <a:latin typeface="Microsoft JhengHei"/>
                          <a:ea typeface="微軟正黑體"/>
                        </a:defRPr>
                      </a:lvl9pPr>
                    </a:lstStyle>
                    <a:p>
                      <a:pPr algn="ctr"/>
                      <a:r>
                        <a:rPr lang="zh-TW" altLang="en-US" sz="1400" b="1" dirty="0">
                          <a:solidFill>
                            <a:schemeClr val="tx1"/>
                          </a:solidFill>
                          <a:latin typeface="+mn-ea"/>
                          <a:ea typeface="+mn-ea"/>
                        </a:rPr>
                        <a:t>保護</a:t>
                      </a:r>
                      <a:r>
                        <a:rPr lang="en-US" altLang="zh-TW" sz="1400" b="1" dirty="0">
                          <a:solidFill>
                            <a:schemeClr val="tx1"/>
                          </a:solidFill>
                          <a:latin typeface="+mn-ea"/>
                          <a:ea typeface="+mn-ea"/>
                        </a:rPr>
                        <a:t>(Protect)</a:t>
                      </a:r>
                      <a:endParaRPr lang="zh-TW" altLang="en-US" sz="1400" b="1"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Microsoft JhengHei"/>
                          <a:ea typeface="微軟正黑體"/>
                        </a:defRPr>
                      </a:lvl1pPr>
                      <a:lvl2pPr marL="457200" algn="l" defTabSz="914400" rtl="0" eaLnBrk="1" latinLnBrk="0" hangingPunct="1">
                        <a:defRPr sz="1800" b="1" kern="1200">
                          <a:solidFill>
                            <a:schemeClr val="lt1"/>
                          </a:solidFill>
                          <a:latin typeface="Microsoft JhengHei"/>
                          <a:ea typeface="微軟正黑體"/>
                        </a:defRPr>
                      </a:lvl2pPr>
                      <a:lvl3pPr marL="914400" algn="l" defTabSz="914400" rtl="0" eaLnBrk="1" latinLnBrk="0" hangingPunct="1">
                        <a:defRPr sz="1800" b="1" kern="1200">
                          <a:solidFill>
                            <a:schemeClr val="lt1"/>
                          </a:solidFill>
                          <a:latin typeface="Microsoft JhengHei"/>
                          <a:ea typeface="微軟正黑體"/>
                        </a:defRPr>
                      </a:lvl3pPr>
                      <a:lvl4pPr marL="1371600" algn="l" defTabSz="914400" rtl="0" eaLnBrk="1" latinLnBrk="0" hangingPunct="1">
                        <a:defRPr sz="1800" b="1" kern="1200">
                          <a:solidFill>
                            <a:schemeClr val="lt1"/>
                          </a:solidFill>
                          <a:latin typeface="Microsoft JhengHei"/>
                          <a:ea typeface="微軟正黑體"/>
                        </a:defRPr>
                      </a:lvl4pPr>
                      <a:lvl5pPr marL="1828800" algn="l" defTabSz="914400" rtl="0" eaLnBrk="1" latinLnBrk="0" hangingPunct="1">
                        <a:defRPr sz="1800" b="1" kern="1200">
                          <a:solidFill>
                            <a:schemeClr val="lt1"/>
                          </a:solidFill>
                          <a:latin typeface="Microsoft JhengHei"/>
                          <a:ea typeface="微軟正黑體"/>
                        </a:defRPr>
                      </a:lvl5pPr>
                      <a:lvl6pPr marL="2286000" algn="l" defTabSz="914400" rtl="0" eaLnBrk="1" latinLnBrk="0" hangingPunct="1">
                        <a:defRPr sz="1800" b="1" kern="1200">
                          <a:solidFill>
                            <a:schemeClr val="lt1"/>
                          </a:solidFill>
                          <a:latin typeface="Microsoft JhengHei"/>
                          <a:ea typeface="微軟正黑體"/>
                        </a:defRPr>
                      </a:lvl6pPr>
                      <a:lvl7pPr marL="2743200" algn="l" defTabSz="914400" rtl="0" eaLnBrk="1" latinLnBrk="0" hangingPunct="1">
                        <a:defRPr sz="1800" b="1" kern="1200">
                          <a:solidFill>
                            <a:schemeClr val="lt1"/>
                          </a:solidFill>
                          <a:latin typeface="Microsoft JhengHei"/>
                          <a:ea typeface="微軟正黑體"/>
                        </a:defRPr>
                      </a:lvl7pPr>
                      <a:lvl8pPr marL="3200400" algn="l" defTabSz="914400" rtl="0" eaLnBrk="1" latinLnBrk="0" hangingPunct="1">
                        <a:defRPr sz="1800" b="1" kern="1200">
                          <a:solidFill>
                            <a:schemeClr val="lt1"/>
                          </a:solidFill>
                          <a:latin typeface="Microsoft JhengHei"/>
                          <a:ea typeface="微軟正黑體"/>
                        </a:defRPr>
                      </a:lvl8pPr>
                      <a:lvl9pPr marL="3657600" algn="l" defTabSz="914400" rtl="0" eaLnBrk="1" latinLnBrk="0" hangingPunct="1">
                        <a:defRPr sz="1800" b="1" kern="1200">
                          <a:solidFill>
                            <a:schemeClr val="lt1"/>
                          </a:solidFill>
                          <a:latin typeface="Microsoft JhengHei"/>
                          <a:ea typeface="微軟正黑體"/>
                        </a:defRPr>
                      </a:lvl9pPr>
                    </a:lstStyle>
                    <a:p>
                      <a:pPr algn="ctr"/>
                      <a:r>
                        <a:rPr lang="zh-TW" altLang="en-US" sz="1400" b="1" dirty="0">
                          <a:solidFill>
                            <a:schemeClr val="tx1"/>
                          </a:solidFill>
                          <a:latin typeface="+mn-ea"/>
                          <a:ea typeface="+mn-ea"/>
                        </a:rPr>
                        <a:t>偵測</a:t>
                      </a:r>
                      <a:r>
                        <a:rPr lang="en-US" altLang="zh-TW" sz="1400" b="1" dirty="0">
                          <a:solidFill>
                            <a:schemeClr val="tx1"/>
                          </a:solidFill>
                          <a:latin typeface="+mn-ea"/>
                          <a:ea typeface="+mn-ea"/>
                        </a:rPr>
                        <a:t>(Detect)</a:t>
                      </a:r>
                      <a:endParaRPr lang="zh-TW" altLang="en-US" sz="1400" b="1"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Microsoft JhengHei"/>
                          <a:ea typeface="微軟正黑體"/>
                        </a:defRPr>
                      </a:lvl1pPr>
                      <a:lvl2pPr marL="457200" algn="l" defTabSz="914400" rtl="0" eaLnBrk="1" latinLnBrk="0" hangingPunct="1">
                        <a:defRPr sz="1800" b="1" kern="1200">
                          <a:solidFill>
                            <a:schemeClr val="lt1"/>
                          </a:solidFill>
                          <a:latin typeface="Microsoft JhengHei"/>
                          <a:ea typeface="微軟正黑體"/>
                        </a:defRPr>
                      </a:lvl2pPr>
                      <a:lvl3pPr marL="914400" algn="l" defTabSz="914400" rtl="0" eaLnBrk="1" latinLnBrk="0" hangingPunct="1">
                        <a:defRPr sz="1800" b="1" kern="1200">
                          <a:solidFill>
                            <a:schemeClr val="lt1"/>
                          </a:solidFill>
                          <a:latin typeface="Microsoft JhengHei"/>
                          <a:ea typeface="微軟正黑體"/>
                        </a:defRPr>
                      </a:lvl3pPr>
                      <a:lvl4pPr marL="1371600" algn="l" defTabSz="914400" rtl="0" eaLnBrk="1" latinLnBrk="0" hangingPunct="1">
                        <a:defRPr sz="1800" b="1" kern="1200">
                          <a:solidFill>
                            <a:schemeClr val="lt1"/>
                          </a:solidFill>
                          <a:latin typeface="Microsoft JhengHei"/>
                          <a:ea typeface="微軟正黑體"/>
                        </a:defRPr>
                      </a:lvl4pPr>
                      <a:lvl5pPr marL="1828800" algn="l" defTabSz="914400" rtl="0" eaLnBrk="1" latinLnBrk="0" hangingPunct="1">
                        <a:defRPr sz="1800" b="1" kern="1200">
                          <a:solidFill>
                            <a:schemeClr val="lt1"/>
                          </a:solidFill>
                          <a:latin typeface="Microsoft JhengHei"/>
                          <a:ea typeface="微軟正黑體"/>
                        </a:defRPr>
                      </a:lvl5pPr>
                      <a:lvl6pPr marL="2286000" algn="l" defTabSz="914400" rtl="0" eaLnBrk="1" latinLnBrk="0" hangingPunct="1">
                        <a:defRPr sz="1800" b="1" kern="1200">
                          <a:solidFill>
                            <a:schemeClr val="lt1"/>
                          </a:solidFill>
                          <a:latin typeface="Microsoft JhengHei"/>
                          <a:ea typeface="微軟正黑體"/>
                        </a:defRPr>
                      </a:lvl6pPr>
                      <a:lvl7pPr marL="2743200" algn="l" defTabSz="914400" rtl="0" eaLnBrk="1" latinLnBrk="0" hangingPunct="1">
                        <a:defRPr sz="1800" b="1" kern="1200">
                          <a:solidFill>
                            <a:schemeClr val="lt1"/>
                          </a:solidFill>
                          <a:latin typeface="Microsoft JhengHei"/>
                          <a:ea typeface="微軟正黑體"/>
                        </a:defRPr>
                      </a:lvl7pPr>
                      <a:lvl8pPr marL="3200400" algn="l" defTabSz="914400" rtl="0" eaLnBrk="1" latinLnBrk="0" hangingPunct="1">
                        <a:defRPr sz="1800" b="1" kern="1200">
                          <a:solidFill>
                            <a:schemeClr val="lt1"/>
                          </a:solidFill>
                          <a:latin typeface="Microsoft JhengHei"/>
                          <a:ea typeface="微軟正黑體"/>
                        </a:defRPr>
                      </a:lvl8pPr>
                      <a:lvl9pPr marL="3657600" algn="l" defTabSz="914400" rtl="0" eaLnBrk="1" latinLnBrk="0" hangingPunct="1">
                        <a:defRPr sz="1800" b="1" kern="1200">
                          <a:solidFill>
                            <a:schemeClr val="lt1"/>
                          </a:solidFill>
                          <a:latin typeface="Microsoft JhengHei"/>
                          <a:ea typeface="微軟正黑體"/>
                        </a:defRPr>
                      </a:lvl9pPr>
                    </a:lstStyle>
                    <a:p>
                      <a:pPr algn="ctr"/>
                      <a:r>
                        <a:rPr lang="zh-TW" altLang="en-US" sz="1400" b="1" dirty="0">
                          <a:solidFill>
                            <a:schemeClr val="tx1"/>
                          </a:solidFill>
                          <a:latin typeface="+mn-ea"/>
                          <a:ea typeface="+mn-ea"/>
                        </a:rPr>
                        <a:t>回應</a:t>
                      </a:r>
                      <a:r>
                        <a:rPr lang="en-US" altLang="zh-TW" sz="1400" b="1" dirty="0">
                          <a:solidFill>
                            <a:schemeClr val="tx1"/>
                          </a:solidFill>
                          <a:latin typeface="+mn-ea"/>
                          <a:ea typeface="+mn-ea"/>
                        </a:rPr>
                        <a:t>(Respond)</a:t>
                      </a:r>
                      <a:endParaRPr lang="zh-TW" altLang="en-US" sz="1400" b="1"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Microsoft JhengHei"/>
                          <a:ea typeface="微軟正黑體"/>
                        </a:defRPr>
                      </a:lvl1pPr>
                      <a:lvl2pPr marL="457200" algn="l" defTabSz="914400" rtl="0" eaLnBrk="1" latinLnBrk="0" hangingPunct="1">
                        <a:defRPr sz="1800" b="1" kern="1200">
                          <a:solidFill>
                            <a:schemeClr val="lt1"/>
                          </a:solidFill>
                          <a:latin typeface="Microsoft JhengHei"/>
                          <a:ea typeface="微軟正黑體"/>
                        </a:defRPr>
                      </a:lvl2pPr>
                      <a:lvl3pPr marL="914400" algn="l" defTabSz="914400" rtl="0" eaLnBrk="1" latinLnBrk="0" hangingPunct="1">
                        <a:defRPr sz="1800" b="1" kern="1200">
                          <a:solidFill>
                            <a:schemeClr val="lt1"/>
                          </a:solidFill>
                          <a:latin typeface="Microsoft JhengHei"/>
                          <a:ea typeface="微軟正黑體"/>
                        </a:defRPr>
                      </a:lvl3pPr>
                      <a:lvl4pPr marL="1371600" algn="l" defTabSz="914400" rtl="0" eaLnBrk="1" latinLnBrk="0" hangingPunct="1">
                        <a:defRPr sz="1800" b="1" kern="1200">
                          <a:solidFill>
                            <a:schemeClr val="lt1"/>
                          </a:solidFill>
                          <a:latin typeface="Microsoft JhengHei"/>
                          <a:ea typeface="微軟正黑體"/>
                        </a:defRPr>
                      </a:lvl4pPr>
                      <a:lvl5pPr marL="1828800" algn="l" defTabSz="914400" rtl="0" eaLnBrk="1" latinLnBrk="0" hangingPunct="1">
                        <a:defRPr sz="1800" b="1" kern="1200">
                          <a:solidFill>
                            <a:schemeClr val="lt1"/>
                          </a:solidFill>
                          <a:latin typeface="Microsoft JhengHei"/>
                          <a:ea typeface="微軟正黑體"/>
                        </a:defRPr>
                      </a:lvl5pPr>
                      <a:lvl6pPr marL="2286000" algn="l" defTabSz="914400" rtl="0" eaLnBrk="1" latinLnBrk="0" hangingPunct="1">
                        <a:defRPr sz="1800" b="1" kern="1200">
                          <a:solidFill>
                            <a:schemeClr val="lt1"/>
                          </a:solidFill>
                          <a:latin typeface="Microsoft JhengHei"/>
                          <a:ea typeface="微軟正黑體"/>
                        </a:defRPr>
                      </a:lvl6pPr>
                      <a:lvl7pPr marL="2743200" algn="l" defTabSz="914400" rtl="0" eaLnBrk="1" latinLnBrk="0" hangingPunct="1">
                        <a:defRPr sz="1800" b="1" kern="1200">
                          <a:solidFill>
                            <a:schemeClr val="lt1"/>
                          </a:solidFill>
                          <a:latin typeface="Microsoft JhengHei"/>
                          <a:ea typeface="微軟正黑體"/>
                        </a:defRPr>
                      </a:lvl7pPr>
                      <a:lvl8pPr marL="3200400" algn="l" defTabSz="914400" rtl="0" eaLnBrk="1" latinLnBrk="0" hangingPunct="1">
                        <a:defRPr sz="1800" b="1" kern="1200">
                          <a:solidFill>
                            <a:schemeClr val="lt1"/>
                          </a:solidFill>
                          <a:latin typeface="Microsoft JhengHei"/>
                          <a:ea typeface="微軟正黑體"/>
                        </a:defRPr>
                      </a:lvl8pPr>
                      <a:lvl9pPr marL="3657600" algn="l" defTabSz="914400" rtl="0" eaLnBrk="1" latinLnBrk="0" hangingPunct="1">
                        <a:defRPr sz="1800" b="1" kern="1200">
                          <a:solidFill>
                            <a:schemeClr val="lt1"/>
                          </a:solidFill>
                          <a:latin typeface="Microsoft JhengHei"/>
                          <a:ea typeface="微軟正黑體"/>
                        </a:defRPr>
                      </a:lvl9pPr>
                    </a:lstStyle>
                    <a:p>
                      <a:pPr algn="ctr"/>
                      <a:r>
                        <a:rPr lang="zh-TW" altLang="en-US" sz="1400" b="1" dirty="0">
                          <a:solidFill>
                            <a:schemeClr val="tx1"/>
                          </a:solidFill>
                          <a:latin typeface="+mn-ea"/>
                          <a:ea typeface="+mn-ea"/>
                        </a:rPr>
                        <a:t>復原</a:t>
                      </a:r>
                      <a:r>
                        <a:rPr lang="en-US" altLang="zh-TW" sz="1400" b="1" dirty="0">
                          <a:solidFill>
                            <a:schemeClr val="tx1"/>
                          </a:solidFill>
                          <a:latin typeface="+mn-ea"/>
                          <a:ea typeface="+mn-ea"/>
                        </a:rPr>
                        <a:t>(Recover)</a:t>
                      </a:r>
                      <a:endParaRPr lang="zh-TW" altLang="en-US" sz="1400" b="1"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9701190"/>
                  </a:ext>
                </a:extLst>
              </a:tr>
              <a:tr h="4126438">
                <a:tc>
                  <a:txBody>
                    <a:bodyPr/>
                    <a:lstStyle>
                      <a:lvl1pPr marL="0" algn="l" defTabSz="914400" rtl="0" eaLnBrk="1" latinLnBrk="0" hangingPunct="1">
                        <a:defRPr sz="1800" kern="1200">
                          <a:solidFill>
                            <a:schemeClr val="dk1"/>
                          </a:solidFill>
                          <a:latin typeface="Microsoft JhengHei"/>
                          <a:ea typeface="微軟正黑體"/>
                        </a:defRPr>
                      </a:lvl1pPr>
                      <a:lvl2pPr marL="457200" algn="l" defTabSz="914400" rtl="0" eaLnBrk="1" latinLnBrk="0" hangingPunct="1">
                        <a:defRPr sz="1800" kern="1200">
                          <a:solidFill>
                            <a:schemeClr val="dk1"/>
                          </a:solidFill>
                          <a:latin typeface="Microsoft JhengHei"/>
                          <a:ea typeface="微軟正黑體"/>
                        </a:defRPr>
                      </a:lvl2pPr>
                      <a:lvl3pPr marL="914400" algn="l" defTabSz="914400" rtl="0" eaLnBrk="1" latinLnBrk="0" hangingPunct="1">
                        <a:defRPr sz="1800" kern="1200">
                          <a:solidFill>
                            <a:schemeClr val="dk1"/>
                          </a:solidFill>
                          <a:latin typeface="Microsoft JhengHei"/>
                          <a:ea typeface="微軟正黑體"/>
                        </a:defRPr>
                      </a:lvl3pPr>
                      <a:lvl4pPr marL="1371600" algn="l" defTabSz="914400" rtl="0" eaLnBrk="1" latinLnBrk="0" hangingPunct="1">
                        <a:defRPr sz="1800" kern="1200">
                          <a:solidFill>
                            <a:schemeClr val="dk1"/>
                          </a:solidFill>
                          <a:latin typeface="Microsoft JhengHei"/>
                          <a:ea typeface="微軟正黑體"/>
                        </a:defRPr>
                      </a:lvl4pPr>
                      <a:lvl5pPr marL="1828800" algn="l" defTabSz="914400" rtl="0" eaLnBrk="1" latinLnBrk="0" hangingPunct="1">
                        <a:defRPr sz="1800" kern="1200">
                          <a:solidFill>
                            <a:schemeClr val="dk1"/>
                          </a:solidFill>
                          <a:latin typeface="Microsoft JhengHei"/>
                          <a:ea typeface="微軟正黑體"/>
                        </a:defRPr>
                      </a:lvl5pPr>
                      <a:lvl6pPr marL="2286000" algn="l" defTabSz="914400" rtl="0" eaLnBrk="1" latinLnBrk="0" hangingPunct="1">
                        <a:defRPr sz="1800" kern="1200">
                          <a:solidFill>
                            <a:schemeClr val="dk1"/>
                          </a:solidFill>
                          <a:latin typeface="Microsoft JhengHei"/>
                          <a:ea typeface="微軟正黑體"/>
                        </a:defRPr>
                      </a:lvl6pPr>
                      <a:lvl7pPr marL="2743200" algn="l" defTabSz="914400" rtl="0" eaLnBrk="1" latinLnBrk="0" hangingPunct="1">
                        <a:defRPr sz="1800" kern="1200">
                          <a:solidFill>
                            <a:schemeClr val="dk1"/>
                          </a:solidFill>
                          <a:latin typeface="Microsoft JhengHei"/>
                          <a:ea typeface="微軟正黑體"/>
                        </a:defRPr>
                      </a:lvl7pPr>
                      <a:lvl8pPr marL="3200400" algn="l" defTabSz="914400" rtl="0" eaLnBrk="1" latinLnBrk="0" hangingPunct="1">
                        <a:defRPr sz="1800" kern="1200">
                          <a:solidFill>
                            <a:schemeClr val="dk1"/>
                          </a:solidFill>
                          <a:latin typeface="Microsoft JhengHei"/>
                          <a:ea typeface="微軟正黑體"/>
                        </a:defRPr>
                      </a:lvl8pPr>
                      <a:lvl9pPr marL="3657600" algn="l" defTabSz="914400" rtl="0" eaLnBrk="1" latinLnBrk="0" hangingPunct="1">
                        <a:defRPr sz="1800" kern="1200">
                          <a:solidFill>
                            <a:schemeClr val="dk1"/>
                          </a:solidFill>
                          <a:latin typeface="Microsoft JhengHei"/>
                          <a:ea typeface="微軟正黑體"/>
                        </a:defRPr>
                      </a:lvl9pPr>
                    </a:lstStyle>
                    <a:p>
                      <a:r>
                        <a:rPr lang="zh-TW" altLang="en-US" sz="1400" b="1" dirty="0">
                          <a:solidFill>
                            <a:schemeClr val="tx1"/>
                          </a:solidFill>
                          <a:latin typeface="+mn-ea"/>
                          <a:ea typeface="+mn-ea"/>
                        </a:rPr>
                        <a:t>類別</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Microsoft JhengHei"/>
                          <a:ea typeface="微軟正黑體"/>
                        </a:defRPr>
                      </a:lvl1pPr>
                      <a:lvl2pPr marL="457200" algn="l" defTabSz="914400" rtl="0" eaLnBrk="1" latinLnBrk="0" hangingPunct="1">
                        <a:defRPr sz="1800" kern="1200">
                          <a:solidFill>
                            <a:schemeClr val="dk1"/>
                          </a:solidFill>
                          <a:latin typeface="Microsoft JhengHei"/>
                          <a:ea typeface="微軟正黑體"/>
                        </a:defRPr>
                      </a:lvl2pPr>
                      <a:lvl3pPr marL="914400" algn="l" defTabSz="914400" rtl="0" eaLnBrk="1" latinLnBrk="0" hangingPunct="1">
                        <a:defRPr sz="1800" kern="1200">
                          <a:solidFill>
                            <a:schemeClr val="dk1"/>
                          </a:solidFill>
                          <a:latin typeface="Microsoft JhengHei"/>
                          <a:ea typeface="微軟正黑體"/>
                        </a:defRPr>
                      </a:lvl3pPr>
                      <a:lvl4pPr marL="1371600" algn="l" defTabSz="914400" rtl="0" eaLnBrk="1" latinLnBrk="0" hangingPunct="1">
                        <a:defRPr sz="1800" kern="1200">
                          <a:solidFill>
                            <a:schemeClr val="dk1"/>
                          </a:solidFill>
                          <a:latin typeface="Microsoft JhengHei"/>
                          <a:ea typeface="微軟正黑體"/>
                        </a:defRPr>
                      </a:lvl4pPr>
                      <a:lvl5pPr marL="1828800" algn="l" defTabSz="914400" rtl="0" eaLnBrk="1" latinLnBrk="0" hangingPunct="1">
                        <a:defRPr sz="1800" kern="1200">
                          <a:solidFill>
                            <a:schemeClr val="dk1"/>
                          </a:solidFill>
                          <a:latin typeface="Microsoft JhengHei"/>
                          <a:ea typeface="微軟正黑體"/>
                        </a:defRPr>
                      </a:lvl5pPr>
                      <a:lvl6pPr marL="2286000" algn="l" defTabSz="914400" rtl="0" eaLnBrk="1" latinLnBrk="0" hangingPunct="1">
                        <a:defRPr sz="1800" kern="1200">
                          <a:solidFill>
                            <a:schemeClr val="dk1"/>
                          </a:solidFill>
                          <a:latin typeface="Microsoft JhengHei"/>
                          <a:ea typeface="微軟正黑體"/>
                        </a:defRPr>
                      </a:lvl6pPr>
                      <a:lvl7pPr marL="2743200" algn="l" defTabSz="914400" rtl="0" eaLnBrk="1" latinLnBrk="0" hangingPunct="1">
                        <a:defRPr sz="1800" kern="1200">
                          <a:solidFill>
                            <a:schemeClr val="dk1"/>
                          </a:solidFill>
                          <a:latin typeface="Microsoft JhengHei"/>
                          <a:ea typeface="微軟正黑體"/>
                        </a:defRPr>
                      </a:lvl7pPr>
                      <a:lvl8pPr marL="3200400" algn="l" defTabSz="914400" rtl="0" eaLnBrk="1" latinLnBrk="0" hangingPunct="1">
                        <a:defRPr sz="1800" kern="1200">
                          <a:solidFill>
                            <a:schemeClr val="dk1"/>
                          </a:solidFill>
                          <a:latin typeface="Microsoft JhengHei"/>
                          <a:ea typeface="微軟正黑體"/>
                        </a:defRPr>
                      </a:lvl8pPr>
                      <a:lvl9pPr marL="3657600" algn="l" defTabSz="914400" rtl="0" eaLnBrk="1" latinLnBrk="0" hangingPunct="1">
                        <a:defRPr sz="1800" kern="1200">
                          <a:solidFill>
                            <a:schemeClr val="dk1"/>
                          </a:solidFill>
                          <a:latin typeface="Microsoft JhengHei"/>
                          <a:ea typeface="微軟正黑體"/>
                        </a:defRPr>
                      </a:lvl9pPr>
                    </a:lstStyle>
                    <a:p>
                      <a:pPr marL="342900" indent="-342900">
                        <a:buFont typeface="+mj-lt"/>
                        <a:buAutoNum type="arabicPeriod"/>
                      </a:pPr>
                      <a:r>
                        <a:rPr lang="zh-TW" altLang="en-US" sz="1400" b="1" dirty="0">
                          <a:solidFill>
                            <a:srgbClr val="FF0000"/>
                          </a:solidFill>
                          <a:effectLst>
                            <a:outerShdw blurRad="38100" dist="38100" dir="2700000" algn="tl">
                              <a:srgbClr val="000000">
                                <a:alpha val="43137"/>
                              </a:srgbClr>
                            </a:outerShdw>
                          </a:effectLst>
                          <a:latin typeface="+mn-ea"/>
                          <a:ea typeface="+mn-ea"/>
                        </a:rPr>
                        <a:t>資產管理</a:t>
                      </a:r>
                      <a:endParaRPr lang="en-US" altLang="zh-TW" sz="1400" b="1" dirty="0">
                        <a:solidFill>
                          <a:srgbClr val="FF0000"/>
                        </a:solidFill>
                        <a:effectLst>
                          <a:outerShdw blurRad="38100" dist="38100" dir="2700000" algn="tl">
                            <a:srgbClr val="000000">
                              <a:alpha val="43137"/>
                            </a:srgbClr>
                          </a:outerShdw>
                        </a:effectLst>
                        <a:latin typeface="+mn-ea"/>
                        <a:ea typeface="+mn-ea"/>
                      </a:endParaRPr>
                    </a:p>
                    <a:p>
                      <a:pPr marL="342900" indent="-342900">
                        <a:buFont typeface="+mj-lt"/>
                        <a:buAutoNum type="arabicPeriod"/>
                      </a:pPr>
                      <a:r>
                        <a:rPr lang="zh-TW" altLang="en-US" sz="1400" b="1" dirty="0">
                          <a:solidFill>
                            <a:schemeClr val="tx1"/>
                          </a:solidFill>
                          <a:latin typeface="+mn-ea"/>
                          <a:ea typeface="+mn-ea"/>
                        </a:rPr>
                        <a:t>營運環境</a:t>
                      </a:r>
                      <a:r>
                        <a:rPr lang="en-US" altLang="zh-TW" sz="1400" b="1" dirty="0">
                          <a:solidFill>
                            <a:schemeClr val="tx1"/>
                          </a:solidFill>
                          <a:latin typeface="+mn-ea"/>
                          <a:ea typeface="+mn-ea"/>
                        </a:rPr>
                        <a:t>Business Environment (ID.BE)</a:t>
                      </a:r>
                    </a:p>
                    <a:p>
                      <a:pPr marL="342900" indent="-342900">
                        <a:buFont typeface="+mj-lt"/>
                        <a:buAutoNum type="arabicPeriod"/>
                      </a:pPr>
                      <a:r>
                        <a:rPr lang="zh-TW" altLang="en-US" sz="1400" b="1" dirty="0">
                          <a:solidFill>
                            <a:schemeClr val="tx1"/>
                          </a:solidFill>
                          <a:latin typeface="+mn-ea"/>
                          <a:ea typeface="+mn-ea"/>
                        </a:rPr>
                        <a:t>治理</a:t>
                      </a:r>
                      <a:r>
                        <a:rPr lang="en-US" altLang="zh-TW" sz="1400" b="1" dirty="0">
                          <a:solidFill>
                            <a:schemeClr val="tx1"/>
                          </a:solidFill>
                          <a:latin typeface="+mn-ea"/>
                          <a:ea typeface="+mn-ea"/>
                        </a:rPr>
                        <a:t>Governance (ID.GV)</a:t>
                      </a:r>
                    </a:p>
                    <a:p>
                      <a:pPr marL="342900" indent="-342900">
                        <a:buFont typeface="+mj-lt"/>
                        <a:buAutoNum type="arabicPeriod"/>
                      </a:pPr>
                      <a:r>
                        <a:rPr lang="zh-TW" altLang="en-US" sz="1400" b="1" dirty="0">
                          <a:solidFill>
                            <a:srgbClr val="FF0000"/>
                          </a:solidFill>
                          <a:effectLst>
                            <a:outerShdw blurRad="38100" dist="38100" dir="2700000" algn="tl">
                              <a:srgbClr val="000000">
                                <a:alpha val="43137"/>
                              </a:srgbClr>
                            </a:outerShdw>
                          </a:effectLst>
                          <a:latin typeface="+mn-ea"/>
                          <a:ea typeface="+mn-ea"/>
                        </a:rPr>
                        <a:t>風險評估  </a:t>
                      </a:r>
                      <a:r>
                        <a:rPr lang="en-US" altLang="zh-TW" sz="1400" b="1" dirty="0">
                          <a:solidFill>
                            <a:srgbClr val="FF0000"/>
                          </a:solidFill>
                          <a:effectLst>
                            <a:outerShdw blurRad="38100" dist="38100" dir="2700000" algn="tl">
                              <a:srgbClr val="000000">
                                <a:alpha val="43137"/>
                              </a:srgbClr>
                            </a:outerShdw>
                          </a:effectLst>
                          <a:latin typeface="+mn-ea"/>
                          <a:ea typeface="+mn-ea"/>
                        </a:rPr>
                        <a:t>Risk Assessment (ID.RA)</a:t>
                      </a:r>
                    </a:p>
                    <a:p>
                      <a:pPr marL="342900" indent="-342900">
                        <a:buFont typeface="+mj-lt"/>
                        <a:buAutoNum type="arabicPeriod"/>
                      </a:pPr>
                      <a:r>
                        <a:rPr lang="zh-TW" altLang="en-US" sz="1400" b="1" dirty="0">
                          <a:solidFill>
                            <a:srgbClr val="FF0000"/>
                          </a:solidFill>
                          <a:effectLst>
                            <a:outerShdw blurRad="38100" dist="38100" dir="2700000" algn="tl">
                              <a:srgbClr val="000000">
                                <a:alpha val="43137"/>
                              </a:srgbClr>
                            </a:outerShdw>
                          </a:effectLst>
                          <a:latin typeface="+mn-ea"/>
                          <a:ea typeface="+mn-ea"/>
                        </a:rPr>
                        <a:t>風險管理策略   </a:t>
                      </a:r>
                      <a:r>
                        <a:rPr lang="en-US" altLang="zh-TW" sz="1400" b="1" dirty="0">
                          <a:solidFill>
                            <a:srgbClr val="FF0000"/>
                          </a:solidFill>
                          <a:effectLst>
                            <a:outerShdw blurRad="38100" dist="38100" dir="2700000" algn="tl">
                              <a:srgbClr val="000000">
                                <a:alpha val="43137"/>
                              </a:srgbClr>
                            </a:outerShdw>
                          </a:effectLst>
                          <a:latin typeface="+mn-ea"/>
                          <a:ea typeface="+mn-ea"/>
                        </a:rPr>
                        <a:t>Risk Management Strategy (ID.RM)</a:t>
                      </a:r>
                    </a:p>
                    <a:p>
                      <a:pPr marL="342900" indent="-342900">
                        <a:buFont typeface="+mj-lt"/>
                        <a:buAutoNum type="arabicPeriod"/>
                      </a:pPr>
                      <a:r>
                        <a:rPr lang="zh-TW" altLang="en-US" sz="1400" b="1" dirty="0">
                          <a:solidFill>
                            <a:srgbClr val="FF0000"/>
                          </a:solidFill>
                          <a:effectLst>
                            <a:outerShdw blurRad="38100" dist="38100" dir="2700000" algn="tl">
                              <a:srgbClr val="000000">
                                <a:alpha val="43137"/>
                              </a:srgbClr>
                            </a:outerShdw>
                          </a:effectLst>
                        </a:rPr>
                        <a:t>供應鏈的風險管理</a:t>
                      </a:r>
                      <a:r>
                        <a:rPr lang="en-US" altLang="zh-TW" sz="1200" b="1" dirty="0">
                          <a:solidFill>
                            <a:srgbClr val="FF0000"/>
                          </a:solidFill>
                          <a:effectLst>
                            <a:outerShdw blurRad="38100" dist="38100" dir="2700000" algn="tl">
                              <a:srgbClr val="000000">
                                <a:alpha val="43137"/>
                              </a:srgbClr>
                            </a:outerShdw>
                          </a:effectLst>
                        </a:rPr>
                        <a:t>Supply Chain Risk Management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Microsoft JhengHei"/>
                          <a:ea typeface="微軟正黑體"/>
                        </a:defRPr>
                      </a:lvl1pPr>
                      <a:lvl2pPr marL="457200" algn="l" defTabSz="914400" rtl="0" eaLnBrk="1" latinLnBrk="0" hangingPunct="1">
                        <a:defRPr sz="1800" kern="1200">
                          <a:solidFill>
                            <a:schemeClr val="dk1"/>
                          </a:solidFill>
                          <a:latin typeface="Microsoft JhengHei"/>
                          <a:ea typeface="微軟正黑體"/>
                        </a:defRPr>
                      </a:lvl2pPr>
                      <a:lvl3pPr marL="914400" algn="l" defTabSz="914400" rtl="0" eaLnBrk="1" latinLnBrk="0" hangingPunct="1">
                        <a:defRPr sz="1800" kern="1200">
                          <a:solidFill>
                            <a:schemeClr val="dk1"/>
                          </a:solidFill>
                          <a:latin typeface="Microsoft JhengHei"/>
                          <a:ea typeface="微軟正黑體"/>
                        </a:defRPr>
                      </a:lvl3pPr>
                      <a:lvl4pPr marL="1371600" algn="l" defTabSz="914400" rtl="0" eaLnBrk="1" latinLnBrk="0" hangingPunct="1">
                        <a:defRPr sz="1800" kern="1200">
                          <a:solidFill>
                            <a:schemeClr val="dk1"/>
                          </a:solidFill>
                          <a:latin typeface="Microsoft JhengHei"/>
                          <a:ea typeface="微軟正黑體"/>
                        </a:defRPr>
                      </a:lvl4pPr>
                      <a:lvl5pPr marL="1828800" algn="l" defTabSz="914400" rtl="0" eaLnBrk="1" latinLnBrk="0" hangingPunct="1">
                        <a:defRPr sz="1800" kern="1200">
                          <a:solidFill>
                            <a:schemeClr val="dk1"/>
                          </a:solidFill>
                          <a:latin typeface="Microsoft JhengHei"/>
                          <a:ea typeface="微軟正黑體"/>
                        </a:defRPr>
                      </a:lvl5pPr>
                      <a:lvl6pPr marL="2286000" algn="l" defTabSz="914400" rtl="0" eaLnBrk="1" latinLnBrk="0" hangingPunct="1">
                        <a:defRPr sz="1800" kern="1200">
                          <a:solidFill>
                            <a:schemeClr val="dk1"/>
                          </a:solidFill>
                          <a:latin typeface="Microsoft JhengHei"/>
                          <a:ea typeface="微軟正黑體"/>
                        </a:defRPr>
                      </a:lvl6pPr>
                      <a:lvl7pPr marL="2743200" algn="l" defTabSz="914400" rtl="0" eaLnBrk="1" latinLnBrk="0" hangingPunct="1">
                        <a:defRPr sz="1800" kern="1200">
                          <a:solidFill>
                            <a:schemeClr val="dk1"/>
                          </a:solidFill>
                          <a:latin typeface="Microsoft JhengHei"/>
                          <a:ea typeface="微軟正黑體"/>
                        </a:defRPr>
                      </a:lvl7pPr>
                      <a:lvl8pPr marL="3200400" algn="l" defTabSz="914400" rtl="0" eaLnBrk="1" latinLnBrk="0" hangingPunct="1">
                        <a:defRPr sz="1800" kern="1200">
                          <a:solidFill>
                            <a:schemeClr val="dk1"/>
                          </a:solidFill>
                          <a:latin typeface="Microsoft JhengHei"/>
                          <a:ea typeface="微軟正黑體"/>
                        </a:defRPr>
                      </a:lvl8pPr>
                      <a:lvl9pPr marL="3657600" algn="l" defTabSz="914400" rtl="0" eaLnBrk="1" latinLnBrk="0" hangingPunct="1">
                        <a:defRPr sz="1800" kern="1200">
                          <a:solidFill>
                            <a:schemeClr val="dk1"/>
                          </a:solidFill>
                          <a:latin typeface="Microsoft JhengHei"/>
                          <a:ea typeface="微軟正黑體"/>
                        </a:defRPr>
                      </a:lvl9pPr>
                    </a:lstStyle>
                    <a:p>
                      <a:pPr marL="342900" indent="-342900">
                        <a:buFont typeface="+mj-lt"/>
                        <a:buAutoNum type="arabicPeriod"/>
                      </a:pPr>
                      <a:r>
                        <a:rPr lang="zh-TW" altLang="en-US" sz="1400" b="1" dirty="0">
                          <a:solidFill>
                            <a:srgbClr val="FF0000"/>
                          </a:solidFill>
                          <a:latin typeface="+mn-ea"/>
                          <a:ea typeface="+mn-ea"/>
                        </a:rPr>
                        <a:t>存取控制</a:t>
                      </a:r>
                      <a:endParaRPr lang="en-US" altLang="zh-TW" sz="1400" b="1" dirty="0">
                        <a:solidFill>
                          <a:srgbClr val="FF0000"/>
                        </a:solidFill>
                        <a:latin typeface="+mn-ea"/>
                        <a:ea typeface="+mn-ea"/>
                      </a:endParaRPr>
                    </a:p>
                    <a:p>
                      <a:pPr marL="342900" indent="-342900">
                        <a:buFont typeface="+mj-lt"/>
                        <a:buAutoNum type="arabicPeriod"/>
                      </a:pPr>
                      <a:r>
                        <a:rPr lang="zh-TW" altLang="en-US" sz="1400" b="1" dirty="0">
                          <a:solidFill>
                            <a:schemeClr val="tx1"/>
                          </a:solidFill>
                          <a:latin typeface="+mn-ea"/>
                          <a:ea typeface="+mn-ea"/>
                        </a:rPr>
                        <a:t>認知與教育訓練</a:t>
                      </a:r>
                      <a:endParaRPr lang="en-US" altLang="zh-TW" sz="1400" b="1" dirty="0">
                        <a:solidFill>
                          <a:schemeClr val="tx1"/>
                        </a:solidFill>
                        <a:latin typeface="+mn-ea"/>
                        <a:ea typeface="+mn-ea"/>
                      </a:endParaRPr>
                    </a:p>
                    <a:p>
                      <a:pPr marL="342900" indent="-342900">
                        <a:buFont typeface="+mj-lt"/>
                        <a:buAutoNum type="arabicPeriod"/>
                      </a:pPr>
                      <a:r>
                        <a:rPr lang="zh-TW" altLang="en-US" sz="1400" b="1" dirty="0">
                          <a:solidFill>
                            <a:schemeClr val="tx1"/>
                          </a:solidFill>
                          <a:latin typeface="+mn-ea"/>
                          <a:ea typeface="+mn-ea"/>
                        </a:rPr>
                        <a:t>資料安全</a:t>
                      </a:r>
                      <a:endParaRPr lang="en-US" altLang="zh-TW" sz="1400" b="1" dirty="0">
                        <a:solidFill>
                          <a:schemeClr val="tx1"/>
                        </a:solidFill>
                        <a:latin typeface="+mn-ea"/>
                        <a:ea typeface="+mn-ea"/>
                      </a:endParaRPr>
                    </a:p>
                    <a:p>
                      <a:pPr marL="342900" indent="-342900">
                        <a:buFont typeface="+mj-lt"/>
                        <a:buAutoNum type="arabicPeriod"/>
                      </a:pPr>
                      <a:r>
                        <a:rPr lang="zh-TW" altLang="en-US" sz="1400" b="1" dirty="0">
                          <a:solidFill>
                            <a:schemeClr val="tx1"/>
                          </a:solidFill>
                          <a:latin typeface="+mn-ea"/>
                          <a:ea typeface="+mn-ea"/>
                        </a:rPr>
                        <a:t>資料保護與程式</a:t>
                      </a:r>
                      <a:endParaRPr lang="en-US" altLang="zh-TW" sz="1400" b="1" dirty="0">
                        <a:solidFill>
                          <a:schemeClr val="tx1"/>
                        </a:solidFill>
                        <a:latin typeface="+mn-ea"/>
                        <a:ea typeface="+mn-ea"/>
                      </a:endParaRPr>
                    </a:p>
                    <a:p>
                      <a:pPr marL="342900" indent="-342900">
                        <a:buFont typeface="+mj-lt"/>
                        <a:buAutoNum type="arabicPeriod"/>
                      </a:pPr>
                      <a:r>
                        <a:rPr lang="zh-TW" altLang="en-US" sz="1400" b="1" dirty="0">
                          <a:solidFill>
                            <a:schemeClr val="tx1"/>
                          </a:solidFill>
                          <a:latin typeface="+mn-ea"/>
                          <a:ea typeface="+mn-ea"/>
                        </a:rPr>
                        <a:t>維護</a:t>
                      </a:r>
                      <a:endParaRPr lang="en-US" altLang="zh-TW" sz="1400" b="1" dirty="0">
                        <a:solidFill>
                          <a:schemeClr val="tx1"/>
                        </a:solidFill>
                        <a:latin typeface="+mn-ea"/>
                        <a:ea typeface="+mn-ea"/>
                      </a:endParaRPr>
                    </a:p>
                    <a:p>
                      <a:pPr marL="342900" indent="-342900">
                        <a:buFont typeface="+mj-lt"/>
                        <a:buAutoNum type="arabicPeriod"/>
                      </a:pPr>
                      <a:r>
                        <a:rPr lang="zh-TW" altLang="en-US" sz="1400" b="1" dirty="0">
                          <a:solidFill>
                            <a:srgbClr val="FF0000"/>
                          </a:solidFill>
                          <a:latin typeface="+mn-ea"/>
                          <a:ea typeface="+mn-ea"/>
                        </a:rPr>
                        <a:t>防護技術</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Microsoft JhengHei"/>
                          <a:ea typeface="微軟正黑體"/>
                        </a:defRPr>
                      </a:lvl1pPr>
                      <a:lvl2pPr marL="457200" algn="l" defTabSz="914400" rtl="0" eaLnBrk="1" latinLnBrk="0" hangingPunct="1">
                        <a:defRPr sz="1800" kern="1200">
                          <a:solidFill>
                            <a:schemeClr val="dk1"/>
                          </a:solidFill>
                          <a:latin typeface="Microsoft JhengHei"/>
                          <a:ea typeface="微軟正黑體"/>
                        </a:defRPr>
                      </a:lvl2pPr>
                      <a:lvl3pPr marL="914400" algn="l" defTabSz="914400" rtl="0" eaLnBrk="1" latinLnBrk="0" hangingPunct="1">
                        <a:defRPr sz="1800" kern="1200">
                          <a:solidFill>
                            <a:schemeClr val="dk1"/>
                          </a:solidFill>
                          <a:latin typeface="Microsoft JhengHei"/>
                          <a:ea typeface="微軟正黑體"/>
                        </a:defRPr>
                      </a:lvl3pPr>
                      <a:lvl4pPr marL="1371600" algn="l" defTabSz="914400" rtl="0" eaLnBrk="1" latinLnBrk="0" hangingPunct="1">
                        <a:defRPr sz="1800" kern="1200">
                          <a:solidFill>
                            <a:schemeClr val="dk1"/>
                          </a:solidFill>
                          <a:latin typeface="Microsoft JhengHei"/>
                          <a:ea typeface="微軟正黑體"/>
                        </a:defRPr>
                      </a:lvl4pPr>
                      <a:lvl5pPr marL="1828800" algn="l" defTabSz="914400" rtl="0" eaLnBrk="1" latinLnBrk="0" hangingPunct="1">
                        <a:defRPr sz="1800" kern="1200">
                          <a:solidFill>
                            <a:schemeClr val="dk1"/>
                          </a:solidFill>
                          <a:latin typeface="Microsoft JhengHei"/>
                          <a:ea typeface="微軟正黑體"/>
                        </a:defRPr>
                      </a:lvl5pPr>
                      <a:lvl6pPr marL="2286000" algn="l" defTabSz="914400" rtl="0" eaLnBrk="1" latinLnBrk="0" hangingPunct="1">
                        <a:defRPr sz="1800" kern="1200">
                          <a:solidFill>
                            <a:schemeClr val="dk1"/>
                          </a:solidFill>
                          <a:latin typeface="Microsoft JhengHei"/>
                          <a:ea typeface="微軟正黑體"/>
                        </a:defRPr>
                      </a:lvl6pPr>
                      <a:lvl7pPr marL="2743200" algn="l" defTabSz="914400" rtl="0" eaLnBrk="1" latinLnBrk="0" hangingPunct="1">
                        <a:defRPr sz="1800" kern="1200">
                          <a:solidFill>
                            <a:schemeClr val="dk1"/>
                          </a:solidFill>
                          <a:latin typeface="Microsoft JhengHei"/>
                          <a:ea typeface="微軟正黑體"/>
                        </a:defRPr>
                      </a:lvl7pPr>
                      <a:lvl8pPr marL="3200400" algn="l" defTabSz="914400" rtl="0" eaLnBrk="1" latinLnBrk="0" hangingPunct="1">
                        <a:defRPr sz="1800" kern="1200">
                          <a:solidFill>
                            <a:schemeClr val="dk1"/>
                          </a:solidFill>
                          <a:latin typeface="Microsoft JhengHei"/>
                          <a:ea typeface="微軟正黑體"/>
                        </a:defRPr>
                      </a:lvl8pPr>
                      <a:lvl9pPr marL="3657600" algn="l" defTabSz="914400" rtl="0" eaLnBrk="1" latinLnBrk="0" hangingPunct="1">
                        <a:defRPr sz="1800" kern="1200">
                          <a:solidFill>
                            <a:schemeClr val="dk1"/>
                          </a:solidFill>
                          <a:latin typeface="Microsoft JhengHei"/>
                          <a:ea typeface="微軟正黑體"/>
                        </a:defRPr>
                      </a:lvl9pPr>
                    </a:lstStyle>
                    <a:p>
                      <a:pPr marL="342900" indent="-342900">
                        <a:buFont typeface="+mj-lt"/>
                        <a:buAutoNum type="arabicPeriod"/>
                      </a:pPr>
                      <a:r>
                        <a:rPr lang="zh-TW" altLang="en-US" sz="1400" b="1" dirty="0">
                          <a:solidFill>
                            <a:schemeClr val="tx1"/>
                          </a:solidFill>
                          <a:latin typeface="+mn-ea"/>
                          <a:ea typeface="+mn-ea"/>
                        </a:rPr>
                        <a:t>異常與事件</a:t>
                      </a:r>
                      <a:endParaRPr lang="en-US" altLang="zh-TW" sz="1400" b="1" dirty="0">
                        <a:solidFill>
                          <a:schemeClr val="tx1"/>
                        </a:solidFill>
                        <a:latin typeface="+mn-ea"/>
                        <a:ea typeface="+mn-ea"/>
                      </a:endParaRPr>
                    </a:p>
                    <a:p>
                      <a:pPr marL="342900" indent="-342900">
                        <a:buFont typeface="+mj-lt"/>
                        <a:buAutoNum type="arabicPeriod"/>
                      </a:pPr>
                      <a:r>
                        <a:rPr lang="zh-TW" altLang="en-US" sz="1400" b="1" dirty="0">
                          <a:solidFill>
                            <a:schemeClr val="tx1"/>
                          </a:solidFill>
                          <a:latin typeface="+mn-ea"/>
                          <a:ea typeface="+mn-ea"/>
                        </a:rPr>
                        <a:t>持續性的安全監控</a:t>
                      </a:r>
                      <a:endParaRPr lang="en-US" altLang="zh-TW" sz="1400" b="1" dirty="0">
                        <a:solidFill>
                          <a:schemeClr val="tx1"/>
                        </a:solidFill>
                        <a:latin typeface="+mn-ea"/>
                        <a:ea typeface="+mn-ea"/>
                      </a:endParaRPr>
                    </a:p>
                    <a:p>
                      <a:pPr marL="342900" indent="-342900">
                        <a:buFont typeface="+mj-lt"/>
                        <a:buAutoNum type="arabicPeriod"/>
                      </a:pPr>
                      <a:r>
                        <a:rPr lang="zh-TW" altLang="en-US" sz="1400" b="1" dirty="0">
                          <a:solidFill>
                            <a:schemeClr val="tx1"/>
                          </a:solidFill>
                          <a:latin typeface="+mn-ea"/>
                          <a:ea typeface="+mn-ea"/>
                        </a:rPr>
                        <a:t>檢測流程</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Microsoft JhengHei"/>
                          <a:ea typeface="微軟正黑體"/>
                        </a:defRPr>
                      </a:lvl1pPr>
                      <a:lvl2pPr marL="457200" algn="l" defTabSz="914400" rtl="0" eaLnBrk="1" latinLnBrk="0" hangingPunct="1">
                        <a:defRPr sz="1800" kern="1200">
                          <a:solidFill>
                            <a:schemeClr val="dk1"/>
                          </a:solidFill>
                          <a:latin typeface="Microsoft JhengHei"/>
                          <a:ea typeface="微軟正黑體"/>
                        </a:defRPr>
                      </a:lvl2pPr>
                      <a:lvl3pPr marL="914400" algn="l" defTabSz="914400" rtl="0" eaLnBrk="1" latinLnBrk="0" hangingPunct="1">
                        <a:defRPr sz="1800" kern="1200">
                          <a:solidFill>
                            <a:schemeClr val="dk1"/>
                          </a:solidFill>
                          <a:latin typeface="Microsoft JhengHei"/>
                          <a:ea typeface="微軟正黑體"/>
                        </a:defRPr>
                      </a:lvl3pPr>
                      <a:lvl4pPr marL="1371600" algn="l" defTabSz="914400" rtl="0" eaLnBrk="1" latinLnBrk="0" hangingPunct="1">
                        <a:defRPr sz="1800" kern="1200">
                          <a:solidFill>
                            <a:schemeClr val="dk1"/>
                          </a:solidFill>
                          <a:latin typeface="Microsoft JhengHei"/>
                          <a:ea typeface="微軟正黑體"/>
                        </a:defRPr>
                      </a:lvl4pPr>
                      <a:lvl5pPr marL="1828800" algn="l" defTabSz="914400" rtl="0" eaLnBrk="1" latinLnBrk="0" hangingPunct="1">
                        <a:defRPr sz="1800" kern="1200">
                          <a:solidFill>
                            <a:schemeClr val="dk1"/>
                          </a:solidFill>
                          <a:latin typeface="Microsoft JhengHei"/>
                          <a:ea typeface="微軟正黑體"/>
                        </a:defRPr>
                      </a:lvl5pPr>
                      <a:lvl6pPr marL="2286000" algn="l" defTabSz="914400" rtl="0" eaLnBrk="1" latinLnBrk="0" hangingPunct="1">
                        <a:defRPr sz="1800" kern="1200">
                          <a:solidFill>
                            <a:schemeClr val="dk1"/>
                          </a:solidFill>
                          <a:latin typeface="Microsoft JhengHei"/>
                          <a:ea typeface="微軟正黑體"/>
                        </a:defRPr>
                      </a:lvl6pPr>
                      <a:lvl7pPr marL="2743200" algn="l" defTabSz="914400" rtl="0" eaLnBrk="1" latinLnBrk="0" hangingPunct="1">
                        <a:defRPr sz="1800" kern="1200">
                          <a:solidFill>
                            <a:schemeClr val="dk1"/>
                          </a:solidFill>
                          <a:latin typeface="Microsoft JhengHei"/>
                          <a:ea typeface="微軟正黑體"/>
                        </a:defRPr>
                      </a:lvl7pPr>
                      <a:lvl8pPr marL="3200400" algn="l" defTabSz="914400" rtl="0" eaLnBrk="1" latinLnBrk="0" hangingPunct="1">
                        <a:defRPr sz="1800" kern="1200">
                          <a:solidFill>
                            <a:schemeClr val="dk1"/>
                          </a:solidFill>
                          <a:latin typeface="Microsoft JhengHei"/>
                          <a:ea typeface="微軟正黑體"/>
                        </a:defRPr>
                      </a:lvl8pPr>
                      <a:lvl9pPr marL="3657600" algn="l" defTabSz="914400" rtl="0" eaLnBrk="1" latinLnBrk="0" hangingPunct="1">
                        <a:defRPr sz="1800" kern="1200">
                          <a:solidFill>
                            <a:schemeClr val="dk1"/>
                          </a:solidFill>
                          <a:latin typeface="Microsoft JhengHei"/>
                          <a:ea typeface="微軟正黑體"/>
                        </a:defRPr>
                      </a:lvl9pPr>
                    </a:lstStyle>
                    <a:p>
                      <a:pPr marL="342900" indent="-342900">
                        <a:buFont typeface="+mj-lt"/>
                        <a:buAutoNum type="arabicPeriod"/>
                      </a:pPr>
                      <a:r>
                        <a:rPr lang="zh-TW" altLang="en-US" sz="1400" b="1" dirty="0">
                          <a:solidFill>
                            <a:srgbClr val="FF0000"/>
                          </a:solidFill>
                          <a:effectLst>
                            <a:outerShdw blurRad="38100" dist="38100" dir="2700000" algn="tl">
                              <a:srgbClr val="000000">
                                <a:alpha val="43137"/>
                              </a:srgbClr>
                            </a:outerShdw>
                          </a:effectLst>
                          <a:latin typeface="+mn-ea"/>
                          <a:ea typeface="+mn-ea"/>
                        </a:rPr>
                        <a:t>回應計畫</a:t>
                      </a:r>
                      <a:endParaRPr lang="en-US" altLang="zh-TW" sz="1400" b="1" dirty="0">
                        <a:solidFill>
                          <a:srgbClr val="FF0000"/>
                        </a:solidFill>
                        <a:effectLst>
                          <a:outerShdw blurRad="38100" dist="38100" dir="2700000" algn="tl">
                            <a:srgbClr val="000000">
                              <a:alpha val="43137"/>
                            </a:srgbClr>
                          </a:outerShdw>
                        </a:effectLst>
                        <a:latin typeface="+mn-ea"/>
                        <a:ea typeface="+mn-ea"/>
                      </a:endParaRPr>
                    </a:p>
                    <a:p>
                      <a:pPr marL="342900" indent="-342900">
                        <a:buFont typeface="+mj-lt"/>
                        <a:buAutoNum type="arabicPeriod"/>
                      </a:pPr>
                      <a:r>
                        <a:rPr lang="zh-TW" altLang="en-US" sz="1400" b="1" dirty="0">
                          <a:solidFill>
                            <a:schemeClr val="tx1"/>
                          </a:solidFill>
                          <a:latin typeface="+mn-ea"/>
                          <a:ea typeface="+mn-ea"/>
                        </a:rPr>
                        <a:t>溝通</a:t>
                      </a:r>
                      <a:endParaRPr lang="en-US" altLang="zh-TW" sz="1400" b="1" dirty="0">
                        <a:solidFill>
                          <a:schemeClr val="tx1"/>
                        </a:solidFill>
                        <a:latin typeface="+mn-ea"/>
                        <a:ea typeface="+mn-ea"/>
                      </a:endParaRPr>
                    </a:p>
                    <a:p>
                      <a:pPr marL="342900" indent="-342900">
                        <a:buFont typeface="+mj-lt"/>
                        <a:buAutoNum type="arabicPeriod"/>
                      </a:pPr>
                      <a:r>
                        <a:rPr lang="zh-TW" altLang="en-US" sz="1400" b="1" dirty="0">
                          <a:solidFill>
                            <a:schemeClr val="tx1"/>
                          </a:solidFill>
                          <a:latin typeface="+mn-ea"/>
                          <a:ea typeface="+mn-ea"/>
                        </a:rPr>
                        <a:t>分析</a:t>
                      </a:r>
                      <a:endParaRPr lang="en-US" altLang="zh-TW" sz="1400" b="1" dirty="0">
                        <a:solidFill>
                          <a:schemeClr val="tx1"/>
                        </a:solidFill>
                        <a:latin typeface="+mn-ea"/>
                        <a:ea typeface="+mn-ea"/>
                      </a:endParaRPr>
                    </a:p>
                    <a:p>
                      <a:pPr marL="342900" indent="-342900">
                        <a:buFont typeface="+mj-lt"/>
                        <a:buAutoNum type="arabicPeriod"/>
                      </a:pPr>
                      <a:r>
                        <a:rPr lang="zh-TW" altLang="en-US" sz="1400" b="1" dirty="0">
                          <a:solidFill>
                            <a:schemeClr val="tx1"/>
                          </a:solidFill>
                          <a:latin typeface="+mn-ea"/>
                          <a:ea typeface="+mn-ea"/>
                        </a:rPr>
                        <a:t>緩解</a:t>
                      </a:r>
                      <a:endParaRPr lang="en-US" altLang="zh-TW" sz="1400" b="1" dirty="0">
                        <a:solidFill>
                          <a:schemeClr val="tx1"/>
                        </a:solidFill>
                        <a:latin typeface="+mn-ea"/>
                        <a:ea typeface="+mn-ea"/>
                      </a:endParaRPr>
                    </a:p>
                    <a:p>
                      <a:pPr marL="342900" indent="-342900">
                        <a:buFont typeface="+mj-lt"/>
                        <a:buAutoNum type="arabicPeriod"/>
                      </a:pPr>
                      <a:r>
                        <a:rPr lang="zh-TW" altLang="en-US" sz="1400" b="1" dirty="0">
                          <a:solidFill>
                            <a:schemeClr val="tx1"/>
                          </a:solidFill>
                          <a:latin typeface="+mn-ea"/>
                          <a:ea typeface="+mn-ea"/>
                        </a:rPr>
                        <a:t>改善</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Microsoft JhengHei"/>
                          <a:ea typeface="微軟正黑體"/>
                        </a:defRPr>
                      </a:lvl1pPr>
                      <a:lvl2pPr marL="457200" algn="l" defTabSz="914400" rtl="0" eaLnBrk="1" latinLnBrk="0" hangingPunct="1">
                        <a:defRPr sz="1800" kern="1200">
                          <a:solidFill>
                            <a:schemeClr val="dk1"/>
                          </a:solidFill>
                          <a:latin typeface="Microsoft JhengHei"/>
                          <a:ea typeface="微軟正黑體"/>
                        </a:defRPr>
                      </a:lvl2pPr>
                      <a:lvl3pPr marL="914400" algn="l" defTabSz="914400" rtl="0" eaLnBrk="1" latinLnBrk="0" hangingPunct="1">
                        <a:defRPr sz="1800" kern="1200">
                          <a:solidFill>
                            <a:schemeClr val="dk1"/>
                          </a:solidFill>
                          <a:latin typeface="Microsoft JhengHei"/>
                          <a:ea typeface="微軟正黑體"/>
                        </a:defRPr>
                      </a:lvl3pPr>
                      <a:lvl4pPr marL="1371600" algn="l" defTabSz="914400" rtl="0" eaLnBrk="1" latinLnBrk="0" hangingPunct="1">
                        <a:defRPr sz="1800" kern="1200">
                          <a:solidFill>
                            <a:schemeClr val="dk1"/>
                          </a:solidFill>
                          <a:latin typeface="Microsoft JhengHei"/>
                          <a:ea typeface="微軟正黑體"/>
                        </a:defRPr>
                      </a:lvl4pPr>
                      <a:lvl5pPr marL="1828800" algn="l" defTabSz="914400" rtl="0" eaLnBrk="1" latinLnBrk="0" hangingPunct="1">
                        <a:defRPr sz="1800" kern="1200">
                          <a:solidFill>
                            <a:schemeClr val="dk1"/>
                          </a:solidFill>
                          <a:latin typeface="Microsoft JhengHei"/>
                          <a:ea typeface="微軟正黑體"/>
                        </a:defRPr>
                      </a:lvl5pPr>
                      <a:lvl6pPr marL="2286000" algn="l" defTabSz="914400" rtl="0" eaLnBrk="1" latinLnBrk="0" hangingPunct="1">
                        <a:defRPr sz="1800" kern="1200">
                          <a:solidFill>
                            <a:schemeClr val="dk1"/>
                          </a:solidFill>
                          <a:latin typeface="Microsoft JhengHei"/>
                          <a:ea typeface="微軟正黑體"/>
                        </a:defRPr>
                      </a:lvl6pPr>
                      <a:lvl7pPr marL="2743200" algn="l" defTabSz="914400" rtl="0" eaLnBrk="1" latinLnBrk="0" hangingPunct="1">
                        <a:defRPr sz="1800" kern="1200">
                          <a:solidFill>
                            <a:schemeClr val="dk1"/>
                          </a:solidFill>
                          <a:latin typeface="Microsoft JhengHei"/>
                          <a:ea typeface="微軟正黑體"/>
                        </a:defRPr>
                      </a:lvl7pPr>
                      <a:lvl8pPr marL="3200400" algn="l" defTabSz="914400" rtl="0" eaLnBrk="1" latinLnBrk="0" hangingPunct="1">
                        <a:defRPr sz="1800" kern="1200">
                          <a:solidFill>
                            <a:schemeClr val="dk1"/>
                          </a:solidFill>
                          <a:latin typeface="Microsoft JhengHei"/>
                          <a:ea typeface="微軟正黑體"/>
                        </a:defRPr>
                      </a:lvl8pPr>
                      <a:lvl9pPr marL="3657600" algn="l" defTabSz="914400" rtl="0" eaLnBrk="1" latinLnBrk="0" hangingPunct="1">
                        <a:defRPr sz="1800" kern="1200">
                          <a:solidFill>
                            <a:schemeClr val="dk1"/>
                          </a:solidFill>
                          <a:latin typeface="Microsoft JhengHei"/>
                          <a:ea typeface="微軟正黑體"/>
                        </a:defRPr>
                      </a:lvl9pPr>
                    </a:lstStyle>
                    <a:p>
                      <a:pPr marL="342900" indent="-342900">
                        <a:buFont typeface="+mj-lt"/>
                        <a:buAutoNum type="arabicPeriod"/>
                      </a:pPr>
                      <a:r>
                        <a:rPr lang="zh-TW" altLang="en-US" sz="1400" b="1" dirty="0">
                          <a:solidFill>
                            <a:srgbClr val="FF0000"/>
                          </a:solidFill>
                          <a:effectLst>
                            <a:outerShdw blurRad="38100" dist="38100" dir="2700000" algn="tl">
                              <a:srgbClr val="000000">
                                <a:alpha val="43137"/>
                              </a:srgbClr>
                            </a:outerShdw>
                          </a:effectLst>
                          <a:latin typeface="+mn-ea"/>
                          <a:ea typeface="+mn-ea"/>
                        </a:rPr>
                        <a:t>復原計畫</a:t>
                      </a:r>
                      <a:endParaRPr lang="en-US" altLang="zh-TW" sz="1400" b="1" dirty="0">
                        <a:solidFill>
                          <a:srgbClr val="FF0000"/>
                        </a:solidFill>
                        <a:effectLst>
                          <a:outerShdw blurRad="38100" dist="38100" dir="2700000" algn="tl">
                            <a:srgbClr val="000000">
                              <a:alpha val="43137"/>
                            </a:srgbClr>
                          </a:outerShdw>
                        </a:effectLst>
                        <a:latin typeface="+mn-ea"/>
                        <a:ea typeface="+mn-ea"/>
                      </a:endParaRPr>
                    </a:p>
                    <a:p>
                      <a:pPr marL="342900" indent="-342900">
                        <a:buFont typeface="+mj-lt"/>
                        <a:buAutoNum type="arabicPeriod"/>
                      </a:pPr>
                      <a:r>
                        <a:rPr lang="zh-TW" altLang="en-US" sz="1400" b="1" dirty="0">
                          <a:solidFill>
                            <a:schemeClr val="tx1"/>
                          </a:solidFill>
                          <a:latin typeface="+mn-ea"/>
                          <a:ea typeface="+mn-ea"/>
                        </a:rPr>
                        <a:t>改善</a:t>
                      </a:r>
                      <a:endParaRPr lang="en-US" altLang="zh-TW" sz="1400" b="1" dirty="0">
                        <a:solidFill>
                          <a:schemeClr val="tx1"/>
                        </a:solidFill>
                        <a:latin typeface="+mn-ea"/>
                        <a:ea typeface="+mn-ea"/>
                      </a:endParaRPr>
                    </a:p>
                    <a:p>
                      <a:pPr marL="342900" indent="-342900">
                        <a:buFont typeface="+mj-lt"/>
                        <a:buAutoNum type="arabicPeriod"/>
                      </a:pPr>
                      <a:r>
                        <a:rPr lang="zh-TW" altLang="en-US" sz="1400" b="1" dirty="0">
                          <a:solidFill>
                            <a:schemeClr val="tx1"/>
                          </a:solidFill>
                          <a:latin typeface="+mn-ea"/>
                          <a:ea typeface="+mn-ea"/>
                        </a:rPr>
                        <a:t>溝通</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5003213"/>
                  </a:ext>
                </a:extLst>
              </a:tr>
            </a:tbl>
          </a:graphicData>
        </a:graphic>
      </p:graphicFrame>
      <p:pic>
        <p:nvPicPr>
          <p:cNvPr id="9" name="圖片 8"/>
          <p:cNvPicPr>
            <a:picLocks noChangeAspect="1"/>
          </p:cNvPicPr>
          <p:nvPr/>
        </p:nvPicPr>
        <p:blipFill>
          <a:blip r:embed="rId2"/>
          <a:stretch>
            <a:fillRect/>
          </a:stretch>
        </p:blipFill>
        <p:spPr>
          <a:xfrm>
            <a:off x="1547903" y="667234"/>
            <a:ext cx="1314911" cy="1314911"/>
          </a:xfrm>
          <a:prstGeom prst="rect">
            <a:avLst/>
          </a:prstGeom>
        </p:spPr>
      </p:pic>
      <p:sp>
        <p:nvSpPr>
          <p:cNvPr id="11" name="標題 1"/>
          <p:cNvSpPr txBox="1">
            <a:spLocks/>
          </p:cNvSpPr>
          <p:nvPr/>
        </p:nvSpPr>
        <p:spPr>
          <a:xfrm>
            <a:off x="414047" y="57268"/>
            <a:ext cx="6291695" cy="544585"/>
          </a:xfrm>
          <a:prstGeom prst="rect">
            <a:avLst/>
          </a:prstGeom>
        </p:spPr>
        <p:txBody>
          <a:bodyPr vert="horz" lIns="68580" tIns="34290" rIns="68580" bIns="3429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3300" dirty="0">
                <a:latin typeface="標楷體" panose="03000509000000000000" pitchFamily="65" charset="-120"/>
                <a:ea typeface="標楷體" panose="03000509000000000000" pitchFamily="65" charset="-120"/>
              </a:rPr>
              <a:t>NIST CSF(Cybersecurity Framework)1.1</a:t>
            </a:r>
            <a:endParaRPr lang="zh-TW" altLang="en-US" sz="3300" dirty="0">
              <a:latin typeface="標楷體" panose="03000509000000000000" pitchFamily="65" charset="-120"/>
              <a:ea typeface="標楷體" panose="03000509000000000000" pitchFamily="65" charset="-120"/>
            </a:endParaRPr>
          </a:p>
        </p:txBody>
      </p:sp>
      <p:sp>
        <p:nvSpPr>
          <p:cNvPr id="13" name="矩形 12"/>
          <p:cNvSpPr/>
          <p:nvPr/>
        </p:nvSpPr>
        <p:spPr>
          <a:xfrm>
            <a:off x="3140374" y="736609"/>
            <a:ext cx="8915502" cy="1077218"/>
          </a:xfrm>
          <a:prstGeom prst="rect">
            <a:avLst/>
          </a:prstGeom>
        </p:spPr>
        <p:txBody>
          <a:bodyPr wrap="square">
            <a:spAutoFit/>
          </a:bodyPr>
          <a:lstStyle/>
          <a:p>
            <a:pPr marL="214313" indent="-214313">
              <a:buFont typeface="Wingdings" panose="05000000000000000000" pitchFamily="2" charset="2"/>
              <a:buChar char="n"/>
            </a:pPr>
            <a:r>
              <a:rPr lang="zh-TW" altLang="en-US" sz="1600" dirty="0">
                <a:latin typeface="標楷體" panose="03000509000000000000" pitchFamily="65" charset="-120"/>
                <a:ea typeface="標楷體" panose="03000509000000000000" pitchFamily="65" charset="-120"/>
              </a:rPr>
              <a:t>框架核心包含識別</a:t>
            </a:r>
            <a:r>
              <a:rPr lang="en-US" altLang="zh-TW" sz="1600" dirty="0">
                <a:latin typeface="標楷體" panose="03000509000000000000" pitchFamily="65" charset="-120"/>
                <a:ea typeface="標楷體" panose="03000509000000000000" pitchFamily="65" charset="-120"/>
              </a:rPr>
              <a:t>(Identify)</a:t>
            </a:r>
            <a:r>
              <a:rPr lang="zh-TW" altLang="en-US" sz="1600" dirty="0">
                <a:latin typeface="標楷體" panose="03000509000000000000" pitchFamily="65" charset="-120"/>
                <a:ea typeface="標楷體" panose="03000509000000000000" pitchFamily="65" charset="-120"/>
              </a:rPr>
              <a:t>、保護</a:t>
            </a:r>
            <a:r>
              <a:rPr lang="en-US" altLang="zh-TW" sz="1600" dirty="0">
                <a:latin typeface="標楷體" panose="03000509000000000000" pitchFamily="65" charset="-120"/>
                <a:ea typeface="標楷體" panose="03000509000000000000" pitchFamily="65" charset="-120"/>
              </a:rPr>
              <a:t>(Protect)</a:t>
            </a:r>
            <a:r>
              <a:rPr lang="zh-TW" altLang="en-US" sz="1600" dirty="0">
                <a:latin typeface="標楷體" panose="03000509000000000000" pitchFamily="65" charset="-120"/>
                <a:ea typeface="標楷體" panose="03000509000000000000" pitchFamily="65" charset="-120"/>
              </a:rPr>
              <a:t>、偵測</a:t>
            </a:r>
            <a:r>
              <a:rPr lang="en-US" altLang="zh-TW" sz="1600" dirty="0">
                <a:latin typeface="標楷體" panose="03000509000000000000" pitchFamily="65" charset="-120"/>
                <a:ea typeface="標楷體" panose="03000509000000000000" pitchFamily="65" charset="-120"/>
              </a:rPr>
              <a:t>(Detect)</a:t>
            </a:r>
            <a:r>
              <a:rPr lang="zh-TW" altLang="en-US" sz="1600" dirty="0">
                <a:latin typeface="標楷體" panose="03000509000000000000" pitchFamily="65" charset="-120"/>
                <a:ea typeface="標楷體" panose="03000509000000000000" pitchFamily="65" charset="-120"/>
              </a:rPr>
              <a:t>、回應</a:t>
            </a:r>
            <a:r>
              <a:rPr lang="en-US" altLang="zh-TW" sz="1600" dirty="0">
                <a:latin typeface="標楷體" panose="03000509000000000000" pitchFamily="65" charset="-120"/>
                <a:ea typeface="標楷體" panose="03000509000000000000" pitchFamily="65" charset="-120"/>
              </a:rPr>
              <a:t>(Respond)</a:t>
            </a:r>
            <a:r>
              <a:rPr lang="zh-TW" altLang="en-US" sz="1600" dirty="0">
                <a:latin typeface="標楷體" panose="03000509000000000000" pitchFamily="65" charset="-120"/>
                <a:ea typeface="標楷體" panose="03000509000000000000" pitchFamily="65" charset="-120"/>
              </a:rPr>
              <a:t>及復原</a:t>
            </a:r>
            <a:r>
              <a:rPr lang="en-US" altLang="zh-TW" sz="1600" dirty="0">
                <a:latin typeface="標楷體" panose="03000509000000000000" pitchFamily="65" charset="-120"/>
                <a:ea typeface="標楷體" panose="03000509000000000000" pitchFamily="65" charset="-120"/>
              </a:rPr>
              <a:t>(Recover)5</a:t>
            </a:r>
            <a:r>
              <a:rPr lang="zh-TW" altLang="en-US" sz="1600" dirty="0">
                <a:latin typeface="標楷體" panose="03000509000000000000" pitchFamily="65" charset="-120"/>
                <a:ea typeface="標楷體" panose="03000509000000000000" pitchFamily="65" charset="-120"/>
              </a:rPr>
              <a:t>大功能面向。</a:t>
            </a:r>
            <a:endParaRPr lang="en-US" altLang="zh-TW" sz="1600" dirty="0">
              <a:latin typeface="標楷體" panose="03000509000000000000" pitchFamily="65" charset="-120"/>
              <a:ea typeface="標楷體" panose="03000509000000000000" pitchFamily="65" charset="-120"/>
            </a:endParaRPr>
          </a:p>
          <a:p>
            <a:pPr marL="214313" indent="-214313">
              <a:buFont typeface="Wingdings" panose="05000000000000000000" pitchFamily="2" charset="2"/>
              <a:buChar char="n"/>
            </a:pPr>
            <a:r>
              <a:rPr lang="zh-TW" altLang="en-US" sz="1600" dirty="0">
                <a:latin typeface="標楷體" panose="03000509000000000000" pitchFamily="65" charset="-120"/>
                <a:ea typeface="標楷體" panose="03000509000000000000" pitchFamily="65" charset="-120"/>
              </a:rPr>
              <a:t>這</a:t>
            </a:r>
            <a:r>
              <a:rPr lang="en-US" altLang="zh-TW" sz="1600" dirty="0">
                <a:latin typeface="標楷體" panose="03000509000000000000" pitchFamily="65" charset="-120"/>
                <a:ea typeface="標楷體" panose="03000509000000000000" pitchFamily="65" charset="-120"/>
              </a:rPr>
              <a:t>5</a:t>
            </a:r>
            <a:r>
              <a:rPr lang="zh-TW" altLang="en-US" sz="1600" dirty="0">
                <a:latin typeface="標楷體" panose="03000509000000000000" pitchFamily="65" charset="-120"/>
                <a:ea typeface="標楷體" panose="03000509000000000000" pitchFamily="65" charset="-120"/>
              </a:rPr>
              <a:t>大功能面向，主要是針對企業遭受攻擊的各個階段，也就是事前</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識別與防禦</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、事中</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偵測</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，以及事後</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因應與復原</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，所需採取的措施，進行探討</a:t>
            </a:r>
          </a:p>
        </p:txBody>
      </p:sp>
    </p:spTree>
    <p:extLst>
      <p:ext uri="{BB962C8B-B14F-4D97-AF65-F5344CB8AC3E}">
        <p14:creationId xmlns:p14="http://schemas.microsoft.com/office/powerpoint/2010/main" val="3679797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6" y="88502"/>
            <a:ext cx="9668969" cy="954107"/>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認知與教育訓練</a:t>
            </a:r>
            <a:r>
              <a:rPr lang="en-US" altLang="zh-TW" sz="2800" dirty="0">
                <a:latin typeface="標楷體" panose="03000509000000000000" pitchFamily="65" charset="-120"/>
                <a:ea typeface="標楷體" panose="03000509000000000000" pitchFamily="65" charset="-120"/>
              </a:rPr>
              <a:t>Awareness and Training (PR.AT)</a:t>
            </a:r>
          </a:p>
          <a:p>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579438" y="2742156"/>
            <a:ext cx="11612562" cy="3631763"/>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A.6.1.1  </a:t>
            </a:r>
            <a:r>
              <a:rPr lang="en-US" altLang="zh-TW" b="1" dirty="0">
                <a:solidFill>
                  <a:srgbClr val="002060"/>
                </a:solidFill>
                <a:latin typeface="標楷體" panose="03000509000000000000" pitchFamily="65" charset="-120"/>
                <a:ea typeface="標楷體" panose="03000509000000000000" pitchFamily="65" charset="-120"/>
              </a:rPr>
              <a:t> Information Security Roles &amp; Responsibilities</a:t>
            </a:r>
          </a:p>
          <a:p>
            <a:pPr fontAlgn="ctr"/>
            <a:endParaRPr lang="en-US" altLang="zh-TW" b="1" dirty="0">
              <a:solidFill>
                <a:srgbClr val="002060"/>
              </a:solidFill>
              <a:latin typeface="標楷體" panose="03000509000000000000" pitchFamily="65" charset="-120"/>
              <a:ea typeface="標楷體" panose="03000509000000000000" pitchFamily="65" charset="-120"/>
            </a:endParaRPr>
          </a:p>
          <a:p>
            <a:pPr fontAlgn="ctr"/>
            <a:r>
              <a:rPr lang="zh-TW" altLang="en-US" b="1" dirty="0">
                <a:solidFill>
                  <a:srgbClr val="002060"/>
                </a:solidFill>
                <a:latin typeface="標楷體" panose="03000509000000000000" pitchFamily="65" charset="-120"/>
                <a:ea typeface="標楷體" panose="03000509000000000000" pitchFamily="65" charset="-120"/>
              </a:rPr>
              <a:t>資訊安全角色與職責</a:t>
            </a:r>
            <a:endParaRPr lang="en-US" altLang="zh-TW" b="1" dirty="0">
              <a:solidFill>
                <a:srgbClr val="002060"/>
              </a:solidFill>
              <a:latin typeface="標楷體" panose="03000509000000000000" pitchFamily="65" charset="-120"/>
              <a:ea typeface="標楷體" panose="03000509000000000000" pitchFamily="65" charset="-120"/>
            </a:endParaRPr>
          </a:p>
          <a:p>
            <a:pPr fontAlgn="ct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所有資訊安全責任都需要定義和分配。資訊安全責任可以是一般的（例如保護資訊）和</a:t>
            </a:r>
            <a:r>
              <a:rPr lang="en-US" altLang="zh-TW" sz="1600" b="1" dirty="0">
                <a:latin typeface="標楷體" panose="03000509000000000000" pitchFamily="65" charset="-120"/>
                <a:ea typeface="標楷體" panose="03000509000000000000" pitchFamily="65" charset="-120"/>
              </a:rPr>
              <a:t>/</a:t>
            </a:r>
            <a:r>
              <a:rPr lang="zh-TW" altLang="en-US" sz="1600" b="1" dirty="0">
                <a:latin typeface="標楷體" panose="03000509000000000000" pitchFamily="65" charset="-120"/>
                <a:ea typeface="標楷體" panose="03000509000000000000" pitchFamily="65" charset="-120"/>
              </a:rPr>
              <a:t>或特定的（例如授予特定許可的責任）。</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確定職責時應考慮資訊資產或資產組的所有權。可能具有一定資訊安全相關性的業務角色的一些範例包括：部門領導；業務流程擁有者；設備經理</a:t>
            </a:r>
            <a:r>
              <a:rPr lang="en-US" altLang="zh-TW" sz="1600" b="1" dirty="0">
                <a:latin typeface="標楷體" panose="03000509000000000000" pitchFamily="65" charset="-120"/>
                <a:ea typeface="標楷體" panose="03000509000000000000" pitchFamily="65" charset="-120"/>
              </a:rPr>
              <a:t>; </a:t>
            </a:r>
            <a:r>
              <a:rPr lang="zh-TW" altLang="en-US" sz="1600" b="1" dirty="0">
                <a:latin typeface="標楷體" panose="03000509000000000000" pitchFamily="65" charset="-120"/>
                <a:ea typeface="標楷體" panose="03000509000000000000" pitchFamily="65" charset="-120"/>
              </a:rPr>
              <a:t>人力資源經理</a:t>
            </a:r>
            <a:r>
              <a:rPr lang="en-US" altLang="zh-TW" sz="1600" b="1" dirty="0">
                <a:latin typeface="標楷體" panose="03000509000000000000" pitchFamily="65" charset="-120"/>
                <a:ea typeface="標楷體" panose="03000509000000000000" pitchFamily="65" charset="-120"/>
              </a:rPr>
              <a:t>; </a:t>
            </a:r>
            <a:r>
              <a:rPr lang="zh-TW" altLang="en-US" sz="1600" b="1" dirty="0">
                <a:latin typeface="標楷體" panose="03000509000000000000" pitchFamily="65" charset="-120"/>
                <a:ea typeface="標楷體" panose="03000509000000000000" pitchFamily="65" charset="-120"/>
              </a:rPr>
              <a:t>和內部稽核師。</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審核員將尋求確保組織已根據組織的規模和性質以適當和相稱的方式明確了誰負責什麼。對於較小的組織來說，擁有與這些角色和職責相關的全職角色通常是不切實際的。</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因此，明確現有工作角色中的具體資訊安全職責非常重要，例如營運總監或執行長也可能相當於 </a:t>
            </a:r>
            <a:r>
              <a:rPr lang="en-US" altLang="zh-TW" sz="1600" b="1" dirty="0">
                <a:latin typeface="標楷體" panose="03000509000000000000" pitchFamily="65" charset="-120"/>
                <a:ea typeface="標楷體" panose="03000509000000000000" pitchFamily="65" charset="-120"/>
              </a:rPr>
              <a:t>CISO</a:t>
            </a:r>
            <a:r>
              <a:rPr lang="zh-TW" altLang="en-US" sz="1600" b="1" dirty="0">
                <a:latin typeface="標楷體" panose="03000509000000000000" pitchFamily="65" charset="-120"/>
                <a:ea typeface="標楷體" panose="03000509000000000000" pitchFamily="65" charset="-120"/>
              </a:rPr>
              <a:t>、首席資訊安全官，對所有 </a:t>
            </a:r>
            <a:r>
              <a:rPr lang="en-US" altLang="zh-TW" sz="1600" b="1" dirty="0">
                <a:latin typeface="標楷體" panose="03000509000000000000" pitchFamily="65" charset="-120"/>
                <a:ea typeface="標楷體" panose="03000509000000000000" pitchFamily="65" charset="-120"/>
              </a:rPr>
              <a:t>ISMS </a:t>
            </a:r>
            <a:r>
              <a:rPr lang="zh-TW" altLang="en-US" sz="1600" b="1" dirty="0">
                <a:latin typeface="標楷體" panose="03000509000000000000" pitchFamily="65" charset="-120"/>
                <a:ea typeface="標楷體" panose="03000509000000000000" pitchFamily="65" charset="-120"/>
              </a:rPr>
              <a:t>負有整體責任。</a:t>
            </a:r>
            <a:r>
              <a:rPr lang="en-US" altLang="zh-TW" sz="1600" b="1" dirty="0">
                <a:latin typeface="標楷體" panose="03000509000000000000" pitchFamily="65" charset="-120"/>
                <a:ea typeface="標楷體" panose="03000509000000000000" pitchFamily="65" charset="-120"/>
              </a:rPr>
              <a:t>CTO </a:t>
            </a:r>
            <a:r>
              <a:rPr lang="zh-TW" altLang="en-US" sz="1600" b="1" dirty="0">
                <a:latin typeface="標楷體" panose="03000509000000000000" pitchFamily="65" charset="-120"/>
                <a:ea typeface="標楷體" panose="03000509000000000000" pitchFamily="65" charset="-120"/>
              </a:rPr>
              <a:t>可能擁有所有與技術相關的 資訊資產 等。</a:t>
            </a:r>
          </a:p>
        </p:txBody>
      </p:sp>
      <p:sp>
        <p:nvSpPr>
          <p:cNvPr id="7" name="矩形 6"/>
          <p:cNvSpPr/>
          <p:nvPr/>
        </p:nvSpPr>
        <p:spPr>
          <a:xfrm>
            <a:off x="2800350" y="6400166"/>
            <a:ext cx="9391650"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https://www.isms.online/iso-27001/annex-a-6-organisation-information-security/</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a:extLst>
              <a:ext uri="{FF2B5EF4-FFF2-40B4-BE49-F238E27FC236}">
                <a16:creationId xmlns:a16="http://schemas.microsoft.com/office/drawing/2014/main" id="{60CAD86E-CC89-499D-99DC-0E148DDE463E}"/>
              </a:ext>
            </a:extLst>
          </p:cNvPr>
          <p:cNvGraphicFramePr>
            <a:graphicFrameLocks noGrp="1"/>
          </p:cNvGraphicFramePr>
          <p:nvPr>
            <p:extLst>
              <p:ext uri="{D42A27DB-BD31-4B8C-83A1-F6EECF244321}">
                <p14:modId xmlns:p14="http://schemas.microsoft.com/office/powerpoint/2010/main" val="1932625418"/>
              </p:ext>
            </p:extLst>
          </p:nvPr>
        </p:nvGraphicFramePr>
        <p:xfrm>
          <a:off x="511509" y="1228725"/>
          <a:ext cx="11460936" cy="1467515"/>
        </p:xfrm>
        <a:graphic>
          <a:graphicData uri="http://schemas.openxmlformats.org/drawingml/2006/table">
            <a:tbl>
              <a:tblPr/>
              <a:tblGrid>
                <a:gridCol w="5730468">
                  <a:extLst>
                    <a:ext uri="{9D8B030D-6E8A-4147-A177-3AD203B41FA5}">
                      <a16:colId xmlns:a16="http://schemas.microsoft.com/office/drawing/2014/main" val="567556090"/>
                    </a:ext>
                  </a:extLst>
                </a:gridCol>
                <a:gridCol w="5730468">
                  <a:extLst>
                    <a:ext uri="{9D8B030D-6E8A-4147-A177-3AD203B41FA5}">
                      <a16:colId xmlns:a16="http://schemas.microsoft.com/office/drawing/2014/main" val="4046212183"/>
                    </a:ext>
                  </a:extLst>
                </a:gridCol>
              </a:tblGrid>
              <a:tr h="158379">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8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8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sz="18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067363893"/>
                  </a:ext>
                </a:extLst>
              </a:tr>
              <a:tr h="237676">
                <a:tc rowSpan="5">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PR.AT-5: </a:t>
                      </a:r>
                      <a:r>
                        <a:rPr lang="en-US" sz="1600" b="0" i="0" u="none" strike="noStrike" dirty="0">
                          <a:solidFill>
                            <a:srgbClr val="000000"/>
                          </a:solidFill>
                          <a:effectLst/>
                          <a:latin typeface="標楷體" panose="03000509000000000000" pitchFamily="65" charset="-120"/>
                          <a:ea typeface="標楷體" panose="03000509000000000000" pitchFamily="65" charset="-120"/>
                        </a:rPr>
                        <a:t>Physical and cybersecurity personnel understand their roles and responsibilities </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實體和網路安全人員了解他們的角色和責任</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a:t>
                      </a:r>
                      <a:r>
                        <a:rPr lang="en-US" sz="1200" b="0" i="0" u="none" strike="noStrike" dirty="0">
                          <a:solidFill>
                            <a:srgbClr val="000000"/>
                          </a:solidFill>
                          <a:effectLst/>
                          <a:latin typeface="標楷體" panose="03000509000000000000" pitchFamily="65" charset="-120"/>
                          <a:ea typeface="標楷體" panose="03000509000000000000" pitchFamily="65" charset="-120"/>
                        </a:rPr>
                        <a:t> </a:t>
                      </a:r>
                      <a:r>
                        <a:rPr lang="en-US" sz="1200" b="1" i="0" u="none" strike="noStrike" dirty="0">
                          <a:solidFill>
                            <a:srgbClr val="000000"/>
                          </a:solidFill>
                          <a:effectLst/>
                          <a:latin typeface="標楷體" panose="03000509000000000000" pitchFamily="65" charset="-120"/>
                          <a:ea typeface="標楷體" panose="03000509000000000000" pitchFamily="65" charset="-120"/>
                        </a:rPr>
                        <a:t>CSC</a:t>
                      </a:r>
                      <a:r>
                        <a:rPr lang="en-US" sz="1200" b="0" i="0" u="none" strike="noStrike" dirty="0">
                          <a:solidFill>
                            <a:srgbClr val="000000"/>
                          </a:solidFill>
                          <a:effectLst/>
                          <a:latin typeface="標楷體" panose="03000509000000000000" pitchFamily="65" charset="-120"/>
                          <a:ea typeface="標楷體" panose="03000509000000000000" pitchFamily="65" charset="-120"/>
                        </a:rPr>
                        <a:t> 17</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169660477"/>
                  </a:ext>
                </a:extLst>
              </a:tr>
              <a:tr h="237676">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200" b="0" i="0" u="none" strike="noStrike" dirty="0">
                          <a:solidFill>
                            <a:srgbClr val="000000"/>
                          </a:solidFill>
                          <a:effectLst/>
                          <a:latin typeface="標楷體" panose="03000509000000000000" pitchFamily="65" charset="-120"/>
                          <a:ea typeface="標楷體" panose="03000509000000000000" pitchFamily="65" charset="-120"/>
                        </a:rPr>
                        <a:t>APO07.03</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358852221"/>
                  </a:ext>
                </a:extLst>
              </a:tr>
              <a:tr h="237676">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a:t>
                      </a:r>
                      <a:r>
                        <a:rPr lang="en-US" sz="1200" b="0" i="0" u="none" strike="noStrike" dirty="0">
                          <a:solidFill>
                            <a:srgbClr val="000000"/>
                          </a:solidFill>
                          <a:effectLst/>
                          <a:latin typeface="標楷體" panose="03000509000000000000" pitchFamily="65" charset="-120"/>
                          <a:ea typeface="標楷體" panose="03000509000000000000" pitchFamily="65" charset="-120"/>
                        </a:rPr>
                        <a:t>4.3.2.4.2</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191358776"/>
                  </a:ext>
                </a:extLst>
              </a:tr>
              <a:tr h="237676">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200" b="0" i="0" u="none" strike="noStrike" dirty="0">
                          <a:solidFill>
                            <a:srgbClr val="FF0000"/>
                          </a:solidFill>
                          <a:effectLst/>
                          <a:latin typeface="標楷體" panose="03000509000000000000" pitchFamily="65" charset="-120"/>
                          <a:ea typeface="標楷體" panose="03000509000000000000" pitchFamily="65" charset="-120"/>
                        </a:rPr>
                        <a:t>A.6.1.1, A.7.2.2 </a:t>
                      </a:r>
                      <a:endParaRPr lang="it-IT" sz="1200" b="1" i="0" u="none" strike="noStrike" dirty="0">
                        <a:solidFill>
                          <a:srgbClr val="FF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972527043"/>
                  </a:ext>
                </a:extLst>
              </a:tr>
              <a:tr h="237676">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a:t>
                      </a:r>
                      <a:r>
                        <a:rPr lang="en-US" sz="1200" b="0" i="0" u="none" strike="noStrike" dirty="0">
                          <a:solidFill>
                            <a:srgbClr val="000000"/>
                          </a:solidFill>
                          <a:effectLst/>
                          <a:latin typeface="標楷體" panose="03000509000000000000" pitchFamily="65" charset="-120"/>
                          <a:ea typeface="標楷體" panose="03000509000000000000" pitchFamily="65" charset="-120"/>
                        </a:rPr>
                        <a:t> </a:t>
                      </a:r>
                      <a:r>
                        <a:rPr lang="en-US" sz="1200" b="1" i="0" u="none" strike="noStrike" dirty="0">
                          <a:solidFill>
                            <a:srgbClr val="000000"/>
                          </a:solidFill>
                          <a:effectLst/>
                          <a:latin typeface="標楷體" panose="03000509000000000000" pitchFamily="65" charset="-120"/>
                          <a:ea typeface="標楷體" panose="03000509000000000000" pitchFamily="65" charset="-120"/>
                        </a:rPr>
                        <a:t>Rev. 4</a:t>
                      </a:r>
                      <a:r>
                        <a:rPr lang="en-US" sz="1200" b="0" i="0" u="none" strike="noStrike" dirty="0">
                          <a:solidFill>
                            <a:srgbClr val="000000"/>
                          </a:solidFill>
                          <a:effectLst/>
                          <a:latin typeface="標楷體" panose="03000509000000000000" pitchFamily="65" charset="-120"/>
                          <a:ea typeface="標楷體" panose="03000509000000000000" pitchFamily="65" charset="-120"/>
                        </a:rPr>
                        <a:t> AT-3, IR-2, PM-13</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79120186"/>
                  </a:ext>
                </a:extLst>
              </a:tr>
            </a:tbl>
          </a:graphicData>
        </a:graphic>
      </p:graphicFrame>
    </p:spTree>
    <p:extLst>
      <p:ext uri="{BB962C8B-B14F-4D97-AF65-F5344CB8AC3E}">
        <p14:creationId xmlns:p14="http://schemas.microsoft.com/office/powerpoint/2010/main" val="3868106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6" y="88502"/>
            <a:ext cx="9668969" cy="954107"/>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認知與教育訓練</a:t>
            </a:r>
            <a:r>
              <a:rPr lang="en-US" altLang="zh-TW" sz="2800" dirty="0">
                <a:latin typeface="標楷體" panose="03000509000000000000" pitchFamily="65" charset="-120"/>
                <a:ea typeface="標楷體" panose="03000509000000000000" pitchFamily="65" charset="-120"/>
              </a:rPr>
              <a:t>Awareness and Training (PR.AT)</a:t>
            </a:r>
          </a:p>
          <a:p>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579438" y="2742156"/>
            <a:ext cx="11612562" cy="3139321"/>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A.7.2.2 </a:t>
            </a:r>
            <a:r>
              <a:rPr lang="en-US" altLang="zh-TW" b="1" dirty="0">
                <a:solidFill>
                  <a:srgbClr val="002060"/>
                </a:solidFill>
                <a:latin typeface="標楷體" panose="03000509000000000000" pitchFamily="65" charset="-120"/>
                <a:ea typeface="標楷體" panose="03000509000000000000" pitchFamily="65" charset="-120"/>
              </a:rPr>
              <a:t> Information Security Awareness, Education &amp; Training</a:t>
            </a:r>
          </a:p>
          <a:p>
            <a:pPr fontAlgn="ctr"/>
            <a:endParaRPr lang="en-US" altLang="zh-TW" b="1" dirty="0">
              <a:solidFill>
                <a:srgbClr val="002060"/>
              </a:solidFill>
              <a:latin typeface="標楷體" panose="03000509000000000000" pitchFamily="65" charset="-120"/>
              <a:ea typeface="標楷體" panose="03000509000000000000" pitchFamily="65" charset="-120"/>
            </a:endParaRPr>
          </a:p>
          <a:p>
            <a:pPr fontAlgn="ctr"/>
            <a:r>
              <a:rPr lang="zh-TW" altLang="en-US" b="1" dirty="0">
                <a:solidFill>
                  <a:srgbClr val="002060"/>
                </a:solidFill>
                <a:latin typeface="標楷體" panose="03000509000000000000" pitchFamily="65" charset="-120"/>
                <a:ea typeface="標楷體" panose="03000509000000000000" pitchFamily="65" charset="-120"/>
              </a:rPr>
              <a:t>資訊安全意識、教育與培訓</a:t>
            </a:r>
            <a:endParaRPr lang="en-US" altLang="zh-TW" b="1" dirty="0">
              <a:solidFill>
                <a:srgbClr val="002060"/>
              </a:solidFill>
              <a:latin typeface="標楷體" panose="03000509000000000000" pitchFamily="65" charset="-120"/>
              <a:ea typeface="標楷體" panose="03000509000000000000" pitchFamily="65" charset="-120"/>
            </a:endParaRPr>
          </a:p>
          <a:p>
            <a:pPr fontAlgn="ct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所有員工和相關承包商必須接受適當的意識教育和培訓，才能安全可靠地完成工作。當組織政策和程序發生變化時，他們也必須定期收到更新，並充分了解影響他們角色的適用法律。</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資訊安全團隊通常與人力資源部門或學習與發展團隊合作，進行技能、知識、能力和意識評估，並在整個就業生命週期（不僅僅是在工作期間）規劃和實施意識、教育和培訓計劃。就職）。您需要能夠向審核員證明培訓和合規性。</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也要仔細考慮如何提供培訓和意識，以便為員工和承包商資源提供理解和遵循培訓的最佳機會 </a:t>
            </a:r>
            <a:r>
              <a:rPr lang="en-US" altLang="zh-TW" sz="1600" b="1" dirty="0">
                <a:latin typeface="標楷體" panose="03000509000000000000" pitchFamily="65" charset="-120"/>
                <a:ea typeface="標楷體" panose="03000509000000000000" pitchFamily="65" charset="-120"/>
              </a:rPr>
              <a:t>- </a:t>
            </a:r>
            <a:r>
              <a:rPr lang="zh-TW" altLang="en-US" sz="1600" b="1" dirty="0">
                <a:latin typeface="標楷體" panose="03000509000000000000" pitchFamily="65" charset="-120"/>
                <a:ea typeface="標楷體" panose="03000509000000000000" pitchFamily="65" charset="-120"/>
              </a:rPr>
              <a:t>這意味著要仔細注意交付的內容和媒介。</a:t>
            </a:r>
          </a:p>
        </p:txBody>
      </p:sp>
      <p:sp>
        <p:nvSpPr>
          <p:cNvPr id="7" name="矩形 6"/>
          <p:cNvSpPr/>
          <p:nvPr/>
        </p:nvSpPr>
        <p:spPr>
          <a:xfrm>
            <a:off x="2800350" y="6400166"/>
            <a:ext cx="9391650"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https://www.isms.online/iso-27001/annex-a-7-human-resource-security/</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a:extLst>
              <a:ext uri="{FF2B5EF4-FFF2-40B4-BE49-F238E27FC236}">
                <a16:creationId xmlns:a16="http://schemas.microsoft.com/office/drawing/2014/main" id="{60CAD86E-CC89-499D-99DC-0E148DDE463E}"/>
              </a:ext>
            </a:extLst>
          </p:cNvPr>
          <p:cNvGraphicFramePr>
            <a:graphicFrameLocks noGrp="1"/>
          </p:cNvGraphicFramePr>
          <p:nvPr>
            <p:extLst>
              <p:ext uri="{D42A27DB-BD31-4B8C-83A1-F6EECF244321}">
                <p14:modId xmlns:p14="http://schemas.microsoft.com/office/powerpoint/2010/main" val="1301661221"/>
              </p:ext>
            </p:extLst>
          </p:nvPr>
        </p:nvGraphicFramePr>
        <p:xfrm>
          <a:off x="511509" y="1228725"/>
          <a:ext cx="11460936" cy="1467515"/>
        </p:xfrm>
        <a:graphic>
          <a:graphicData uri="http://schemas.openxmlformats.org/drawingml/2006/table">
            <a:tbl>
              <a:tblPr/>
              <a:tblGrid>
                <a:gridCol w="5730468">
                  <a:extLst>
                    <a:ext uri="{9D8B030D-6E8A-4147-A177-3AD203B41FA5}">
                      <a16:colId xmlns:a16="http://schemas.microsoft.com/office/drawing/2014/main" val="567556090"/>
                    </a:ext>
                  </a:extLst>
                </a:gridCol>
                <a:gridCol w="5730468">
                  <a:extLst>
                    <a:ext uri="{9D8B030D-6E8A-4147-A177-3AD203B41FA5}">
                      <a16:colId xmlns:a16="http://schemas.microsoft.com/office/drawing/2014/main" val="4046212183"/>
                    </a:ext>
                  </a:extLst>
                </a:gridCol>
              </a:tblGrid>
              <a:tr h="158379">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8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8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sz="18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067363893"/>
                  </a:ext>
                </a:extLst>
              </a:tr>
              <a:tr h="237676">
                <a:tc rowSpan="5">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PR.AT-5: </a:t>
                      </a:r>
                      <a:r>
                        <a:rPr lang="en-US" sz="1600" b="0" i="0" u="none" strike="noStrike" dirty="0">
                          <a:solidFill>
                            <a:srgbClr val="000000"/>
                          </a:solidFill>
                          <a:effectLst/>
                          <a:latin typeface="標楷體" panose="03000509000000000000" pitchFamily="65" charset="-120"/>
                          <a:ea typeface="標楷體" panose="03000509000000000000" pitchFamily="65" charset="-120"/>
                        </a:rPr>
                        <a:t>Physical and cybersecurity personnel understand their roles and responsibilities </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實體和網路安全人員了解他們的角色和責任</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a:t>
                      </a:r>
                      <a:r>
                        <a:rPr lang="en-US" sz="1200" b="0" i="0" u="none" strike="noStrike" dirty="0">
                          <a:solidFill>
                            <a:srgbClr val="000000"/>
                          </a:solidFill>
                          <a:effectLst/>
                          <a:latin typeface="標楷體" panose="03000509000000000000" pitchFamily="65" charset="-120"/>
                          <a:ea typeface="標楷體" panose="03000509000000000000" pitchFamily="65" charset="-120"/>
                        </a:rPr>
                        <a:t> </a:t>
                      </a:r>
                      <a:r>
                        <a:rPr lang="en-US" sz="1200" b="1" i="0" u="none" strike="noStrike" dirty="0">
                          <a:solidFill>
                            <a:srgbClr val="000000"/>
                          </a:solidFill>
                          <a:effectLst/>
                          <a:latin typeface="標楷體" panose="03000509000000000000" pitchFamily="65" charset="-120"/>
                          <a:ea typeface="標楷體" panose="03000509000000000000" pitchFamily="65" charset="-120"/>
                        </a:rPr>
                        <a:t>CSC</a:t>
                      </a:r>
                      <a:r>
                        <a:rPr lang="en-US" sz="1200" b="0" i="0" u="none" strike="noStrike" dirty="0">
                          <a:solidFill>
                            <a:srgbClr val="000000"/>
                          </a:solidFill>
                          <a:effectLst/>
                          <a:latin typeface="標楷體" panose="03000509000000000000" pitchFamily="65" charset="-120"/>
                          <a:ea typeface="標楷體" panose="03000509000000000000" pitchFamily="65" charset="-120"/>
                        </a:rPr>
                        <a:t> 17</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169660477"/>
                  </a:ext>
                </a:extLst>
              </a:tr>
              <a:tr h="237676">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200" b="0" i="0" u="none" strike="noStrike" dirty="0">
                          <a:solidFill>
                            <a:srgbClr val="000000"/>
                          </a:solidFill>
                          <a:effectLst/>
                          <a:latin typeface="標楷體" panose="03000509000000000000" pitchFamily="65" charset="-120"/>
                          <a:ea typeface="標楷體" panose="03000509000000000000" pitchFamily="65" charset="-120"/>
                        </a:rPr>
                        <a:t>APO07.03</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358852221"/>
                  </a:ext>
                </a:extLst>
              </a:tr>
              <a:tr h="237676">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a:t>
                      </a:r>
                      <a:r>
                        <a:rPr lang="en-US" sz="1200" b="0" i="0" u="none" strike="noStrike" dirty="0">
                          <a:solidFill>
                            <a:srgbClr val="000000"/>
                          </a:solidFill>
                          <a:effectLst/>
                          <a:latin typeface="標楷體" panose="03000509000000000000" pitchFamily="65" charset="-120"/>
                          <a:ea typeface="標楷體" panose="03000509000000000000" pitchFamily="65" charset="-120"/>
                        </a:rPr>
                        <a:t>4.3.2.4.2</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191358776"/>
                  </a:ext>
                </a:extLst>
              </a:tr>
              <a:tr h="237676">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200" b="0" i="0" u="none" strike="noStrike" dirty="0">
                          <a:solidFill>
                            <a:srgbClr val="FF0000"/>
                          </a:solidFill>
                          <a:effectLst/>
                          <a:latin typeface="標楷體" panose="03000509000000000000" pitchFamily="65" charset="-120"/>
                          <a:ea typeface="標楷體" panose="03000509000000000000" pitchFamily="65" charset="-120"/>
                        </a:rPr>
                        <a:t>A.6.1.1, A.7.2.2 </a:t>
                      </a:r>
                      <a:endParaRPr lang="it-IT" sz="1200" b="1" i="0" u="none" strike="noStrike" dirty="0">
                        <a:solidFill>
                          <a:srgbClr val="FF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972527043"/>
                  </a:ext>
                </a:extLst>
              </a:tr>
              <a:tr h="237676">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a:t>
                      </a:r>
                      <a:r>
                        <a:rPr lang="en-US" sz="1200" b="0" i="0" u="none" strike="noStrike" dirty="0">
                          <a:solidFill>
                            <a:srgbClr val="000000"/>
                          </a:solidFill>
                          <a:effectLst/>
                          <a:latin typeface="標楷體" panose="03000509000000000000" pitchFamily="65" charset="-120"/>
                          <a:ea typeface="標楷體" panose="03000509000000000000" pitchFamily="65" charset="-120"/>
                        </a:rPr>
                        <a:t> </a:t>
                      </a:r>
                      <a:r>
                        <a:rPr lang="en-US" sz="1200" b="1" i="0" u="none" strike="noStrike" dirty="0">
                          <a:solidFill>
                            <a:srgbClr val="000000"/>
                          </a:solidFill>
                          <a:effectLst/>
                          <a:latin typeface="標楷體" panose="03000509000000000000" pitchFamily="65" charset="-120"/>
                          <a:ea typeface="標楷體" panose="03000509000000000000" pitchFamily="65" charset="-120"/>
                        </a:rPr>
                        <a:t>Rev. 4</a:t>
                      </a:r>
                      <a:r>
                        <a:rPr lang="en-US" sz="1200" b="0" i="0" u="none" strike="noStrike" dirty="0">
                          <a:solidFill>
                            <a:srgbClr val="000000"/>
                          </a:solidFill>
                          <a:effectLst/>
                          <a:latin typeface="標楷體" panose="03000509000000000000" pitchFamily="65" charset="-120"/>
                          <a:ea typeface="標楷體" panose="03000509000000000000" pitchFamily="65" charset="-120"/>
                        </a:rPr>
                        <a:t> AT-3, IR-2, PM-13</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7473" marR="7473" marT="747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79120186"/>
                  </a:ext>
                </a:extLst>
              </a:tr>
            </a:tbl>
          </a:graphicData>
        </a:graphic>
      </p:graphicFrame>
    </p:spTree>
    <p:extLst>
      <p:ext uri="{BB962C8B-B14F-4D97-AF65-F5344CB8AC3E}">
        <p14:creationId xmlns:p14="http://schemas.microsoft.com/office/powerpoint/2010/main" val="2836766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A330BC2B-AABE-4ADC-91C0-ABD468160465}"/>
              </a:ext>
            </a:extLst>
          </p:cNvPr>
          <p:cNvGraphicFramePr>
            <a:graphicFrameLocks noGrp="1"/>
          </p:cNvGraphicFramePr>
          <p:nvPr>
            <p:extLst>
              <p:ext uri="{D42A27DB-BD31-4B8C-83A1-F6EECF244321}">
                <p14:modId xmlns:p14="http://schemas.microsoft.com/office/powerpoint/2010/main" val="2181178192"/>
              </p:ext>
            </p:extLst>
          </p:nvPr>
        </p:nvGraphicFramePr>
        <p:xfrm>
          <a:off x="285134" y="363790"/>
          <a:ext cx="11287434" cy="5545390"/>
        </p:xfrm>
        <a:graphic>
          <a:graphicData uri="http://schemas.openxmlformats.org/drawingml/2006/table">
            <a:tbl>
              <a:tblPr/>
              <a:tblGrid>
                <a:gridCol w="5643717">
                  <a:extLst>
                    <a:ext uri="{9D8B030D-6E8A-4147-A177-3AD203B41FA5}">
                      <a16:colId xmlns:a16="http://schemas.microsoft.com/office/drawing/2014/main" val="2110598808"/>
                    </a:ext>
                  </a:extLst>
                </a:gridCol>
                <a:gridCol w="5643717">
                  <a:extLst>
                    <a:ext uri="{9D8B030D-6E8A-4147-A177-3AD203B41FA5}">
                      <a16:colId xmlns:a16="http://schemas.microsoft.com/office/drawing/2014/main" val="566912779"/>
                    </a:ext>
                  </a:extLst>
                </a:gridCol>
              </a:tblGrid>
              <a:tr h="511932">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800" b="1" i="0" u="none" strike="noStrike" dirty="0">
                          <a:solidFill>
                            <a:srgbClr val="FFFFFF"/>
                          </a:solidFill>
                          <a:effectLst/>
                          <a:latin typeface="標楷體" panose="03000509000000000000" pitchFamily="65" charset="-120"/>
                          <a:ea typeface="標楷體" panose="03000509000000000000" pitchFamily="65" charset="-120"/>
                        </a:rPr>
                        <a:t>資料安全</a:t>
                      </a:r>
                      <a:r>
                        <a:rPr lang="en-US" altLang="zh-TW" sz="1800" b="1" i="0" u="none" strike="noStrike" dirty="0">
                          <a:solidFill>
                            <a:srgbClr val="FFFFFF"/>
                          </a:solidFill>
                          <a:effectLst/>
                          <a:latin typeface="標楷體" panose="03000509000000000000" pitchFamily="65" charset="-120"/>
                          <a:ea typeface="標楷體" panose="03000509000000000000" pitchFamily="65" charset="-120"/>
                        </a:rPr>
                        <a:t>Data Security (PR.DS):</a:t>
                      </a:r>
                      <a:r>
                        <a:rPr lang="zh-TW" altLang="en-US" sz="18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8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sz="18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777963281"/>
                  </a:ext>
                </a:extLst>
              </a:tr>
              <a:tr h="225523">
                <a:tc rowSpan="5">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PR.DS-1: </a:t>
                      </a:r>
                      <a:r>
                        <a:rPr lang="en-US" sz="1600" b="0" i="0" u="none" strike="noStrike" dirty="0">
                          <a:solidFill>
                            <a:srgbClr val="000000"/>
                          </a:solidFill>
                          <a:effectLst/>
                          <a:latin typeface="標楷體" panose="03000509000000000000" pitchFamily="65" charset="-120"/>
                          <a:ea typeface="標楷體" panose="03000509000000000000" pitchFamily="65" charset="-120"/>
                        </a:rPr>
                        <a:t>Data-at-rest is protected</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靜態資料受到保護</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050" b="1" i="0" u="none" strike="noStrike">
                          <a:solidFill>
                            <a:srgbClr val="000000"/>
                          </a:solidFill>
                          <a:effectLst/>
                          <a:latin typeface="標楷體" panose="03000509000000000000" pitchFamily="65" charset="-120"/>
                          <a:ea typeface="標楷體" panose="03000509000000000000" pitchFamily="65" charset="-120"/>
                        </a:rPr>
                        <a:t>·       CIS</a:t>
                      </a:r>
                      <a:r>
                        <a:rPr lang="en-US" sz="1050" b="0" i="0" u="none" strike="noStrike">
                          <a:solidFill>
                            <a:srgbClr val="000000"/>
                          </a:solidFill>
                          <a:effectLst/>
                          <a:latin typeface="標楷體" panose="03000509000000000000" pitchFamily="65" charset="-120"/>
                          <a:ea typeface="標楷體" panose="03000509000000000000" pitchFamily="65" charset="-120"/>
                        </a:rPr>
                        <a:t> </a:t>
                      </a:r>
                      <a:r>
                        <a:rPr lang="en-US" sz="1050" b="1" i="0" u="none" strike="noStrike">
                          <a:solidFill>
                            <a:srgbClr val="000000"/>
                          </a:solidFill>
                          <a:effectLst/>
                          <a:latin typeface="標楷體" panose="03000509000000000000" pitchFamily="65" charset="-120"/>
                          <a:ea typeface="標楷體" panose="03000509000000000000" pitchFamily="65" charset="-120"/>
                        </a:rPr>
                        <a:t>CSC </a:t>
                      </a:r>
                      <a:r>
                        <a:rPr lang="en-US" sz="1050" b="0" i="0" u="none" strike="noStrike">
                          <a:solidFill>
                            <a:srgbClr val="000000"/>
                          </a:solidFill>
                          <a:effectLst/>
                          <a:latin typeface="標楷體" panose="03000509000000000000" pitchFamily="65" charset="-120"/>
                          <a:ea typeface="標楷體" panose="03000509000000000000" pitchFamily="65" charset="-120"/>
                        </a:rPr>
                        <a:t>13, 14</a:t>
                      </a:r>
                      <a:endParaRPr lang="en-US" sz="1050" b="1" i="0" u="none" strike="noStrike">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692024845"/>
                  </a:ext>
                </a:extLst>
              </a:tr>
              <a:tr h="264410">
                <a:tc vMerge="1">
                  <a:txBody>
                    <a:bodyPr/>
                    <a:lstStyle/>
                    <a:p>
                      <a:endParaRPr lang="zh-TW" altLang="en-US"/>
                    </a:p>
                  </a:txBody>
                  <a:tcPr/>
                </a:tc>
                <a:tc>
                  <a:txBody>
                    <a:bodyPr/>
                    <a:lstStyle/>
                    <a:p>
                      <a:pPr algn="l" fontAlgn="ctr"/>
                      <a:r>
                        <a:rPr lang="en-US" sz="1050" b="1" i="0" u="none" strike="noStrike">
                          <a:solidFill>
                            <a:srgbClr val="000000"/>
                          </a:solidFill>
                          <a:effectLst/>
                          <a:latin typeface="標楷體" panose="03000509000000000000" pitchFamily="65" charset="-120"/>
                          <a:ea typeface="標楷體" panose="03000509000000000000" pitchFamily="65" charset="-120"/>
                        </a:rPr>
                        <a:t>·       COBIT 5</a:t>
                      </a:r>
                      <a:r>
                        <a:rPr lang="en-US" sz="1050" b="0" i="0" u="none" strike="noStrike">
                          <a:solidFill>
                            <a:srgbClr val="000000"/>
                          </a:solidFill>
                          <a:effectLst/>
                          <a:latin typeface="標楷體" panose="03000509000000000000" pitchFamily="65" charset="-120"/>
                          <a:ea typeface="標楷體" panose="03000509000000000000" pitchFamily="65" charset="-120"/>
                        </a:rPr>
                        <a:t> APO01.06, BAI02.01, BAI06.01, DSS04.07, DSS05.03, DSS06.06</a:t>
                      </a:r>
                      <a:endParaRPr lang="en-US" sz="1050" b="1" i="0" u="none" strike="noStrike">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694904179"/>
                  </a:ext>
                </a:extLst>
              </a:tr>
              <a:tr h="225523">
                <a:tc vMerge="1">
                  <a:txBody>
                    <a:bodyPr/>
                    <a:lstStyle/>
                    <a:p>
                      <a:endParaRPr lang="zh-TW" altLang="en-US"/>
                    </a:p>
                  </a:txBody>
                  <a:tcPr/>
                </a:tc>
                <a:tc>
                  <a:txBody>
                    <a:bodyPr/>
                    <a:lstStyle/>
                    <a:p>
                      <a:pPr algn="l" fontAlgn="ctr"/>
                      <a:r>
                        <a:rPr lang="pt-BR" sz="1050" b="1" i="0" u="none" strike="noStrike">
                          <a:solidFill>
                            <a:srgbClr val="000000"/>
                          </a:solidFill>
                          <a:effectLst/>
                          <a:latin typeface="標楷體" panose="03000509000000000000" pitchFamily="65" charset="-120"/>
                          <a:ea typeface="標楷體" panose="03000509000000000000" pitchFamily="65" charset="-120"/>
                        </a:rPr>
                        <a:t>·       ISA 62443-3-3:2013</a:t>
                      </a:r>
                      <a:r>
                        <a:rPr lang="pt-BR" sz="1050" b="0" i="0" u="none" strike="noStrike">
                          <a:solidFill>
                            <a:srgbClr val="000000"/>
                          </a:solidFill>
                          <a:effectLst/>
                          <a:latin typeface="標楷體" panose="03000509000000000000" pitchFamily="65" charset="-120"/>
                          <a:ea typeface="標楷體" panose="03000509000000000000" pitchFamily="65" charset="-120"/>
                        </a:rPr>
                        <a:t> SR 3.4, SR 4.1</a:t>
                      </a:r>
                      <a:endParaRPr lang="pt-BR" sz="1050" b="1" i="0" u="none" strike="noStrike">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941265530"/>
                  </a:ext>
                </a:extLst>
              </a:tr>
              <a:tr h="225523">
                <a:tc vMerge="1">
                  <a:txBody>
                    <a:bodyPr/>
                    <a:lstStyle/>
                    <a:p>
                      <a:endParaRPr lang="zh-TW" altLang="en-US"/>
                    </a:p>
                  </a:txBody>
                  <a:tcPr/>
                </a:tc>
                <a:tc>
                  <a:txBody>
                    <a:bodyPr/>
                    <a:lstStyle/>
                    <a:p>
                      <a:pPr algn="l" fontAlgn="ctr"/>
                      <a:r>
                        <a:rPr lang="it-IT" sz="105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050" b="0" i="0" u="none" strike="noStrike" dirty="0">
                          <a:solidFill>
                            <a:srgbClr val="FF0000"/>
                          </a:solidFill>
                          <a:effectLst/>
                          <a:latin typeface="標楷體" panose="03000509000000000000" pitchFamily="65" charset="-120"/>
                          <a:ea typeface="標楷體" panose="03000509000000000000" pitchFamily="65" charset="-120"/>
                        </a:rPr>
                        <a:t>A.8.2.3</a:t>
                      </a:r>
                      <a:endParaRPr lang="it-IT" sz="1050" b="1" i="0" u="none" strike="noStrike" dirty="0">
                        <a:solidFill>
                          <a:srgbClr val="FF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90144621"/>
                  </a:ext>
                </a:extLst>
              </a:tr>
              <a:tr h="225523">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NIST SP 800-53 Rev. 4</a:t>
                      </a:r>
                      <a:r>
                        <a:rPr lang="en-US" sz="1050" b="0" i="0" u="none" strike="noStrike" dirty="0">
                          <a:solidFill>
                            <a:srgbClr val="000000"/>
                          </a:solidFill>
                          <a:effectLst/>
                          <a:latin typeface="標楷體" panose="03000509000000000000" pitchFamily="65" charset="-120"/>
                          <a:ea typeface="標楷體" panose="03000509000000000000" pitchFamily="65" charset="-120"/>
                        </a:rPr>
                        <a:t> MP-8, SC-12, SC-28</a:t>
                      </a:r>
                      <a:endParaRPr lang="en-US" sz="105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81202792"/>
                  </a:ext>
                </a:extLst>
              </a:tr>
              <a:tr h="225523">
                <a:tc rowSpan="5">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PR.DS-2: </a:t>
                      </a:r>
                      <a:r>
                        <a:rPr lang="en-US" sz="1600" b="0" i="0" u="none" strike="noStrike" dirty="0">
                          <a:solidFill>
                            <a:srgbClr val="000000"/>
                          </a:solidFill>
                          <a:effectLst/>
                          <a:latin typeface="標楷體" panose="03000509000000000000" pitchFamily="65" charset="-120"/>
                          <a:ea typeface="標楷體" panose="03000509000000000000" pitchFamily="65" charset="-120"/>
                        </a:rPr>
                        <a:t>Data-in-transit is protected</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傳輸中的資料受到保護</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050" b="1" i="0" u="none" strike="noStrike">
                          <a:solidFill>
                            <a:srgbClr val="000000"/>
                          </a:solidFill>
                          <a:effectLst/>
                          <a:latin typeface="標楷體" panose="03000509000000000000" pitchFamily="65" charset="-120"/>
                          <a:ea typeface="標楷體" panose="03000509000000000000" pitchFamily="65" charset="-120"/>
                        </a:rPr>
                        <a:t>·       CIS</a:t>
                      </a:r>
                      <a:r>
                        <a:rPr lang="en-US" sz="1050" b="0" i="0" u="none" strike="noStrike">
                          <a:solidFill>
                            <a:srgbClr val="000000"/>
                          </a:solidFill>
                          <a:effectLst/>
                          <a:latin typeface="標楷體" panose="03000509000000000000" pitchFamily="65" charset="-120"/>
                          <a:ea typeface="標楷體" panose="03000509000000000000" pitchFamily="65" charset="-120"/>
                        </a:rPr>
                        <a:t> </a:t>
                      </a:r>
                      <a:r>
                        <a:rPr lang="en-US" sz="1050" b="1" i="0" u="none" strike="noStrike">
                          <a:solidFill>
                            <a:srgbClr val="000000"/>
                          </a:solidFill>
                          <a:effectLst/>
                          <a:latin typeface="標楷體" panose="03000509000000000000" pitchFamily="65" charset="-120"/>
                          <a:ea typeface="標楷體" panose="03000509000000000000" pitchFamily="65" charset="-120"/>
                        </a:rPr>
                        <a:t>CSC </a:t>
                      </a:r>
                      <a:r>
                        <a:rPr lang="en-US" sz="1050" b="0" i="0" u="none" strike="noStrike">
                          <a:solidFill>
                            <a:srgbClr val="000000"/>
                          </a:solidFill>
                          <a:effectLst/>
                          <a:latin typeface="標楷體" panose="03000509000000000000" pitchFamily="65" charset="-120"/>
                          <a:ea typeface="標楷體" panose="03000509000000000000" pitchFamily="65" charset="-120"/>
                        </a:rPr>
                        <a:t>13, 14</a:t>
                      </a:r>
                      <a:endParaRPr lang="en-US" sz="1050" b="1" i="0" u="none" strike="noStrike">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572476524"/>
                  </a:ext>
                </a:extLst>
              </a:tr>
              <a:tr h="225523">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050" b="0" i="0" u="none" strike="noStrike" dirty="0">
                          <a:solidFill>
                            <a:srgbClr val="000000"/>
                          </a:solidFill>
                          <a:effectLst/>
                          <a:latin typeface="標楷體" panose="03000509000000000000" pitchFamily="65" charset="-120"/>
                          <a:ea typeface="標楷體" panose="03000509000000000000" pitchFamily="65" charset="-120"/>
                        </a:rPr>
                        <a:t>APO01.06, DSS05.02, DSS06.06</a:t>
                      </a:r>
                      <a:endParaRPr lang="en-US" sz="105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579824247"/>
                  </a:ext>
                </a:extLst>
              </a:tr>
              <a:tr h="225523">
                <a:tc vMerge="1">
                  <a:txBody>
                    <a:bodyPr/>
                    <a:lstStyle/>
                    <a:p>
                      <a:endParaRPr lang="zh-TW" altLang="en-US"/>
                    </a:p>
                  </a:txBody>
                  <a:tcPr/>
                </a:tc>
                <a:tc>
                  <a:txBody>
                    <a:bodyPr/>
                    <a:lstStyle/>
                    <a:p>
                      <a:pPr algn="l" fontAlgn="ctr"/>
                      <a:r>
                        <a:rPr lang="pt-BR" sz="1050" b="1" i="0" u="none" strike="noStrike" dirty="0">
                          <a:solidFill>
                            <a:srgbClr val="000000"/>
                          </a:solidFill>
                          <a:effectLst/>
                          <a:latin typeface="標楷體" panose="03000509000000000000" pitchFamily="65" charset="-120"/>
                          <a:ea typeface="標楷體" panose="03000509000000000000" pitchFamily="65" charset="-120"/>
                        </a:rPr>
                        <a:t>·       ISA 62443-3-3:2013</a:t>
                      </a:r>
                      <a:r>
                        <a:rPr lang="pt-BR" sz="1050" b="0" i="0" u="none" strike="noStrike" dirty="0">
                          <a:solidFill>
                            <a:srgbClr val="000000"/>
                          </a:solidFill>
                          <a:effectLst/>
                          <a:latin typeface="標楷體" panose="03000509000000000000" pitchFamily="65" charset="-120"/>
                          <a:ea typeface="標楷體" panose="03000509000000000000" pitchFamily="65" charset="-120"/>
                        </a:rPr>
                        <a:t> SR 3.1, SR 3.8, SR 4.1, SR 4.2</a:t>
                      </a:r>
                      <a:endParaRPr lang="pt-BR" sz="105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139829140"/>
                  </a:ext>
                </a:extLst>
              </a:tr>
              <a:tr h="445224">
                <a:tc vMerge="1">
                  <a:txBody>
                    <a:bodyPr/>
                    <a:lstStyle/>
                    <a:p>
                      <a:endParaRPr lang="zh-TW" altLang="en-US"/>
                    </a:p>
                  </a:txBody>
                  <a:tcPr/>
                </a:tc>
                <a:tc>
                  <a:txBody>
                    <a:bodyPr/>
                    <a:lstStyle/>
                    <a:p>
                      <a:pPr algn="l" fontAlgn="ctr"/>
                      <a:r>
                        <a:rPr lang="it-IT" sz="105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050" b="0" i="0" u="none" strike="noStrike" dirty="0">
                          <a:solidFill>
                            <a:srgbClr val="FF0000"/>
                          </a:solidFill>
                          <a:effectLst/>
                          <a:latin typeface="標楷體" panose="03000509000000000000" pitchFamily="65" charset="-120"/>
                          <a:ea typeface="標楷體" panose="03000509000000000000" pitchFamily="65" charset="-120"/>
                        </a:rPr>
                        <a:t>A.8.2.3, A.13.1.1, A.13.2.1, A.13.2.3, A.14.1.2, A.14.1.3</a:t>
                      </a:r>
                      <a:endParaRPr lang="it-IT" sz="1050" b="1" i="0" u="none" strike="noStrike" dirty="0">
                        <a:solidFill>
                          <a:srgbClr val="FF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831006894"/>
                  </a:ext>
                </a:extLst>
              </a:tr>
              <a:tr h="225523">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NIST SP 800-53</a:t>
                      </a:r>
                      <a:r>
                        <a:rPr lang="en-US" sz="1050" b="0" i="0" u="none" strike="noStrike" dirty="0">
                          <a:solidFill>
                            <a:srgbClr val="000000"/>
                          </a:solidFill>
                          <a:effectLst/>
                          <a:latin typeface="標楷體" panose="03000509000000000000" pitchFamily="65" charset="-120"/>
                          <a:ea typeface="標楷體" panose="03000509000000000000" pitchFamily="65" charset="-120"/>
                        </a:rPr>
                        <a:t> </a:t>
                      </a:r>
                      <a:r>
                        <a:rPr lang="en-US" sz="1050" b="1" i="0" u="none" strike="noStrike" dirty="0">
                          <a:solidFill>
                            <a:srgbClr val="000000"/>
                          </a:solidFill>
                          <a:effectLst/>
                          <a:latin typeface="標楷體" panose="03000509000000000000" pitchFamily="65" charset="-120"/>
                          <a:ea typeface="標楷體" panose="03000509000000000000" pitchFamily="65" charset="-120"/>
                        </a:rPr>
                        <a:t>Rev. 4</a:t>
                      </a:r>
                      <a:r>
                        <a:rPr lang="en-US" sz="1050" b="0" i="0" u="none" strike="noStrike" dirty="0">
                          <a:solidFill>
                            <a:srgbClr val="000000"/>
                          </a:solidFill>
                          <a:effectLst/>
                          <a:latin typeface="標楷體" panose="03000509000000000000" pitchFamily="65" charset="-120"/>
                          <a:ea typeface="標楷體" panose="03000509000000000000" pitchFamily="65" charset="-120"/>
                        </a:rPr>
                        <a:t> SC-8, SC-11, SC-12</a:t>
                      </a:r>
                      <a:endParaRPr lang="en-US" sz="105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43660947"/>
                  </a:ext>
                </a:extLst>
              </a:tr>
              <a:tr h="225523">
                <a:tc rowSpan="6">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PR.DS-3: </a:t>
                      </a:r>
                      <a:r>
                        <a:rPr lang="en-US" sz="1600" b="0" i="0" u="none" strike="noStrike" dirty="0">
                          <a:solidFill>
                            <a:srgbClr val="000000"/>
                          </a:solidFill>
                          <a:effectLst/>
                          <a:latin typeface="標楷體" panose="03000509000000000000" pitchFamily="65" charset="-120"/>
                          <a:ea typeface="標楷體" panose="03000509000000000000" pitchFamily="65" charset="-120"/>
                        </a:rPr>
                        <a:t>Assets are formally managed throughout removal, transfers, and disposition</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資產在整個清除、轉移和處置過程中正式管理</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CIS CSC</a:t>
                      </a:r>
                      <a:r>
                        <a:rPr lang="en-US" sz="1050" b="0" i="0" u="none" strike="noStrike" dirty="0">
                          <a:solidFill>
                            <a:srgbClr val="000000"/>
                          </a:solidFill>
                          <a:effectLst/>
                          <a:latin typeface="標楷體" panose="03000509000000000000" pitchFamily="65" charset="-120"/>
                          <a:ea typeface="標楷體" panose="03000509000000000000" pitchFamily="65" charset="-120"/>
                        </a:rPr>
                        <a:t> 1</a:t>
                      </a:r>
                      <a:endParaRPr lang="en-US" sz="105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530096076"/>
                  </a:ext>
                </a:extLst>
              </a:tr>
              <a:tr h="225523">
                <a:tc vMerge="1">
                  <a:txBody>
                    <a:bodyPr/>
                    <a:lstStyle/>
                    <a:p>
                      <a:endParaRPr lang="zh-TW" altLang="en-US"/>
                    </a:p>
                  </a:txBody>
                  <a:tcPr/>
                </a:tc>
                <a:tc>
                  <a:txBody>
                    <a:bodyPr/>
                    <a:lstStyle/>
                    <a:p>
                      <a:pPr algn="l" fontAlgn="ctr"/>
                      <a:r>
                        <a:rPr lang="en-US" sz="1050" b="1" i="0" u="none" strike="noStrike">
                          <a:solidFill>
                            <a:srgbClr val="000000"/>
                          </a:solidFill>
                          <a:effectLst/>
                          <a:latin typeface="標楷體" panose="03000509000000000000" pitchFamily="65" charset="-120"/>
                          <a:ea typeface="標楷體" panose="03000509000000000000" pitchFamily="65" charset="-120"/>
                        </a:rPr>
                        <a:t>·       COBIT 5 </a:t>
                      </a:r>
                      <a:r>
                        <a:rPr lang="en-US" sz="1050" b="0" i="0" u="none" strike="noStrike">
                          <a:solidFill>
                            <a:srgbClr val="000000"/>
                          </a:solidFill>
                          <a:effectLst/>
                          <a:latin typeface="標楷體" panose="03000509000000000000" pitchFamily="65" charset="-120"/>
                          <a:ea typeface="標楷體" panose="03000509000000000000" pitchFamily="65" charset="-120"/>
                        </a:rPr>
                        <a:t>BAI09.03</a:t>
                      </a:r>
                      <a:endParaRPr lang="en-US" sz="1050" b="1" i="0" u="none" strike="noStrike">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17755948"/>
                  </a:ext>
                </a:extLst>
              </a:tr>
              <a:tr h="225523">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ISA 62443-2-1:2009</a:t>
                      </a:r>
                      <a:r>
                        <a:rPr lang="en-US" sz="1050" b="0" i="0" u="none" strike="noStrike" dirty="0">
                          <a:solidFill>
                            <a:srgbClr val="000000"/>
                          </a:solidFill>
                          <a:effectLst/>
                          <a:latin typeface="標楷體" panose="03000509000000000000" pitchFamily="65" charset="-120"/>
                          <a:ea typeface="標楷體" panose="03000509000000000000" pitchFamily="65" charset="-120"/>
                        </a:rPr>
                        <a:t> 4.3.3.3.9, 4.3.4.4.1</a:t>
                      </a:r>
                      <a:endParaRPr lang="en-US" sz="105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715122990"/>
                  </a:ext>
                </a:extLst>
              </a:tr>
              <a:tr h="225523">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ISA 62443-3-3:2013</a:t>
                      </a:r>
                      <a:r>
                        <a:rPr lang="en-US" sz="1050" b="0" i="0" u="none" strike="noStrike" dirty="0">
                          <a:solidFill>
                            <a:srgbClr val="000000"/>
                          </a:solidFill>
                          <a:effectLst/>
                          <a:latin typeface="標楷體" panose="03000509000000000000" pitchFamily="65" charset="-120"/>
                          <a:ea typeface="標楷體" panose="03000509000000000000" pitchFamily="65" charset="-120"/>
                        </a:rPr>
                        <a:t> SR 4.2</a:t>
                      </a:r>
                      <a:endParaRPr lang="en-US" sz="105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1474632"/>
                  </a:ext>
                </a:extLst>
              </a:tr>
              <a:tr h="264410">
                <a:tc vMerge="1">
                  <a:txBody>
                    <a:bodyPr/>
                    <a:lstStyle/>
                    <a:p>
                      <a:endParaRPr lang="zh-TW" altLang="en-US"/>
                    </a:p>
                  </a:txBody>
                  <a:tcPr/>
                </a:tc>
                <a:tc>
                  <a:txBody>
                    <a:bodyPr/>
                    <a:lstStyle/>
                    <a:p>
                      <a:pPr algn="l" fontAlgn="ctr"/>
                      <a:r>
                        <a:rPr lang="it-IT" sz="105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050" b="0" i="0" u="none" strike="noStrike" dirty="0">
                          <a:solidFill>
                            <a:srgbClr val="FF0000"/>
                          </a:solidFill>
                          <a:effectLst/>
                          <a:latin typeface="標楷體" panose="03000509000000000000" pitchFamily="65" charset="-120"/>
                          <a:ea typeface="標楷體" panose="03000509000000000000" pitchFamily="65" charset="-120"/>
                        </a:rPr>
                        <a:t>A.8.2.3, A.8.3.1, A.8.3.2, A.8.3.3, A.11.2.5, A.11.2.7</a:t>
                      </a:r>
                      <a:endParaRPr lang="it-IT" sz="1050" b="1" i="0" u="none" strike="noStrike" dirty="0">
                        <a:solidFill>
                          <a:srgbClr val="FF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969495152"/>
                  </a:ext>
                </a:extLst>
              </a:tr>
              <a:tr h="225523">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NIST SP 800-53 Rev. 4</a:t>
                      </a:r>
                      <a:r>
                        <a:rPr lang="en-US" sz="1050" b="0" i="0" u="none" strike="noStrike" dirty="0">
                          <a:solidFill>
                            <a:srgbClr val="000000"/>
                          </a:solidFill>
                          <a:effectLst/>
                          <a:latin typeface="標楷體" panose="03000509000000000000" pitchFamily="65" charset="-120"/>
                          <a:ea typeface="標楷體" panose="03000509000000000000" pitchFamily="65" charset="-120"/>
                        </a:rPr>
                        <a:t> CM-8, MP-6, PE-16</a:t>
                      </a:r>
                      <a:endParaRPr lang="en-US" sz="105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72169805"/>
                  </a:ext>
                </a:extLst>
              </a:tr>
              <a:tr h="225523">
                <a:tc rowSpan="5">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PR.DS-4: </a:t>
                      </a:r>
                      <a:r>
                        <a:rPr lang="en-US" sz="1600" b="0" i="0" u="none" strike="noStrike" dirty="0">
                          <a:solidFill>
                            <a:srgbClr val="000000"/>
                          </a:solidFill>
                          <a:effectLst/>
                          <a:latin typeface="標楷體" panose="03000509000000000000" pitchFamily="65" charset="-120"/>
                          <a:ea typeface="標楷體" panose="03000509000000000000" pitchFamily="65" charset="-120"/>
                        </a:rPr>
                        <a:t>Adequate capacity to ensure availability is maintained</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確保維持可用性的足夠容量</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050" b="1" i="0" u="none" strike="noStrike" dirty="0">
                          <a:solidFill>
                            <a:srgbClr val="000000"/>
                          </a:solidFill>
                          <a:effectLst/>
                          <a:latin typeface="標楷體" panose="03000509000000000000" pitchFamily="65" charset="-120"/>
                          <a:ea typeface="標楷體" panose="03000509000000000000" pitchFamily="65" charset="-120"/>
                        </a:rPr>
                        <a:t>·       CIS CSC </a:t>
                      </a:r>
                      <a:r>
                        <a:rPr lang="fr-FR" sz="1050" b="0" i="0" u="none" strike="noStrike" dirty="0">
                          <a:solidFill>
                            <a:srgbClr val="000000"/>
                          </a:solidFill>
                          <a:effectLst/>
                          <a:latin typeface="標楷體" panose="03000509000000000000" pitchFamily="65" charset="-120"/>
                          <a:ea typeface="標楷體" panose="03000509000000000000" pitchFamily="65" charset="-120"/>
                        </a:rPr>
                        <a:t>1, 2, 13</a:t>
                      </a:r>
                      <a:endParaRPr lang="fr-FR" sz="105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094983434"/>
                  </a:ext>
                </a:extLst>
              </a:tr>
              <a:tr h="225523">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050" b="0" i="0" u="none" strike="noStrike" dirty="0">
                          <a:solidFill>
                            <a:srgbClr val="000000"/>
                          </a:solidFill>
                          <a:effectLst/>
                          <a:latin typeface="標楷體" panose="03000509000000000000" pitchFamily="65" charset="-120"/>
                          <a:ea typeface="標楷體" panose="03000509000000000000" pitchFamily="65" charset="-120"/>
                        </a:rPr>
                        <a:t>APO13.01, BAI04.04</a:t>
                      </a:r>
                      <a:endParaRPr lang="en-US" sz="105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948010198"/>
                  </a:ext>
                </a:extLst>
              </a:tr>
              <a:tr h="225523">
                <a:tc vMerge="1">
                  <a:txBody>
                    <a:bodyPr/>
                    <a:lstStyle/>
                    <a:p>
                      <a:endParaRPr lang="zh-TW" altLang="en-US"/>
                    </a:p>
                  </a:txBody>
                  <a:tcPr/>
                </a:tc>
                <a:tc>
                  <a:txBody>
                    <a:bodyPr/>
                    <a:lstStyle/>
                    <a:p>
                      <a:pPr algn="l" fontAlgn="ctr"/>
                      <a:r>
                        <a:rPr lang="pt-BR" sz="1050" b="1" i="0" u="none" strike="noStrike">
                          <a:solidFill>
                            <a:srgbClr val="000000"/>
                          </a:solidFill>
                          <a:effectLst/>
                          <a:latin typeface="標楷體" panose="03000509000000000000" pitchFamily="65" charset="-120"/>
                          <a:ea typeface="標楷體" panose="03000509000000000000" pitchFamily="65" charset="-120"/>
                        </a:rPr>
                        <a:t>·       ISA 62443-3-3:2013</a:t>
                      </a:r>
                      <a:r>
                        <a:rPr lang="pt-BR" sz="1050" b="0" i="0" u="none" strike="noStrike">
                          <a:solidFill>
                            <a:srgbClr val="000000"/>
                          </a:solidFill>
                          <a:effectLst/>
                          <a:latin typeface="標楷體" panose="03000509000000000000" pitchFamily="65" charset="-120"/>
                          <a:ea typeface="標楷體" panose="03000509000000000000" pitchFamily="65" charset="-120"/>
                        </a:rPr>
                        <a:t> SR 7.1, SR 7.2</a:t>
                      </a:r>
                      <a:endParaRPr lang="pt-BR" sz="1050" b="1" i="0" u="none" strike="noStrike">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731025470"/>
                  </a:ext>
                </a:extLst>
              </a:tr>
              <a:tr h="225523">
                <a:tc vMerge="1">
                  <a:txBody>
                    <a:bodyPr/>
                    <a:lstStyle/>
                    <a:p>
                      <a:endParaRPr lang="zh-TW" altLang="en-US"/>
                    </a:p>
                  </a:txBody>
                  <a:tcPr/>
                </a:tc>
                <a:tc>
                  <a:txBody>
                    <a:bodyPr/>
                    <a:lstStyle/>
                    <a:p>
                      <a:pPr algn="l" fontAlgn="ctr"/>
                      <a:r>
                        <a:rPr lang="it-IT" sz="105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050" b="0" i="0" u="none" strike="noStrike" dirty="0">
                          <a:solidFill>
                            <a:srgbClr val="FF0000"/>
                          </a:solidFill>
                          <a:effectLst/>
                          <a:latin typeface="標楷體" panose="03000509000000000000" pitchFamily="65" charset="-120"/>
                          <a:ea typeface="標楷體" panose="03000509000000000000" pitchFamily="65" charset="-120"/>
                        </a:rPr>
                        <a:t>A.12.1.3, A.17.2.1</a:t>
                      </a:r>
                      <a:endParaRPr lang="it-IT" sz="1050" b="1" i="0" u="none" strike="noStrike" dirty="0">
                        <a:solidFill>
                          <a:srgbClr val="FF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563826766"/>
                  </a:ext>
                </a:extLst>
              </a:tr>
              <a:tr h="225523">
                <a:tc vMerge="1">
                  <a:txBody>
                    <a:bodyPr/>
                    <a:lstStyle/>
                    <a:p>
                      <a:endParaRPr lang="zh-TW" altLang="en-US"/>
                    </a:p>
                  </a:txBody>
                  <a:tcPr/>
                </a:tc>
                <a:tc>
                  <a:txBody>
                    <a:bodyPr/>
                    <a:lstStyle/>
                    <a:p>
                      <a:pPr algn="l" fontAlgn="ctr"/>
                      <a:r>
                        <a:rPr lang="fr-FR" sz="1050" b="1" i="0" u="none" strike="noStrike" dirty="0">
                          <a:solidFill>
                            <a:srgbClr val="000000"/>
                          </a:solidFill>
                          <a:effectLst/>
                          <a:latin typeface="標楷體" panose="03000509000000000000" pitchFamily="65" charset="-120"/>
                          <a:ea typeface="標楷體" panose="03000509000000000000" pitchFamily="65" charset="-120"/>
                        </a:rPr>
                        <a:t>·       NIST SP 800-53 Rev. 4</a:t>
                      </a:r>
                      <a:r>
                        <a:rPr lang="fr-FR" sz="1050" b="0" i="0" u="none" strike="noStrike" dirty="0">
                          <a:solidFill>
                            <a:srgbClr val="000000"/>
                          </a:solidFill>
                          <a:effectLst/>
                          <a:latin typeface="標楷體" panose="03000509000000000000" pitchFamily="65" charset="-120"/>
                          <a:ea typeface="標楷體" panose="03000509000000000000" pitchFamily="65" charset="-120"/>
                        </a:rPr>
                        <a:t> AU-4, CP-2, SC-5</a:t>
                      </a:r>
                      <a:endParaRPr lang="fr-FR" sz="105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90913259"/>
                  </a:ext>
                </a:extLst>
              </a:tr>
            </a:tbl>
          </a:graphicData>
        </a:graphic>
      </p:graphicFrame>
    </p:spTree>
    <p:extLst>
      <p:ext uri="{BB962C8B-B14F-4D97-AF65-F5344CB8AC3E}">
        <p14:creationId xmlns:p14="http://schemas.microsoft.com/office/powerpoint/2010/main" val="2517647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A330BC2B-AABE-4ADC-91C0-ABD468160465}"/>
              </a:ext>
            </a:extLst>
          </p:cNvPr>
          <p:cNvGraphicFramePr>
            <a:graphicFrameLocks noGrp="1"/>
          </p:cNvGraphicFramePr>
          <p:nvPr>
            <p:extLst>
              <p:ext uri="{D42A27DB-BD31-4B8C-83A1-F6EECF244321}">
                <p14:modId xmlns:p14="http://schemas.microsoft.com/office/powerpoint/2010/main" val="4148549602"/>
              </p:ext>
            </p:extLst>
          </p:nvPr>
        </p:nvGraphicFramePr>
        <p:xfrm>
          <a:off x="511276" y="393294"/>
          <a:ext cx="11582974" cy="6229551"/>
        </p:xfrm>
        <a:graphic>
          <a:graphicData uri="http://schemas.openxmlformats.org/drawingml/2006/table">
            <a:tbl>
              <a:tblPr/>
              <a:tblGrid>
                <a:gridCol w="5791487">
                  <a:extLst>
                    <a:ext uri="{9D8B030D-6E8A-4147-A177-3AD203B41FA5}">
                      <a16:colId xmlns:a16="http://schemas.microsoft.com/office/drawing/2014/main" val="2110598808"/>
                    </a:ext>
                  </a:extLst>
                </a:gridCol>
                <a:gridCol w="5791487">
                  <a:extLst>
                    <a:ext uri="{9D8B030D-6E8A-4147-A177-3AD203B41FA5}">
                      <a16:colId xmlns:a16="http://schemas.microsoft.com/office/drawing/2014/main" val="566912779"/>
                    </a:ext>
                  </a:extLst>
                </a:gridCol>
              </a:tblGrid>
              <a:tr h="425974">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800" b="1" i="0" u="none" strike="noStrike" dirty="0">
                          <a:solidFill>
                            <a:srgbClr val="FFFFFF"/>
                          </a:solidFill>
                          <a:effectLst/>
                          <a:latin typeface="標楷體" panose="03000509000000000000" pitchFamily="65" charset="-120"/>
                          <a:ea typeface="標楷體" panose="03000509000000000000" pitchFamily="65" charset="-120"/>
                        </a:rPr>
                        <a:t>資料安全</a:t>
                      </a:r>
                      <a:r>
                        <a:rPr lang="en-US" altLang="zh-TW" sz="1800" b="1" i="0" u="none" strike="noStrike" dirty="0">
                          <a:solidFill>
                            <a:srgbClr val="FFFFFF"/>
                          </a:solidFill>
                          <a:effectLst/>
                          <a:latin typeface="標楷體" panose="03000509000000000000" pitchFamily="65" charset="-120"/>
                          <a:ea typeface="標楷體" panose="03000509000000000000" pitchFamily="65" charset="-120"/>
                        </a:rPr>
                        <a:t>Data Security (PR.DS):</a:t>
                      </a:r>
                      <a:r>
                        <a:rPr lang="zh-TW" altLang="en-US" sz="18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8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sz="18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777963281"/>
                  </a:ext>
                </a:extLst>
              </a:tr>
              <a:tr h="248780">
                <a:tc rowSpan="5">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PR.DS-5: </a:t>
                      </a:r>
                      <a:r>
                        <a:rPr lang="en-US" sz="1800" b="0" i="0" u="none" strike="noStrike" dirty="0">
                          <a:solidFill>
                            <a:srgbClr val="000000"/>
                          </a:solidFill>
                          <a:effectLst/>
                          <a:latin typeface="標楷體" panose="03000509000000000000" pitchFamily="65" charset="-120"/>
                          <a:ea typeface="標楷體" panose="03000509000000000000" pitchFamily="65" charset="-120"/>
                        </a:rPr>
                        <a:t>Protections against data leaks are implemented</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實施資料外洩保護</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CIS CSC</a:t>
                      </a:r>
                      <a:r>
                        <a:rPr lang="en-US" sz="1400" b="0" i="0" u="none" strike="noStrike" dirty="0">
                          <a:solidFill>
                            <a:srgbClr val="000000"/>
                          </a:solidFill>
                          <a:effectLst/>
                          <a:latin typeface="標楷體" panose="03000509000000000000" pitchFamily="65" charset="-120"/>
                          <a:ea typeface="標楷體" panose="03000509000000000000" pitchFamily="65" charset="-120"/>
                        </a:rPr>
                        <a:t> 13</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102856391"/>
                  </a:ext>
                </a:extLst>
              </a:tr>
              <a:tr h="248780">
                <a:tc vMerge="1">
                  <a:txBody>
                    <a:bodyPr/>
                    <a:lstStyle/>
                    <a:p>
                      <a:endParaRPr lang="zh-TW" altLang="en-US"/>
                    </a:p>
                  </a:txBody>
                  <a:tcPr/>
                </a:tc>
                <a:tc>
                  <a:txBody>
                    <a:bodyPr/>
                    <a:lstStyle/>
                    <a:p>
                      <a:pPr algn="l" fontAlgn="ctr"/>
                      <a:r>
                        <a:rPr lang="en-US" sz="1400" b="1" i="0" u="none" strike="noStrike">
                          <a:solidFill>
                            <a:srgbClr val="000000"/>
                          </a:solidFill>
                          <a:effectLst/>
                          <a:latin typeface="標楷體" panose="03000509000000000000" pitchFamily="65" charset="-120"/>
                          <a:ea typeface="標楷體" panose="03000509000000000000" pitchFamily="65" charset="-120"/>
                        </a:rPr>
                        <a:t>·       COBIT 5 </a:t>
                      </a:r>
                      <a:r>
                        <a:rPr lang="en-US" sz="1400" b="0" i="0" u="none" strike="noStrike">
                          <a:solidFill>
                            <a:srgbClr val="000000"/>
                          </a:solidFill>
                          <a:effectLst/>
                          <a:latin typeface="標楷體" panose="03000509000000000000" pitchFamily="65" charset="-120"/>
                          <a:ea typeface="標楷體" panose="03000509000000000000" pitchFamily="65" charset="-120"/>
                        </a:rPr>
                        <a:t>APO01.06, DSS05.04, DSS05.07, DSS06.02</a:t>
                      </a:r>
                      <a:endParaRPr lang="en-US" sz="1400" b="1" i="0" u="none" strike="noStrike">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739537905"/>
                  </a:ext>
                </a:extLst>
              </a:tr>
              <a:tr h="248780">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62443-3-3:2013</a:t>
                      </a:r>
                      <a:r>
                        <a:rPr lang="en-US" sz="1400" b="0" i="0" u="none" strike="noStrike" dirty="0">
                          <a:solidFill>
                            <a:srgbClr val="000000"/>
                          </a:solidFill>
                          <a:effectLst/>
                          <a:latin typeface="標楷體" panose="03000509000000000000" pitchFamily="65" charset="-120"/>
                          <a:ea typeface="標楷體" panose="03000509000000000000" pitchFamily="65" charset="-120"/>
                        </a:rPr>
                        <a:t> SR 5.2</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129868006"/>
                  </a:ext>
                </a:extLst>
              </a:tr>
              <a:tr h="980577">
                <a:tc vMerge="1">
                  <a:txBody>
                    <a:bodyPr/>
                    <a:lstStyle/>
                    <a:p>
                      <a:endParaRPr lang="zh-TW" altLang="en-US"/>
                    </a:p>
                  </a:txBody>
                  <a:tcPr/>
                </a:tc>
                <a:tc>
                  <a:txBody>
                    <a:bodyPr/>
                    <a:lstStyle/>
                    <a:p>
                      <a:pPr algn="l" fontAlgn="ctr"/>
                      <a:r>
                        <a:rPr lang="it-IT" sz="14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400" b="0" i="0" u="none" strike="noStrike" dirty="0">
                          <a:solidFill>
                            <a:srgbClr val="FF0000"/>
                          </a:solidFill>
                          <a:effectLst/>
                          <a:latin typeface="標楷體" panose="03000509000000000000" pitchFamily="65" charset="-120"/>
                          <a:ea typeface="標楷體" panose="03000509000000000000" pitchFamily="65" charset="-120"/>
                        </a:rPr>
                        <a:t>A.6.1.2,</a:t>
                      </a:r>
                      <a:r>
                        <a:rPr lang="it-IT" sz="1400" b="1" i="0" u="none" strike="noStrike" dirty="0">
                          <a:solidFill>
                            <a:srgbClr val="FF0000"/>
                          </a:solidFill>
                          <a:effectLst/>
                          <a:latin typeface="標楷體" panose="03000509000000000000" pitchFamily="65" charset="-120"/>
                          <a:ea typeface="標楷體" panose="03000509000000000000" pitchFamily="65" charset="-120"/>
                        </a:rPr>
                        <a:t> </a:t>
                      </a:r>
                      <a:r>
                        <a:rPr lang="it-IT" sz="1400" b="0" i="0" u="none" strike="noStrike" dirty="0">
                          <a:solidFill>
                            <a:srgbClr val="FF0000"/>
                          </a:solidFill>
                          <a:effectLst/>
                          <a:latin typeface="標楷體" panose="03000509000000000000" pitchFamily="65" charset="-120"/>
                          <a:ea typeface="標楷體" panose="03000509000000000000" pitchFamily="65" charset="-120"/>
                        </a:rPr>
                        <a:t>A.7.1.1,</a:t>
                      </a:r>
                      <a:r>
                        <a:rPr lang="it-IT" sz="1400" b="1" i="0" u="none" strike="noStrike" dirty="0">
                          <a:solidFill>
                            <a:srgbClr val="FF0000"/>
                          </a:solidFill>
                          <a:effectLst/>
                          <a:latin typeface="標楷體" panose="03000509000000000000" pitchFamily="65" charset="-120"/>
                          <a:ea typeface="標楷體" panose="03000509000000000000" pitchFamily="65" charset="-120"/>
                        </a:rPr>
                        <a:t> </a:t>
                      </a:r>
                      <a:r>
                        <a:rPr lang="it-IT" sz="1400" b="0" i="0" u="none" strike="noStrike" dirty="0">
                          <a:solidFill>
                            <a:srgbClr val="FF0000"/>
                          </a:solidFill>
                          <a:effectLst/>
                          <a:latin typeface="標楷體" panose="03000509000000000000" pitchFamily="65" charset="-120"/>
                          <a:ea typeface="標楷體" panose="03000509000000000000" pitchFamily="65" charset="-120"/>
                        </a:rPr>
                        <a:t>A.7.1.2, A.7.3.1,</a:t>
                      </a:r>
                      <a:r>
                        <a:rPr lang="it-IT" sz="1400" b="1" i="0" u="none" strike="noStrike" dirty="0">
                          <a:solidFill>
                            <a:srgbClr val="FF0000"/>
                          </a:solidFill>
                          <a:effectLst/>
                          <a:latin typeface="標楷體" panose="03000509000000000000" pitchFamily="65" charset="-120"/>
                          <a:ea typeface="標楷體" panose="03000509000000000000" pitchFamily="65" charset="-120"/>
                        </a:rPr>
                        <a:t> </a:t>
                      </a:r>
                      <a:r>
                        <a:rPr lang="it-IT" sz="1400" b="0" i="0" u="none" strike="noStrike" dirty="0">
                          <a:solidFill>
                            <a:srgbClr val="FF0000"/>
                          </a:solidFill>
                          <a:effectLst/>
                          <a:latin typeface="標楷體" panose="03000509000000000000" pitchFamily="65" charset="-120"/>
                          <a:ea typeface="標楷體" panose="03000509000000000000" pitchFamily="65" charset="-120"/>
                        </a:rPr>
                        <a:t>A.8.2.2, A.8.2.3, A.9.1.1, A.9.1.2, A.9.2.3, A.9.4.1, A.9.4.4, A.9.4.5, A.10.1.1, A.11.1.4, A.11.1.5, A.11.2.1, A.13.1.1, A.13.1.3, A.13.2.1, A.13.2.3, A.13.2.4, A.14.1.2, A.14.1.3</a:t>
                      </a:r>
                      <a:endParaRPr lang="it-IT" sz="1400" b="1" i="0" u="none" strike="noStrike" dirty="0">
                        <a:solidFill>
                          <a:srgbClr val="FF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032176811"/>
                  </a:ext>
                </a:extLst>
              </a:tr>
              <a:tr h="492713">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 Rev. 4</a:t>
                      </a:r>
                      <a:r>
                        <a:rPr lang="en-US" sz="1400" b="0" i="0" u="none" strike="noStrike" dirty="0">
                          <a:solidFill>
                            <a:srgbClr val="000000"/>
                          </a:solidFill>
                          <a:effectLst/>
                          <a:latin typeface="標楷體" panose="03000509000000000000" pitchFamily="65" charset="-120"/>
                          <a:ea typeface="標楷體" panose="03000509000000000000" pitchFamily="65" charset="-120"/>
                        </a:rPr>
                        <a:t> AC-4, AC-5, AC-6, PE-19, PS-3, PS-6, SC-7, SC-8, SC-13, SC-31, SI-4</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9889830"/>
                  </a:ext>
                </a:extLst>
              </a:tr>
              <a:tr h="248780">
                <a:tc rowSpan="5">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PR.DS-6: </a:t>
                      </a:r>
                      <a:r>
                        <a:rPr lang="en-US" sz="1800" b="0" i="0" u="none" strike="noStrike" dirty="0">
                          <a:solidFill>
                            <a:srgbClr val="000000"/>
                          </a:solidFill>
                          <a:effectLst/>
                          <a:latin typeface="標楷體" panose="03000509000000000000" pitchFamily="65" charset="-120"/>
                          <a:ea typeface="標楷體" panose="03000509000000000000" pitchFamily="65" charset="-120"/>
                        </a:rPr>
                        <a:t>Integrity checking mechanisms are used to verify software, firmware, and information integrity</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完整性檢查機制用於驗證軟體、韌體和資訊的完整性</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a:solidFill>
                            <a:srgbClr val="000000"/>
                          </a:solidFill>
                          <a:effectLst/>
                          <a:latin typeface="標楷體" panose="03000509000000000000" pitchFamily="65" charset="-120"/>
                          <a:ea typeface="標楷體" panose="03000509000000000000" pitchFamily="65" charset="-120"/>
                        </a:rPr>
                        <a:t>·       CIS CSC </a:t>
                      </a:r>
                      <a:r>
                        <a:rPr lang="en-US" sz="1400" b="0" i="0" u="none" strike="noStrike">
                          <a:solidFill>
                            <a:srgbClr val="000000"/>
                          </a:solidFill>
                          <a:effectLst/>
                          <a:latin typeface="標楷體" panose="03000509000000000000" pitchFamily="65" charset="-120"/>
                          <a:ea typeface="標楷體" panose="03000509000000000000" pitchFamily="65" charset="-120"/>
                        </a:rPr>
                        <a:t>2, 3</a:t>
                      </a:r>
                      <a:endParaRPr lang="en-US" sz="1400" b="1" i="0" u="none" strike="noStrike">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836802087"/>
                  </a:ext>
                </a:extLst>
              </a:tr>
              <a:tr h="248780">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400" b="0" i="0" u="none" strike="noStrike" dirty="0">
                          <a:solidFill>
                            <a:srgbClr val="000000"/>
                          </a:solidFill>
                          <a:effectLst/>
                          <a:latin typeface="標楷體" panose="03000509000000000000" pitchFamily="65" charset="-120"/>
                          <a:ea typeface="標楷體" panose="03000509000000000000" pitchFamily="65" charset="-120"/>
                        </a:rPr>
                        <a:t>APO01.06, BAI06.01, DSS06.02</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766087644"/>
                  </a:ext>
                </a:extLst>
              </a:tr>
              <a:tr h="248780">
                <a:tc vMerge="1">
                  <a:txBody>
                    <a:bodyPr/>
                    <a:lstStyle/>
                    <a:p>
                      <a:endParaRPr lang="zh-TW" altLang="en-US"/>
                    </a:p>
                  </a:txBody>
                  <a:tcPr/>
                </a:tc>
                <a:tc>
                  <a:txBody>
                    <a:bodyPr/>
                    <a:lstStyle/>
                    <a:p>
                      <a:pPr algn="l" fontAlgn="ctr"/>
                      <a:r>
                        <a:rPr lang="pt-BR" sz="1400" b="1" i="0" u="none" strike="noStrike" dirty="0">
                          <a:solidFill>
                            <a:srgbClr val="000000"/>
                          </a:solidFill>
                          <a:effectLst/>
                          <a:latin typeface="標楷體" panose="03000509000000000000" pitchFamily="65" charset="-120"/>
                          <a:ea typeface="標楷體" panose="03000509000000000000" pitchFamily="65" charset="-120"/>
                        </a:rPr>
                        <a:t>·       ISA 62443-3-3:2013</a:t>
                      </a:r>
                      <a:r>
                        <a:rPr lang="pt-BR" sz="1400" b="0" i="0" u="none" strike="noStrike" dirty="0">
                          <a:solidFill>
                            <a:srgbClr val="000000"/>
                          </a:solidFill>
                          <a:effectLst/>
                          <a:latin typeface="標楷體" panose="03000509000000000000" pitchFamily="65" charset="-120"/>
                          <a:ea typeface="標楷體" panose="03000509000000000000" pitchFamily="65" charset="-120"/>
                        </a:rPr>
                        <a:t> SR 3.1, SR 3.3, SR 3.4, SR 3.8</a:t>
                      </a:r>
                      <a:endParaRPr lang="pt-BR" sz="14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874342467"/>
                  </a:ext>
                </a:extLst>
              </a:tr>
              <a:tr h="448179">
                <a:tc vMerge="1">
                  <a:txBody>
                    <a:bodyPr/>
                    <a:lstStyle/>
                    <a:p>
                      <a:endParaRPr lang="zh-TW" altLang="en-US"/>
                    </a:p>
                  </a:txBody>
                  <a:tcPr/>
                </a:tc>
                <a:tc>
                  <a:txBody>
                    <a:bodyPr/>
                    <a:lstStyle/>
                    <a:p>
                      <a:pPr algn="l" fontAlgn="ctr"/>
                      <a:r>
                        <a:rPr lang="it-IT" sz="14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400" b="0" i="0" u="none" strike="noStrike" dirty="0">
                          <a:solidFill>
                            <a:srgbClr val="FF0000"/>
                          </a:solidFill>
                          <a:effectLst/>
                          <a:latin typeface="標楷體" panose="03000509000000000000" pitchFamily="65" charset="-120"/>
                          <a:ea typeface="標楷體" panose="03000509000000000000" pitchFamily="65" charset="-120"/>
                        </a:rPr>
                        <a:t>A.12.2.1, A.12.5.1, A.14.1.2, A.14.1.3, A.14.2.4</a:t>
                      </a:r>
                      <a:endParaRPr lang="it-IT" sz="1400" b="1" i="0" u="none" strike="noStrike" dirty="0">
                        <a:solidFill>
                          <a:srgbClr val="FF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868228269"/>
                  </a:ext>
                </a:extLst>
              </a:tr>
              <a:tr h="248780">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a:t>
                      </a:r>
                      <a:r>
                        <a:rPr lang="en-US" sz="1400" b="0" i="0" u="none" strike="noStrike" dirty="0">
                          <a:solidFill>
                            <a:srgbClr val="000000"/>
                          </a:solidFill>
                          <a:effectLst/>
                          <a:latin typeface="標楷體" panose="03000509000000000000" pitchFamily="65" charset="-120"/>
                          <a:ea typeface="標楷體" panose="03000509000000000000" pitchFamily="65" charset="-120"/>
                        </a:rPr>
                        <a:t> </a:t>
                      </a:r>
                      <a:r>
                        <a:rPr lang="en-US" sz="1400" b="1" i="0" u="none" strike="noStrike" dirty="0">
                          <a:solidFill>
                            <a:srgbClr val="000000"/>
                          </a:solidFill>
                          <a:effectLst/>
                          <a:latin typeface="標楷體" panose="03000509000000000000" pitchFamily="65" charset="-120"/>
                          <a:ea typeface="標楷體" panose="03000509000000000000" pitchFamily="65" charset="-120"/>
                        </a:rPr>
                        <a:t>Rev. 4</a:t>
                      </a:r>
                      <a:r>
                        <a:rPr lang="en-US" sz="1400" b="0" i="0" u="none" strike="noStrike" dirty="0">
                          <a:solidFill>
                            <a:srgbClr val="000000"/>
                          </a:solidFill>
                          <a:effectLst/>
                          <a:latin typeface="標楷體" panose="03000509000000000000" pitchFamily="65" charset="-120"/>
                          <a:ea typeface="標楷體" panose="03000509000000000000" pitchFamily="65" charset="-120"/>
                        </a:rPr>
                        <a:t> SC-16, SI-7</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89849003"/>
                  </a:ext>
                </a:extLst>
              </a:tr>
              <a:tr h="248780">
                <a:tc rowSpan="4">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PR.DS-7: </a:t>
                      </a:r>
                      <a:r>
                        <a:rPr lang="en-US" sz="1800" b="0" i="0" u="none" strike="noStrike" dirty="0">
                          <a:solidFill>
                            <a:srgbClr val="000000"/>
                          </a:solidFill>
                          <a:effectLst/>
                          <a:latin typeface="標楷體" panose="03000509000000000000" pitchFamily="65" charset="-120"/>
                          <a:ea typeface="標楷體" panose="03000509000000000000" pitchFamily="65" charset="-120"/>
                        </a:rPr>
                        <a:t>The development and testing environment(s) are separate from the production environment</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開發和測試環境與生產環境分開</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CIS CSC </a:t>
                      </a:r>
                      <a:r>
                        <a:rPr lang="en-US" sz="1400" b="0" i="0" u="none" strike="noStrike" dirty="0">
                          <a:solidFill>
                            <a:srgbClr val="000000"/>
                          </a:solidFill>
                          <a:effectLst/>
                          <a:latin typeface="標楷體" panose="03000509000000000000" pitchFamily="65" charset="-120"/>
                          <a:ea typeface="標楷體" panose="03000509000000000000" pitchFamily="65" charset="-120"/>
                        </a:rPr>
                        <a:t>18, 20</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172980558"/>
                  </a:ext>
                </a:extLst>
              </a:tr>
              <a:tr h="248780">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400" b="0" i="0" u="none" strike="noStrike" dirty="0">
                          <a:solidFill>
                            <a:srgbClr val="000000"/>
                          </a:solidFill>
                          <a:effectLst/>
                          <a:latin typeface="標楷體" panose="03000509000000000000" pitchFamily="65" charset="-120"/>
                          <a:ea typeface="標楷體" panose="03000509000000000000" pitchFamily="65" charset="-120"/>
                        </a:rPr>
                        <a:t>BAI03.08,</a:t>
                      </a:r>
                      <a:r>
                        <a:rPr lang="en-US" sz="1400" b="1" i="0" u="none" strike="noStrike" dirty="0">
                          <a:solidFill>
                            <a:srgbClr val="000000"/>
                          </a:solidFill>
                          <a:effectLst/>
                          <a:latin typeface="標楷體" panose="03000509000000000000" pitchFamily="65" charset="-120"/>
                          <a:ea typeface="標楷體" panose="03000509000000000000" pitchFamily="65" charset="-120"/>
                        </a:rPr>
                        <a:t> </a:t>
                      </a:r>
                      <a:r>
                        <a:rPr lang="en-US" sz="1400" b="0" i="0" u="none" strike="noStrike" dirty="0">
                          <a:solidFill>
                            <a:srgbClr val="000000"/>
                          </a:solidFill>
                          <a:effectLst/>
                          <a:latin typeface="標楷體" panose="03000509000000000000" pitchFamily="65" charset="-120"/>
                          <a:ea typeface="標楷體" panose="03000509000000000000" pitchFamily="65" charset="-120"/>
                        </a:rPr>
                        <a:t>BAI07.04</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221491677"/>
                  </a:ext>
                </a:extLst>
              </a:tr>
              <a:tr h="248780">
                <a:tc vMerge="1">
                  <a:txBody>
                    <a:bodyPr/>
                    <a:lstStyle/>
                    <a:p>
                      <a:endParaRPr lang="zh-TW" altLang="en-US"/>
                    </a:p>
                  </a:txBody>
                  <a:tcPr/>
                </a:tc>
                <a:tc>
                  <a:txBody>
                    <a:bodyPr/>
                    <a:lstStyle/>
                    <a:p>
                      <a:pPr algn="l" fontAlgn="ctr"/>
                      <a:r>
                        <a:rPr lang="it-IT" sz="14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400" b="0" i="0" u="none" strike="noStrike" dirty="0">
                          <a:solidFill>
                            <a:srgbClr val="FF0000"/>
                          </a:solidFill>
                          <a:effectLst/>
                          <a:latin typeface="標楷體" panose="03000509000000000000" pitchFamily="65" charset="-120"/>
                          <a:ea typeface="標楷體" panose="03000509000000000000" pitchFamily="65" charset="-120"/>
                        </a:rPr>
                        <a:t>A.12.1.4</a:t>
                      </a:r>
                      <a:endParaRPr lang="it-IT" sz="1400" b="1" i="0" u="none" strike="noStrike" dirty="0">
                        <a:solidFill>
                          <a:srgbClr val="FF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221222056"/>
                  </a:ext>
                </a:extLst>
              </a:tr>
              <a:tr h="399188">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 Rev. 4 </a:t>
                      </a:r>
                      <a:r>
                        <a:rPr lang="en-US" sz="1400" b="0" i="0" u="none" strike="noStrike" dirty="0">
                          <a:solidFill>
                            <a:srgbClr val="000000"/>
                          </a:solidFill>
                          <a:effectLst/>
                          <a:latin typeface="標楷體" panose="03000509000000000000" pitchFamily="65" charset="-120"/>
                          <a:ea typeface="標楷體" panose="03000509000000000000" pitchFamily="65" charset="-120"/>
                        </a:rPr>
                        <a:t>CM-2</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841919944"/>
                  </a:ext>
                </a:extLst>
              </a:tr>
              <a:tr h="248780">
                <a:tc rowSpan="4">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PR.DS-8:</a:t>
                      </a:r>
                      <a:r>
                        <a:rPr lang="en-US" sz="1800" b="0" i="0" u="none" strike="noStrike" dirty="0">
                          <a:solidFill>
                            <a:srgbClr val="000000"/>
                          </a:solidFill>
                          <a:effectLst/>
                          <a:latin typeface="標楷體" panose="03000509000000000000" pitchFamily="65" charset="-120"/>
                          <a:ea typeface="標楷體" panose="03000509000000000000" pitchFamily="65" charset="-120"/>
                        </a:rPr>
                        <a:t> Integrity checking mechanisms are used to verify hardware integrity</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完整性檢查機制用於驗證硬體完整性</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400" b="0" i="0" u="none" strike="noStrike" dirty="0">
                          <a:solidFill>
                            <a:srgbClr val="000000"/>
                          </a:solidFill>
                          <a:effectLst/>
                          <a:latin typeface="標楷體" panose="03000509000000000000" pitchFamily="65" charset="-120"/>
                          <a:ea typeface="標楷體" panose="03000509000000000000" pitchFamily="65" charset="-120"/>
                        </a:rPr>
                        <a:t>BAI03.05</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343007665"/>
                  </a:ext>
                </a:extLst>
              </a:tr>
              <a:tr h="248780">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62443-2-1:2009 </a:t>
                      </a:r>
                      <a:r>
                        <a:rPr lang="en-US" sz="1400" b="0" i="0" u="none" strike="noStrike" dirty="0">
                          <a:solidFill>
                            <a:srgbClr val="000000"/>
                          </a:solidFill>
                          <a:effectLst/>
                          <a:latin typeface="標楷體" panose="03000509000000000000" pitchFamily="65" charset="-120"/>
                          <a:ea typeface="標楷體" panose="03000509000000000000" pitchFamily="65" charset="-120"/>
                        </a:rPr>
                        <a:t>4.3.4.4.4</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518602527"/>
                  </a:ext>
                </a:extLst>
              </a:tr>
              <a:tr h="248780">
                <a:tc vMerge="1">
                  <a:txBody>
                    <a:bodyPr/>
                    <a:lstStyle/>
                    <a:p>
                      <a:endParaRPr lang="zh-TW" altLang="en-US"/>
                    </a:p>
                  </a:txBody>
                  <a:tcPr/>
                </a:tc>
                <a:tc>
                  <a:txBody>
                    <a:bodyPr/>
                    <a:lstStyle/>
                    <a:p>
                      <a:pPr algn="l" fontAlgn="ctr"/>
                      <a:r>
                        <a:rPr lang="it-IT" sz="14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400" b="0" i="0" u="none" strike="noStrike" dirty="0">
                          <a:solidFill>
                            <a:srgbClr val="FF0000"/>
                          </a:solidFill>
                          <a:effectLst/>
                          <a:latin typeface="標楷體" panose="03000509000000000000" pitchFamily="65" charset="-120"/>
                          <a:ea typeface="標楷體" panose="03000509000000000000" pitchFamily="65" charset="-120"/>
                        </a:rPr>
                        <a:t>A.11.2.4</a:t>
                      </a:r>
                      <a:endParaRPr lang="it-IT" sz="1400" b="1" i="0" u="none" strike="noStrike" dirty="0">
                        <a:solidFill>
                          <a:srgbClr val="FF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087507384"/>
                  </a:ext>
                </a:extLst>
              </a:tr>
              <a:tr h="248780">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 Rev. 4 </a:t>
                      </a:r>
                      <a:r>
                        <a:rPr lang="en-US" sz="1400" b="0" i="0" u="none" strike="noStrike" dirty="0">
                          <a:solidFill>
                            <a:srgbClr val="000000"/>
                          </a:solidFill>
                          <a:effectLst/>
                          <a:latin typeface="標楷體" panose="03000509000000000000" pitchFamily="65" charset="-120"/>
                          <a:ea typeface="標楷體" panose="03000509000000000000" pitchFamily="65" charset="-120"/>
                        </a:rPr>
                        <a:t>SA-10, SI-7</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45295748"/>
                  </a:ext>
                </a:extLst>
              </a:tr>
            </a:tbl>
          </a:graphicData>
        </a:graphic>
      </p:graphicFrame>
    </p:spTree>
    <p:extLst>
      <p:ext uri="{BB962C8B-B14F-4D97-AF65-F5344CB8AC3E}">
        <p14:creationId xmlns:p14="http://schemas.microsoft.com/office/powerpoint/2010/main" val="3668784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6" y="88502"/>
            <a:ext cx="9668969" cy="523220"/>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資料安全</a:t>
            </a:r>
            <a:r>
              <a:rPr lang="en-US" altLang="zh-TW" sz="2800" dirty="0">
                <a:latin typeface="標楷體" panose="03000509000000000000" pitchFamily="65" charset="-120"/>
                <a:ea typeface="標楷體" panose="03000509000000000000" pitchFamily="65" charset="-120"/>
              </a:rPr>
              <a:t>Data Security (PR.DS):</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511509" y="3429000"/>
            <a:ext cx="11612562" cy="2400657"/>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A.8.2.3  </a:t>
            </a:r>
            <a:r>
              <a:rPr lang="en-US" altLang="zh-TW" b="1" dirty="0">
                <a:solidFill>
                  <a:srgbClr val="002060"/>
                </a:solidFill>
                <a:latin typeface="標楷體" panose="03000509000000000000" pitchFamily="65" charset="-120"/>
                <a:ea typeface="標楷體" panose="03000509000000000000" pitchFamily="65" charset="-120"/>
              </a:rPr>
              <a:t>Handling of Assets</a:t>
            </a:r>
          </a:p>
          <a:p>
            <a:pPr fontAlgn="ctr"/>
            <a:endParaRPr lang="en-US" altLang="zh-TW" b="1" dirty="0">
              <a:solidFill>
                <a:srgbClr val="002060"/>
              </a:solidFill>
              <a:latin typeface="標楷體" panose="03000509000000000000" pitchFamily="65" charset="-120"/>
              <a:ea typeface="標楷體" panose="03000509000000000000" pitchFamily="65" charset="-120"/>
            </a:endParaRPr>
          </a:p>
          <a:p>
            <a:pPr fontAlgn="ctr"/>
            <a:r>
              <a:rPr lang="zh-TW" altLang="en-US" b="1" dirty="0">
                <a:solidFill>
                  <a:srgbClr val="002060"/>
                </a:solidFill>
                <a:latin typeface="標楷體" panose="03000509000000000000" pitchFamily="65" charset="-120"/>
                <a:ea typeface="標楷體" panose="03000509000000000000" pitchFamily="65" charset="-120"/>
              </a:rPr>
              <a:t>資產處理</a:t>
            </a:r>
            <a:endParaRPr lang="en-US" altLang="zh-TW" b="1" dirty="0">
              <a:solidFill>
                <a:srgbClr val="002060"/>
              </a:solidFill>
              <a:latin typeface="標楷體" panose="03000509000000000000" pitchFamily="65" charset="-120"/>
              <a:ea typeface="標楷體" panose="03000509000000000000" pitchFamily="65" charset="-120"/>
            </a:endParaRPr>
          </a:p>
          <a:p>
            <a:pPr fontAlgn="ct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需要根據資訊分類方案製定和實施資產處理程序。應考慮以下因素；每個分類等級的存取限制；維護資產授權接收人的正式記錄；根據製造商的規格儲存 </a:t>
            </a:r>
            <a:r>
              <a:rPr lang="en-US" altLang="zh-TW" sz="1600" b="1" dirty="0">
                <a:latin typeface="標楷體" panose="03000509000000000000" pitchFamily="65" charset="-120"/>
                <a:ea typeface="標楷體" panose="03000509000000000000" pitchFamily="65" charset="-120"/>
              </a:rPr>
              <a:t>IT </a:t>
            </a:r>
            <a:r>
              <a:rPr lang="zh-TW" altLang="en-US" sz="1600" b="1" dirty="0">
                <a:latin typeface="標楷體" panose="03000509000000000000" pitchFamily="65" charset="-120"/>
                <a:ea typeface="標楷體" panose="03000509000000000000" pitchFamily="65" charset="-120"/>
              </a:rPr>
              <a:t>資產，為授權方標記媒體。</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如果組織為客戶、供應商和其他人處理資訊資產，則必須向我們的商業機密組織展示映射政策（例如官方敏感地圖的客戶分類），或以其他方式處理附加分類表明它正在受到保護。</a:t>
            </a:r>
          </a:p>
        </p:txBody>
      </p:sp>
      <p:sp>
        <p:nvSpPr>
          <p:cNvPr id="7" name="矩形 6"/>
          <p:cNvSpPr/>
          <p:nvPr/>
        </p:nvSpPr>
        <p:spPr>
          <a:xfrm>
            <a:off x="3343275" y="6400166"/>
            <a:ext cx="8534400"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https://www.isms.online/iso-27001/annex-a-8-asset-management/</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a:extLst>
              <a:ext uri="{FF2B5EF4-FFF2-40B4-BE49-F238E27FC236}">
                <a16:creationId xmlns:a16="http://schemas.microsoft.com/office/drawing/2014/main" id="{9C63B0BC-58B9-4624-BB38-546EEE11B284}"/>
              </a:ext>
            </a:extLst>
          </p:cNvPr>
          <p:cNvGraphicFramePr>
            <a:graphicFrameLocks noGrp="1"/>
          </p:cNvGraphicFramePr>
          <p:nvPr>
            <p:extLst>
              <p:ext uri="{D42A27DB-BD31-4B8C-83A1-F6EECF244321}">
                <p14:modId xmlns:p14="http://schemas.microsoft.com/office/powerpoint/2010/main" val="1964561225"/>
              </p:ext>
            </p:extLst>
          </p:nvPr>
        </p:nvGraphicFramePr>
        <p:xfrm>
          <a:off x="590241" y="1173415"/>
          <a:ext cx="11287434" cy="1678434"/>
        </p:xfrm>
        <a:graphic>
          <a:graphicData uri="http://schemas.openxmlformats.org/drawingml/2006/table">
            <a:tbl>
              <a:tblPr/>
              <a:tblGrid>
                <a:gridCol w="5643717">
                  <a:extLst>
                    <a:ext uri="{9D8B030D-6E8A-4147-A177-3AD203B41FA5}">
                      <a16:colId xmlns:a16="http://schemas.microsoft.com/office/drawing/2014/main" val="2110598808"/>
                    </a:ext>
                  </a:extLst>
                </a:gridCol>
                <a:gridCol w="5643717">
                  <a:extLst>
                    <a:ext uri="{9D8B030D-6E8A-4147-A177-3AD203B41FA5}">
                      <a16:colId xmlns:a16="http://schemas.microsoft.com/office/drawing/2014/main" val="566912779"/>
                    </a:ext>
                  </a:extLst>
                </a:gridCol>
              </a:tblGrid>
              <a:tr h="511932">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8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8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sz="18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777963281"/>
                  </a:ext>
                </a:extLst>
              </a:tr>
              <a:tr h="225523">
                <a:tc rowSpan="5">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PR.DS-1: </a:t>
                      </a:r>
                      <a:r>
                        <a:rPr lang="en-US" sz="1600" b="0" i="0" u="none" strike="noStrike" dirty="0">
                          <a:solidFill>
                            <a:srgbClr val="000000"/>
                          </a:solidFill>
                          <a:effectLst/>
                          <a:latin typeface="標楷體" panose="03000509000000000000" pitchFamily="65" charset="-120"/>
                          <a:ea typeface="標楷體" panose="03000509000000000000" pitchFamily="65" charset="-120"/>
                        </a:rPr>
                        <a:t>Data-at-rest is protected</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靜態資料受到保護</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050" b="1" i="0" u="none" strike="noStrike">
                          <a:solidFill>
                            <a:srgbClr val="000000"/>
                          </a:solidFill>
                          <a:effectLst/>
                          <a:latin typeface="標楷體" panose="03000509000000000000" pitchFamily="65" charset="-120"/>
                          <a:ea typeface="標楷體" panose="03000509000000000000" pitchFamily="65" charset="-120"/>
                        </a:rPr>
                        <a:t>·       CIS</a:t>
                      </a:r>
                      <a:r>
                        <a:rPr lang="en-US" sz="1050" b="0" i="0" u="none" strike="noStrike">
                          <a:solidFill>
                            <a:srgbClr val="000000"/>
                          </a:solidFill>
                          <a:effectLst/>
                          <a:latin typeface="標楷體" panose="03000509000000000000" pitchFamily="65" charset="-120"/>
                          <a:ea typeface="標楷體" panose="03000509000000000000" pitchFamily="65" charset="-120"/>
                        </a:rPr>
                        <a:t> </a:t>
                      </a:r>
                      <a:r>
                        <a:rPr lang="en-US" sz="1050" b="1" i="0" u="none" strike="noStrike">
                          <a:solidFill>
                            <a:srgbClr val="000000"/>
                          </a:solidFill>
                          <a:effectLst/>
                          <a:latin typeface="標楷體" panose="03000509000000000000" pitchFamily="65" charset="-120"/>
                          <a:ea typeface="標楷體" panose="03000509000000000000" pitchFamily="65" charset="-120"/>
                        </a:rPr>
                        <a:t>CSC </a:t>
                      </a:r>
                      <a:r>
                        <a:rPr lang="en-US" sz="1050" b="0" i="0" u="none" strike="noStrike">
                          <a:solidFill>
                            <a:srgbClr val="000000"/>
                          </a:solidFill>
                          <a:effectLst/>
                          <a:latin typeface="標楷體" panose="03000509000000000000" pitchFamily="65" charset="-120"/>
                          <a:ea typeface="標楷體" panose="03000509000000000000" pitchFamily="65" charset="-120"/>
                        </a:rPr>
                        <a:t>13, 14</a:t>
                      </a:r>
                      <a:endParaRPr lang="en-US" sz="1050" b="1" i="0" u="none" strike="noStrike">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692024845"/>
                  </a:ext>
                </a:extLst>
              </a:tr>
              <a:tr h="264410">
                <a:tc vMerge="1">
                  <a:txBody>
                    <a:bodyPr/>
                    <a:lstStyle/>
                    <a:p>
                      <a:endParaRPr lang="zh-TW" altLang="en-US"/>
                    </a:p>
                  </a:txBody>
                  <a:tcPr/>
                </a:tc>
                <a:tc>
                  <a:txBody>
                    <a:bodyPr/>
                    <a:lstStyle/>
                    <a:p>
                      <a:pPr algn="l" fontAlgn="ctr"/>
                      <a:r>
                        <a:rPr lang="en-US" sz="1050" b="1" i="0" u="none" strike="noStrike">
                          <a:solidFill>
                            <a:srgbClr val="000000"/>
                          </a:solidFill>
                          <a:effectLst/>
                          <a:latin typeface="標楷體" panose="03000509000000000000" pitchFamily="65" charset="-120"/>
                          <a:ea typeface="標楷體" panose="03000509000000000000" pitchFamily="65" charset="-120"/>
                        </a:rPr>
                        <a:t>·       COBIT 5</a:t>
                      </a:r>
                      <a:r>
                        <a:rPr lang="en-US" sz="1050" b="0" i="0" u="none" strike="noStrike">
                          <a:solidFill>
                            <a:srgbClr val="000000"/>
                          </a:solidFill>
                          <a:effectLst/>
                          <a:latin typeface="標楷體" panose="03000509000000000000" pitchFamily="65" charset="-120"/>
                          <a:ea typeface="標楷體" panose="03000509000000000000" pitchFamily="65" charset="-120"/>
                        </a:rPr>
                        <a:t> APO01.06, BAI02.01, BAI06.01, DSS04.07, DSS05.03, DSS06.06</a:t>
                      </a:r>
                      <a:endParaRPr lang="en-US" sz="1050" b="1" i="0" u="none" strike="noStrike">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694904179"/>
                  </a:ext>
                </a:extLst>
              </a:tr>
              <a:tr h="225523">
                <a:tc vMerge="1">
                  <a:txBody>
                    <a:bodyPr/>
                    <a:lstStyle/>
                    <a:p>
                      <a:endParaRPr lang="zh-TW" altLang="en-US"/>
                    </a:p>
                  </a:txBody>
                  <a:tcPr/>
                </a:tc>
                <a:tc>
                  <a:txBody>
                    <a:bodyPr/>
                    <a:lstStyle/>
                    <a:p>
                      <a:pPr algn="l" fontAlgn="ctr"/>
                      <a:r>
                        <a:rPr lang="pt-BR" sz="1050" b="1" i="0" u="none" strike="noStrike">
                          <a:solidFill>
                            <a:srgbClr val="000000"/>
                          </a:solidFill>
                          <a:effectLst/>
                          <a:latin typeface="標楷體" panose="03000509000000000000" pitchFamily="65" charset="-120"/>
                          <a:ea typeface="標楷體" panose="03000509000000000000" pitchFamily="65" charset="-120"/>
                        </a:rPr>
                        <a:t>·       ISA 62443-3-3:2013</a:t>
                      </a:r>
                      <a:r>
                        <a:rPr lang="pt-BR" sz="1050" b="0" i="0" u="none" strike="noStrike">
                          <a:solidFill>
                            <a:srgbClr val="000000"/>
                          </a:solidFill>
                          <a:effectLst/>
                          <a:latin typeface="標楷體" panose="03000509000000000000" pitchFamily="65" charset="-120"/>
                          <a:ea typeface="標楷體" panose="03000509000000000000" pitchFamily="65" charset="-120"/>
                        </a:rPr>
                        <a:t> SR 3.4, SR 4.1</a:t>
                      </a:r>
                      <a:endParaRPr lang="pt-BR" sz="1050" b="1" i="0" u="none" strike="noStrike">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941265530"/>
                  </a:ext>
                </a:extLst>
              </a:tr>
              <a:tr h="225523">
                <a:tc vMerge="1">
                  <a:txBody>
                    <a:bodyPr/>
                    <a:lstStyle/>
                    <a:p>
                      <a:endParaRPr lang="zh-TW" altLang="en-US"/>
                    </a:p>
                  </a:txBody>
                  <a:tcPr/>
                </a:tc>
                <a:tc>
                  <a:txBody>
                    <a:bodyPr/>
                    <a:lstStyle/>
                    <a:p>
                      <a:pPr algn="l" fontAlgn="ctr"/>
                      <a:r>
                        <a:rPr lang="it-IT" sz="105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050" b="0" i="0" u="none" strike="noStrike" dirty="0">
                          <a:solidFill>
                            <a:srgbClr val="FF0000"/>
                          </a:solidFill>
                          <a:effectLst/>
                          <a:latin typeface="標楷體" panose="03000509000000000000" pitchFamily="65" charset="-120"/>
                          <a:ea typeface="標楷體" panose="03000509000000000000" pitchFamily="65" charset="-120"/>
                        </a:rPr>
                        <a:t>A.8.2.3</a:t>
                      </a:r>
                      <a:endParaRPr lang="it-IT" sz="1050" b="1" i="0" u="none" strike="noStrike" dirty="0">
                        <a:solidFill>
                          <a:srgbClr val="FF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90144621"/>
                  </a:ext>
                </a:extLst>
              </a:tr>
              <a:tr h="225523">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NIST SP 800-53 Rev. 4</a:t>
                      </a:r>
                      <a:r>
                        <a:rPr lang="en-US" sz="1050" b="0" i="0" u="none" strike="noStrike" dirty="0">
                          <a:solidFill>
                            <a:srgbClr val="000000"/>
                          </a:solidFill>
                          <a:effectLst/>
                          <a:latin typeface="標楷體" panose="03000509000000000000" pitchFamily="65" charset="-120"/>
                          <a:ea typeface="標楷體" panose="03000509000000000000" pitchFamily="65" charset="-120"/>
                        </a:rPr>
                        <a:t> MP-8, SC-12, SC-28</a:t>
                      </a:r>
                      <a:endParaRPr lang="en-US" sz="1050" b="1" i="0" u="none" strike="noStrike" dirty="0">
                        <a:solidFill>
                          <a:srgbClr val="000000"/>
                        </a:solidFill>
                        <a:effectLst/>
                        <a:latin typeface="標楷體" panose="03000509000000000000" pitchFamily="65" charset="-120"/>
                        <a:ea typeface="標楷體" panose="03000509000000000000" pitchFamily="65" charset="-120"/>
                      </a:endParaRPr>
                    </a:p>
                  </a:txBody>
                  <a:tcPr marL="4241" marR="4241" marT="42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81202792"/>
                  </a:ext>
                </a:extLst>
              </a:tr>
            </a:tbl>
          </a:graphicData>
        </a:graphic>
      </p:graphicFrame>
    </p:spTree>
    <p:extLst>
      <p:ext uri="{BB962C8B-B14F-4D97-AF65-F5344CB8AC3E}">
        <p14:creationId xmlns:p14="http://schemas.microsoft.com/office/powerpoint/2010/main" val="509034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1DD953B3-0B60-4652-AC11-04BDF2E00874}"/>
              </a:ext>
            </a:extLst>
          </p:cNvPr>
          <p:cNvGraphicFramePr>
            <a:graphicFrameLocks noGrp="1"/>
          </p:cNvGraphicFramePr>
          <p:nvPr>
            <p:extLst>
              <p:ext uri="{D42A27DB-BD31-4B8C-83A1-F6EECF244321}">
                <p14:modId xmlns:p14="http://schemas.microsoft.com/office/powerpoint/2010/main" val="1218145764"/>
              </p:ext>
            </p:extLst>
          </p:nvPr>
        </p:nvGraphicFramePr>
        <p:xfrm>
          <a:off x="650263" y="140702"/>
          <a:ext cx="11354542" cy="6421038"/>
        </p:xfrm>
        <a:graphic>
          <a:graphicData uri="http://schemas.openxmlformats.org/drawingml/2006/table">
            <a:tbl>
              <a:tblPr/>
              <a:tblGrid>
                <a:gridCol w="5677271">
                  <a:extLst>
                    <a:ext uri="{9D8B030D-6E8A-4147-A177-3AD203B41FA5}">
                      <a16:colId xmlns:a16="http://schemas.microsoft.com/office/drawing/2014/main" val="1429817289"/>
                    </a:ext>
                  </a:extLst>
                </a:gridCol>
                <a:gridCol w="5677271">
                  <a:extLst>
                    <a:ext uri="{9D8B030D-6E8A-4147-A177-3AD203B41FA5}">
                      <a16:colId xmlns:a16="http://schemas.microsoft.com/office/drawing/2014/main" val="2958029209"/>
                    </a:ext>
                  </a:extLst>
                </a:gridCol>
              </a:tblGrid>
              <a:tr h="94804">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600" b="1" i="0" u="none" strike="noStrike" dirty="0">
                          <a:solidFill>
                            <a:srgbClr val="FFFFFF"/>
                          </a:solidFill>
                          <a:effectLst/>
                          <a:latin typeface="標楷體" panose="03000509000000000000" pitchFamily="65" charset="-120"/>
                          <a:ea typeface="標楷體" panose="03000509000000000000" pitchFamily="65" charset="-120"/>
                        </a:rPr>
                        <a:t>資料保護與程式</a:t>
                      </a:r>
                      <a:r>
                        <a:rPr lang="en-US" altLang="zh-TW" sz="1600" b="1" i="0" u="none" strike="noStrike" dirty="0">
                          <a:solidFill>
                            <a:srgbClr val="FFFFFF"/>
                          </a:solidFill>
                          <a:effectLst/>
                          <a:latin typeface="標楷體" panose="03000509000000000000" pitchFamily="65" charset="-120"/>
                          <a:ea typeface="標楷體" panose="03000509000000000000" pitchFamily="65" charset="-120"/>
                        </a:rPr>
                        <a:t>Information Protection Processes and Procedures (PR.IP):</a:t>
                      </a:r>
                      <a:r>
                        <a:rPr lang="zh-TW" altLang="en-US" sz="16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6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sz="16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7030A0"/>
                    </a:solidFill>
                  </a:tcPr>
                </a:tc>
                <a:extLst>
                  <a:ext uri="{0D108BD9-81ED-4DB2-BD59-A6C34878D82A}">
                    <a16:rowId xmlns:a16="http://schemas.microsoft.com/office/drawing/2014/main" val="1447500542"/>
                  </a:ext>
                </a:extLst>
              </a:tr>
              <a:tr h="94804">
                <a:tc rowSpan="6">
                  <a:txBody>
                    <a:bodyPr/>
                    <a:lstStyle/>
                    <a:p>
                      <a:r>
                        <a:rPr lang="en-US" sz="1400" b="1" i="0" u="none" strike="noStrike" dirty="0">
                          <a:solidFill>
                            <a:srgbClr val="000000"/>
                          </a:solidFill>
                          <a:effectLst/>
                          <a:latin typeface="標楷體" panose="03000509000000000000" pitchFamily="65" charset="-120"/>
                          <a:ea typeface="標楷體" panose="03000509000000000000" pitchFamily="65" charset="-120"/>
                        </a:rPr>
                        <a:t>PR.IP-1: </a:t>
                      </a:r>
                      <a:r>
                        <a:rPr lang="en-US" sz="1400" b="0" i="0" u="none" strike="noStrike" dirty="0">
                          <a:solidFill>
                            <a:srgbClr val="000000"/>
                          </a:solidFill>
                          <a:effectLst/>
                          <a:latin typeface="標楷體" panose="03000509000000000000" pitchFamily="65" charset="-120"/>
                          <a:ea typeface="標楷體" panose="03000509000000000000" pitchFamily="65" charset="-120"/>
                        </a:rPr>
                        <a:t>A baseline configuration of information technology/industrial control systems is created and maintained incorporating security principles (e.g. concept of least functionality)</a:t>
                      </a:r>
                    </a:p>
                    <a:p>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結合安全原則（例如最少功能的概念）創建和維護資訊技術</a:t>
                      </a:r>
                      <a:r>
                        <a:rPr lang="en-US" altLang="zh-TW" sz="1400" b="1"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工業控制系統的基線配置</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200" b="1" i="0" u="none" strike="noStrike">
                          <a:solidFill>
                            <a:srgbClr val="000000"/>
                          </a:solidFill>
                          <a:effectLst/>
                          <a:latin typeface="標楷體" panose="03000509000000000000" pitchFamily="65" charset="-120"/>
                          <a:ea typeface="標楷體" panose="03000509000000000000" pitchFamily="65" charset="-120"/>
                        </a:rPr>
                        <a:t>·       CIS</a:t>
                      </a:r>
                      <a:r>
                        <a:rPr lang="fr-FR" sz="1200" b="0" i="0" u="none" strike="noStrike">
                          <a:solidFill>
                            <a:srgbClr val="000000"/>
                          </a:solidFill>
                          <a:effectLst/>
                          <a:latin typeface="標楷體" panose="03000509000000000000" pitchFamily="65" charset="-120"/>
                          <a:ea typeface="標楷體" panose="03000509000000000000" pitchFamily="65" charset="-120"/>
                        </a:rPr>
                        <a:t> </a:t>
                      </a:r>
                      <a:r>
                        <a:rPr lang="fr-FR" sz="1200" b="1" i="0" u="none" strike="noStrike">
                          <a:solidFill>
                            <a:srgbClr val="000000"/>
                          </a:solidFill>
                          <a:effectLst/>
                          <a:latin typeface="標楷體" panose="03000509000000000000" pitchFamily="65" charset="-120"/>
                          <a:ea typeface="標楷體" panose="03000509000000000000" pitchFamily="65" charset="-120"/>
                        </a:rPr>
                        <a:t>CSC</a:t>
                      </a:r>
                      <a:r>
                        <a:rPr lang="fr-FR" sz="1200" b="0" i="0" u="none" strike="noStrike">
                          <a:solidFill>
                            <a:srgbClr val="000000"/>
                          </a:solidFill>
                          <a:effectLst/>
                          <a:latin typeface="標楷體" panose="03000509000000000000" pitchFamily="65" charset="-120"/>
                          <a:ea typeface="標楷體" panose="03000509000000000000" pitchFamily="65" charset="-120"/>
                        </a:rPr>
                        <a:t> 3, 9, 11</a:t>
                      </a:r>
                      <a:endParaRPr lang="fr-FR" sz="1200" b="1" i="0" u="none" strike="noStrike">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717292780"/>
                  </a:ext>
                </a:extLst>
              </a:tr>
              <a:tr h="94804">
                <a:tc vMerge="1">
                  <a:txBody>
                    <a:bodyPr/>
                    <a:lstStyle/>
                    <a:p>
                      <a:endParaRPr lang="zh-TW" altLang="en-US"/>
                    </a:p>
                  </a:txBody>
                  <a:tcPr/>
                </a:tc>
                <a:tc>
                  <a:txBody>
                    <a:bodyPr/>
                    <a:lstStyle/>
                    <a:p>
                      <a:pPr algn="l" fontAlgn="ctr"/>
                      <a:r>
                        <a:rPr lang="pt-BR" sz="1200" b="1" i="0" u="none" strike="noStrike" dirty="0">
                          <a:solidFill>
                            <a:srgbClr val="000000"/>
                          </a:solidFill>
                          <a:effectLst/>
                          <a:latin typeface="標楷體" panose="03000509000000000000" pitchFamily="65" charset="-120"/>
                          <a:ea typeface="標楷體" panose="03000509000000000000" pitchFamily="65" charset="-120"/>
                        </a:rPr>
                        <a:t>·       COBIT 5 </a:t>
                      </a:r>
                      <a:r>
                        <a:rPr lang="pt-BR" sz="1200" b="0" i="0" u="none" strike="noStrike" dirty="0">
                          <a:solidFill>
                            <a:srgbClr val="000000"/>
                          </a:solidFill>
                          <a:effectLst/>
                          <a:latin typeface="標楷體" panose="03000509000000000000" pitchFamily="65" charset="-120"/>
                          <a:ea typeface="標楷體" panose="03000509000000000000" pitchFamily="65" charset="-120"/>
                        </a:rPr>
                        <a:t>BAI10.01, BAI10.02, BAI10.03, BAI10.05</a:t>
                      </a:r>
                      <a:endParaRPr lang="pt-BR"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812624071"/>
                  </a:ext>
                </a:extLst>
              </a:tr>
              <a:tr h="94804">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a:t>
                      </a:r>
                      <a:r>
                        <a:rPr lang="en-US" sz="1200" b="0" i="0" u="none" strike="noStrike" dirty="0">
                          <a:solidFill>
                            <a:srgbClr val="000000"/>
                          </a:solidFill>
                          <a:effectLst/>
                          <a:latin typeface="標楷體" panose="03000509000000000000" pitchFamily="65" charset="-120"/>
                          <a:ea typeface="標楷體" panose="03000509000000000000" pitchFamily="65" charset="-120"/>
                        </a:rPr>
                        <a:t>4.3.4.3.2, 4.3.4.3.3</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315920123"/>
                  </a:ext>
                </a:extLst>
              </a:tr>
              <a:tr h="94804">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62443-3-3:2013</a:t>
                      </a:r>
                      <a:r>
                        <a:rPr lang="en-US" sz="1200" b="0" i="0" u="none" strike="noStrike" dirty="0">
                          <a:solidFill>
                            <a:srgbClr val="000000"/>
                          </a:solidFill>
                          <a:effectLst/>
                          <a:latin typeface="標楷體" panose="03000509000000000000" pitchFamily="65" charset="-120"/>
                          <a:ea typeface="標楷體" panose="03000509000000000000" pitchFamily="65" charset="-120"/>
                        </a:rPr>
                        <a:t> SR 7.6</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722931024"/>
                  </a:ext>
                </a:extLst>
              </a:tr>
              <a:tr h="151964">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200" b="0" i="0" u="none" strike="noStrike" dirty="0">
                          <a:solidFill>
                            <a:srgbClr val="FF0000"/>
                          </a:solidFill>
                          <a:effectLst/>
                          <a:latin typeface="標楷體" panose="03000509000000000000" pitchFamily="65" charset="-120"/>
                          <a:ea typeface="標楷體" panose="03000509000000000000" pitchFamily="65" charset="-120"/>
                        </a:rPr>
                        <a:t>A.12.1.2, A.12.5.1, A.12.6.2, A.14.2.2, A.14.2.3, A.14.2.4</a:t>
                      </a:r>
                      <a:endParaRPr lang="it-IT" sz="1200" b="1" i="0" u="none" strike="noStrike" dirty="0">
                        <a:solidFill>
                          <a:srgbClr val="FF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87799238"/>
                  </a:ext>
                </a:extLst>
              </a:tr>
              <a:tr h="151964">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a:t>
                      </a:r>
                      <a:r>
                        <a:rPr lang="en-US" sz="1200" b="0" i="0" u="none" strike="noStrike" dirty="0">
                          <a:solidFill>
                            <a:srgbClr val="000000"/>
                          </a:solidFill>
                          <a:effectLst/>
                          <a:latin typeface="標楷體" panose="03000509000000000000" pitchFamily="65" charset="-120"/>
                          <a:ea typeface="標楷體" panose="03000509000000000000" pitchFamily="65" charset="-120"/>
                        </a:rPr>
                        <a:t> </a:t>
                      </a:r>
                      <a:r>
                        <a:rPr lang="en-US" sz="1200" b="1" i="0" u="none" strike="noStrike" dirty="0">
                          <a:solidFill>
                            <a:srgbClr val="000000"/>
                          </a:solidFill>
                          <a:effectLst/>
                          <a:latin typeface="標楷體" panose="03000509000000000000" pitchFamily="65" charset="-120"/>
                          <a:ea typeface="標楷體" panose="03000509000000000000" pitchFamily="65" charset="-120"/>
                        </a:rPr>
                        <a:t>Rev. 4</a:t>
                      </a:r>
                      <a:r>
                        <a:rPr lang="en-US" sz="1200" b="0" i="0" u="none" strike="noStrike" dirty="0">
                          <a:solidFill>
                            <a:srgbClr val="000000"/>
                          </a:solidFill>
                          <a:effectLst/>
                          <a:latin typeface="標楷體" panose="03000509000000000000" pitchFamily="65" charset="-120"/>
                          <a:ea typeface="標楷體" panose="03000509000000000000" pitchFamily="65" charset="-120"/>
                        </a:rPr>
                        <a:t> CM-2, CM-3, CM-4, CM-5, CM-6, CM-7, CM-9, SA-10</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91075539"/>
                  </a:ext>
                </a:extLst>
              </a:tr>
              <a:tr h="94804">
                <a:tc rowSpan="5">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PR.IP-2: </a:t>
                      </a:r>
                      <a:r>
                        <a:rPr lang="en-US" sz="1400" b="0" i="0" u="none" strike="noStrike" dirty="0">
                          <a:solidFill>
                            <a:srgbClr val="000000"/>
                          </a:solidFill>
                          <a:effectLst/>
                          <a:latin typeface="標楷體" panose="03000509000000000000" pitchFamily="65" charset="-120"/>
                          <a:ea typeface="標楷體" panose="03000509000000000000" pitchFamily="65" charset="-120"/>
                        </a:rPr>
                        <a:t>A System Development Life Cycle to manage systems is implemented</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實施管理系統的系統開發生命週期</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a:t>
                      </a:r>
                      <a:r>
                        <a:rPr lang="en-US" sz="1200" b="0" i="0" u="none" strike="noStrike" dirty="0">
                          <a:solidFill>
                            <a:srgbClr val="000000"/>
                          </a:solidFill>
                          <a:effectLst/>
                          <a:latin typeface="標楷體" panose="03000509000000000000" pitchFamily="65" charset="-120"/>
                          <a:ea typeface="標楷體" panose="03000509000000000000" pitchFamily="65" charset="-120"/>
                        </a:rPr>
                        <a:t> </a:t>
                      </a:r>
                      <a:r>
                        <a:rPr lang="en-US" sz="1200" b="1" i="0" u="none" strike="noStrike" dirty="0">
                          <a:solidFill>
                            <a:srgbClr val="000000"/>
                          </a:solidFill>
                          <a:effectLst/>
                          <a:latin typeface="標楷體" panose="03000509000000000000" pitchFamily="65" charset="-120"/>
                          <a:ea typeface="標楷體" panose="03000509000000000000" pitchFamily="65" charset="-120"/>
                        </a:rPr>
                        <a:t>CSC </a:t>
                      </a:r>
                      <a:r>
                        <a:rPr lang="en-US" sz="1200" b="0" i="0" u="none" strike="noStrike" dirty="0">
                          <a:solidFill>
                            <a:srgbClr val="000000"/>
                          </a:solidFill>
                          <a:effectLst/>
                          <a:latin typeface="標楷體" panose="03000509000000000000" pitchFamily="65" charset="-120"/>
                          <a:ea typeface="標楷體" panose="03000509000000000000" pitchFamily="65" charset="-120"/>
                        </a:rPr>
                        <a:t>18</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321238614"/>
                  </a:ext>
                </a:extLst>
              </a:tr>
              <a:tr h="94804">
                <a:tc vMerge="1">
                  <a:txBody>
                    <a:bodyPr/>
                    <a:lstStyle/>
                    <a:p>
                      <a:endParaRPr lang="zh-TW" altLang="en-US"/>
                    </a:p>
                  </a:txBody>
                  <a:tcPr/>
                </a:tc>
                <a:tc>
                  <a:txBody>
                    <a:bodyPr/>
                    <a:lstStyle/>
                    <a:p>
                      <a:pPr algn="l" fontAlgn="ctr"/>
                      <a:r>
                        <a:rPr lang="pt-BR" sz="1200" b="1" i="0" u="none" strike="noStrike" dirty="0">
                          <a:solidFill>
                            <a:srgbClr val="000000"/>
                          </a:solidFill>
                          <a:effectLst/>
                          <a:latin typeface="標楷體" panose="03000509000000000000" pitchFamily="65" charset="-120"/>
                          <a:ea typeface="標楷體" panose="03000509000000000000" pitchFamily="65" charset="-120"/>
                        </a:rPr>
                        <a:t>·       COBIT 5 </a:t>
                      </a:r>
                      <a:r>
                        <a:rPr lang="pt-BR" sz="1200" b="0" i="0" u="none" strike="noStrike" dirty="0">
                          <a:solidFill>
                            <a:srgbClr val="000000"/>
                          </a:solidFill>
                          <a:effectLst/>
                          <a:latin typeface="標楷體" panose="03000509000000000000" pitchFamily="65" charset="-120"/>
                          <a:ea typeface="標楷體" panose="03000509000000000000" pitchFamily="65" charset="-120"/>
                        </a:rPr>
                        <a:t>APO13.01, BAI03.01, BAI03.02, BAI03.03</a:t>
                      </a:r>
                      <a:endParaRPr lang="pt-BR"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880344312"/>
                  </a:ext>
                </a:extLst>
              </a:tr>
              <a:tr h="94804">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a:t>
                      </a:r>
                      <a:r>
                        <a:rPr lang="en-US" sz="1200" b="0" i="0" u="none" strike="noStrike" dirty="0">
                          <a:solidFill>
                            <a:srgbClr val="000000"/>
                          </a:solidFill>
                          <a:effectLst/>
                          <a:latin typeface="標楷體" panose="03000509000000000000" pitchFamily="65" charset="-120"/>
                          <a:ea typeface="標楷體" panose="03000509000000000000" pitchFamily="65" charset="-120"/>
                        </a:rPr>
                        <a:t>4.3.4.3.3</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505523614"/>
                  </a:ext>
                </a:extLst>
              </a:tr>
              <a:tr h="94804">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200" b="0" i="0" u="none" strike="noStrike" dirty="0">
                          <a:solidFill>
                            <a:srgbClr val="FF0000"/>
                          </a:solidFill>
                          <a:effectLst/>
                          <a:latin typeface="標楷體" panose="03000509000000000000" pitchFamily="65" charset="-120"/>
                          <a:ea typeface="標楷體" panose="03000509000000000000" pitchFamily="65" charset="-120"/>
                        </a:rPr>
                        <a:t>A.6.1.5, A.14.1.1, A.14.2.1, A.14.2.5</a:t>
                      </a:r>
                      <a:endParaRPr lang="it-IT" sz="1200" b="1" i="0" u="none" strike="noStrike" dirty="0">
                        <a:solidFill>
                          <a:srgbClr val="FF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763633399"/>
                  </a:ext>
                </a:extLst>
              </a:tr>
              <a:tr h="151964">
                <a:tc vMerge="1">
                  <a:txBody>
                    <a:bodyPr/>
                    <a:lstStyle/>
                    <a:p>
                      <a:endParaRPr lang="zh-TW" altLang="en-US"/>
                    </a:p>
                  </a:txBody>
                  <a:tcPr/>
                </a:tc>
                <a:tc>
                  <a:txBody>
                    <a:bodyPr/>
                    <a:lstStyle/>
                    <a:p>
                      <a:pPr algn="l" fontAlgn="ctr"/>
                      <a:r>
                        <a:rPr lang="it-IT" sz="1200" b="1" i="0" u="none" strike="noStrike" dirty="0">
                          <a:solidFill>
                            <a:srgbClr val="000000"/>
                          </a:solidFill>
                          <a:effectLst/>
                          <a:latin typeface="標楷體" panose="03000509000000000000" pitchFamily="65" charset="-120"/>
                          <a:ea typeface="標楷體" panose="03000509000000000000" pitchFamily="65" charset="-120"/>
                        </a:rPr>
                        <a:t>·       NIST SP 800-53 Rev. 4</a:t>
                      </a:r>
                      <a:r>
                        <a:rPr lang="it-IT" sz="1200" b="0" i="0" u="none" strike="noStrike" dirty="0">
                          <a:solidFill>
                            <a:srgbClr val="000000"/>
                          </a:solidFill>
                          <a:effectLst/>
                          <a:latin typeface="標楷體" panose="03000509000000000000" pitchFamily="65" charset="-120"/>
                          <a:ea typeface="標楷體" panose="03000509000000000000" pitchFamily="65" charset="-120"/>
                        </a:rPr>
                        <a:t> PL-8, SA-3, SA-4, SA-8, SA-10, SA-11, SA-12, SA-15, SA-17, SI-12, SI-13, SI-14, SI-16, SI-17 </a:t>
                      </a:r>
                      <a:endParaRPr lang="it-IT"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128744009"/>
                  </a:ext>
                </a:extLst>
              </a:tr>
              <a:tr h="94804">
                <a:tc rowSpan="6">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PR.IP-3: </a:t>
                      </a:r>
                      <a:r>
                        <a:rPr lang="en-US" sz="1400" b="0" i="0" u="none" strike="noStrike" dirty="0">
                          <a:solidFill>
                            <a:srgbClr val="000000"/>
                          </a:solidFill>
                          <a:effectLst/>
                          <a:latin typeface="標楷體" panose="03000509000000000000" pitchFamily="65" charset="-120"/>
                          <a:ea typeface="標楷體" panose="03000509000000000000" pitchFamily="65" charset="-120"/>
                        </a:rPr>
                        <a:t>Configuration change control processes are in place</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配置變更控制流程已到位</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a:solidFill>
                            <a:srgbClr val="000000"/>
                          </a:solidFill>
                          <a:effectLst/>
                          <a:latin typeface="標楷體" panose="03000509000000000000" pitchFamily="65" charset="-120"/>
                          <a:ea typeface="標楷體" panose="03000509000000000000" pitchFamily="65" charset="-120"/>
                        </a:rPr>
                        <a:t>·       CIS</a:t>
                      </a:r>
                      <a:r>
                        <a:rPr lang="en-US" sz="1200" b="0" i="0" u="none" strike="noStrike">
                          <a:solidFill>
                            <a:srgbClr val="000000"/>
                          </a:solidFill>
                          <a:effectLst/>
                          <a:latin typeface="標楷體" panose="03000509000000000000" pitchFamily="65" charset="-120"/>
                          <a:ea typeface="標楷體" panose="03000509000000000000" pitchFamily="65" charset="-120"/>
                        </a:rPr>
                        <a:t> </a:t>
                      </a:r>
                      <a:r>
                        <a:rPr lang="en-US" sz="1200" b="1" i="0" u="none" strike="noStrike">
                          <a:solidFill>
                            <a:srgbClr val="000000"/>
                          </a:solidFill>
                          <a:effectLst/>
                          <a:latin typeface="標楷體" panose="03000509000000000000" pitchFamily="65" charset="-120"/>
                          <a:ea typeface="標楷體" panose="03000509000000000000" pitchFamily="65" charset="-120"/>
                        </a:rPr>
                        <a:t>CSC </a:t>
                      </a:r>
                      <a:r>
                        <a:rPr lang="en-US" sz="1200" b="0" i="0" u="none" strike="noStrike">
                          <a:solidFill>
                            <a:srgbClr val="000000"/>
                          </a:solidFill>
                          <a:effectLst/>
                          <a:latin typeface="標楷體" panose="03000509000000000000" pitchFamily="65" charset="-120"/>
                          <a:ea typeface="標楷體" panose="03000509000000000000" pitchFamily="65" charset="-120"/>
                        </a:rPr>
                        <a:t>3, 11</a:t>
                      </a:r>
                      <a:endParaRPr lang="en-US" sz="1200" b="1" i="0" u="none" strike="noStrike">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457001531"/>
                  </a:ext>
                </a:extLst>
              </a:tr>
              <a:tr h="94804">
                <a:tc vMerge="1">
                  <a:txBody>
                    <a:bodyPr/>
                    <a:lstStyle/>
                    <a:p>
                      <a:endParaRPr lang="zh-TW" altLang="en-US"/>
                    </a:p>
                  </a:txBody>
                  <a:tcPr/>
                </a:tc>
                <a:tc>
                  <a:txBody>
                    <a:bodyPr/>
                    <a:lstStyle/>
                    <a:p>
                      <a:pPr algn="l" fontAlgn="ctr"/>
                      <a:r>
                        <a:rPr lang="en-US" sz="1200" b="1" i="0" u="none" strike="noStrike">
                          <a:solidFill>
                            <a:srgbClr val="000000"/>
                          </a:solidFill>
                          <a:effectLst/>
                          <a:latin typeface="標楷體" panose="03000509000000000000" pitchFamily="65" charset="-120"/>
                          <a:ea typeface="標楷體" panose="03000509000000000000" pitchFamily="65" charset="-120"/>
                        </a:rPr>
                        <a:t>·       COBIT 5 </a:t>
                      </a:r>
                      <a:r>
                        <a:rPr lang="en-US" sz="1200" b="0" i="0" u="none" strike="noStrike">
                          <a:solidFill>
                            <a:srgbClr val="000000"/>
                          </a:solidFill>
                          <a:effectLst/>
                          <a:latin typeface="標楷體" panose="03000509000000000000" pitchFamily="65" charset="-120"/>
                          <a:ea typeface="標楷體" panose="03000509000000000000" pitchFamily="65" charset="-120"/>
                        </a:rPr>
                        <a:t>BAI01.06, BAI06.01</a:t>
                      </a:r>
                      <a:endParaRPr lang="en-US" sz="1200" b="1" i="0" u="none" strike="noStrike">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779823808"/>
                  </a:ext>
                </a:extLst>
              </a:tr>
              <a:tr h="94804">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a:t>
                      </a:r>
                      <a:r>
                        <a:rPr lang="en-US" sz="1200" b="0" i="0" u="none" strike="noStrike" dirty="0">
                          <a:solidFill>
                            <a:srgbClr val="000000"/>
                          </a:solidFill>
                          <a:effectLst/>
                          <a:latin typeface="標楷體" panose="03000509000000000000" pitchFamily="65" charset="-120"/>
                          <a:ea typeface="標楷體" panose="03000509000000000000" pitchFamily="65" charset="-120"/>
                        </a:rPr>
                        <a:t>4.3.4.3.2, 4.3.4.3.3</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807501591"/>
                  </a:ext>
                </a:extLst>
              </a:tr>
              <a:tr h="94804">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62443-3-3:2013</a:t>
                      </a:r>
                      <a:r>
                        <a:rPr lang="en-US" sz="1200" b="0" i="0" u="none" strike="noStrike" dirty="0">
                          <a:solidFill>
                            <a:srgbClr val="000000"/>
                          </a:solidFill>
                          <a:effectLst/>
                          <a:latin typeface="標楷體" panose="03000509000000000000" pitchFamily="65" charset="-120"/>
                          <a:ea typeface="標楷體" panose="03000509000000000000" pitchFamily="65" charset="-120"/>
                        </a:rPr>
                        <a:t> SR 7.6</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727178644"/>
                  </a:ext>
                </a:extLst>
              </a:tr>
              <a:tr h="151964">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200" b="0" i="0" u="none" strike="noStrike" dirty="0">
                          <a:solidFill>
                            <a:srgbClr val="FF0000"/>
                          </a:solidFill>
                          <a:effectLst/>
                          <a:latin typeface="標楷體" panose="03000509000000000000" pitchFamily="65" charset="-120"/>
                          <a:ea typeface="標楷體" panose="03000509000000000000" pitchFamily="65" charset="-120"/>
                        </a:rPr>
                        <a:t>A.12.1.2, A.12.5.1, A.12.6.2, A.14.2.2, A.14.2.3, A.14.2.4</a:t>
                      </a:r>
                      <a:endParaRPr lang="it-IT" sz="1200" b="1" i="0" u="none" strike="noStrike" dirty="0">
                        <a:solidFill>
                          <a:srgbClr val="FF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641981794"/>
                  </a:ext>
                </a:extLst>
              </a:tr>
              <a:tr h="94804">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a:t>
                      </a:r>
                      <a:r>
                        <a:rPr lang="en-US" sz="1200" b="0" i="0" u="none" strike="noStrike" dirty="0">
                          <a:solidFill>
                            <a:srgbClr val="000000"/>
                          </a:solidFill>
                          <a:effectLst/>
                          <a:latin typeface="標楷體" panose="03000509000000000000" pitchFamily="65" charset="-120"/>
                          <a:ea typeface="標楷體" panose="03000509000000000000" pitchFamily="65" charset="-120"/>
                        </a:rPr>
                        <a:t> </a:t>
                      </a:r>
                      <a:r>
                        <a:rPr lang="en-US" sz="1200" b="1" i="0" u="none" strike="noStrike" dirty="0">
                          <a:solidFill>
                            <a:srgbClr val="000000"/>
                          </a:solidFill>
                          <a:effectLst/>
                          <a:latin typeface="標楷體" panose="03000509000000000000" pitchFamily="65" charset="-120"/>
                          <a:ea typeface="標楷體" panose="03000509000000000000" pitchFamily="65" charset="-120"/>
                        </a:rPr>
                        <a:t>Rev. 4</a:t>
                      </a:r>
                      <a:r>
                        <a:rPr lang="en-US" sz="1200" b="0" i="0" u="none" strike="noStrike" dirty="0">
                          <a:solidFill>
                            <a:srgbClr val="000000"/>
                          </a:solidFill>
                          <a:effectLst/>
                          <a:latin typeface="標楷體" panose="03000509000000000000" pitchFamily="65" charset="-120"/>
                          <a:ea typeface="標楷體" panose="03000509000000000000" pitchFamily="65" charset="-120"/>
                        </a:rPr>
                        <a:t> CM-3, CM-4, SA-10</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71247967"/>
                  </a:ext>
                </a:extLst>
              </a:tr>
              <a:tr h="94804">
                <a:tc rowSpan="6">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PR.IP-4: </a:t>
                      </a:r>
                      <a:r>
                        <a:rPr lang="en-US" sz="1400" b="0" i="0" u="none" strike="noStrike" dirty="0">
                          <a:solidFill>
                            <a:srgbClr val="000000"/>
                          </a:solidFill>
                          <a:effectLst/>
                          <a:latin typeface="標楷體" panose="03000509000000000000" pitchFamily="65" charset="-120"/>
                          <a:ea typeface="標楷體" panose="03000509000000000000" pitchFamily="65" charset="-120"/>
                        </a:rPr>
                        <a:t>Backups of information are conducted, maintained, and tested </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進行、維護和測試資訊備份</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a:t>
                      </a:r>
                      <a:r>
                        <a:rPr lang="en-US" sz="1200" b="0" i="0" u="none" strike="noStrike" dirty="0">
                          <a:solidFill>
                            <a:srgbClr val="000000"/>
                          </a:solidFill>
                          <a:effectLst/>
                          <a:latin typeface="標楷體" panose="03000509000000000000" pitchFamily="65" charset="-120"/>
                          <a:ea typeface="標楷體" panose="03000509000000000000" pitchFamily="65" charset="-120"/>
                        </a:rPr>
                        <a:t> </a:t>
                      </a:r>
                      <a:r>
                        <a:rPr lang="en-US" sz="1200" b="1" i="0" u="none" strike="noStrike" dirty="0">
                          <a:solidFill>
                            <a:srgbClr val="000000"/>
                          </a:solidFill>
                          <a:effectLst/>
                          <a:latin typeface="標楷體" panose="03000509000000000000" pitchFamily="65" charset="-120"/>
                          <a:ea typeface="標楷體" panose="03000509000000000000" pitchFamily="65" charset="-120"/>
                        </a:rPr>
                        <a:t>CSC </a:t>
                      </a:r>
                      <a:r>
                        <a:rPr lang="en-US" sz="1200" b="0" i="0" u="none" strike="noStrike" dirty="0">
                          <a:solidFill>
                            <a:srgbClr val="000000"/>
                          </a:solidFill>
                          <a:effectLst/>
                          <a:latin typeface="標楷體" panose="03000509000000000000" pitchFamily="65" charset="-120"/>
                          <a:ea typeface="標楷體" panose="03000509000000000000" pitchFamily="65" charset="-120"/>
                        </a:rPr>
                        <a:t>10</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785643965"/>
                  </a:ext>
                </a:extLst>
              </a:tr>
              <a:tr h="94804">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200" b="0" i="0" u="none" strike="noStrike" dirty="0">
                          <a:solidFill>
                            <a:srgbClr val="000000"/>
                          </a:solidFill>
                          <a:effectLst/>
                          <a:latin typeface="標楷體" panose="03000509000000000000" pitchFamily="65" charset="-120"/>
                          <a:ea typeface="標楷體" panose="03000509000000000000" pitchFamily="65" charset="-120"/>
                        </a:rPr>
                        <a:t>APO13.01, DSS01.01, DSS04.07 </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203940878"/>
                  </a:ext>
                </a:extLst>
              </a:tr>
              <a:tr h="94804">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a:t>
                      </a:r>
                      <a:r>
                        <a:rPr lang="en-US" sz="1200" b="0" i="0" u="none" strike="noStrike" dirty="0">
                          <a:solidFill>
                            <a:srgbClr val="000000"/>
                          </a:solidFill>
                          <a:effectLst/>
                          <a:latin typeface="標楷體" panose="03000509000000000000" pitchFamily="65" charset="-120"/>
                          <a:ea typeface="標楷體" panose="03000509000000000000" pitchFamily="65" charset="-120"/>
                        </a:rPr>
                        <a:t>4.3.4.3.9</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573412730"/>
                  </a:ext>
                </a:extLst>
              </a:tr>
              <a:tr h="94804">
                <a:tc vMerge="1">
                  <a:txBody>
                    <a:bodyPr/>
                    <a:lstStyle/>
                    <a:p>
                      <a:endParaRPr lang="zh-TW" altLang="en-US"/>
                    </a:p>
                  </a:txBody>
                  <a:tcPr/>
                </a:tc>
                <a:tc>
                  <a:txBody>
                    <a:bodyPr/>
                    <a:lstStyle/>
                    <a:p>
                      <a:pPr algn="l" fontAlgn="ctr"/>
                      <a:r>
                        <a:rPr lang="pt-BR" sz="1200" b="1" i="0" u="none" strike="noStrike" dirty="0">
                          <a:solidFill>
                            <a:schemeClr val="tx1"/>
                          </a:solidFill>
                          <a:effectLst/>
                          <a:latin typeface="標楷體" panose="03000509000000000000" pitchFamily="65" charset="-120"/>
                          <a:ea typeface="標楷體" panose="03000509000000000000" pitchFamily="65" charset="-120"/>
                        </a:rPr>
                        <a:t>·       ISA 62443-3-3:2013</a:t>
                      </a:r>
                      <a:r>
                        <a:rPr lang="pt-BR" sz="1200" b="0" i="0" u="none" strike="noStrike" dirty="0">
                          <a:solidFill>
                            <a:schemeClr val="tx1"/>
                          </a:solidFill>
                          <a:effectLst/>
                          <a:latin typeface="標楷體" panose="03000509000000000000" pitchFamily="65" charset="-120"/>
                          <a:ea typeface="標楷體" panose="03000509000000000000" pitchFamily="65" charset="-120"/>
                        </a:rPr>
                        <a:t> SR 7.3, SR 7.4</a:t>
                      </a:r>
                      <a:endParaRPr lang="pt-BR" sz="1200" b="1" i="0" u="none" strike="noStrike" dirty="0">
                        <a:solidFill>
                          <a:schemeClr val="tx1"/>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933049732"/>
                  </a:ext>
                </a:extLst>
              </a:tr>
              <a:tr h="94804">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200" b="0" i="0" u="none" strike="noStrike" dirty="0">
                          <a:solidFill>
                            <a:srgbClr val="FF0000"/>
                          </a:solidFill>
                          <a:effectLst/>
                          <a:latin typeface="標楷體" panose="03000509000000000000" pitchFamily="65" charset="-120"/>
                          <a:ea typeface="標楷體" panose="03000509000000000000" pitchFamily="65" charset="-120"/>
                        </a:rPr>
                        <a:t>A.12.3.1,</a:t>
                      </a:r>
                      <a:r>
                        <a:rPr lang="it-IT" sz="1200" b="1" i="0" u="none" strike="noStrike" dirty="0">
                          <a:solidFill>
                            <a:srgbClr val="FF0000"/>
                          </a:solidFill>
                          <a:effectLst/>
                          <a:latin typeface="標楷體" panose="03000509000000000000" pitchFamily="65" charset="-120"/>
                          <a:ea typeface="標楷體" panose="03000509000000000000" pitchFamily="65" charset="-120"/>
                        </a:rPr>
                        <a:t> </a:t>
                      </a:r>
                      <a:r>
                        <a:rPr lang="it-IT" sz="1200" b="0" i="0" u="none" strike="noStrike" dirty="0">
                          <a:solidFill>
                            <a:srgbClr val="FF0000"/>
                          </a:solidFill>
                          <a:effectLst/>
                          <a:latin typeface="標楷體" panose="03000509000000000000" pitchFamily="65" charset="-120"/>
                          <a:ea typeface="標楷體" panose="03000509000000000000" pitchFamily="65" charset="-120"/>
                        </a:rPr>
                        <a:t>A.17.1.2, A.17.1.3, A.18.1.3</a:t>
                      </a:r>
                      <a:endParaRPr lang="it-IT" sz="1200" b="1" i="0" u="none" strike="noStrike" dirty="0">
                        <a:solidFill>
                          <a:srgbClr val="FF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155346759"/>
                  </a:ext>
                </a:extLst>
              </a:tr>
              <a:tr h="94804">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a:t>
                      </a:r>
                      <a:r>
                        <a:rPr lang="en-US" sz="1200" b="0" i="0" u="none" strike="noStrike" dirty="0">
                          <a:solidFill>
                            <a:srgbClr val="000000"/>
                          </a:solidFill>
                          <a:effectLst/>
                          <a:latin typeface="標楷體" panose="03000509000000000000" pitchFamily="65" charset="-120"/>
                          <a:ea typeface="標楷體" panose="03000509000000000000" pitchFamily="65" charset="-120"/>
                        </a:rPr>
                        <a:t> </a:t>
                      </a:r>
                      <a:r>
                        <a:rPr lang="en-US" sz="1200" b="1" i="0" u="none" strike="noStrike" dirty="0">
                          <a:solidFill>
                            <a:srgbClr val="000000"/>
                          </a:solidFill>
                          <a:effectLst/>
                          <a:latin typeface="標楷體" panose="03000509000000000000" pitchFamily="65" charset="-120"/>
                          <a:ea typeface="標楷體" panose="03000509000000000000" pitchFamily="65" charset="-120"/>
                        </a:rPr>
                        <a:t>Rev. 4</a:t>
                      </a:r>
                      <a:r>
                        <a:rPr lang="en-US" sz="1200" b="0" i="0" u="none" strike="noStrike" dirty="0">
                          <a:solidFill>
                            <a:srgbClr val="000000"/>
                          </a:solidFill>
                          <a:effectLst/>
                          <a:latin typeface="標楷體" panose="03000509000000000000" pitchFamily="65" charset="-120"/>
                          <a:ea typeface="標楷體" panose="03000509000000000000" pitchFamily="65" charset="-120"/>
                        </a:rPr>
                        <a:t> CP-4, CP-6, CP-9</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92879406"/>
                  </a:ext>
                </a:extLst>
              </a:tr>
              <a:tr h="94804">
                <a:tc rowSpan="4">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PR.IP-5: </a:t>
                      </a:r>
                      <a:r>
                        <a:rPr lang="en-US" sz="1400" b="0" i="0" u="none" strike="noStrike" dirty="0">
                          <a:solidFill>
                            <a:srgbClr val="000000"/>
                          </a:solidFill>
                          <a:effectLst/>
                          <a:latin typeface="標楷體" panose="03000509000000000000" pitchFamily="65" charset="-120"/>
                          <a:ea typeface="標楷體" panose="03000509000000000000" pitchFamily="65" charset="-120"/>
                        </a:rPr>
                        <a:t>Policy and regulations regarding the physical operating environment for organizational assets are met</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滿足有關組織資產物理操作環境的政策和法規</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200" b="0" i="0" u="none" strike="noStrike" dirty="0">
                          <a:solidFill>
                            <a:srgbClr val="000000"/>
                          </a:solidFill>
                          <a:effectLst/>
                          <a:latin typeface="標楷體" panose="03000509000000000000" pitchFamily="65" charset="-120"/>
                          <a:ea typeface="標楷體" panose="03000509000000000000" pitchFamily="65" charset="-120"/>
                        </a:rPr>
                        <a:t>DSS01.04, DSS05.05</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008437657"/>
                  </a:ext>
                </a:extLst>
              </a:tr>
              <a:tr h="151964">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a:t>
                      </a:r>
                      <a:r>
                        <a:rPr lang="en-US" sz="1200" b="0" i="0" u="none" strike="noStrike" dirty="0">
                          <a:solidFill>
                            <a:srgbClr val="000000"/>
                          </a:solidFill>
                          <a:effectLst/>
                          <a:latin typeface="標楷體" panose="03000509000000000000" pitchFamily="65" charset="-120"/>
                          <a:ea typeface="標楷體" panose="03000509000000000000" pitchFamily="65" charset="-120"/>
                        </a:rPr>
                        <a:t> 4.3.3.3.1 4.3.3.3.2, 4.3.3.3.3, 4.3.3.3.5, 4.3.3.3.6</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52568943"/>
                  </a:ext>
                </a:extLst>
              </a:tr>
              <a:tr h="94804">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200" b="0" i="0" u="none" strike="noStrike" dirty="0">
                          <a:solidFill>
                            <a:srgbClr val="FF0000"/>
                          </a:solidFill>
                          <a:effectLst/>
                          <a:latin typeface="標楷體" panose="03000509000000000000" pitchFamily="65" charset="-120"/>
                          <a:ea typeface="標楷體" panose="03000509000000000000" pitchFamily="65" charset="-120"/>
                        </a:rPr>
                        <a:t>A.11.1.4, A.11.2.1, A.11.2.2, A.11.2.3</a:t>
                      </a:r>
                      <a:endParaRPr lang="it-IT" sz="1200" b="1" i="0" u="none" strike="noStrike" dirty="0">
                        <a:solidFill>
                          <a:srgbClr val="FF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15354301"/>
                  </a:ext>
                </a:extLst>
              </a:tr>
              <a:tr h="151964">
                <a:tc vMerge="1">
                  <a:txBody>
                    <a:bodyPr/>
                    <a:lstStyle/>
                    <a:p>
                      <a:endParaRPr lang="zh-TW" altLang="en-US"/>
                    </a:p>
                  </a:txBody>
                  <a:tcPr/>
                </a:tc>
                <a:tc>
                  <a:txBody>
                    <a:bodyPr/>
                    <a:lstStyle/>
                    <a:p>
                      <a:pPr algn="l" fontAlgn="ctr"/>
                      <a:r>
                        <a:rPr lang="nb-NO" sz="1200" b="1" i="0" u="none" strike="noStrike" dirty="0">
                          <a:solidFill>
                            <a:srgbClr val="000000"/>
                          </a:solidFill>
                          <a:effectLst/>
                          <a:latin typeface="標楷體" panose="03000509000000000000" pitchFamily="65" charset="-120"/>
                          <a:ea typeface="標楷體" panose="03000509000000000000" pitchFamily="65" charset="-120"/>
                        </a:rPr>
                        <a:t>·       NIST SP 800-53</a:t>
                      </a:r>
                      <a:r>
                        <a:rPr lang="nb-NO" sz="1200" b="0" i="0" u="none" strike="noStrike" dirty="0">
                          <a:solidFill>
                            <a:srgbClr val="000000"/>
                          </a:solidFill>
                          <a:effectLst/>
                          <a:latin typeface="標楷體" panose="03000509000000000000" pitchFamily="65" charset="-120"/>
                          <a:ea typeface="標楷體" panose="03000509000000000000" pitchFamily="65" charset="-120"/>
                        </a:rPr>
                        <a:t> </a:t>
                      </a:r>
                      <a:r>
                        <a:rPr lang="nb-NO" sz="1200" b="1" i="0" u="none" strike="noStrike" dirty="0">
                          <a:solidFill>
                            <a:srgbClr val="000000"/>
                          </a:solidFill>
                          <a:effectLst/>
                          <a:latin typeface="標楷體" panose="03000509000000000000" pitchFamily="65" charset="-120"/>
                          <a:ea typeface="標楷體" panose="03000509000000000000" pitchFamily="65" charset="-120"/>
                        </a:rPr>
                        <a:t>Rev. 4</a:t>
                      </a:r>
                      <a:r>
                        <a:rPr lang="nb-NO" sz="1200" b="0" i="0" u="none" strike="noStrike" dirty="0">
                          <a:solidFill>
                            <a:srgbClr val="000000"/>
                          </a:solidFill>
                          <a:effectLst/>
                          <a:latin typeface="標楷體" panose="03000509000000000000" pitchFamily="65" charset="-120"/>
                          <a:ea typeface="標楷體" panose="03000509000000000000" pitchFamily="65" charset="-120"/>
                        </a:rPr>
                        <a:t> PE-10, PE-12, PE-13, PE-14, PE-15, PE-18</a:t>
                      </a:r>
                      <a:endParaRPr lang="nb-NO"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90351156"/>
                  </a:ext>
                </a:extLst>
              </a:tr>
            </a:tbl>
          </a:graphicData>
        </a:graphic>
      </p:graphicFrame>
    </p:spTree>
    <p:extLst>
      <p:ext uri="{BB962C8B-B14F-4D97-AF65-F5344CB8AC3E}">
        <p14:creationId xmlns:p14="http://schemas.microsoft.com/office/powerpoint/2010/main" val="648633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1DD953B3-0B60-4652-AC11-04BDF2E00874}"/>
              </a:ext>
            </a:extLst>
          </p:cNvPr>
          <p:cNvGraphicFramePr>
            <a:graphicFrameLocks noGrp="1"/>
          </p:cNvGraphicFramePr>
          <p:nvPr>
            <p:extLst>
              <p:ext uri="{D42A27DB-BD31-4B8C-83A1-F6EECF244321}">
                <p14:modId xmlns:p14="http://schemas.microsoft.com/office/powerpoint/2010/main" val="4112455789"/>
              </p:ext>
            </p:extLst>
          </p:nvPr>
        </p:nvGraphicFramePr>
        <p:xfrm>
          <a:off x="698472" y="1229031"/>
          <a:ext cx="11493528" cy="4076268"/>
        </p:xfrm>
        <a:graphic>
          <a:graphicData uri="http://schemas.openxmlformats.org/drawingml/2006/table">
            <a:tbl>
              <a:tblPr/>
              <a:tblGrid>
                <a:gridCol w="5746764">
                  <a:extLst>
                    <a:ext uri="{9D8B030D-6E8A-4147-A177-3AD203B41FA5}">
                      <a16:colId xmlns:a16="http://schemas.microsoft.com/office/drawing/2014/main" val="1429817289"/>
                    </a:ext>
                  </a:extLst>
                </a:gridCol>
                <a:gridCol w="5746764">
                  <a:extLst>
                    <a:ext uri="{9D8B030D-6E8A-4147-A177-3AD203B41FA5}">
                      <a16:colId xmlns:a16="http://schemas.microsoft.com/office/drawing/2014/main" val="2958029209"/>
                    </a:ext>
                  </a:extLst>
                </a:gridCol>
              </a:tblGrid>
              <a:tr h="544870">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800" b="1" i="0" u="none" strike="noStrike" dirty="0">
                          <a:solidFill>
                            <a:srgbClr val="FFFFFF"/>
                          </a:solidFill>
                          <a:effectLst/>
                          <a:latin typeface="標楷體" panose="03000509000000000000" pitchFamily="65" charset="-120"/>
                          <a:ea typeface="標楷體" panose="03000509000000000000" pitchFamily="65" charset="-120"/>
                        </a:rPr>
                        <a:t>資料保護與程式</a:t>
                      </a:r>
                      <a:r>
                        <a:rPr lang="en-US" altLang="zh-TW" sz="1800" b="1" i="0" u="none" strike="noStrike" dirty="0">
                          <a:solidFill>
                            <a:srgbClr val="FFFFFF"/>
                          </a:solidFill>
                          <a:effectLst/>
                          <a:latin typeface="標楷體" panose="03000509000000000000" pitchFamily="65" charset="-120"/>
                          <a:ea typeface="標楷體" panose="03000509000000000000" pitchFamily="65" charset="-120"/>
                        </a:rPr>
                        <a:t>Information Protection Processes and Procedures (PR.IP):</a:t>
                      </a:r>
                      <a:r>
                        <a:rPr lang="zh-TW" altLang="en-US" sz="18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8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sz="18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7030A0"/>
                    </a:solidFill>
                  </a:tcPr>
                </a:tc>
                <a:extLst>
                  <a:ext uri="{0D108BD9-81ED-4DB2-BD59-A6C34878D82A}">
                    <a16:rowId xmlns:a16="http://schemas.microsoft.com/office/drawing/2014/main" val="1447500542"/>
                  </a:ext>
                </a:extLst>
              </a:tr>
              <a:tr h="182829">
                <a:tc rowSpan="5">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PR.IP-6: </a:t>
                      </a:r>
                      <a:r>
                        <a:rPr lang="en-US" sz="1400" b="0" i="0" u="none" strike="noStrike" dirty="0">
                          <a:solidFill>
                            <a:srgbClr val="000000"/>
                          </a:solidFill>
                          <a:effectLst/>
                          <a:latin typeface="標楷體" panose="03000509000000000000" pitchFamily="65" charset="-120"/>
                          <a:ea typeface="標楷體" panose="03000509000000000000" pitchFamily="65" charset="-120"/>
                        </a:rPr>
                        <a:t>Data is destroyed according to policy</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根據政策銷毀數據</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200" b="0" i="0" u="none" strike="noStrike" dirty="0">
                          <a:solidFill>
                            <a:srgbClr val="000000"/>
                          </a:solidFill>
                          <a:effectLst/>
                          <a:latin typeface="標楷體" panose="03000509000000000000" pitchFamily="65" charset="-120"/>
                          <a:ea typeface="標楷體" panose="03000509000000000000" pitchFamily="65" charset="-120"/>
                        </a:rPr>
                        <a:t>BAI09.03, DSS05.06</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a:noFill/>
                    </a:lnB>
                    <a:solidFill>
                      <a:schemeClr val="bg1"/>
                    </a:solidFill>
                  </a:tcPr>
                </a:tc>
                <a:extLst>
                  <a:ext uri="{0D108BD9-81ED-4DB2-BD59-A6C34878D82A}">
                    <a16:rowId xmlns:a16="http://schemas.microsoft.com/office/drawing/2014/main" val="1491124776"/>
                  </a:ext>
                </a:extLst>
              </a:tr>
              <a:tr h="182829">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a:t>
                      </a:r>
                      <a:r>
                        <a:rPr lang="en-US" sz="1200" b="0" i="0" u="none" strike="noStrike" dirty="0">
                          <a:solidFill>
                            <a:srgbClr val="000000"/>
                          </a:solidFill>
                          <a:effectLst/>
                          <a:latin typeface="標楷體" panose="03000509000000000000" pitchFamily="65" charset="-120"/>
                          <a:ea typeface="標楷體" panose="03000509000000000000" pitchFamily="65" charset="-120"/>
                        </a:rPr>
                        <a:t> 4.3.4.4.4</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178771391"/>
                  </a:ext>
                </a:extLst>
              </a:tr>
              <a:tr h="182829">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62443-3-3:2013</a:t>
                      </a:r>
                      <a:r>
                        <a:rPr lang="en-US" sz="1200" b="0" i="0" u="none" strike="noStrike" dirty="0">
                          <a:solidFill>
                            <a:srgbClr val="000000"/>
                          </a:solidFill>
                          <a:effectLst/>
                          <a:latin typeface="標楷體" panose="03000509000000000000" pitchFamily="65" charset="-120"/>
                          <a:ea typeface="標楷體" panose="03000509000000000000" pitchFamily="65" charset="-120"/>
                        </a:rPr>
                        <a:t> SR 4.2</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684704977"/>
                  </a:ext>
                </a:extLst>
              </a:tr>
              <a:tr h="182829">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200" b="0" i="0" u="none" strike="noStrike" dirty="0">
                          <a:solidFill>
                            <a:srgbClr val="FF0000"/>
                          </a:solidFill>
                          <a:effectLst/>
                          <a:latin typeface="標楷體" panose="03000509000000000000" pitchFamily="65" charset="-120"/>
                          <a:ea typeface="標楷體" panose="03000509000000000000" pitchFamily="65" charset="-120"/>
                        </a:rPr>
                        <a:t>A.8.2.3, A.8.3.1, A.8.3.2, A.11.2.7</a:t>
                      </a:r>
                      <a:endParaRPr lang="it-IT" sz="1200" b="1" i="0" u="none" strike="noStrike" dirty="0">
                        <a:solidFill>
                          <a:srgbClr val="FF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389591874"/>
                  </a:ext>
                </a:extLst>
              </a:tr>
              <a:tr h="182829">
                <a:tc vMerge="1">
                  <a:txBody>
                    <a:bodyPr/>
                    <a:lstStyle/>
                    <a:p>
                      <a:endParaRPr lang="zh-TW" altLang="en-US"/>
                    </a:p>
                  </a:txBody>
                  <a:tcPr/>
                </a:tc>
                <a:tc>
                  <a:txBody>
                    <a:bodyPr/>
                    <a:lstStyle/>
                    <a:p>
                      <a:pPr algn="l" fontAlgn="ctr"/>
                      <a:r>
                        <a:rPr lang="en-US" sz="1200" b="1" i="0" u="none" strike="noStrike">
                          <a:solidFill>
                            <a:srgbClr val="000000"/>
                          </a:solidFill>
                          <a:effectLst/>
                          <a:latin typeface="標楷體" panose="03000509000000000000" pitchFamily="65" charset="-120"/>
                          <a:ea typeface="標楷體" panose="03000509000000000000" pitchFamily="65" charset="-120"/>
                        </a:rPr>
                        <a:t>·       NIST SP 800-53 Rev. 4</a:t>
                      </a:r>
                      <a:r>
                        <a:rPr lang="en-US" sz="1200" b="0" i="0" u="none" strike="noStrike">
                          <a:solidFill>
                            <a:srgbClr val="000000"/>
                          </a:solidFill>
                          <a:effectLst/>
                          <a:latin typeface="標楷體" panose="03000509000000000000" pitchFamily="65" charset="-120"/>
                          <a:ea typeface="標楷體" panose="03000509000000000000" pitchFamily="65" charset="-120"/>
                        </a:rPr>
                        <a:t> MP-6</a:t>
                      </a:r>
                      <a:endParaRPr lang="en-US" sz="1200" b="1" i="0" u="none" strike="noStrike">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34585530"/>
                  </a:ext>
                </a:extLst>
              </a:tr>
              <a:tr h="182829">
                <a:tc rowSpan="4">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PR.IP-7: </a:t>
                      </a:r>
                      <a:r>
                        <a:rPr lang="en-US" sz="1400" b="0" i="0" u="none" strike="noStrike" dirty="0">
                          <a:solidFill>
                            <a:srgbClr val="000000"/>
                          </a:solidFill>
                          <a:effectLst/>
                          <a:latin typeface="標楷體" panose="03000509000000000000" pitchFamily="65" charset="-120"/>
                          <a:ea typeface="標楷體" panose="03000509000000000000" pitchFamily="65" charset="-120"/>
                        </a:rPr>
                        <a:t>Protection processes are improved</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保護流程得到改進</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a:solidFill>
                            <a:srgbClr val="000000"/>
                          </a:solidFill>
                          <a:effectLst/>
                          <a:latin typeface="標楷體" panose="03000509000000000000" pitchFamily="65" charset="-120"/>
                          <a:ea typeface="標楷體" panose="03000509000000000000" pitchFamily="65" charset="-120"/>
                        </a:rPr>
                        <a:t>·       COBIT 5 </a:t>
                      </a:r>
                      <a:r>
                        <a:rPr lang="en-US" sz="1200" b="0" i="0" u="none" strike="noStrike">
                          <a:solidFill>
                            <a:srgbClr val="000000"/>
                          </a:solidFill>
                          <a:effectLst/>
                          <a:latin typeface="標楷體" panose="03000509000000000000" pitchFamily="65" charset="-120"/>
                          <a:ea typeface="標楷體" panose="03000509000000000000" pitchFamily="65" charset="-120"/>
                        </a:rPr>
                        <a:t>APO11.06, APO12.06, DSS04.05</a:t>
                      </a:r>
                      <a:endParaRPr lang="en-US" sz="1200" b="1" i="0" u="none" strike="noStrike">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316117668"/>
                  </a:ext>
                </a:extLst>
              </a:tr>
              <a:tr h="362872">
                <a:tc vMerge="1">
                  <a:txBody>
                    <a:bodyPr/>
                    <a:lstStyle/>
                    <a:p>
                      <a:endParaRPr lang="zh-TW" altLang="en-US"/>
                    </a:p>
                  </a:txBody>
                  <a:tcPr/>
                </a:tc>
                <a:tc>
                  <a:txBody>
                    <a:bodyPr/>
                    <a:lstStyle/>
                    <a:p>
                      <a:pPr algn="l" fontAlgn="ctr"/>
                      <a:r>
                        <a:rPr lang="en-US" sz="1200" b="1" i="0" u="none" strike="noStrike">
                          <a:solidFill>
                            <a:srgbClr val="000000"/>
                          </a:solidFill>
                          <a:effectLst/>
                          <a:latin typeface="標楷體" panose="03000509000000000000" pitchFamily="65" charset="-120"/>
                          <a:ea typeface="標楷體" panose="03000509000000000000" pitchFamily="65" charset="-120"/>
                        </a:rPr>
                        <a:t>·       ISA 62443-2-1:2009</a:t>
                      </a:r>
                      <a:r>
                        <a:rPr lang="en-US" sz="1200" b="0" i="0" u="none" strike="noStrike">
                          <a:solidFill>
                            <a:srgbClr val="000000"/>
                          </a:solidFill>
                          <a:effectLst/>
                          <a:latin typeface="標楷體" panose="03000509000000000000" pitchFamily="65" charset="-120"/>
                          <a:ea typeface="標楷體" panose="03000509000000000000" pitchFamily="65" charset="-120"/>
                        </a:rPr>
                        <a:t> 4.4.3.1, 4.4.3.2, 4.4.3.3, 4.4.3.4, 4.4.3.5, 4.4.3.6, 4.4.3.7, 4.4.3.8</a:t>
                      </a:r>
                      <a:endParaRPr lang="en-US" sz="1200" b="1" i="0" u="none" strike="noStrike">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191766217"/>
                  </a:ext>
                </a:extLst>
              </a:tr>
              <a:tr h="182829">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200" b="0" i="0" u="none" strike="noStrike" dirty="0">
                          <a:solidFill>
                            <a:srgbClr val="FF0000"/>
                          </a:solidFill>
                          <a:effectLst/>
                          <a:latin typeface="標楷體" panose="03000509000000000000" pitchFamily="65" charset="-120"/>
                          <a:ea typeface="標楷體" panose="03000509000000000000" pitchFamily="65" charset="-120"/>
                        </a:rPr>
                        <a:t>A.16.1.6, Clause 9, Clause 10</a:t>
                      </a:r>
                      <a:endParaRPr lang="it-IT" sz="1200" b="1" i="0" u="none" strike="noStrike" dirty="0">
                        <a:solidFill>
                          <a:srgbClr val="FF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680122635"/>
                  </a:ext>
                </a:extLst>
              </a:tr>
              <a:tr h="182829">
                <a:tc vMerge="1">
                  <a:txBody>
                    <a:bodyPr/>
                    <a:lstStyle/>
                    <a:p>
                      <a:endParaRPr lang="zh-TW" altLang="en-US"/>
                    </a:p>
                  </a:txBody>
                  <a:tcPr/>
                </a:tc>
                <a:tc>
                  <a:txBody>
                    <a:bodyPr/>
                    <a:lstStyle/>
                    <a:p>
                      <a:pPr algn="l" fontAlgn="ctr"/>
                      <a:r>
                        <a:rPr lang="en-US" sz="1200" b="1" i="0" u="none" strike="noStrike">
                          <a:solidFill>
                            <a:srgbClr val="000000"/>
                          </a:solidFill>
                          <a:effectLst/>
                          <a:latin typeface="標楷體" panose="03000509000000000000" pitchFamily="65" charset="-120"/>
                          <a:ea typeface="標楷體" panose="03000509000000000000" pitchFamily="65" charset="-120"/>
                        </a:rPr>
                        <a:t>·       NIST SP 800-53 Rev. 4 </a:t>
                      </a:r>
                      <a:r>
                        <a:rPr lang="en-US" sz="1200" b="0" i="0" u="none" strike="noStrike">
                          <a:solidFill>
                            <a:srgbClr val="000000"/>
                          </a:solidFill>
                          <a:effectLst/>
                          <a:latin typeface="標楷體" panose="03000509000000000000" pitchFamily="65" charset="-120"/>
                          <a:ea typeface="標楷體" panose="03000509000000000000" pitchFamily="65" charset="-120"/>
                        </a:rPr>
                        <a:t>CA-2, CA-7, CP-2, IR-8, PL-2, PM-6</a:t>
                      </a:r>
                      <a:endParaRPr lang="en-US" sz="1200" b="1" i="0" u="none" strike="noStrike">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002942111"/>
                  </a:ext>
                </a:extLst>
              </a:tr>
              <a:tr h="182829">
                <a:tc rowSpan="3">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PR.IP-8: </a:t>
                      </a:r>
                      <a:r>
                        <a:rPr lang="en-US" sz="1400" b="0" i="0" u="none" strike="noStrike" dirty="0">
                          <a:solidFill>
                            <a:srgbClr val="000000"/>
                          </a:solidFill>
                          <a:effectLst/>
                          <a:latin typeface="標楷體" panose="03000509000000000000" pitchFamily="65" charset="-120"/>
                          <a:ea typeface="標楷體" panose="03000509000000000000" pitchFamily="65" charset="-120"/>
                        </a:rPr>
                        <a:t>Effectiveness of protection technologies is shared </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保護技術的有效性是共享的</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a:solidFill>
                            <a:srgbClr val="000000"/>
                          </a:solidFill>
                          <a:effectLst/>
                          <a:latin typeface="標楷體" panose="03000509000000000000" pitchFamily="65" charset="-120"/>
                          <a:ea typeface="標楷體" panose="03000509000000000000" pitchFamily="65" charset="-120"/>
                        </a:rPr>
                        <a:t>·       COBIT 5 </a:t>
                      </a:r>
                      <a:r>
                        <a:rPr lang="en-US" sz="1200" b="0" i="0" u="none" strike="noStrike">
                          <a:solidFill>
                            <a:srgbClr val="000000"/>
                          </a:solidFill>
                          <a:effectLst/>
                          <a:latin typeface="標楷體" panose="03000509000000000000" pitchFamily="65" charset="-120"/>
                          <a:ea typeface="標楷體" panose="03000509000000000000" pitchFamily="65" charset="-120"/>
                        </a:rPr>
                        <a:t>BAI08.04, DSS03.04</a:t>
                      </a:r>
                      <a:endParaRPr lang="en-US" sz="1200" b="1" i="0" u="none" strike="noStrike">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096045153"/>
                  </a:ext>
                </a:extLst>
              </a:tr>
              <a:tr h="182829">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200" b="0" i="0" u="none" strike="noStrike" dirty="0">
                          <a:solidFill>
                            <a:srgbClr val="FF0000"/>
                          </a:solidFill>
                          <a:effectLst/>
                          <a:latin typeface="標楷體" panose="03000509000000000000" pitchFamily="65" charset="-120"/>
                          <a:ea typeface="標楷體" panose="03000509000000000000" pitchFamily="65" charset="-120"/>
                        </a:rPr>
                        <a:t>A.16.1.6 </a:t>
                      </a:r>
                      <a:endParaRPr lang="it-IT" sz="1200" b="1" i="0" u="none" strike="noStrike" dirty="0">
                        <a:solidFill>
                          <a:srgbClr val="FF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972177291"/>
                  </a:ext>
                </a:extLst>
              </a:tr>
              <a:tr h="182829">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 Rev. 4</a:t>
                      </a:r>
                      <a:r>
                        <a:rPr lang="en-US" sz="1200" b="0" i="0" u="none" strike="noStrike" dirty="0">
                          <a:solidFill>
                            <a:srgbClr val="000000"/>
                          </a:solidFill>
                          <a:effectLst/>
                          <a:latin typeface="標楷體" panose="03000509000000000000" pitchFamily="65" charset="-120"/>
                          <a:ea typeface="標楷體" panose="03000509000000000000" pitchFamily="65" charset="-120"/>
                        </a:rPr>
                        <a:t> AC-21, CA-7, SI-4</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45171837"/>
                  </a:ext>
                </a:extLst>
              </a:tr>
              <a:tr h="182829">
                <a:tc rowSpan="5">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PR.IP-9: </a:t>
                      </a:r>
                      <a:r>
                        <a:rPr lang="en-US" sz="1400" b="0" i="0" u="none" strike="noStrike" dirty="0">
                          <a:solidFill>
                            <a:srgbClr val="000000"/>
                          </a:solidFill>
                          <a:effectLst/>
                          <a:latin typeface="標楷體" panose="03000509000000000000" pitchFamily="65" charset="-120"/>
                          <a:ea typeface="標楷體" panose="03000509000000000000" pitchFamily="65" charset="-120"/>
                        </a:rPr>
                        <a:t>Response plans (Incident Response and Business Continuity) and recovery plans (Incident Recovery and Disaster Recovery) are in place and managed</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響應計劃（事件響應和業務連續性）和恢復計劃（事件恢復和災難恢復）已到位並管理</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a:solidFill>
                            <a:srgbClr val="000000"/>
                          </a:solidFill>
                          <a:effectLst/>
                          <a:latin typeface="標楷體" panose="03000509000000000000" pitchFamily="65" charset="-120"/>
                          <a:ea typeface="標楷體" panose="03000509000000000000" pitchFamily="65" charset="-120"/>
                        </a:rPr>
                        <a:t>·       CIS</a:t>
                      </a:r>
                      <a:r>
                        <a:rPr lang="en-US" sz="1200" b="0" i="0" u="none" strike="noStrike">
                          <a:solidFill>
                            <a:srgbClr val="000000"/>
                          </a:solidFill>
                          <a:effectLst/>
                          <a:latin typeface="標楷體" panose="03000509000000000000" pitchFamily="65" charset="-120"/>
                          <a:ea typeface="標楷體" panose="03000509000000000000" pitchFamily="65" charset="-120"/>
                        </a:rPr>
                        <a:t> </a:t>
                      </a:r>
                      <a:r>
                        <a:rPr lang="en-US" sz="1200" b="1" i="0" u="none" strike="noStrike">
                          <a:solidFill>
                            <a:srgbClr val="000000"/>
                          </a:solidFill>
                          <a:effectLst/>
                          <a:latin typeface="標楷體" panose="03000509000000000000" pitchFamily="65" charset="-120"/>
                          <a:ea typeface="標楷體" panose="03000509000000000000" pitchFamily="65" charset="-120"/>
                        </a:rPr>
                        <a:t>CSC </a:t>
                      </a:r>
                      <a:r>
                        <a:rPr lang="en-US" sz="1200" b="0" i="0" u="none" strike="noStrike">
                          <a:solidFill>
                            <a:srgbClr val="000000"/>
                          </a:solidFill>
                          <a:effectLst/>
                          <a:latin typeface="標楷體" panose="03000509000000000000" pitchFamily="65" charset="-120"/>
                          <a:ea typeface="標楷體" panose="03000509000000000000" pitchFamily="65" charset="-120"/>
                        </a:rPr>
                        <a:t>19</a:t>
                      </a:r>
                      <a:endParaRPr lang="en-US" sz="1200" b="1" i="0" u="none" strike="noStrike">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50129614"/>
                  </a:ext>
                </a:extLst>
              </a:tr>
              <a:tr h="182829">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200" b="0" i="0" u="none" strike="noStrike" dirty="0">
                          <a:solidFill>
                            <a:srgbClr val="000000"/>
                          </a:solidFill>
                          <a:effectLst/>
                          <a:latin typeface="標楷體" panose="03000509000000000000" pitchFamily="65" charset="-120"/>
                          <a:ea typeface="標楷體" panose="03000509000000000000" pitchFamily="65" charset="-120"/>
                        </a:rPr>
                        <a:t>APO12.06,</a:t>
                      </a:r>
                      <a:r>
                        <a:rPr lang="en-US" sz="1200" b="1" i="0" u="none" strike="noStrike" dirty="0">
                          <a:solidFill>
                            <a:srgbClr val="000000"/>
                          </a:solidFill>
                          <a:effectLst/>
                          <a:latin typeface="標楷體" panose="03000509000000000000" pitchFamily="65" charset="-120"/>
                          <a:ea typeface="標楷體" panose="03000509000000000000" pitchFamily="65" charset="-120"/>
                        </a:rPr>
                        <a:t> </a:t>
                      </a:r>
                      <a:r>
                        <a:rPr lang="en-US" sz="1200" b="0" i="0" u="none" strike="noStrike" dirty="0">
                          <a:solidFill>
                            <a:srgbClr val="000000"/>
                          </a:solidFill>
                          <a:effectLst/>
                          <a:latin typeface="標楷體" panose="03000509000000000000" pitchFamily="65" charset="-120"/>
                          <a:ea typeface="標楷體" panose="03000509000000000000" pitchFamily="65" charset="-120"/>
                        </a:rPr>
                        <a:t>DSS04.03</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249414849"/>
                  </a:ext>
                </a:extLst>
              </a:tr>
              <a:tr h="182829">
                <a:tc vMerge="1">
                  <a:txBody>
                    <a:bodyPr/>
                    <a:lstStyle/>
                    <a:p>
                      <a:endParaRPr lang="zh-TW" altLang="en-US"/>
                    </a:p>
                  </a:txBody>
                  <a:tcPr/>
                </a:tc>
                <a:tc>
                  <a:txBody>
                    <a:bodyPr/>
                    <a:lstStyle/>
                    <a:p>
                      <a:pPr algn="l" fontAlgn="ctr"/>
                      <a:r>
                        <a:rPr lang="en-US" sz="1200" b="1" i="0" u="none" strike="noStrike">
                          <a:solidFill>
                            <a:srgbClr val="000000"/>
                          </a:solidFill>
                          <a:effectLst/>
                          <a:latin typeface="標楷體" panose="03000509000000000000" pitchFamily="65" charset="-120"/>
                          <a:ea typeface="標楷體" panose="03000509000000000000" pitchFamily="65" charset="-120"/>
                        </a:rPr>
                        <a:t>·       ISA 62443-2-1:2009</a:t>
                      </a:r>
                      <a:r>
                        <a:rPr lang="en-US" sz="1200" b="0" i="0" u="none" strike="noStrike">
                          <a:solidFill>
                            <a:srgbClr val="000000"/>
                          </a:solidFill>
                          <a:effectLst/>
                          <a:latin typeface="標楷體" panose="03000509000000000000" pitchFamily="65" charset="-120"/>
                          <a:ea typeface="標楷體" panose="03000509000000000000" pitchFamily="65" charset="-120"/>
                        </a:rPr>
                        <a:t> 4.3.2.5.3, 4.3.4.5.1 </a:t>
                      </a:r>
                      <a:endParaRPr lang="en-US" sz="1200" b="1" i="0" u="none" strike="noStrike">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962632986"/>
                  </a:ext>
                </a:extLst>
              </a:tr>
              <a:tr h="182829">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200" b="0" i="0" u="none" strike="noStrike" dirty="0">
                          <a:solidFill>
                            <a:srgbClr val="FF0000"/>
                          </a:solidFill>
                          <a:effectLst/>
                          <a:latin typeface="標楷體" panose="03000509000000000000" pitchFamily="65" charset="-120"/>
                          <a:ea typeface="標楷體" panose="03000509000000000000" pitchFamily="65" charset="-120"/>
                        </a:rPr>
                        <a:t>A.16.1.1,</a:t>
                      </a:r>
                      <a:r>
                        <a:rPr lang="it-IT" sz="1200" b="1" i="0" u="none" strike="noStrike" dirty="0">
                          <a:solidFill>
                            <a:srgbClr val="FF0000"/>
                          </a:solidFill>
                          <a:effectLst/>
                          <a:latin typeface="標楷體" panose="03000509000000000000" pitchFamily="65" charset="-120"/>
                          <a:ea typeface="標楷體" panose="03000509000000000000" pitchFamily="65" charset="-120"/>
                        </a:rPr>
                        <a:t> </a:t>
                      </a:r>
                      <a:r>
                        <a:rPr lang="it-IT" sz="1200" b="0" i="0" u="none" strike="noStrike" dirty="0">
                          <a:solidFill>
                            <a:srgbClr val="FF0000"/>
                          </a:solidFill>
                          <a:effectLst/>
                          <a:latin typeface="標楷體" panose="03000509000000000000" pitchFamily="65" charset="-120"/>
                          <a:ea typeface="標楷體" panose="03000509000000000000" pitchFamily="65" charset="-120"/>
                        </a:rPr>
                        <a:t>A.17.1.1, A.17.1.2, A.17.1.3</a:t>
                      </a:r>
                      <a:endParaRPr lang="it-IT" sz="1200" b="1" i="0" u="none" strike="noStrike" dirty="0">
                        <a:solidFill>
                          <a:srgbClr val="FF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727658416"/>
                  </a:ext>
                </a:extLst>
              </a:tr>
              <a:tr h="362872">
                <a:tc vMerge="1">
                  <a:txBody>
                    <a:bodyPr/>
                    <a:lstStyle/>
                    <a:p>
                      <a:endParaRPr lang="zh-TW" altLang="en-US"/>
                    </a:p>
                  </a:txBody>
                  <a:tcPr/>
                </a:tc>
                <a:tc>
                  <a:txBody>
                    <a:bodyPr/>
                    <a:lstStyle/>
                    <a:p>
                      <a:pPr algn="l" fontAlgn="ctr"/>
                      <a:r>
                        <a:rPr lang="pt-BR" sz="1200" b="1" i="0" u="none" strike="noStrike" dirty="0">
                          <a:solidFill>
                            <a:srgbClr val="000000"/>
                          </a:solidFill>
                          <a:effectLst/>
                          <a:latin typeface="標楷體" panose="03000509000000000000" pitchFamily="65" charset="-120"/>
                          <a:ea typeface="標楷體" panose="03000509000000000000" pitchFamily="65" charset="-120"/>
                        </a:rPr>
                        <a:t>·       NIST SP 800-53</a:t>
                      </a:r>
                      <a:r>
                        <a:rPr lang="pt-BR" sz="1200" b="0" i="0" u="none" strike="noStrike" dirty="0">
                          <a:solidFill>
                            <a:srgbClr val="000000"/>
                          </a:solidFill>
                          <a:effectLst/>
                          <a:latin typeface="標楷體" panose="03000509000000000000" pitchFamily="65" charset="-120"/>
                          <a:ea typeface="標楷體" panose="03000509000000000000" pitchFamily="65" charset="-120"/>
                        </a:rPr>
                        <a:t> </a:t>
                      </a:r>
                      <a:r>
                        <a:rPr lang="pt-BR" sz="1200" b="1" i="0" u="none" strike="noStrike" dirty="0">
                          <a:solidFill>
                            <a:srgbClr val="000000"/>
                          </a:solidFill>
                          <a:effectLst/>
                          <a:latin typeface="標楷體" panose="03000509000000000000" pitchFamily="65" charset="-120"/>
                          <a:ea typeface="標楷體" panose="03000509000000000000" pitchFamily="65" charset="-120"/>
                        </a:rPr>
                        <a:t>Rev. 4</a:t>
                      </a:r>
                      <a:r>
                        <a:rPr lang="pt-BR" sz="1200" b="0" i="0" u="none" strike="noStrike" dirty="0">
                          <a:solidFill>
                            <a:srgbClr val="000000"/>
                          </a:solidFill>
                          <a:effectLst/>
                          <a:latin typeface="標楷體" panose="03000509000000000000" pitchFamily="65" charset="-120"/>
                          <a:ea typeface="標楷體" panose="03000509000000000000" pitchFamily="65" charset="-120"/>
                        </a:rPr>
                        <a:t> CP-2, CP-7, CP-12, CP-13, IR-7, IR-8, IR-9, PE-17</a:t>
                      </a:r>
                      <a:endParaRPr lang="pt-BR"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75202610"/>
                  </a:ext>
                </a:extLst>
              </a:tr>
            </a:tbl>
          </a:graphicData>
        </a:graphic>
      </p:graphicFrame>
    </p:spTree>
    <p:extLst>
      <p:ext uri="{BB962C8B-B14F-4D97-AF65-F5344CB8AC3E}">
        <p14:creationId xmlns:p14="http://schemas.microsoft.com/office/powerpoint/2010/main" val="399770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1DD953B3-0B60-4652-AC11-04BDF2E00874}"/>
              </a:ext>
            </a:extLst>
          </p:cNvPr>
          <p:cNvGraphicFramePr>
            <a:graphicFrameLocks noGrp="1"/>
          </p:cNvGraphicFramePr>
          <p:nvPr>
            <p:extLst>
              <p:ext uri="{D42A27DB-BD31-4B8C-83A1-F6EECF244321}">
                <p14:modId xmlns:p14="http://schemas.microsoft.com/office/powerpoint/2010/main" val="789680934"/>
              </p:ext>
            </p:extLst>
          </p:nvPr>
        </p:nvGraphicFramePr>
        <p:xfrm>
          <a:off x="609600" y="1435508"/>
          <a:ext cx="11493528" cy="3882013"/>
        </p:xfrm>
        <a:graphic>
          <a:graphicData uri="http://schemas.openxmlformats.org/drawingml/2006/table">
            <a:tbl>
              <a:tblPr/>
              <a:tblGrid>
                <a:gridCol w="5746764">
                  <a:extLst>
                    <a:ext uri="{9D8B030D-6E8A-4147-A177-3AD203B41FA5}">
                      <a16:colId xmlns:a16="http://schemas.microsoft.com/office/drawing/2014/main" val="1429817289"/>
                    </a:ext>
                  </a:extLst>
                </a:gridCol>
                <a:gridCol w="5746764">
                  <a:extLst>
                    <a:ext uri="{9D8B030D-6E8A-4147-A177-3AD203B41FA5}">
                      <a16:colId xmlns:a16="http://schemas.microsoft.com/office/drawing/2014/main" val="2958029209"/>
                    </a:ext>
                  </a:extLst>
                </a:gridCol>
              </a:tblGrid>
              <a:tr h="544870">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800" b="1" i="0" u="none" strike="noStrike" dirty="0">
                          <a:solidFill>
                            <a:srgbClr val="FFFFFF"/>
                          </a:solidFill>
                          <a:effectLst/>
                          <a:latin typeface="標楷體" panose="03000509000000000000" pitchFamily="65" charset="-120"/>
                          <a:ea typeface="標楷體" panose="03000509000000000000" pitchFamily="65" charset="-120"/>
                        </a:rPr>
                        <a:t>資料保護與程式</a:t>
                      </a:r>
                      <a:r>
                        <a:rPr lang="en-US" altLang="zh-TW" sz="1800" b="1" i="0" u="none" strike="noStrike" dirty="0">
                          <a:solidFill>
                            <a:srgbClr val="FFFFFF"/>
                          </a:solidFill>
                          <a:effectLst/>
                          <a:latin typeface="標楷體" panose="03000509000000000000" pitchFamily="65" charset="-120"/>
                          <a:ea typeface="標楷體" panose="03000509000000000000" pitchFamily="65" charset="-120"/>
                        </a:rPr>
                        <a:t>Information Protection Processes and Procedures (PR.IP):</a:t>
                      </a:r>
                      <a:r>
                        <a:rPr lang="zh-TW" altLang="en-US" sz="18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8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sz="18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7030A0"/>
                    </a:solidFill>
                  </a:tcPr>
                </a:tc>
                <a:extLst>
                  <a:ext uri="{0D108BD9-81ED-4DB2-BD59-A6C34878D82A}">
                    <a16:rowId xmlns:a16="http://schemas.microsoft.com/office/drawing/2014/main" val="1447500542"/>
                  </a:ext>
                </a:extLst>
              </a:tr>
              <a:tr h="182829">
                <a:tc rowSpan="6">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PR.IP-10: </a:t>
                      </a:r>
                      <a:r>
                        <a:rPr lang="en-US" sz="1400" b="0" i="0" u="none" strike="noStrike" dirty="0">
                          <a:solidFill>
                            <a:srgbClr val="000000"/>
                          </a:solidFill>
                          <a:effectLst/>
                          <a:latin typeface="標楷體" panose="03000509000000000000" pitchFamily="65" charset="-120"/>
                          <a:ea typeface="標楷體" panose="03000509000000000000" pitchFamily="65" charset="-120"/>
                        </a:rPr>
                        <a:t>Response and recovery plans are tested</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測試回應和恢復計劃</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a:solidFill>
                            <a:srgbClr val="000000"/>
                          </a:solidFill>
                          <a:effectLst/>
                          <a:latin typeface="標楷體" panose="03000509000000000000" pitchFamily="65" charset="-120"/>
                          <a:ea typeface="標楷體" panose="03000509000000000000" pitchFamily="65" charset="-120"/>
                        </a:rPr>
                        <a:t>·       CIS</a:t>
                      </a:r>
                      <a:r>
                        <a:rPr lang="en-US" sz="1200" b="0" i="0" u="none" strike="noStrike">
                          <a:solidFill>
                            <a:srgbClr val="000000"/>
                          </a:solidFill>
                          <a:effectLst/>
                          <a:latin typeface="標楷體" panose="03000509000000000000" pitchFamily="65" charset="-120"/>
                          <a:ea typeface="標楷體" panose="03000509000000000000" pitchFamily="65" charset="-120"/>
                        </a:rPr>
                        <a:t> </a:t>
                      </a:r>
                      <a:r>
                        <a:rPr lang="en-US" sz="1200" b="1" i="0" u="none" strike="noStrike">
                          <a:solidFill>
                            <a:srgbClr val="000000"/>
                          </a:solidFill>
                          <a:effectLst/>
                          <a:latin typeface="標楷體" panose="03000509000000000000" pitchFamily="65" charset="-120"/>
                          <a:ea typeface="標楷體" panose="03000509000000000000" pitchFamily="65" charset="-120"/>
                        </a:rPr>
                        <a:t>CSC </a:t>
                      </a:r>
                      <a:r>
                        <a:rPr lang="en-US" sz="1200" b="0" i="0" u="none" strike="noStrike">
                          <a:solidFill>
                            <a:srgbClr val="000000"/>
                          </a:solidFill>
                          <a:effectLst/>
                          <a:latin typeface="標楷體" panose="03000509000000000000" pitchFamily="65" charset="-120"/>
                          <a:ea typeface="標楷體" panose="03000509000000000000" pitchFamily="65" charset="-120"/>
                        </a:rPr>
                        <a:t>19, 20</a:t>
                      </a:r>
                      <a:endParaRPr lang="en-US" sz="1200" b="1" i="0" u="none" strike="noStrike">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a:noFill/>
                    </a:lnB>
                    <a:solidFill>
                      <a:schemeClr val="bg1"/>
                    </a:solidFill>
                  </a:tcPr>
                </a:tc>
                <a:extLst>
                  <a:ext uri="{0D108BD9-81ED-4DB2-BD59-A6C34878D82A}">
                    <a16:rowId xmlns:a16="http://schemas.microsoft.com/office/drawing/2014/main" val="881605652"/>
                  </a:ext>
                </a:extLst>
              </a:tr>
              <a:tr h="182829">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200" b="0" i="0" u="none" strike="noStrike" dirty="0">
                          <a:solidFill>
                            <a:srgbClr val="000000"/>
                          </a:solidFill>
                          <a:effectLst/>
                          <a:latin typeface="標楷體" panose="03000509000000000000" pitchFamily="65" charset="-120"/>
                          <a:ea typeface="標楷體" panose="03000509000000000000" pitchFamily="65" charset="-120"/>
                        </a:rPr>
                        <a:t>DSS04.04</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591470439"/>
                  </a:ext>
                </a:extLst>
              </a:tr>
              <a:tr h="182829">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a:t>
                      </a:r>
                      <a:r>
                        <a:rPr lang="en-US" sz="1200" b="0" i="0" u="none" strike="noStrike" dirty="0">
                          <a:solidFill>
                            <a:srgbClr val="000000"/>
                          </a:solidFill>
                          <a:effectLst/>
                          <a:latin typeface="標楷體" panose="03000509000000000000" pitchFamily="65" charset="-120"/>
                          <a:ea typeface="標楷體" panose="03000509000000000000" pitchFamily="65" charset="-120"/>
                        </a:rPr>
                        <a:t> 4.3.2.5.7, 4.3.4.5.11</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079040726"/>
                  </a:ext>
                </a:extLst>
              </a:tr>
              <a:tr h="182829">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62443-3-3:2013</a:t>
                      </a:r>
                      <a:r>
                        <a:rPr lang="en-US" sz="1200" b="0" i="0" u="none" strike="noStrike" dirty="0">
                          <a:solidFill>
                            <a:srgbClr val="000000"/>
                          </a:solidFill>
                          <a:effectLst/>
                          <a:latin typeface="標楷體" panose="03000509000000000000" pitchFamily="65" charset="-120"/>
                          <a:ea typeface="標楷體" panose="03000509000000000000" pitchFamily="65" charset="-120"/>
                        </a:rPr>
                        <a:t> SR 3.3</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412079532"/>
                  </a:ext>
                </a:extLst>
              </a:tr>
              <a:tr h="182829">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200" b="0" i="0" u="none" strike="noStrike" dirty="0">
                          <a:solidFill>
                            <a:srgbClr val="FF0000"/>
                          </a:solidFill>
                          <a:effectLst/>
                          <a:latin typeface="標楷體" panose="03000509000000000000" pitchFamily="65" charset="-120"/>
                          <a:ea typeface="標楷體" panose="03000509000000000000" pitchFamily="65" charset="-120"/>
                        </a:rPr>
                        <a:t>A.17.1.3</a:t>
                      </a:r>
                      <a:endParaRPr lang="it-IT" sz="1200" b="1" i="0" u="none" strike="noStrike" dirty="0">
                        <a:solidFill>
                          <a:srgbClr val="FF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180878970"/>
                  </a:ext>
                </a:extLst>
              </a:tr>
              <a:tr h="182829">
                <a:tc vMerge="1">
                  <a:txBody>
                    <a:bodyPr/>
                    <a:lstStyle/>
                    <a:p>
                      <a:endParaRPr lang="zh-TW" altLang="en-US"/>
                    </a:p>
                  </a:txBody>
                  <a:tcPr/>
                </a:tc>
                <a:tc>
                  <a:txBody>
                    <a:bodyPr/>
                    <a:lstStyle/>
                    <a:p>
                      <a:pPr algn="l" fontAlgn="ctr"/>
                      <a:r>
                        <a:rPr lang="pt-BR" sz="1200" b="1" i="0" u="none" strike="noStrike" dirty="0">
                          <a:solidFill>
                            <a:srgbClr val="000000"/>
                          </a:solidFill>
                          <a:effectLst/>
                          <a:latin typeface="標楷體" panose="03000509000000000000" pitchFamily="65" charset="-120"/>
                          <a:ea typeface="標楷體" panose="03000509000000000000" pitchFamily="65" charset="-120"/>
                        </a:rPr>
                        <a:t>·       NIST SP 800-53 Rev. 4</a:t>
                      </a:r>
                      <a:r>
                        <a:rPr lang="pt-BR" sz="1200" b="0" i="0" u="none" strike="noStrike" dirty="0">
                          <a:solidFill>
                            <a:srgbClr val="000000"/>
                          </a:solidFill>
                          <a:effectLst/>
                          <a:latin typeface="標楷體" panose="03000509000000000000" pitchFamily="65" charset="-120"/>
                          <a:ea typeface="標楷體" panose="03000509000000000000" pitchFamily="65" charset="-120"/>
                        </a:rPr>
                        <a:t> CP-4, IR-3, PM-14</a:t>
                      </a:r>
                      <a:endParaRPr lang="pt-BR"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217763639"/>
                  </a:ext>
                </a:extLst>
              </a:tr>
              <a:tr h="182829">
                <a:tc rowSpan="5">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PR.IP-11: </a:t>
                      </a:r>
                      <a:r>
                        <a:rPr lang="en-US" sz="1400" b="0" i="0" u="none" strike="noStrike" dirty="0">
                          <a:solidFill>
                            <a:srgbClr val="000000"/>
                          </a:solidFill>
                          <a:effectLst/>
                          <a:latin typeface="標楷體" panose="03000509000000000000" pitchFamily="65" charset="-120"/>
                          <a:ea typeface="標楷體" panose="03000509000000000000" pitchFamily="65" charset="-120"/>
                        </a:rPr>
                        <a:t>Cybersecurity is included in human resources practices (e.g., </a:t>
                      </a:r>
                      <a:r>
                        <a:rPr lang="en-US" sz="1400" b="0" i="0" u="none" strike="noStrike" dirty="0" err="1">
                          <a:solidFill>
                            <a:srgbClr val="000000"/>
                          </a:solidFill>
                          <a:effectLst/>
                          <a:latin typeface="標楷體" panose="03000509000000000000" pitchFamily="65" charset="-120"/>
                          <a:ea typeface="標楷體" panose="03000509000000000000" pitchFamily="65" charset="-120"/>
                        </a:rPr>
                        <a:t>deprovisioning</a:t>
                      </a:r>
                      <a:r>
                        <a:rPr lang="en-US" sz="1400" b="0" i="0" u="none" strike="noStrike" dirty="0">
                          <a:solidFill>
                            <a:srgbClr val="000000"/>
                          </a:solidFill>
                          <a:effectLst/>
                          <a:latin typeface="標楷體" panose="03000509000000000000" pitchFamily="65" charset="-120"/>
                          <a:ea typeface="標楷體" panose="03000509000000000000" pitchFamily="65" charset="-120"/>
                        </a:rPr>
                        <a:t>, personnel screening)</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網路安全納入人力資源實務（例如取消設定、人員篩選）</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a:solidFill>
                            <a:srgbClr val="000000"/>
                          </a:solidFill>
                          <a:effectLst/>
                          <a:latin typeface="標楷體" panose="03000509000000000000" pitchFamily="65" charset="-120"/>
                          <a:ea typeface="標楷體" panose="03000509000000000000" pitchFamily="65" charset="-120"/>
                        </a:rPr>
                        <a:t>·       CIS</a:t>
                      </a:r>
                      <a:r>
                        <a:rPr lang="en-US" sz="1200" b="0" i="0" u="none" strike="noStrike">
                          <a:solidFill>
                            <a:srgbClr val="000000"/>
                          </a:solidFill>
                          <a:effectLst/>
                          <a:latin typeface="標楷體" panose="03000509000000000000" pitchFamily="65" charset="-120"/>
                          <a:ea typeface="標楷體" panose="03000509000000000000" pitchFamily="65" charset="-120"/>
                        </a:rPr>
                        <a:t> </a:t>
                      </a:r>
                      <a:r>
                        <a:rPr lang="en-US" sz="1200" b="1" i="0" u="none" strike="noStrike">
                          <a:solidFill>
                            <a:srgbClr val="000000"/>
                          </a:solidFill>
                          <a:effectLst/>
                          <a:latin typeface="標楷體" panose="03000509000000000000" pitchFamily="65" charset="-120"/>
                          <a:ea typeface="標楷體" panose="03000509000000000000" pitchFamily="65" charset="-120"/>
                        </a:rPr>
                        <a:t>CSC </a:t>
                      </a:r>
                      <a:r>
                        <a:rPr lang="en-US" sz="1200" b="0" i="0" u="none" strike="noStrike">
                          <a:solidFill>
                            <a:srgbClr val="000000"/>
                          </a:solidFill>
                          <a:effectLst/>
                          <a:latin typeface="標楷體" panose="03000509000000000000" pitchFamily="65" charset="-120"/>
                          <a:ea typeface="標楷體" panose="03000509000000000000" pitchFamily="65" charset="-120"/>
                        </a:rPr>
                        <a:t>5, 16</a:t>
                      </a:r>
                      <a:endParaRPr lang="en-US" sz="1200" b="1" i="0" u="none" strike="noStrike">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456899138"/>
                  </a:ext>
                </a:extLst>
              </a:tr>
              <a:tr h="182829">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200" b="0" i="0" u="none" strike="noStrike" dirty="0">
                          <a:solidFill>
                            <a:srgbClr val="000000"/>
                          </a:solidFill>
                          <a:effectLst/>
                          <a:latin typeface="標楷體" panose="03000509000000000000" pitchFamily="65" charset="-120"/>
                          <a:ea typeface="標楷體" panose="03000509000000000000" pitchFamily="65" charset="-120"/>
                        </a:rPr>
                        <a:t>APO07.01, APO07.02, APO07.03, APO07.04, APO07.05</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077910466"/>
                  </a:ext>
                </a:extLst>
              </a:tr>
              <a:tr h="182829">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a:t>
                      </a:r>
                      <a:r>
                        <a:rPr lang="en-US" sz="1200" b="0" i="0" u="none" strike="noStrike" dirty="0">
                          <a:solidFill>
                            <a:srgbClr val="000000"/>
                          </a:solidFill>
                          <a:effectLst/>
                          <a:latin typeface="標楷體" panose="03000509000000000000" pitchFamily="65" charset="-120"/>
                          <a:ea typeface="標楷體" panose="03000509000000000000" pitchFamily="65" charset="-120"/>
                        </a:rPr>
                        <a:t> 4.3.3.2.1, 4.3.3.2.2, 4.3.3.2.3</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613163617"/>
                  </a:ext>
                </a:extLst>
              </a:tr>
              <a:tr h="362872">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200" b="0" i="0" u="none" strike="noStrike" dirty="0">
                          <a:solidFill>
                            <a:srgbClr val="FF0000"/>
                          </a:solidFill>
                          <a:effectLst/>
                          <a:latin typeface="標楷體" panose="03000509000000000000" pitchFamily="65" charset="-120"/>
                          <a:ea typeface="標楷體" panose="03000509000000000000" pitchFamily="65" charset="-120"/>
                        </a:rPr>
                        <a:t>A.7.1.1, A.7.1.2, A.7.2.1, A.7.2.2, A.7.2.3, A.7.3.1, A.8.1.4 </a:t>
                      </a:r>
                      <a:endParaRPr lang="it-IT" sz="1200" b="1" i="0" u="none" strike="noStrike" dirty="0">
                        <a:solidFill>
                          <a:srgbClr val="FF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947454678"/>
                  </a:ext>
                </a:extLst>
              </a:tr>
              <a:tr h="362872">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 Rev. 4</a:t>
                      </a:r>
                      <a:r>
                        <a:rPr lang="en-US" sz="1200" b="0" i="0" u="none" strike="noStrike" dirty="0">
                          <a:solidFill>
                            <a:srgbClr val="000000"/>
                          </a:solidFill>
                          <a:effectLst/>
                          <a:latin typeface="標楷體" panose="03000509000000000000" pitchFamily="65" charset="-120"/>
                          <a:ea typeface="標楷體" panose="03000509000000000000" pitchFamily="65" charset="-120"/>
                        </a:rPr>
                        <a:t> PS-1, PS-2, PS-3, PS-4, PS-5, PS-6, PS-7, PS-8, SA-21 </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75286897"/>
                  </a:ext>
                </a:extLst>
              </a:tr>
              <a:tr h="182829">
                <a:tc rowSpan="4">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PR.IP-12: </a:t>
                      </a:r>
                      <a:r>
                        <a:rPr lang="en-US" sz="1400" b="0" i="0" u="none" strike="noStrike" dirty="0">
                          <a:solidFill>
                            <a:srgbClr val="000000"/>
                          </a:solidFill>
                          <a:effectLst/>
                          <a:latin typeface="標楷體" panose="03000509000000000000" pitchFamily="65" charset="-120"/>
                          <a:ea typeface="標楷體" panose="03000509000000000000" pitchFamily="65" charset="-120"/>
                        </a:rPr>
                        <a:t>A</a:t>
                      </a:r>
                      <a:r>
                        <a:rPr lang="en-US" sz="1400" b="1" i="0" u="none" strike="noStrike" dirty="0">
                          <a:solidFill>
                            <a:srgbClr val="000000"/>
                          </a:solidFill>
                          <a:effectLst/>
                          <a:latin typeface="標楷體" panose="03000509000000000000" pitchFamily="65" charset="-120"/>
                          <a:ea typeface="標楷體" panose="03000509000000000000" pitchFamily="65" charset="-120"/>
                        </a:rPr>
                        <a:t> </a:t>
                      </a:r>
                      <a:r>
                        <a:rPr lang="en-US" sz="1400" b="0" i="0" u="none" strike="noStrike" dirty="0">
                          <a:solidFill>
                            <a:srgbClr val="000000"/>
                          </a:solidFill>
                          <a:effectLst/>
                          <a:latin typeface="標楷體" panose="03000509000000000000" pitchFamily="65" charset="-120"/>
                          <a:ea typeface="標楷體" panose="03000509000000000000" pitchFamily="65" charset="-120"/>
                        </a:rPr>
                        <a:t>vulnerability management plan is developed and implemented</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制定並實施漏洞管理計劃</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200" b="1" i="0" u="none" strike="noStrike" dirty="0">
                          <a:solidFill>
                            <a:srgbClr val="000000"/>
                          </a:solidFill>
                          <a:effectLst/>
                          <a:latin typeface="標楷體" panose="03000509000000000000" pitchFamily="65" charset="-120"/>
                          <a:ea typeface="標楷體" panose="03000509000000000000" pitchFamily="65" charset="-120"/>
                        </a:rPr>
                        <a:t>·       CIS</a:t>
                      </a:r>
                      <a:r>
                        <a:rPr lang="fr-FR" sz="1200" b="0" i="0" u="none" strike="noStrike" dirty="0">
                          <a:solidFill>
                            <a:srgbClr val="000000"/>
                          </a:solidFill>
                          <a:effectLst/>
                          <a:latin typeface="標楷體" panose="03000509000000000000" pitchFamily="65" charset="-120"/>
                          <a:ea typeface="標楷體" panose="03000509000000000000" pitchFamily="65" charset="-120"/>
                        </a:rPr>
                        <a:t> </a:t>
                      </a:r>
                      <a:r>
                        <a:rPr lang="fr-FR" sz="1200" b="1" i="0" u="none" strike="noStrike" dirty="0">
                          <a:solidFill>
                            <a:srgbClr val="000000"/>
                          </a:solidFill>
                          <a:effectLst/>
                          <a:latin typeface="標楷體" panose="03000509000000000000" pitchFamily="65" charset="-120"/>
                          <a:ea typeface="標楷體" panose="03000509000000000000" pitchFamily="65" charset="-120"/>
                        </a:rPr>
                        <a:t>CSC </a:t>
                      </a:r>
                      <a:r>
                        <a:rPr lang="fr-FR" sz="1200" b="0" i="0" u="none" strike="noStrike" dirty="0">
                          <a:solidFill>
                            <a:srgbClr val="000000"/>
                          </a:solidFill>
                          <a:effectLst/>
                          <a:latin typeface="標楷體" panose="03000509000000000000" pitchFamily="65" charset="-120"/>
                          <a:ea typeface="標楷體" panose="03000509000000000000" pitchFamily="65" charset="-120"/>
                        </a:rPr>
                        <a:t>4, 18, 20</a:t>
                      </a:r>
                      <a:endParaRPr lang="fr-FR"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951135483"/>
                  </a:ext>
                </a:extLst>
              </a:tr>
              <a:tr h="182829">
                <a:tc vMerge="1">
                  <a:txBody>
                    <a:bodyPr/>
                    <a:lstStyle/>
                    <a:p>
                      <a:endParaRPr lang="zh-TW" altLang="en-US"/>
                    </a:p>
                  </a:txBody>
                  <a:tcPr/>
                </a:tc>
                <a:tc>
                  <a:txBody>
                    <a:bodyPr/>
                    <a:lstStyle/>
                    <a:p>
                      <a:pPr algn="l" fontAlgn="ctr"/>
                      <a:r>
                        <a:rPr lang="sv-SE" sz="1200" b="1" i="0" u="none" strike="noStrike" dirty="0">
                          <a:solidFill>
                            <a:srgbClr val="000000"/>
                          </a:solidFill>
                          <a:effectLst/>
                          <a:latin typeface="標楷體" panose="03000509000000000000" pitchFamily="65" charset="-120"/>
                          <a:ea typeface="標楷體" panose="03000509000000000000" pitchFamily="65" charset="-120"/>
                        </a:rPr>
                        <a:t>·       COBIT 5 </a:t>
                      </a:r>
                      <a:r>
                        <a:rPr lang="sv-SE" sz="1200" b="0" i="0" u="none" strike="noStrike" dirty="0">
                          <a:solidFill>
                            <a:srgbClr val="000000"/>
                          </a:solidFill>
                          <a:effectLst/>
                          <a:latin typeface="標楷體" panose="03000509000000000000" pitchFamily="65" charset="-120"/>
                          <a:ea typeface="標楷體" panose="03000509000000000000" pitchFamily="65" charset="-120"/>
                        </a:rPr>
                        <a:t>BAI03.10, DSS05.01, DSS05.02</a:t>
                      </a:r>
                      <a:endParaRPr lang="sv-SE"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436216921"/>
                  </a:ext>
                </a:extLst>
              </a:tr>
              <a:tr h="362872">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200" b="0" i="0" u="none" strike="noStrike" dirty="0">
                          <a:solidFill>
                            <a:srgbClr val="FF0000"/>
                          </a:solidFill>
                          <a:effectLst/>
                          <a:latin typeface="標楷體" panose="03000509000000000000" pitchFamily="65" charset="-120"/>
                          <a:ea typeface="標楷體" panose="03000509000000000000" pitchFamily="65" charset="-120"/>
                        </a:rPr>
                        <a:t>A.12.6.1, A.14.2.3, A.16.1.3, A.18.2.2, A.18.2.3</a:t>
                      </a:r>
                      <a:endParaRPr lang="it-IT" sz="1200" b="1" i="0" u="none" strike="noStrike" dirty="0">
                        <a:solidFill>
                          <a:srgbClr val="FF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811433920"/>
                  </a:ext>
                </a:extLst>
              </a:tr>
              <a:tr h="182829">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 Rev. 4</a:t>
                      </a:r>
                      <a:r>
                        <a:rPr lang="en-US" sz="1200" b="0" i="0" u="none" strike="noStrike" dirty="0">
                          <a:solidFill>
                            <a:srgbClr val="000000"/>
                          </a:solidFill>
                          <a:effectLst/>
                          <a:latin typeface="標楷體" panose="03000509000000000000" pitchFamily="65" charset="-120"/>
                          <a:ea typeface="標楷體" panose="03000509000000000000" pitchFamily="65" charset="-120"/>
                        </a:rPr>
                        <a:t> RA-3, RA-5, SI-2</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51089012"/>
                  </a:ext>
                </a:extLst>
              </a:tr>
            </a:tbl>
          </a:graphicData>
        </a:graphic>
      </p:graphicFrame>
    </p:spTree>
    <p:extLst>
      <p:ext uri="{BB962C8B-B14F-4D97-AF65-F5344CB8AC3E}">
        <p14:creationId xmlns:p14="http://schemas.microsoft.com/office/powerpoint/2010/main" val="6203911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5" y="202802"/>
            <a:ext cx="9668969" cy="954107"/>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資料保護與程式</a:t>
            </a:r>
            <a:r>
              <a:rPr lang="en-US" altLang="zh-TW" sz="2800" dirty="0">
                <a:latin typeface="標楷體" panose="03000509000000000000" pitchFamily="65" charset="-120"/>
                <a:ea typeface="標楷體" panose="03000509000000000000" pitchFamily="65" charset="-120"/>
              </a:rPr>
              <a:t>Information Protection Processes and Procedures (PR.IP):</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511509" y="3429000"/>
            <a:ext cx="11612562" cy="2400657"/>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A.17.1.3  </a:t>
            </a:r>
            <a:r>
              <a:rPr lang="en-US" altLang="zh-TW" b="1" dirty="0">
                <a:solidFill>
                  <a:srgbClr val="002060"/>
                </a:solidFill>
                <a:latin typeface="標楷體" panose="03000509000000000000" pitchFamily="65" charset="-120"/>
                <a:ea typeface="標楷體" panose="03000509000000000000" pitchFamily="65" charset="-120"/>
              </a:rPr>
              <a:t>Verify, Review &amp; Evaluate Information Security Continuity</a:t>
            </a:r>
          </a:p>
          <a:p>
            <a:pPr fontAlgn="ctr"/>
            <a:endParaRPr lang="en-US" altLang="zh-TW" b="1" dirty="0">
              <a:solidFill>
                <a:srgbClr val="002060"/>
              </a:solidFill>
              <a:latin typeface="標楷體" panose="03000509000000000000" pitchFamily="65" charset="-120"/>
              <a:ea typeface="標楷體" panose="03000509000000000000" pitchFamily="65" charset="-120"/>
            </a:endParaRPr>
          </a:p>
          <a:p>
            <a:pPr fontAlgn="ctr"/>
            <a:r>
              <a:rPr lang="zh-TW" altLang="en-US" b="1" dirty="0">
                <a:solidFill>
                  <a:srgbClr val="002060"/>
                </a:solidFill>
                <a:latin typeface="標楷體" panose="03000509000000000000" pitchFamily="65" charset="-120"/>
                <a:ea typeface="標楷體" panose="03000509000000000000" pitchFamily="65" charset="-120"/>
              </a:rPr>
              <a:t>驗證、審查和評估資訊安全連續性</a:t>
            </a:r>
            <a:endParaRPr lang="en-US" altLang="zh-TW" b="1" dirty="0">
              <a:solidFill>
                <a:srgbClr val="002060"/>
              </a:solidFill>
              <a:latin typeface="標楷體" panose="03000509000000000000" pitchFamily="65" charset="-120"/>
              <a:ea typeface="標楷體" panose="03000509000000000000" pitchFamily="65" charset="-120"/>
            </a:endParaRPr>
          </a:p>
          <a:p>
            <a:pPr fontAlgn="ct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組織必須定期驗證已建立和實施的資訊安全連續性控制，以確保它們在這些情況下有效。必須定期測試、審查和評估為資訊安全連續性而實施的控制措施，以確保它們能夠針對業務、技術和風險等級的變更進行維護。</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審計員希望看到有證據顯示：定期測試計劃和控制；計劃調用和解決方案所採取的行動以及吸取的教訓的日誌；定期審查和變更管理，以確保針對變更維持計畫。</a:t>
            </a:r>
          </a:p>
        </p:txBody>
      </p:sp>
      <p:sp>
        <p:nvSpPr>
          <p:cNvPr id="7" name="矩形 6"/>
          <p:cNvSpPr/>
          <p:nvPr/>
        </p:nvSpPr>
        <p:spPr>
          <a:xfrm>
            <a:off x="3343275" y="6211669"/>
            <a:ext cx="8534400" cy="646331"/>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https://www.isms.online/iso-27001/annex-a-17-information-security-aspects-of-business-continuity-management/</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a:extLst>
              <a:ext uri="{FF2B5EF4-FFF2-40B4-BE49-F238E27FC236}">
                <a16:creationId xmlns:a16="http://schemas.microsoft.com/office/drawing/2014/main" id="{7C74344F-BCD0-47AB-94D4-EB983C128EB8}"/>
              </a:ext>
            </a:extLst>
          </p:cNvPr>
          <p:cNvGraphicFramePr>
            <a:graphicFrameLocks noGrp="1"/>
          </p:cNvGraphicFramePr>
          <p:nvPr>
            <p:extLst>
              <p:ext uri="{D42A27DB-BD31-4B8C-83A1-F6EECF244321}">
                <p14:modId xmlns:p14="http://schemas.microsoft.com/office/powerpoint/2010/main" val="1931261263"/>
              </p:ext>
            </p:extLst>
          </p:nvPr>
        </p:nvGraphicFramePr>
        <p:xfrm>
          <a:off x="698472" y="1350781"/>
          <a:ext cx="11493528" cy="1700591"/>
        </p:xfrm>
        <a:graphic>
          <a:graphicData uri="http://schemas.openxmlformats.org/drawingml/2006/table">
            <a:tbl>
              <a:tblPr/>
              <a:tblGrid>
                <a:gridCol w="5746764">
                  <a:extLst>
                    <a:ext uri="{9D8B030D-6E8A-4147-A177-3AD203B41FA5}">
                      <a16:colId xmlns:a16="http://schemas.microsoft.com/office/drawing/2014/main" val="1429817289"/>
                    </a:ext>
                  </a:extLst>
                </a:gridCol>
                <a:gridCol w="5746764">
                  <a:extLst>
                    <a:ext uri="{9D8B030D-6E8A-4147-A177-3AD203B41FA5}">
                      <a16:colId xmlns:a16="http://schemas.microsoft.com/office/drawing/2014/main" val="2958029209"/>
                    </a:ext>
                  </a:extLst>
                </a:gridCol>
              </a:tblGrid>
              <a:tr h="544870">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8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8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sz="18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7030A0"/>
                    </a:solidFill>
                  </a:tcPr>
                </a:tc>
                <a:extLst>
                  <a:ext uri="{0D108BD9-81ED-4DB2-BD59-A6C34878D82A}">
                    <a16:rowId xmlns:a16="http://schemas.microsoft.com/office/drawing/2014/main" val="1447500542"/>
                  </a:ext>
                </a:extLst>
              </a:tr>
              <a:tr h="182829">
                <a:tc rowSpan="6">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PR.IP-10: </a:t>
                      </a:r>
                      <a:r>
                        <a:rPr lang="en-US" sz="1400" b="0" i="0" u="none" strike="noStrike" dirty="0">
                          <a:solidFill>
                            <a:srgbClr val="000000"/>
                          </a:solidFill>
                          <a:effectLst/>
                          <a:latin typeface="標楷體" panose="03000509000000000000" pitchFamily="65" charset="-120"/>
                          <a:ea typeface="標楷體" panose="03000509000000000000" pitchFamily="65" charset="-120"/>
                        </a:rPr>
                        <a:t>Response and recovery plans are tested</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測試回應和恢復計劃</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a:solidFill>
                            <a:srgbClr val="000000"/>
                          </a:solidFill>
                          <a:effectLst/>
                          <a:latin typeface="標楷體" panose="03000509000000000000" pitchFamily="65" charset="-120"/>
                          <a:ea typeface="標楷體" panose="03000509000000000000" pitchFamily="65" charset="-120"/>
                        </a:rPr>
                        <a:t>·       CIS</a:t>
                      </a:r>
                      <a:r>
                        <a:rPr lang="en-US" sz="1200" b="0" i="0" u="none" strike="noStrike">
                          <a:solidFill>
                            <a:srgbClr val="000000"/>
                          </a:solidFill>
                          <a:effectLst/>
                          <a:latin typeface="標楷體" panose="03000509000000000000" pitchFamily="65" charset="-120"/>
                          <a:ea typeface="標楷體" panose="03000509000000000000" pitchFamily="65" charset="-120"/>
                        </a:rPr>
                        <a:t> </a:t>
                      </a:r>
                      <a:r>
                        <a:rPr lang="en-US" sz="1200" b="1" i="0" u="none" strike="noStrike">
                          <a:solidFill>
                            <a:srgbClr val="000000"/>
                          </a:solidFill>
                          <a:effectLst/>
                          <a:latin typeface="標楷體" panose="03000509000000000000" pitchFamily="65" charset="-120"/>
                          <a:ea typeface="標楷體" panose="03000509000000000000" pitchFamily="65" charset="-120"/>
                        </a:rPr>
                        <a:t>CSC </a:t>
                      </a:r>
                      <a:r>
                        <a:rPr lang="en-US" sz="1200" b="0" i="0" u="none" strike="noStrike">
                          <a:solidFill>
                            <a:srgbClr val="000000"/>
                          </a:solidFill>
                          <a:effectLst/>
                          <a:latin typeface="標楷體" panose="03000509000000000000" pitchFamily="65" charset="-120"/>
                          <a:ea typeface="標楷體" panose="03000509000000000000" pitchFamily="65" charset="-120"/>
                        </a:rPr>
                        <a:t>19, 20</a:t>
                      </a:r>
                      <a:endParaRPr lang="en-US" sz="1200" b="1" i="0" u="none" strike="noStrike">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a:noFill/>
                    </a:lnB>
                    <a:solidFill>
                      <a:schemeClr val="bg1"/>
                    </a:solidFill>
                  </a:tcPr>
                </a:tc>
                <a:extLst>
                  <a:ext uri="{0D108BD9-81ED-4DB2-BD59-A6C34878D82A}">
                    <a16:rowId xmlns:a16="http://schemas.microsoft.com/office/drawing/2014/main" val="881605652"/>
                  </a:ext>
                </a:extLst>
              </a:tr>
              <a:tr h="182829">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200" b="0" i="0" u="none" strike="noStrike" dirty="0">
                          <a:solidFill>
                            <a:srgbClr val="000000"/>
                          </a:solidFill>
                          <a:effectLst/>
                          <a:latin typeface="標楷體" panose="03000509000000000000" pitchFamily="65" charset="-120"/>
                          <a:ea typeface="標楷體" panose="03000509000000000000" pitchFamily="65" charset="-120"/>
                        </a:rPr>
                        <a:t>DSS04.04</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591470439"/>
                  </a:ext>
                </a:extLst>
              </a:tr>
              <a:tr h="182829">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a:t>
                      </a:r>
                      <a:r>
                        <a:rPr lang="en-US" sz="1200" b="0" i="0" u="none" strike="noStrike" dirty="0">
                          <a:solidFill>
                            <a:srgbClr val="000000"/>
                          </a:solidFill>
                          <a:effectLst/>
                          <a:latin typeface="標楷體" panose="03000509000000000000" pitchFamily="65" charset="-120"/>
                          <a:ea typeface="標楷體" panose="03000509000000000000" pitchFamily="65" charset="-120"/>
                        </a:rPr>
                        <a:t> 4.3.2.5.7, 4.3.4.5.11</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079040726"/>
                  </a:ext>
                </a:extLst>
              </a:tr>
              <a:tr h="182829">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62443-3-3:2013</a:t>
                      </a:r>
                      <a:r>
                        <a:rPr lang="en-US" sz="1200" b="0" i="0" u="none" strike="noStrike" dirty="0">
                          <a:solidFill>
                            <a:srgbClr val="000000"/>
                          </a:solidFill>
                          <a:effectLst/>
                          <a:latin typeface="標楷體" panose="03000509000000000000" pitchFamily="65" charset="-120"/>
                          <a:ea typeface="標楷體" panose="03000509000000000000" pitchFamily="65" charset="-120"/>
                        </a:rPr>
                        <a:t> SR 3.3</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412079532"/>
                  </a:ext>
                </a:extLst>
              </a:tr>
              <a:tr h="182829">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200" b="0" i="0" u="none" strike="noStrike" dirty="0">
                          <a:solidFill>
                            <a:srgbClr val="FF0000"/>
                          </a:solidFill>
                          <a:effectLst/>
                          <a:latin typeface="標楷體" panose="03000509000000000000" pitchFamily="65" charset="-120"/>
                          <a:ea typeface="標楷體" panose="03000509000000000000" pitchFamily="65" charset="-120"/>
                        </a:rPr>
                        <a:t>A.17.1.3</a:t>
                      </a:r>
                      <a:endParaRPr lang="it-IT" sz="1200" b="1" i="0" u="none" strike="noStrike" dirty="0">
                        <a:solidFill>
                          <a:srgbClr val="FF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180878970"/>
                  </a:ext>
                </a:extLst>
              </a:tr>
              <a:tr h="227176">
                <a:tc vMerge="1">
                  <a:txBody>
                    <a:bodyPr/>
                    <a:lstStyle/>
                    <a:p>
                      <a:endParaRPr lang="zh-TW" altLang="en-US"/>
                    </a:p>
                  </a:txBody>
                  <a:tcPr/>
                </a:tc>
                <a:tc>
                  <a:txBody>
                    <a:bodyPr/>
                    <a:lstStyle/>
                    <a:p>
                      <a:pPr algn="l" fontAlgn="ctr"/>
                      <a:r>
                        <a:rPr lang="pt-BR" sz="1200" b="1" i="0" u="none" strike="noStrike" dirty="0">
                          <a:solidFill>
                            <a:srgbClr val="000000"/>
                          </a:solidFill>
                          <a:effectLst/>
                          <a:latin typeface="標楷體" panose="03000509000000000000" pitchFamily="65" charset="-120"/>
                          <a:ea typeface="標楷體" panose="03000509000000000000" pitchFamily="65" charset="-120"/>
                        </a:rPr>
                        <a:t>·       NIST SP 800-53 Rev. 4</a:t>
                      </a:r>
                      <a:r>
                        <a:rPr lang="pt-BR" sz="1200" b="0" i="0" u="none" strike="noStrike" dirty="0">
                          <a:solidFill>
                            <a:srgbClr val="000000"/>
                          </a:solidFill>
                          <a:effectLst/>
                          <a:latin typeface="標楷體" panose="03000509000000000000" pitchFamily="65" charset="-120"/>
                          <a:ea typeface="標楷體" panose="03000509000000000000" pitchFamily="65" charset="-120"/>
                        </a:rPr>
                        <a:t> CP-4, IR-3, PM-14</a:t>
                      </a:r>
                      <a:endParaRPr lang="pt-BR" sz="1200" b="1" i="0" u="none" strike="noStrike" dirty="0">
                        <a:solidFill>
                          <a:srgbClr val="000000"/>
                        </a:solidFill>
                        <a:effectLst/>
                        <a:latin typeface="標楷體" panose="03000509000000000000" pitchFamily="65" charset="-120"/>
                        <a:ea typeface="標楷體" panose="03000509000000000000" pitchFamily="65" charset="-120"/>
                      </a:endParaRPr>
                    </a:p>
                  </a:txBody>
                  <a:tcPr marL="2829" marR="2829" marT="2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217763639"/>
                  </a:ext>
                </a:extLst>
              </a:tr>
            </a:tbl>
          </a:graphicData>
        </a:graphic>
      </p:graphicFrame>
    </p:spTree>
    <p:extLst>
      <p:ext uri="{BB962C8B-B14F-4D97-AF65-F5344CB8AC3E}">
        <p14:creationId xmlns:p14="http://schemas.microsoft.com/office/powerpoint/2010/main" val="761388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0AFFDC16-C6AB-4BB9-ACE5-76F8248A1B2A}"/>
              </a:ext>
            </a:extLst>
          </p:cNvPr>
          <p:cNvGraphicFramePr>
            <a:graphicFrameLocks noGrp="1"/>
          </p:cNvGraphicFramePr>
          <p:nvPr>
            <p:extLst>
              <p:ext uri="{D42A27DB-BD31-4B8C-83A1-F6EECF244321}">
                <p14:modId xmlns:p14="http://schemas.microsoft.com/office/powerpoint/2010/main" val="2928779012"/>
              </p:ext>
            </p:extLst>
          </p:nvPr>
        </p:nvGraphicFramePr>
        <p:xfrm>
          <a:off x="1238864" y="1366680"/>
          <a:ext cx="10717162" cy="4460736"/>
        </p:xfrm>
        <a:graphic>
          <a:graphicData uri="http://schemas.openxmlformats.org/drawingml/2006/table">
            <a:tbl>
              <a:tblPr/>
              <a:tblGrid>
                <a:gridCol w="5358581">
                  <a:extLst>
                    <a:ext uri="{9D8B030D-6E8A-4147-A177-3AD203B41FA5}">
                      <a16:colId xmlns:a16="http://schemas.microsoft.com/office/drawing/2014/main" val="202265106"/>
                    </a:ext>
                  </a:extLst>
                </a:gridCol>
                <a:gridCol w="5358581">
                  <a:extLst>
                    <a:ext uri="{9D8B030D-6E8A-4147-A177-3AD203B41FA5}">
                      <a16:colId xmlns:a16="http://schemas.microsoft.com/office/drawing/2014/main" val="3498805196"/>
                    </a:ext>
                  </a:extLst>
                </a:gridCol>
              </a:tblGrid>
              <a:tr h="422791">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800" b="1" i="0" u="none" strike="noStrike" dirty="0">
                          <a:solidFill>
                            <a:srgbClr val="FFFFFF"/>
                          </a:solidFill>
                          <a:effectLst/>
                          <a:latin typeface="標楷體" panose="03000509000000000000" pitchFamily="65" charset="-120"/>
                          <a:ea typeface="標楷體" panose="03000509000000000000" pitchFamily="65" charset="-120"/>
                        </a:rPr>
                        <a:t>維護</a:t>
                      </a:r>
                      <a:r>
                        <a:rPr lang="en-US" altLang="zh-TW" sz="1800" b="1" i="0" u="none" strike="noStrike" dirty="0">
                          <a:solidFill>
                            <a:srgbClr val="FFFFFF"/>
                          </a:solidFill>
                          <a:effectLst/>
                          <a:latin typeface="標楷體" panose="03000509000000000000" pitchFamily="65" charset="-120"/>
                          <a:ea typeface="標楷體" panose="03000509000000000000" pitchFamily="65" charset="-120"/>
                        </a:rPr>
                        <a:t>Maintenance (PR.MA):</a:t>
                      </a:r>
                      <a:r>
                        <a:rPr lang="zh-TW" altLang="en-US" sz="18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8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sz="18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893452186"/>
                  </a:ext>
                </a:extLst>
              </a:tr>
              <a:tr h="409825">
                <a:tc rowSpan="4">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PR.MA-1:</a:t>
                      </a:r>
                      <a:r>
                        <a:rPr lang="en-US" sz="1600" b="0" i="0" u="none" strike="noStrike" dirty="0">
                          <a:solidFill>
                            <a:srgbClr val="000000"/>
                          </a:solidFill>
                          <a:effectLst/>
                          <a:latin typeface="標楷體" panose="03000509000000000000" pitchFamily="65" charset="-120"/>
                          <a:ea typeface="標楷體" panose="03000509000000000000" pitchFamily="65" charset="-120"/>
                        </a:rPr>
                        <a:t> Maintenance and repair of organizational assets are performed and logged, with approved and controlled tools</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使用經批准和受控的工具執行並記錄組織資產的維護和修復</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pt-BR" sz="1600" b="1" i="0" u="none" strike="noStrike">
                          <a:solidFill>
                            <a:srgbClr val="000000"/>
                          </a:solidFill>
                          <a:effectLst/>
                          <a:latin typeface="標楷體" panose="03000509000000000000" pitchFamily="65" charset="-120"/>
                          <a:ea typeface="標楷體" panose="03000509000000000000" pitchFamily="65" charset="-120"/>
                        </a:rPr>
                        <a:t>·       COBIT 5 </a:t>
                      </a:r>
                      <a:r>
                        <a:rPr lang="pt-BR" sz="1600" b="0" i="0" u="none" strike="noStrike">
                          <a:solidFill>
                            <a:srgbClr val="000000"/>
                          </a:solidFill>
                          <a:effectLst/>
                          <a:latin typeface="標楷體" panose="03000509000000000000" pitchFamily="65" charset="-120"/>
                          <a:ea typeface="標楷體" panose="03000509000000000000" pitchFamily="65" charset="-120"/>
                        </a:rPr>
                        <a:t>BAI03.10,</a:t>
                      </a:r>
                      <a:r>
                        <a:rPr lang="pt-BR" sz="1600" b="1" i="0" u="none" strike="noStrike">
                          <a:solidFill>
                            <a:srgbClr val="000000"/>
                          </a:solidFill>
                          <a:effectLst/>
                          <a:latin typeface="標楷體" panose="03000509000000000000" pitchFamily="65" charset="-120"/>
                          <a:ea typeface="標楷體" panose="03000509000000000000" pitchFamily="65" charset="-120"/>
                        </a:rPr>
                        <a:t> </a:t>
                      </a:r>
                      <a:r>
                        <a:rPr lang="pt-BR" sz="1600" b="0" i="0" u="none" strike="noStrike">
                          <a:solidFill>
                            <a:srgbClr val="000000"/>
                          </a:solidFill>
                          <a:effectLst/>
                          <a:latin typeface="標楷體" panose="03000509000000000000" pitchFamily="65" charset="-120"/>
                          <a:ea typeface="標楷體" panose="03000509000000000000" pitchFamily="65" charset="-120"/>
                        </a:rPr>
                        <a:t>BAI09.02,</a:t>
                      </a:r>
                      <a:r>
                        <a:rPr lang="pt-BR" sz="1600" b="1" i="0" u="none" strike="noStrike">
                          <a:solidFill>
                            <a:srgbClr val="000000"/>
                          </a:solidFill>
                          <a:effectLst/>
                          <a:latin typeface="標楷體" panose="03000509000000000000" pitchFamily="65" charset="-120"/>
                          <a:ea typeface="標楷體" panose="03000509000000000000" pitchFamily="65" charset="-120"/>
                        </a:rPr>
                        <a:t> </a:t>
                      </a:r>
                      <a:r>
                        <a:rPr lang="pt-BR" sz="1600" b="0" i="0" u="none" strike="noStrike">
                          <a:solidFill>
                            <a:srgbClr val="000000"/>
                          </a:solidFill>
                          <a:effectLst/>
                          <a:latin typeface="標楷體" panose="03000509000000000000" pitchFamily="65" charset="-120"/>
                          <a:ea typeface="標楷體" panose="03000509000000000000" pitchFamily="65" charset="-120"/>
                        </a:rPr>
                        <a:t>BAI09.03, DSS01.05</a:t>
                      </a:r>
                      <a:endParaRPr lang="pt-BR" sz="1600" b="1"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255267034"/>
                  </a:ext>
                </a:extLst>
              </a:tr>
              <a:tr h="409825">
                <a:tc vMerge="1">
                  <a:txBody>
                    <a:bodyPr/>
                    <a:lstStyle/>
                    <a:p>
                      <a:endParaRPr lang="zh-TW" altLang="en-US"/>
                    </a:p>
                  </a:txBody>
                  <a:tcPr/>
                </a:tc>
                <a:tc>
                  <a:txBody>
                    <a:bodyPr/>
                    <a:lstStyle/>
                    <a:p>
                      <a:pPr algn="l" fontAlgn="ctr"/>
                      <a:r>
                        <a:rPr lang="en-US" sz="1600" b="1" i="0" u="none" strike="noStrike">
                          <a:solidFill>
                            <a:srgbClr val="000000"/>
                          </a:solidFill>
                          <a:effectLst/>
                          <a:latin typeface="標楷體" panose="03000509000000000000" pitchFamily="65" charset="-120"/>
                          <a:ea typeface="標楷體" panose="03000509000000000000" pitchFamily="65" charset="-120"/>
                        </a:rPr>
                        <a:t>·       ISA 62443-2-1:2009</a:t>
                      </a:r>
                      <a:r>
                        <a:rPr lang="en-US" sz="1600" b="0" i="0" u="none" strike="noStrike">
                          <a:solidFill>
                            <a:srgbClr val="000000"/>
                          </a:solidFill>
                          <a:effectLst/>
                          <a:latin typeface="標楷體" panose="03000509000000000000" pitchFamily="65" charset="-120"/>
                          <a:ea typeface="標楷體" panose="03000509000000000000" pitchFamily="65" charset="-120"/>
                        </a:rPr>
                        <a:t> 4.3.3.3.7</a:t>
                      </a:r>
                      <a:endParaRPr lang="en-US" sz="1600" b="1"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41310910"/>
                  </a:ext>
                </a:extLst>
              </a:tr>
              <a:tr h="409825">
                <a:tc vMerge="1">
                  <a:txBody>
                    <a:bodyPr/>
                    <a:lstStyle/>
                    <a:p>
                      <a:endParaRPr lang="zh-TW" altLang="en-US"/>
                    </a:p>
                  </a:txBody>
                  <a:tcPr/>
                </a:tc>
                <a:tc>
                  <a:txBody>
                    <a:bodyPr/>
                    <a:lstStyle/>
                    <a:p>
                      <a:pPr algn="l" fontAlgn="ctr"/>
                      <a:r>
                        <a:rPr lang="it-IT" sz="1600" b="1" i="0" u="none" strike="noStrike" dirty="0">
                          <a:solidFill>
                            <a:srgbClr val="FF0000"/>
                          </a:solidFill>
                          <a:effectLst/>
                          <a:latin typeface="標楷體" panose="03000509000000000000" pitchFamily="65" charset="-120"/>
                          <a:ea typeface="標楷體" panose="03000509000000000000" pitchFamily="65" charset="-120"/>
                        </a:rPr>
                        <a:t>·       ISO/IEC 27001:2013</a:t>
                      </a:r>
                      <a:r>
                        <a:rPr lang="it-IT" sz="1600" b="0" i="0" u="none" strike="noStrike" dirty="0">
                          <a:solidFill>
                            <a:srgbClr val="FF0000"/>
                          </a:solidFill>
                          <a:effectLst/>
                          <a:latin typeface="標楷體" panose="03000509000000000000" pitchFamily="65" charset="-120"/>
                          <a:ea typeface="標楷體" panose="03000509000000000000" pitchFamily="65" charset="-120"/>
                        </a:rPr>
                        <a:t> A.11.1.2, A.11.2.4, A.11.2.5, A.11.2.6</a:t>
                      </a:r>
                      <a:endParaRPr lang="it-IT" sz="1600" b="1" i="0" u="none" strike="noStrike" dirty="0">
                        <a:solidFill>
                          <a:srgbClr val="FF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243393542"/>
                  </a:ext>
                </a:extLst>
              </a:tr>
              <a:tr h="409825">
                <a:tc vMerge="1">
                  <a:txBody>
                    <a:bodyPr/>
                    <a:lstStyle/>
                    <a:p>
                      <a:endParaRPr lang="zh-TW" altLang="en-US"/>
                    </a:p>
                  </a:txBody>
                  <a:tcPr/>
                </a:tc>
                <a:tc>
                  <a:txBody>
                    <a:bodyPr/>
                    <a:lstStyle/>
                    <a:p>
                      <a:pPr algn="l" fontAlgn="ctr"/>
                      <a:r>
                        <a:rPr lang="it-IT" sz="1600" b="1" i="0" u="none" strike="noStrike" dirty="0">
                          <a:solidFill>
                            <a:srgbClr val="000000"/>
                          </a:solidFill>
                          <a:effectLst/>
                          <a:latin typeface="標楷體" panose="03000509000000000000" pitchFamily="65" charset="-120"/>
                          <a:ea typeface="標楷體" panose="03000509000000000000" pitchFamily="65" charset="-120"/>
                        </a:rPr>
                        <a:t>·       NIST SP 800-53 Rev. 4</a:t>
                      </a:r>
                      <a:r>
                        <a:rPr lang="it-IT" sz="1600" b="0" i="0" u="none" strike="noStrike" dirty="0">
                          <a:solidFill>
                            <a:srgbClr val="000000"/>
                          </a:solidFill>
                          <a:effectLst/>
                          <a:latin typeface="標楷體" panose="03000509000000000000" pitchFamily="65" charset="-120"/>
                          <a:ea typeface="標楷體" panose="03000509000000000000" pitchFamily="65" charset="-120"/>
                        </a:rPr>
                        <a:t> MA-2, MA-3, MA-5, MA-6</a:t>
                      </a:r>
                      <a:endParaRPr lang="it-IT" sz="16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56832469"/>
                  </a:ext>
                </a:extLst>
              </a:tr>
              <a:tr h="409825">
                <a:tc rowSpan="5">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PR.MA-2: </a:t>
                      </a:r>
                      <a:r>
                        <a:rPr lang="en-US" sz="1600" b="0" i="0" u="none" strike="noStrike" dirty="0">
                          <a:solidFill>
                            <a:srgbClr val="000000"/>
                          </a:solidFill>
                          <a:effectLst/>
                          <a:latin typeface="標楷體" panose="03000509000000000000" pitchFamily="65" charset="-120"/>
                          <a:ea typeface="標楷體" panose="03000509000000000000" pitchFamily="65" charset="-120"/>
                        </a:rPr>
                        <a:t>Remote maintenance of organizational assets is approved, logged, and performed in a manner that prevents unauthorized access</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以防止未經授權的存取的方式批准、記錄和執行組織資產的遠端維護</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       CIS</a:t>
                      </a:r>
                      <a:r>
                        <a:rPr lang="en-US" sz="1600" b="0" i="0" u="none" strike="noStrike" dirty="0">
                          <a:solidFill>
                            <a:srgbClr val="000000"/>
                          </a:solidFill>
                          <a:effectLst/>
                          <a:latin typeface="標楷體" panose="03000509000000000000" pitchFamily="65" charset="-120"/>
                          <a:ea typeface="標楷體" panose="03000509000000000000" pitchFamily="65" charset="-120"/>
                        </a:rPr>
                        <a:t> </a:t>
                      </a:r>
                      <a:r>
                        <a:rPr lang="en-US" sz="1600" b="1" i="0" u="none" strike="noStrike" dirty="0">
                          <a:solidFill>
                            <a:srgbClr val="000000"/>
                          </a:solidFill>
                          <a:effectLst/>
                          <a:latin typeface="標楷體" panose="03000509000000000000" pitchFamily="65" charset="-120"/>
                          <a:ea typeface="標楷體" panose="03000509000000000000" pitchFamily="65" charset="-120"/>
                        </a:rPr>
                        <a:t>CSC </a:t>
                      </a:r>
                      <a:r>
                        <a:rPr lang="en-US" sz="1600" b="0" i="0" u="none" strike="noStrike" dirty="0">
                          <a:solidFill>
                            <a:srgbClr val="000000"/>
                          </a:solidFill>
                          <a:effectLst/>
                          <a:latin typeface="標楷體" panose="03000509000000000000" pitchFamily="65" charset="-120"/>
                          <a:ea typeface="標楷體" panose="03000509000000000000" pitchFamily="65" charset="-120"/>
                        </a:rPr>
                        <a:t>3, 5</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39440287"/>
                  </a:ext>
                </a:extLst>
              </a:tr>
              <a:tr h="409825">
                <a:tc vMerge="1">
                  <a:txBody>
                    <a:bodyPr/>
                    <a:lstStyle/>
                    <a:p>
                      <a:endParaRPr lang="zh-TW" altLang="en-US"/>
                    </a:p>
                  </a:txBody>
                  <a:tcPr/>
                </a:tc>
                <a:tc>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600" b="0" i="0" u="none" strike="noStrike" dirty="0">
                          <a:solidFill>
                            <a:srgbClr val="000000"/>
                          </a:solidFill>
                          <a:effectLst/>
                          <a:latin typeface="標楷體" panose="03000509000000000000" pitchFamily="65" charset="-120"/>
                          <a:ea typeface="標楷體" panose="03000509000000000000" pitchFamily="65" charset="-120"/>
                        </a:rPr>
                        <a:t>DSS05.04</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18833391"/>
                  </a:ext>
                </a:extLst>
              </a:tr>
              <a:tr h="409825">
                <a:tc vMerge="1">
                  <a:txBody>
                    <a:bodyPr/>
                    <a:lstStyle/>
                    <a:p>
                      <a:endParaRPr lang="zh-TW" altLang="en-US"/>
                    </a:p>
                  </a:txBody>
                  <a:tcPr/>
                </a:tc>
                <a:tc>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       ISA 62443-2-1:2009</a:t>
                      </a:r>
                      <a:r>
                        <a:rPr lang="en-US" sz="1600" b="0" i="0" u="none" strike="noStrike" dirty="0">
                          <a:solidFill>
                            <a:srgbClr val="000000"/>
                          </a:solidFill>
                          <a:effectLst/>
                          <a:latin typeface="標楷體" panose="03000509000000000000" pitchFamily="65" charset="-120"/>
                          <a:ea typeface="標楷體" panose="03000509000000000000" pitchFamily="65" charset="-120"/>
                        </a:rPr>
                        <a:t> 4.3.3.6.5, 4.3.3.6.6, 4.3.3.6.7, 4.3.3.6.8</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098101067"/>
                  </a:ext>
                </a:extLst>
              </a:tr>
              <a:tr h="409825">
                <a:tc vMerge="1">
                  <a:txBody>
                    <a:bodyPr/>
                    <a:lstStyle/>
                    <a:p>
                      <a:endParaRPr lang="zh-TW" altLang="en-US"/>
                    </a:p>
                  </a:txBody>
                  <a:tcPr/>
                </a:tc>
                <a:tc>
                  <a:txBody>
                    <a:bodyPr/>
                    <a:lstStyle/>
                    <a:p>
                      <a:pPr algn="l" fontAlgn="ctr"/>
                      <a:r>
                        <a:rPr lang="it-IT" sz="16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600" b="0" i="0" u="none" strike="noStrike" dirty="0">
                          <a:solidFill>
                            <a:srgbClr val="FF0000"/>
                          </a:solidFill>
                          <a:effectLst/>
                          <a:latin typeface="標楷體" panose="03000509000000000000" pitchFamily="65" charset="-120"/>
                          <a:ea typeface="標楷體" panose="03000509000000000000" pitchFamily="65" charset="-120"/>
                        </a:rPr>
                        <a:t>A.11.2.4, A.15.1.1, A.15.2.1</a:t>
                      </a:r>
                      <a:endParaRPr lang="it-IT" sz="1600" b="1" i="0" u="none" strike="noStrike" dirty="0">
                        <a:solidFill>
                          <a:srgbClr val="FF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219587194"/>
                  </a:ext>
                </a:extLst>
              </a:tr>
              <a:tr h="409825">
                <a:tc vMerge="1">
                  <a:txBody>
                    <a:bodyPr/>
                    <a:lstStyle/>
                    <a:p>
                      <a:endParaRPr lang="zh-TW" altLang="en-US"/>
                    </a:p>
                  </a:txBody>
                  <a:tcPr/>
                </a:tc>
                <a:tc>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       NIST SP 800-53 Rev. 4 </a:t>
                      </a:r>
                      <a:r>
                        <a:rPr lang="en-US" sz="1600" b="0" i="0" u="none" strike="noStrike" dirty="0">
                          <a:solidFill>
                            <a:srgbClr val="000000"/>
                          </a:solidFill>
                          <a:effectLst/>
                          <a:latin typeface="標楷體" panose="03000509000000000000" pitchFamily="65" charset="-120"/>
                          <a:ea typeface="標楷體" panose="03000509000000000000" pitchFamily="65" charset="-120"/>
                        </a:rPr>
                        <a:t>MA-4</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34781395"/>
                  </a:ext>
                </a:extLst>
              </a:tr>
            </a:tbl>
          </a:graphicData>
        </a:graphic>
      </p:graphicFrame>
    </p:spTree>
    <p:extLst>
      <p:ext uri="{BB962C8B-B14F-4D97-AF65-F5344CB8AC3E}">
        <p14:creationId xmlns:p14="http://schemas.microsoft.com/office/powerpoint/2010/main" val="2013053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697198908"/>
              </p:ext>
            </p:extLst>
          </p:nvPr>
        </p:nvGraphicFramePr>
        <p:xfrm>
          <a:off x="1154747" y="903614"/>
          <a:ext cx="10805650" cy="5633885"/>
        </p:xfrm>
        <a:graphic>
          <a:graphicData uri="http://schemas.openxmlformats.org/drawingml/2006/table">
            <a:tbl>
              <a:tblPr firstRow="1" bandRow="1">
                <a:tableStyleId>{5C22544A-7EE6-4342-B048-85BDC9FD1C3A}</a:tableStyleId>
              </a:tblPr>
              <a:tblGrid>
                <a:gridCol w="3176915">
                  <a:extLst>
                    <a:ext uri="{9D8B030D-6E8A-4147-A177-3AD203B41FA5}">
                      <a16:colId xmlns:a16="http://schemas.microsoft.com/office/drawing/2014/main" val="2865291928"/>
                    </a:ext>
                  </a:extLst>
                </a:gridCol>
                <a:gridCol w="7628735">
                  <a:extLst>
                    <a:ext uri="{9D8B030D-6E8A-4147-A177-3AD203B41FA5}">
                      <a16:colId xmlns:a16="http://schemas.microsoft.com/office/drawing/2014/main" val="3773730077"/>
                    </a:ext>
                  </a:extLst>
                </a:gridCol>
              </a:tblGrid>
              <a:tr h="305867">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dirty="0"/>
                        <a:t>識別</a:t>
                      </a:r>
                      <a:r>
                        <a:rPr lang="en-US" altLang="zh-TW" sz="1400" dirty="0"/>
                        <a:t>(Identify)</a:t>
                      </a:r>
                      <a:r>
                        <a:rPr lang="zh-TW" altLang="en-US" sz="1400" dirty="0"/>
                        <a:t> </a:t>
                      </a:r>
                      <a:r>
                        <a:rPr lang="en-US" altLang="zh-TW" sz="1400" dirty="0"/>
                        <a:t>ID</a:t>
                      </a:r>
                      <a:endParaRPr lang="zh-TW" altLang="en-US" sz="1400" dirty="0"/>
                    </a:p>
                  </a:txBody>
                  <a:tcPr marL="68580" marR="68580" marT="34290" marB="34290">
                    <a:lnB w="12700" cap="flat" cmpd="sng" algn="ctr">
                      <a:solidFill>
                        <a:schemeClr val="tx1"/>
                      </a:solidFill>
                      <a:prstDash val="solid"/>
                      <a:round/>
                      <a:headEnd type="none" w="med" len="med"/>
                      <a:tailEnd type="none" w="med" len="med"/>
                    </a:lnB>
                    <a:solidFill>
                      <a:srgbClr val="002060"/>
                    </a:solidFill>
                  </a:tcPr>
                </a:tc>
                <a:tc hMerge="1">
                  <a:txBody>
                    <a:bodyPr/>
                    <a:lstStyle/>
                    <a:p>
                      <a:endParaRPr lang="zh-TW" altLang="en-US" dirty="0"/>
                    </a:p>
                  </a:txBody>
                  <a:tcPr/>
                </a:tc>
                <a:extLst>
                  <a:ext uri="{0D108BD9-81ED-4DB2-BD59-A6C34878D82A}">
                    <a16:rowId xmlns:a16="http://schemas.microsoft.com/office/drawing/2014/main" val="4206740333"/>
                  </a:ext>
                </a:extLst>
              </a:tr>
              <a:tr h="1000269">
                <a:tc>
                  <a:txBody>
                    <a:bodyPr/>
                    <a:lstStyle/>
                    <a:p>
                      <a:r>
                        <a:rPr lang="zh-TW" altLang="en-US" sz="1400" b="1" dirty="0">
                          <a:solidFill>
                            <a:srgbClr val="FF0000"/>
                          </a:solidFill>
                          <a:effectLst/>
                        </a:rPr>
                        <a:t>資產管理</a:t>
                      </a:r>
                      <a:endParaRPr lang="en-US" altLang="zh-TW" sz="1400" b="1" dirty="0">
                        <a:solidFill>
                          <a:srgbClr val="FF0000"/>
                        </a:solidFill>
                        <a:effectLst/>
                      </a:endParaRPr>
                    </a:p>
                    <a:p>
                      <a:r>
                        <a:rPr lang="en-US" altLang="zh-TW" sz="1400" b="1" dirty="0">
                          <a:solidFill>
                            <a:srgbClr val="FF0000"/>
                          </a:solidFill>
                          <a:effectLst/>
                        </a:rPr>
                        <a:t>Asset Management</a:t>
                      </a:r>
                    </a:p>
                    <a:p>
                      <a:r>
                        <a:rPr lang="en-US" altLang="zh-TW" sz="1400" b="1" dirty="0">
                          <a:solidFill>
                            <a:srgbClr val="FF0000"/>
                          </a:solidFill>
                          <a:effectLst/>
                        </a:rPr>
                        <a:t>(ID.AM)</a:t>
                      </a:r>
                      <a:endParaRPr lang="zh-TW" altLang="en-US" sz="1400" b="1" dirty="0">
                        <a:solidFill>
                          <a:srgbClr val="FF0000"/>
                        </a:solidFill>
                        <a:effectLst/>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a:t>The data, personnel, devices, systems, and facilities that enable the organization to achieve business purposes are identified and managed consistent with their relative importance to organizational objectives and the organization’s risk strategy.</a:t>
                      </a:r>
                      <a:endParaRPr lang="zh-TW" alt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4573359"/>
                  </a:ext>
                </a:extLst>
              </a:tr>
              <a:tr h="768802">
                <a:tc>
                  <a:txBody>
                    <a:bodyPr/>
                    <a:lstStyle/>
                    <a:p>
                      <a:r>
                        <a:rPr lang="zh-TW" altLang="en-US" sz="1400" b="1" dirty="0">
                          <a:solidFill>
                            <a:schemeClr val="tx1"/>
                          </a:solidFill>
                          <a:latin typeface="+mn-ea"/>
                          <a:ea typeface="+mn-ea"/>
                        </a:rPr>
                        <a:t>營運環境</a:t>
                      </a:r>
                      <a:endParaRPr lang="en-US" altLang="zh-TW" sz="1400" b="1" dirty="0">
                        <a:solidFill>
                          <a:schemeClr val="tx1"/>
                        </a:solidFill>
                        <a:latin typeface="+mn-ea"/>
                        <a:ea typeface="+mn-ea"/>
                      </a:endParaRPr>
                    </a:p>
                    <a:p>
                      <a:r>
                        <a:rPr lang="en-US" altLang="zh-TW" sz="1400" b="1" dirty="0"/>
                        <a:t>Business Environment</a:t>
                      </a:r>
                      <a:r>
                        <a:rPr lang="zh-TW" altLang="en-US" sz="1400" b="1" dirty="0"/>
                        <a:t>  </a:t>
                      </a:r>
                      <a:endParaRPr lang="en-US" altLang="zh-TW" sz="1400" b="1" dirty="0"/>
                    </a:p>
                    <a:p>
                      <a:r>
                        <a:rPr lang="en-US" altLang="zh-TW" sz="1400" b="1" dirty="0"/>
                        <a:t> (ID.BE)</a:t>
                      </a:r>
                      <a:endParaRPr lang="zh-TW" alt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a:t>The organization’s mission, objectives, stakeholders, and activities are understood and prioritized; this information is used to inform cybersecurity roles, responsibilities, and risk management decisions.</a:t>
                      </a:r>
                      <a:endParaRPr lang="zh-TW" alt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6902870"/>
                  </a:ext>
                </a:extLst>
              </a:tr>
              <a:tr h="1000269">
                <a:tc>
                  <a:txBody>
                    <a:bodyPr/>
                    <a:lstStyle/>
                    <a:p>
                      <a:r>
                        <a:rPr lang="zh-TW" altLang="en-US" sz="1400" b="1" dirty="0"/>
                        <a:t>治理  </a:t>
                      </a:r>
                      <a:endParaRPr lang="en-US" altLang="zh-TW" sz="1400" b="1" dirty="0"/>
                    </a:p>
                    <a:p>
                      <a:r>
                        <a:rPr lang="en-US" altLang="zh-TW" sz="1400" b="1" dirty="0"/>
                        <a:t>Governance</a:t>
                      </a:r>
                    </a:p>
                    <a:p>
                      <a:r>
                        <a:rPr lang="en-US" altLang="zh-TW" sz="1400" b="1" dirty="0"/>
                        <a:t>(ID.GV)</a:t>
                      </a:r>
                      <a:endParaRPr lang="zh-TW" alt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a:t>The policies, procedures, and processes to manage and monitor the organization’s regulatory, legal, risk, environmental, and operational requirements are understood and inform the management of cybersecurity risk.</a:t>
                      </a:r>
                      <a:endParaRPr lang="zh-TW" alt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4325100"/>
                  </a:ext>
                </a:extLst>
              </a:tr>
              <a:tr h="789607">
                <a:tc>
                  <a:txBody>
                    <a:bodyPr/>
                    <a:lstStyle/>
                    <a:p>
                      <a:r>
                        <a:rPr lang="zh-TW" altLang="en-US" sz="1400" b="1" dirty="0">
                          <a:solidFill>
                            <a:srgbClr val="FF0000"/>
                          </a:solidFill>
                        </a:rPr>
                        <a:t>風險評估</a:t>
                      </a:r>
                      <a:endParaRPr lang="en-US" altLang="zh-TW" sz="1400" b="1" dirty="0">
                        <a:solidFill>
                          <a:srgbClr val="FF0000"/>
                        </a:solidFill>
                      </a:endParaRPr>
                    </a:p>
                    <a:p>
                      <a:r>
                        <a:rPr lang="en-US" altLang="zh-TW" sz="1400" b="1" dirty="0">
                          <a:solidFill>
                            <a:srgbClr val="FF0000"/>
                          </a:solidFill>
                        </a:rPr>
                        <a:t>Risk Assessment</a:t>
                      </a:r>
                    </a:p>
                    <a:p>
                      <a:r>
                        <a:rPr lang="en-US" altLang="zh-TW" sz="1400" b="1" dirty="0">
                          <a:solidFill>
                            <a:srgbClr val="FF0000"/>
                          </a:solidFill>
                        </a:rPr>
                        <a:t>(ID.RA)</a:t>
                      </a:r>
                      <a:endParaRPr lang="zh-TW" altLang="en-US" sz="1400" b="1" dirty="0">
                        <a:solidFill>
                          <a:srgbClr val="FF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a:t>The organization understands the cybersecurity risk to organizational operations (including mission, functions, image, or reputation), organizational assets, and individuals.</a:t>
                      </a:r>
                      <a:endParaRPr lang="zh-TW" alt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6746922"/>
                  </a:ext>
                </a:extLst>
              </a:tr>
              <a:tr h="7688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1" dirty="0">
                          <a:solidFill>
                            <a:srgbClr val="FF0000"/>
                          </a:solidFill>
                        </a:rPr>
                        <a:t>風險管理策略</a:t>
                      </a:r>
                      <a:endParaRPr lang="en-US" altLang="zh-TW" sz="1400" b="1" dirty="0">
                        <a:solidFill>
                          <a:srgbClr val="FF0000"/>
                        </a:solidFill>
                      </a:endParaRPr>
                    </a:p>
                    <a:p>
                      <a:r>
                        <a:rPr lang="en-US" altLang="zh-TW" sz="1400" b="1" dirty="0">
                          <a:solidFill>
                            <a:srgbClr val="FF0000"/>
                          </a:solidFill>
                        </a:rPr>
                        <a:t>Risk Management Strategy</a:t>
                      </a:r>
                    </a:p>
                    <a:p>
                      <a:r>
                        <a:rPr lang="en-US" altLang="zh-TW" sz="1400" b="1" dirty="0">
                          <a:solidFill>
                            <a:srgbClr val="FF0000"/>
                          </a:solidFill>
                        </a:rPr>
                        <a:t>(ID.RM</a:t>
                      </a:r>
                      <a:r>
                        <a:rPr lang="zh-TW" altLang="en-US" sz="1400" b="1" dirty="0">
                          <a:solidFill>
                            <a:srgbClr val="FF0000"/>
                          </a:solidFill>
                        </a:rPr>
                        <a:t> </a:t>
                      </a:r>
                      <a:r>
                        <a:rPr lang="en-US" altLang="zh-TW" sz="1400" b="1" dirty="0">
                          <a:solidFill>
                            <a:srgbClr val="FF0000"/>
                          </a:solidFill>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a:t>The organization’s priorities, constraints, risk tolerances, and assumptions are established and used to support operational risk decisions.</a:t>
                      </a:r>
                      <a:endParaRPr lang="zh-TW" alt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9671707"/>
                  </a:ext>
                </a:extLst>
              </a:tr>
              <a:tr h="10002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1" dirty="0">
                          <a:solidFill>
                            <a:srgbClr val="FF0000"/>
                          </a:solidFill>
                          <a:effectLst/>
                        </a:rPr>
                        <a:t>供應鏈的風險管理</a:t>
                      </a:r>
                      <a:endParaRPr lang="en-US" altLang="zh-TW" sz="1400" b="1" dirty="0">
                        <a:solidFill>
                          <a:srgbClr val="FF000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1" dirty="0">
                          <a:solidFill>
                            <a:srgbClr val="FF0000"/>
                          </a:solidFill>
                          <a:effectLst/>
                        </a:rPr>
                        <a:t>Supply Chain Risk Management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1" dirty="0">
                          <a:solidFill>
                            <a:srgbClr val="FF0000"/>
                          </a:solidFill>
                          <a:effectLst/>
                        </a:rPr>
                        <a:t>(ID.SC</a:t>
                      </a:r>
                      <a:r>
                        <a:rPr lang="en-US" altLang="zh-TW" sz="1400" b="1" baseline="0" dirty="0">
                          <a:solidFill>
                            <a:srgbClr val="FF0000"/>
                          </a:solidFill>
                          <a:effectLst/>
                        </a:rPr>
                        <a:t>)</a:t>
                      </a:r>
                      <a:endParaRPr lang="en-US" altLang="zh-TW" sz="1400" b="1" dirty="0">
                        <a:solidFill>
                          <a:srgbClr val="FF0000"/>
                        </a:solidFill>
                        <a:effectLst/>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a:solidFill>
                            <a:schemeClr val="tx1"/>
                          </a:solidFill>
                        </a:rPr>
                        <a:t>The organization’s priorities, constraints, risk tolerances, and assumptions are established and used to support risk decisions associated with managing supply chain risk. The organization has established and implemented the processes to identify, assess and manage supply chain risks.</a:t>
                      </a:r>
                      <a:endParaRPr lang="zh-TW" altLang="en-US" sz="1400" b="1"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9040453"/>
                  </a:ext>
                </a:extLst>
              </a:tr>
            </a:tbl>
          </a:graphicData>
        </a:graphic>
      </p:graphicFrame>
      <p:sp>
        <p:nvSpPr>
          <p:cNvPr id="6" name="矩形 5"/>
          <p:cNvSpPr/>
          <p:nvPr/>
        </p:nvSpPr>
        <p:spPr>
          <a:xfrm>
            <a:off x="1154747" y="96054"/>
            <a:ext cx="5452530" cy="584775"/>
          </a:xfrm>
          <a:prstGeom prst="rect">
            <a:avLst/>
          </a:prstGeom>
        </p:spPr>
        <p:txBody>
          <a:bodyPr wrap="square">
            <a:spAutoFit/>
          </a:bodyPr>
          <a:lstStyle/>
          <a:p>
            <a:r>
              <a:rPr lang="zh-TW" altLang="en-US" sz="3200" dirty="0">
                <a:latin typeface="標楷體" panose="03000509000000000000" pitchFamily="65" charset="-120"/>
                <a:ea typeface="標楷體" panose="03000509000000000000" pitchFamily="65" charset="-120"/>
              </a:rPr>
              <a:t>功能 </a:t>
            </a:r>
            <a:r>
              <a:rPr lang="en-US" altLang="zh-TW" sz="3200" dirty="0">
                <a:latin typeface="標楷體" panose="03000509000000000000" pitchFamily="65" charset="-120"/>
                <a:ea typeface="標楷體" panose="03000509000000000000" pitchFamily="65" charset="-120"/>
              </a:rPr>
              <a:t>1:</a:t>
            </a:r>
            <a:r>
              <a:rPr lang="zh-TW" altLang="en-US" sz="3200" dirty="0">
                <a:latin typeface="標楷體" panose="03000509000000000000" pitchFamily="65" charset="-120"/>
                <a:ea typeface="標楷體" panose="03000509000000000000" pitchFamily="65" charset="-120"/>
              </a:rPr>
              <a:t>識別</a:t>
            </a:r>
            <a:r>
              <a:rPr lang="en-US" altLang="zh-TW" sz="3200" dirty="0">
                <a:latin typeface="標楷體" panose="03000509000000000000" pitchFamily="65" charset="-120"/>
                <a:ea typeface="標楷體" panose="03000509000000000000" pitchFamily="65" charset="-120"/>
              </a:rPr>
              <a:t>(Identify)</a:t>
            </a:r>
            <a:r>
              <a:rPr lang="zh-TW" altLang="en-US" sz="3200" dirty="0">
                <a:latin typeface="標楷體" panose="03000509000000000000" pitchFamily="65" charset="-120"/>
                <a:ea typeface="標楷體" panose="03000509000000000000" pitchFamily="65" charset="-120"/>
              </a:rPr>
              <a:t> </a:t>
            </a:r>
            <a:r>
              <a:rPr lang="en-US" altLang="zh-TW" sz="3200" dirty="0">
                <a:latin typeface="標楷體" panose="03000509000000000000" pitchFamily="65" charset="-120"/>
                <a:ea typeface="標楷體" panose="03000509000000000000" pitchFamily="65" charset="-120"/>
              </a:rPr>
              <a:t>ID</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65103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6" y="88502"/>
            <a:ext cx="9668969" cy="523220"/>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維護</a:t>
            </a:r>
            <a:r>
              <a:rPr lang="en-US" altLang="zh-TW" sz="2800" dirty="0">
                <a:latin typeface="標楷體" panose="03000509000000000000" pitchFamily="65" charset="-120"/>
                <a:ea typeface="標楷體" panose="03000509000000000000" pitchFamily="65" charset="-120"/>
              </a:rPr>
              <a:t>Maintenance (PR.MA):</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1322437" y="2944239"/>
            <a:ext cx="10717162" cy="3077766"/>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A.11.1.2  </a:t>
            </a:r>
            <a:r>
              <a:rPr lang="en-US" altLang="zh-TW" b="1" dirty="0">
                <a:solidFill>
                  <a:srgbClr val="002060"/>
                </a:solidFill>
                <a:latin typeface="標楷體" panose="03000509000000000000" pitchFamily="65" charset="-120"/>
                <a:ea typeface="標楷體" panose="03000509000000000000" pitchFamily="65" charset="-120"/>
              </a:rPr>
              <a:t>Physical Entry Controls </a:t>
            </a:r>
            <a:r>
              <a:rPr lang="zh-TW" altLang="en-US" b="1" dirty="0">
                <a:solidFill>
                  <a:srgbClr val="002060"/>
                </a:solidFill>
                <a:latin typeface="標楷體" panose="03000509000000000000" pitchFamily="65" charset="-120"/>
                <a:ea typeface="標楷體" panose="03000509000000000000" pitchFamily="65" charset="-120"/>
              </a:rPr>
              <a:t>物理進入控制</a:t>
            </a:r>
            <a:endParaRPr lang="en-US" altLang="zh-TW" b="1" dirty="0">
              <a:solidFill>
                <a:srgbClr val="002060"/>
              </a:solidFill>
              <a:latin typeface="標楷體" panose="03000509000000000000" pitchFamily="65" charset="-120"/>
              <a:ea typeface="標楷體" panose="03000509000000000000" pitchFamily="65" charset="-120"/>
            </a:endParaRPr>
          </a:p>
          <a:p>
            <a:pPr fontAlgn="ct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安全區域需要透過適當的進入控制來保護，以確保只有授權人員才可以進入。作為一個非常基本的範例，只有那些獲得警報存取代碼並收到鑰匙的員工才能進入辦公室。更多規避風險的組織和</a:t>
            </a:r>
            <a:r>
              <a:rPr lang="en-US" altLang="zh-TW" sz="1600" b="1" dirty="0">
                <a:latin typeface="標楷體" panose="03000509000000000000" pitchFamily="65" charset="-120"/>
                <a:ea typeface="標楷體" panose="03000509000000000000" pitchFamily="65" charset="-120"/>
              </a:rPr>
              <a:t>/</a:t>
            </a:r>
            <a:r>
              <a:rPr lang="zh-TW" altLang="en-US" sz="1600" b="1" dirty="0">
                <a:latin typeface="標楷體" panose="03000509000000000000" pitchFamily="65" charset="-120"/>
                <a:ea typeface="標楷體" panose="03000509000000000000" pitchFamily="65" charset="-120"/>
              </a:rPr>
              <a:t>或那些面臨威脅的敏感資訊可能會更深入地採用包括生物識別和掃描解決方案的策略。</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需要根據受保護區域的性質和位置以及實施此類控制的能力來選擇和實施進入控制。透過進入控制授予存取權限的流程需要穩健、經過測試和監控，並且可能還需要進行記錄和審核。</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對訪客的控制也特別重要，應考慮與之相關的流程。應額外考慮授予對正在處理或儲存敏感或機密資訊的區域的存取權限。而包含關鍵 </a:t>
            </a:r>
            <a:r>
              <a:rPr lang="en-US" altLang="zh-TW" sz="1600" b="1" dirty="0">
                <a:latin typeface="標楷體" panose="03000509000000000000" pitchFamily="65" charset="-120"/>
                <a:ea typeface="標楷體" panose="03000509000000000000" pitchFamily="65" charset="-120"/>
              </a:rPr>
              <a:t>IT </a:t>
            </a:r>
            <a:r>
              <a:rPr lang="zh-TW" altLang="en-US" sz="1600" b="1" dirty="0">
                <a:latin typeface="標楷體" panose="03000509000000000000" pitchFamily="65" charset="-120"/>
                <a:ea typeface="標楷體" panose="03000509000000000000" pitchFamily="65" charset="-120"/>
              </a:rPr>
              <a:t>基礎架構設備的區域尤其需要更大程度的保護，並且僅限於那些真正需要在那裡的區域進行存取。審核員希望看到適當的控制措施已到位，並定期進行測試和監控。</a:t>
            </a:r>
          </a:p>
        </p:txBody>
      </p:sp>
      <p:sp>
        <p:nvSpPr>
          <p:cNvPr id="7" name="矩形 6"/>
          <p:cNvSpPr/>
          <p:nvPr/>
        </p:nvSpPr>
        <p:spPr>
          <a:xfrm>
            <a:off x="2657475" y="6488668"/>
            <a:ext cx="10172700"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https://www.isms.online/iso-27001/annex-a-11-physical-and-environmental-security/</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a:extLst>
              <a:ext uri="{FF2B5EF4-FFF2-40B4-BE49-F238E27FC236}">
                <a16:creationId xmlns:a16="http://schemas.microsoft.com/office/drawing/2014/main" id="{436D6203-E057-4F5F-8CA0-B04D5AFC5BB7}"/>
              </a:ext>
            </a:extLst>
          </p:cNvPr>
          <p:cNvGraphicFramePr>
            <a:graphicFrameLocks noGrp="1"/>
          </p:cNvGraphicFramePr>
          <p:nvPr>
            <p:extLst>
              <p:ext uri="{D42A27DB-BD31-4B8C-83A1-F6EECF244321}">
                <p14:modId xmlns:p14="http://schemas.microsoft.com/office/powerpoint/2010/main" val="2271967957"/>
              </p:ext>
            </p:extLst>
          </p:nvPr>
        </p:nvGraphicFramePr>
        <p:xfrm>
          <a:off x="1150988" y="707388"/>
          <a:ext cx="10717162" cy="2236851"/>
        </p:xfrm>
        <a:graphic>
          <a:graphicData uri="http://schemas.openxmlformats.org/drawingml/2006/table">
            <a:tbl>
              <a:tblPr/>
              <a:tblGrid>
                <a:gridCol w="5358581">
                  <a:extLst>
                    <a:ext uri="{9D8B030D-6E8A-4147-A177-3AD203B41FA5}">
                      <a16:colId xmlns:a16="http://schemas.microsoft.com/office/drawing/2014/main" val="202265106"/>
                    </a:ext>
                  </a:extLst>
                </a:gridCol>
                <a:gridCol w="5358581">
                  <a:extLst>
                    <a:ext uri="{9D8B030D-6E8A-4147-A177-3AD203B41FA5}">
                      <a16:colId xmlns:a16="http://schemas.microsoft.com/office/drawing/2014/main" val="3498805196"/>
                    </a:ext>
                  </a:extLst>
                </a:gridCol>
              </a:tblGrid>
              <a:tr h="422791">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8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8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sz="18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893452186"/>
                  </a:ext>
                </a:extLst>
              </a:tr>
              <a:tr h="409825">
                <a:tc rowSpan="4">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PR.MA-1:</a:t>
                      </a:r>
                      <a:r>
                        <a:rPr lang="en-US" sz="1600" b="0" i="0" u="none" strike="noStrike" dirty="0">
                          <a:solidFill>
                            <a:srgbClr val="000000"/>
                          </a:solidFill>
                          <a:effectLst/>
                          <a:latin typeface="標楷體" panose="03000509000000000000" pitchFamily="65" charset="-120"/>
                          <a:ea typeface="標楷體" panose="03000509000000000000" pitchFamily="65" charset="-120"/>
                        </a:rPr>
                        <a:t> Maintenance and repair of organizational assets are performed and logged, with approved and controlled tools</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使用經批准和受控的工具執行並記錄組織資產的維護和修復</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pt-BR" sz="1600" b="1" i="0" u="none" strike="noStrike">
                          <a:solidFill>
                            <a:srgbClr val="000000"/>
                          </a:solidFill>
                          <a:effectLst/>
                          <a:latin typeface="標楷體" panose="03000509000000000000" pitchFamily="65" charset="-120"/>
                          <a:ea typeface="標楷體" panose="03000509000000000000" pitchFamily="65" charset="-120"/>
                        </a:rPr>
                        <a:t>·       COBIT 5 </a:t>
                      </a:r>
                      <a:r>
                        <a:rPr lang="pt-BR" sz="1600" b="0" i="0" u="none" strike="noStrike">
                          <a:solidFill>
                            <a:srgbClr val="000000"/>
                          </a:solidFill>
                          <a:effectLst/>
                          <a:latin typeface="標楷體" panose="03000509000000000000" pitchFamily="65" charset="-120"/>
                          <a:ea typeface="標楷體" panose="03000509000000000000" pitchFamily="65" charset="-120"/>
                        </a:rPr>
                        <a:t>BAI03.10,</a:t>
                      </a:r>
                      <a:r>
                        <a:rPr lang="pt-BR" sz="1600" b="1" i="0" u="none" strike="noStrike">
                          <a:solidFill>
                            <a:srgbClr val="000000"/>
                          </a:solidFill>
                          <a:effectLst/>
                          <a:latin typeface="標楷體" panose="03000509000000000000" pitchFamily="65" charset="-120"/>
                          <a:ea typeface="標楷體" panose="03000509000000000000" pitchFamily="65" charset="-120"/>
                        </a:rPr>
                        <a:t> </a:t>
                      </a:r>
                      <a:r>
                        <a:rPr lang="pt-BR" sz="1600" b="0" i="0" u="none" strike="noStrike">
                          <a:solidFill>
                            <a:srgbClr val="000000"/>
                          </a:solidFill>
                          <a:effectLst/>
                          <a:latin typeface="標楷體" panose="03000509000000000000" pitchFamily="65" charset="-120"/>
                          <a:ea typeface="標楷體" panose="03000509000000000000" pitchFamily="65" charset="-120"/>
                        </a:rPr>
                        <a:t>BAI09.02,</a:t>
                      </a:r>
                      <a:r>
                        <a:rPr lang="pt-BR" sz="1600" b="1" i="0" u="none" strike="noStrike">
                          <a:solidFill>
                            <a:srgbClr val="000000"/>
                          </a:solidFill>
                          <a:effectLst/>
                          <a:latin typeface="標楷體" panose="03000509000000000000" pitchFamily="65" charset="-120"/>
                          <a:ea typeface="標楷體" panose="03000509000000000000" pitchFamily="65" charset="-120"/>
                        </a:rPr>
                        <a:t> </a:t>
                      </a:r>
                      <a:r>
                        <a:rPr lang="pt-BR" sz="1600" b="0" i="0" u="none" strike="noStrike">
                          <a:solidFill>
                            <a:srgbClr val="000000"/>
                          </a:solidFill>
                          <a:effectLst/>
                          <a:latin typeface="標楷體" panose="03000509000000000000" pitchFamily="65" charset="-120"/>
                          <a:ea typeface="標楷體" panose="03000509000000000000" pitchFamily="65" charset="-120"/>
                        </a:rPr>
                        <a:t>BAI09.03, DSS01.05</a:t>
                      </a:r>
                      <a:endParaRPr lang="pt-BR" sz="1600" b="1"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255267034"/>
                  </a:ext>
                </a:extLst>
              </a:tr>
              <a:tr h="409825">
                <a:tc vMerge="1">
                  <a:txBody>
                    <a:bodyPr/>
                    <a:lstStyle/>
                    <a:p>
                      <a:endParaRPr lang="zh-TW" altLang="en-US"/>
                    </a:p>
                  </a:txBody>
                  <a:tcPr/>
                </a:tc>
                <a:tc>
                  <a:txBody>
                    <a:bodyPr/>
                    <a:lstStyle/>
                    <a:p>
                      <a:pPr algn="l" fontAlgn="ctr"/>
                      <a:r>
                        <a:rPr lang="en-US" sz="1600" b="1" i="0" u="none" strike="noStrike">
                          <a:solidFill>
                            <a:srgbClr val="000000"/>
                          </a:solidFill>
                          <a:effectLst/>
                          <a:latin typeface="標楷體" panose="03000509000000000000" pitchFamily="65" charset="-120"/>
                          <a:ea typeface="標楷體" panose="03000509000000000000" pitchFamily="65" charset="-120"/>
                        </a:rPr>
                        <a:t>·       ISA 62443-2-1:2009</a:t>
                      </a:r>
                      <a:r>
                        <a:rPr lang="en-US" sz="1600" b="0" i="0" u="none" strike="noStrike">
                          <a:solidFill>
                            <a:srgbClr val="000000"/>
                          </a:solidFill>
                          <a:effectLst/>
                          <a:latin typeface="標楷體" panose="03000509000000000000" pitchFamily="65" charset="-120"/>
                          <a:ea typeface="標楷體" panose="03000509000000000000" pitchFamily="65" charset="-120"/>
                        </a:rPr>
                        <a:t> 4.3.3.3.7</a:t>
                      </a:r>
                      <a:endParaRPr lang="en-US" sz="1600" b="1"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41310910"/>
                  </a:ext>
                </a:extLst>
              </a:tr>
              <a:tr h="409825">
                <a:tc vMerge="1">
                  <a:txBody>
                    <a:bodyPr/>
                    <a:lstStyle/>
                    <a:p>
                      <a:endParaRPr lang="zh-TW" altLang="en-US"/>
                    </a:p>
                  </a:txBody>
                  <a:tcPr/>
                </a:tc>
                <a:tc>
                  <a:txBody>
                    <a:bodyPr/>
                    <a:lstStyle/>
                    <a:p>
                      <a:pPr algn="l" fontAlgn="ctr"/>
                      <a:r>
                        <a:rPr lang="it-IT" sz="1600" b="1" i="0" u="none" strike="noStrike" dirty="0">
                          <a:solidFill>
                            <a:srgbClr val="FF0000"/>
                          </a:solidFill>
                          <a:effectLst/>
                          <a:latin typeface="標楷體" panose="03000509000000000000" pitchFamily="65" charset="-120"/>
                          <a:ea typeface="標楷體" panose="03000509000000000000" pitchFamily="65" charset="-120"/>
                        </a:rPr>
                        <a:t>·       ISO/IEC 27001:2013</a:t>
                      </a:r>
                      <a:r>
                        <a:rPr lang="it-IT" sz="1600" b="0" i="0" u="none" strike="noStrike" dirty="0">
                          <a:solidFill>
                            <a:srgbClr val="FF0000"/>
                          </a:solidFill>
                          <a:effectLst/>
                          <a:latin typeface="標楷體" panose="03000509000000000000" pitchFamily="65" charset="-120"/>
                          <a:ea typeface="標楷體" panose="03000509000000000000" pitchFamily="65" charset="-120"/>
                        </a:rPr>
                        <a:t> A.11.1.2, A.11.2.4, A.11.2.5, A.11.2.6</a:t>
                      </a:r>
                      <a:endParaRPr lang="it-IT" sz="1600" b="1" i="0" u="none" strike="noStrike" dirty="0">
                        <a:solidFill>
                          <a:srgbClr val="FF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243393542"/>
                  </a:ext>
                </a:extLst>
              </a:tr>
              <a:tr h="409825">
                <a:tc vMerge="1">
                  <a:txBody>
                    <a:bodyPr/>
                    <a:lstStyle/>
                    <a:p>
                      <a:endParaRPr lang="zh-TW" altLang="en-US"/>
                    </a:p>
                  </a:txBody>
                  <a:tcPr/>
                </a:tc>
                <a:tc>
                  <a:txBody>
                    <a:bodyPr/>
                    <a:lstStyle/>
                    <a:p>
                      <a:pPr algn="l" fontAlgn="ctr"/>
                      <a:r>
                        <a:rPr lang="it-IT" sz="1600" b="1" i="0" u="none" strike="noStrike" dirty="0">
                          <a:solidFill>
                            <a:srgbClr val="000000"/>
                          </a:solidFill>
                          <a:effectLst/>
                          <a:latin typeface="標楷體" panose="03000509000000000000" pitchFamily="65" charset="-120"/>
                          <a:ea typeface="標楷體" panose="03000509000000000000" pitchFamily="65" charset="-120"/>
                        </a:rPr>
                        <a:t>·       NIST SP 800-53 Rev. 4</a:t>
                      </a:r>
                      <a:r>
                        <a:rPr lang="it-IT" sz="1600" b="0" i="0" u="none" strike="noStrike" dirty="0">
                          <a:solidFill>
                            <a:srgbClr val="000000"/>
                          </a:solidFill>
                          <a:effectLst/>
                          <a:latin typeface="標楷體" panose="03000509000000000000" pitchFamily="65" charset="-120"/>
                          <a:ea typeface="標楷體" panose="03000509000000000000" pitchFamily="65" charset="-120"/>
                        </a:rPr>
                        <a:t> MA-2, MA-3, MA-5, MA-6</a:t>
                      </a:r>
                      <a:endParaRPr lang="it-IT" sz="16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56832469"/>
                  </a:ext>
                </a:extLst>
              </a:tr>
            </a:tbl>
          </a:graphicData>
        </a:graphic>
      </p:graphicFrame>
    </p:spTree>
    <p:extLst>
      <p:ext uri="{BB962C8B-B14F-4D97-AF65-F5344CB8AC3E}">
        <p14:creationId xmlns:p14="http://schemas.microsoft.com/office/powerpoint/2010/main" val="894311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6" y="88502"/>
            <a:ext cx="9668969" cy="523220"/>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維護</a:t>
            </a:r>
            <a:r>
              <a:rPr lang="en-US" altLang="zh-TW" sz="2800" dirty="0">
                <a:latin typeface="標楷體" panose="03000509000000000000" pitchFamily="65" charset="-120"/>
                <a:ea typeface="標楷體" panose="03000509000000000000" pitchFamily="65" charset="-120"/>
              </a:rPr>
              <a:t>Maintenance (PR.MA):</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1322437" y="2944239"/>
            <a:ext cx="10717162" cy="2092881"/>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A.11.2.4  </a:t>
            </a:r>
            <a:r>
              <a:rPr lang="en-US" altLang="zh-TW" b="1" dirty="0">
                <a:solidFill>
                  <a:srgbClr val="002060"/>
                </a:solidFill>
                <a:latin typeface="標楷體" panose="03000509000000000000" pitchFamily="65" charset="-120"/>
                <a:ea typeface="標楷體" panose="03000509000000000000" pitchFamily="65" charset="-120"/>
              </a:rPr>
              <a:t>Equipment Maintenance </a:t>
            </a:r>
            <a:r>
              <a:rPr lang="zh-TW" altLang="en-US" b="1" dirty="0">
                <a:solidFill>
                  <a:srgbClr val="002060"/>
                </a:solidFill>
                <a:latin typeface="標楷體" panose="03000509000000000000" pitchFamily="65" charset="-120"/>
                <a:ea typeface="標楷體" panose="03000509000000000000" pitchFamily="65" charset="-120"/>
              </a:rPr>
              <a:t>設備維護</a:t>
            </a:r>
            <a:endParaRPr lang="en-US" altLang="zh-TW" b="1" dirty="0">
              <a:solidFill>
                <a:srgbClr val="002060"/>
              </a:solidFill>
              <a:latin typeface="標楷體" panose="03000509000000000000" pitchFamily="65" charset="-120"/>
              <a:ea typeface="標楷體" panose="03000509000000000000" pitchFamily="65" charset="-120"/>
            </a:endParaRPr>
          </a:p>
          <a:p>
            <a:pPr fontAlgn="ct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應正確維護設備，以確保其持續可用性和完整性。設備的日常維護、預防性維護和反應性維護的要求將根據設備的類型、性質、場地環境和用途以及與製造商和第三方供應商簽訂的任何合約協議而有所不同。需要以適當的頻率對設備進行維護，以確保其保持有效運作並降低故障風險。</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設備需要維修或需要維修，最好保留維護計劃作為審核員的證據。維護日誌應包括誰進行了維護、做了什麼以及誰授權了維護。審計員將檢查這些日誌，以確保時間表充足且相稱，並且活動已得到適當授權和實施。</a:t>
            </a:r>
          </a:p>
        </p:txBody>
      </p:sp>
      <p:sp>
        <p:nvSpPr>
          <p:cNvPr id="7" name="矩形 6"/>
          <p:cNvSpPr/>
          <p:nvPr/>
        </p:nvSpPr>
        <p:spPr>
          <a:xfrm>
            <a:off x="2657475" y="6488668"/>
            <a:ext cx="10172700"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https://www.isms.online/iso-27001/annex-a-11-physical-and-environmental-security/</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a:extLst>
              <a:ext uri="{FF2B5EF4-FFF2-40B4-BE49-F238E27FC236}">
                <a16:creationId xmlns:a16="http://schemas.microsoft.com/office/drawing/2014/main" id="{436D6203-E057-4F5F-8CA0-B04D5AFC5BB7}"/>
              </a:ext>
            </a:extLst>
          </p:cNvPr>
          <p:cNvGraphicFramePr>
            <a:graphicFrameLocks noGrp="1"/>
          </p:cNvGraphicFramePr>
          <p:nvPr>
            <p:extLst>
              <p:ext uri="{D42A27DB-BD31-4B8C-83A1-F6EECF244321}">
                <p14:modId xmlns:p14="http://schemas.microsoft.com/office/powerpoint/2010/main" val="3075611785"/>
              </p:ext>
            </p:extLst>
          </p:nvPr>
        </p:nvGraphicFramePr>
        <p:xfrm>
          <a:off x="1150988" y="707388"/>
          <a:ext cx="10717162" cy="2236851"/>
        </p:xfrm>
        <a:graphic>
          <a:graphicData uri="http://schemas.openxmlformats.org/drawingml/2006/table">
            <a:tbl>
              <a:tblPr/>
              <a:tblGrid>
                <a:gridCol w="5358581">
                  <a:extLst>
                    <a:ext uri="{9D8B030D-6E8A-4147-A177-3AD203B41FA5}">
                      <a16:colId xmlns:a16="http://schemas.microsoft.com/office/drawing/2014/main" val="202265106"/>
                    </a:ext>
                  </a:extLst>
                </a:gridCol>
                <a:gridCol w="5358581">
                  <a:extLst>
                    <a:ext uri="{9D8B030D-6E8A-4147-A177-3AD203B41FA5}">
                      <a16:colId xmlns:a16="http://schemas.microsoft.com/office/drawing/2014/main" val="3498805196"/>
                    </a:ext>
                  </a:extLst>
                </a:gridCol>
              </a:tblGrid>
              <a:tr h="422791">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8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8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sz="18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893452186"/>
                  </a:ext>
                </a:extLst>
              </a:tr>
              <a:tr h="409825">
                <a:tc rowSpan="4">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PR.MA-1:</a:t>
                      </a:r>
                      <a:r>
                        <a:rPr lang="en-US" sz="1600" b="0" i="0" u="none" strike="noStrike" dirty="0">
                          <a:solidFill>
                            <a:srgbClr val="000000"/>
                          </a:solidFill>
                          <a:effectLst/>
                          <a:latin typeface="標楷體" panose="03000509000000000000" pitchFamily="65" charset="-120"/>
                          <a:ea typeface="標楷體" panose="03000509000000000000" pitchFamily="65" charset="-120"/>
                        </a:rPr>
                        <a:t> Maintenance and repair of organizational assets are performed and logged, with approved and controlled tools</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使用經批准和受控的工具執行並記錄組織資產的維護和修復</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pt-BR" sz="1600" b="1" i="0" u="none" strike="noStrike">
                          <a:solidFill>
                            <a:srgbClr val="000000"/>
                          </a:solidFill>
                          <a:effectLst/>
                          <a:latin typeface="標楷體" panose="03000509000000000000" pitchFamily="65" charset="-120"/>
                          <a:ea typeface="標楷體" panose="03000509000000000000" pitchFamily="65" charset="-120"/>
                        </a:rPr>
                        <a:t>·       COBIT 5 </a:t>
                      </a:r>
                      <a:r>
                        <a:rPr lang="pt-BR" sz="1600" b="0" i="0" u="none" strike="noStrike">
                          <a:solidFill>
                            <a:srgbClr val="000000"/>
                          </a:solidFill>
                          <a:effectLst/>
                          <a:latin typeface="標楷體" panose="03000509000000000000" pitchFamily="65" charset="-120"/>
                          <a:ea typeface="標楷體" panose="03000509000000000000" pitchFamily="65" charset="-120"/>
                        </a:rPr>
                        <a:t>BAI03.10,</a:t>
                      </a:r>
                      <a:r>
                        <a:rPr lang="pt-BR" sz="1600" b="1" i="0" u="none" strike="noStrike">
                          <a:solidFill>
                            <a:srgbClr val="000000"/>
                          </a:solidFill>
                          <a:effectLst/>
                          <a:latin typeface="標楷體" panose="03000509000000000000" pitchFamily="65" charset="-120"/>
                          <a:ea typeface="標楷體" panose="03000509000000000000" pitchFamily="65" charset="-120"/>
                        </a:rPr>
                        <a:t> </a:t>
                      </a:r>
                      <a:r>
                        <a:rPr lang="pt-BR" sz="1600" b="0" i="0" u="none" strike="noStrike">
                          <a:solidFill>
                            <a:srgbClr val="000000"/>
                          </a:solidFill>
                          <a:effectLst/>
                          <a:latin typeface="標楷體" panose="03000509000000000000" pitchFamily="65" charset="-120"/>
                          <a:ea typeface="標楷體" panose="03000509000000000000" pitchFamily="65" charset="-120"/>
                        </a:rPr>
                        <a:t>BAI09.02,</a:t>
                      </a:r>
                      <a:r>
                        <a:rPr lang="pt-BR" sz="1600" b="1" i="0" u="none" strike="noStrike">
                          <a:solidFill>
                            <a:srgbClr val="000000"/>
                          </a:solidFill>
                          <a:effectLst/>
                          <a:latin typeface="標楷體" panose="03000509000000000000" pitchFamily="65" charset="-120"/>
                          <a:ea typeface="標楷體" panose="03000509000000000000" pitchFamily="65" charset="-120"/>
                        </a:rPr>
                        <a:t> </a:t>
                      </a:r>
                      <a:r>
                        <a:rPr lang="pt-BR" sz="1600" b="0" i="0" u="none" strike="noStrike">
                          <a:solidFill>
                            <a:srgbClr val="000000"/>
                          </a:solidFill>
                          <a:effectLst/>
                          <a:latin typeface="標楷體" panose="03000509000000000000" pitchFamily="65" charset="-120"/>
                          <a:ea typeface="標楷體" panose="03000509000000000000" pitchFamily="65" charset="-120"/>
                        </a:rPr>
                        <a:t>BAI09.03, DSS01.05</a:t>
                      </a:r>
                      <a:endParaRPr lang="pt-BR" sz="1600" b="1"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255267034"/>
                  </a:ext>
                </a:extLst>
              </a:tr>
              <a:tr h="409825">
                <a:tc vMerge="1">
                  <a:txBody>
                    <a:bodyPr/>
                    <a:lstStyle/>
                    <a:p>
                      <a:endParaRPr lang="zh-TW" altLang="en-US"/>
                    </a:p>
                  </a:txBody>
                  <a:tcPr/>
                </a:tc>
                <a:tc>
                  <a:txBody>
                    <a:bodyPr/>
                    <a:lstStyle/>
                    <a:p>
                      <a:pPr algn="l" fontAlgn="ctr"/>
                      <a:r>
                        <a:rPr lang="en-US" sz="1600" b="1" i="0" u="none" strike="noStrike">
                          <a:solidFill>
                            <a:srgbClr val="000000"/>
                          </a:solidFill>
                          <a:effectLst/>
                          <a:latin typeface="標楷體" panose="03000509000000000000" pitchFamily="65" charset="-120"/>
                          <a:ea typeface="標楷體" panose="03000509000000000000" pitchFamily="65" charset="-120"/>
                        </a:rPr>
                        <a:t>·       ISA 62443-2-1:2009</a:t>
                      </a:r>
                      <a:r>
                        <a:rPr lang="en-US" sz="1600" b="0" i="0" u="none" strike="noStrike">
                          <a:solidFill>
                            <a:srgbClr val="000000"/>
                          </a:solidFill>
                          <a:effectLst/>
                          <a:latin typeface="標楷體" panose="03000509000000000000" pitchFamily="65" charset="-120"/>
                          <a:ea typeface="標楷體" panose="03000509000000000000" pitchFamily="65" charset="-120"/>
                        </a:rPr>
                        <a:t> 4.3.3.3.7</a:t>
                      </a:r>
                      <a:endParaRPr lang="en-US" sz="1600" b="1"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41310910"/>
                  </a:ext>
                </a:extLst>
              </a:tr>
              <a:tr h="409825">
                <a:tc vMerge="1">
                  <a:txBody>
                    <a:bodyPr/>
                    <a:lstStyle/>
                    <a:p>
                      <a:endParaRPr lang="zh-TW" altLang="en-US"/>
                    </a:p>
                  </a:txBody>
                  <a:tcPr/>
                </a:tc>
                <a:tc>
                  <a:txBody>
                    <a:bodyPr/>
                    <a:lstStyle/>
                    <a:p>
                      <a:pPr algn="l" fontAlgn="ctr"/>
                      <a:r>
                        <a:rPr lang="it-IT" sz="1600" b="1" i="0" u="none" strike="noStrike" dirty="0">
                          <a:solidFill>
                            <a:srgbClr val="FF0000"/>
                          </a:solidFill>
                          <a:effectLst/>
                          <a:latin typeface="標楷體" panose="03000509000000000000" pitchFamily="65" charset="-120"/>
                          <a:ea typeface="標楷體" panose="03000509000000000000" pitchFamily="65" charset="-120"/>
                        </a:rPr>
                        <a:t>·       ISO/IEC 27001:2013</a:t>
                      </a:r>
                      <a:r>
                        <a:rPr lang="it-IT" sz="1600" b="0" i="0" u="none" strike="noStrike" dirty="0">
                          <a:solidFill>
                            <a:srgbClr val="FF0000"/>
                          </a:solidFill>
                          <a:effectLst/>
                          <a:latin typeface="標楷體" panose="03000509000000000000" pitchFamily="65" charset="-120"/>
                          <a:ea typeface="標楷體" panose="03000509000000000000" pitchFamily="65" charset="-120"/>
                        </a:rPr>
                        <a:t> A.11.1.2, A.11.2.4, A.11.2.5, A.11.2.6</a:t>
                      </a:r>
                      <a:endParaRPr lang="it-IT" sz="1600" b="1" i="0" u="none" strike="noStrike" dirty="0">
                        <a:solidFill>
                          <a:srgbClr val="FF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243393542"/>
                  </a:ext>
                </a:extLst>
              </a:tr>
              <a:tr h="409825">
                <a:tc vMerge="1">
                  <a:txBody>
                    <a:bodyPr/>
                    <a:lstStyle/>
                    <a:p>
                      <a:endParaRPr lang="zh-TW" altLang="en-US"/>
                    </a:p>
                  </a:txBody>
                  <a:tcPr/>
                </a:tc>
                <a:tc>
                  <a:txBody>
                    <a:bodyPr/>
                    <a:lstStyle/>
                    <a:p>
                      <a:pPr algn="l" fontAlgn="ctr"/>
                      <a:r>
                        <a:rPr lang="it-IT" sz="1600" b="1" i="0" u="none" strike="noStrike" dirty="0">
                          <a:solidFill>
                            <a:srgbClr val="000000"/>
                          </a:solidFill>
                          <a:effectLst/>
                          <a:latin typeface="標楷體" panose="03000509000000000000" pitchFamily="65" charset="-120"/>
                          <a:ea typeface="標楷體" panose="03000509000000000000" pitchFamily="65" charset="-120"/>
                        </a:rPr>
                        <a:t>·       NIST SP 800-53 Rev. 4</a:t>
                      </a:r>
                      <a:r>
                        <a:rPr lang="it-IT" sz="1600" b="0" i="0" u="none" strike="noStrike" dirty="0">
                          <a:solidFill>
                            <a:srgbClr val="000000"/>
                          </a:solidFill>
                          <a:effectLst/>
                          <a:latin typeface="標楷體" panose="03000509000000000000" pitchFamily="65" charset="-120"/>
                          <a:ea typeface="標楷體" panose="03000509000000000000" pitchFamily="65" charset="-120"/>
                        </a:rPr>
                        <a:t> MA-2, MA-3, MA-5, MA-6</a:t>
                      </a:r>
                      <a:endParaRPr lang="it-IT" sz="16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56832469"/>
                  </a:ext>
                </a:extLst>
              </a:tr>
            </a:tbl>
          </a:graphicData>
        </a:graphic>
      </p:graphicFrame>
    </p:spTree>
    <p:extLst>
      <p:ext uri="{BB962C8B-B14F-4D97-AF65-F5344CB8AC3E}">
        <p14:creationId xmlns:p14="http://schemas.microsoft.com/office/powerpoint/2010/main" val="1206138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6" y="88502"/>
            <a:ext cx="9668969" cy="523220"/>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維護</a:t>
            </a:r>
            <a:r>
              <a:rPr lang="en-US" altLang="zh-TW" sz="2800" dirty="0">
                <a:latin typeface="標楷體" panose="03000509000000000000" pitchFamily="65" charset="-120"/>
                <a:ea typeface="標楷體" panose="03000509000000000000" pitchFamily="65" charset="-120"/>
              </a:rPr>
              <a:t>Maintenance (PR.MA):</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1322437" y="2944239"/>
            <a:ext cx="10717162" cy="2585323"/>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A.11.2.5  </a:t>
            </a:r>
            <a:r>
              <a:rPr lang="en-US" altLang="zh-TW" b="1" dirty="0">
                <a:solidFill>
                  <a:srgbClr val="002060"/>
                </a:solidFill>
                <a:latin typeface="標楷體" panose="03000509000000000000" pitchFamily="65" charset="-120"/>
                <a:ea typeface="標楷體" panose="03000509000000000000" pitchFamily="65" charset="-120"/>
              </a:rPr>
              <a:t>Removal of Assets </a:t>
            </a:r>
            <a:r>
              <a:rPr lang="zh-TW" altLang="en-US" b="1" dirty="0">
                <a:solidFill>
                  <a:srgbClr val="002060"/>
                </a:solidFill>
                <a:latin typeface="標楷體" panose="03000509000000000000" pitchFamily="65" charset="-120"/>
                <a:ea typeface="標楷體" panose="03000509000000000000" pitchFamily="65" charset="-120"/>
              </a:rPr>
              <a:t>資產移除</a:t>
            </a: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異地設備、資訊或軟體也需要管理。這可以透過某種形式的簽入流程進行控制，或者更簡單地與員工相關聯，作為其角色的一部分，並根據其僱用條款和條件進行管理 </a:t>
            </a:r>
            <a:r>
              <a:rPr lang="en-US" altLang="zh-TW" sz="1600" b="1" dirty="0">
                <a:latin typeface="標楷體" panose="03000509000000000000" pitchFamily="65" charset="-120"/>
                <a:ea typeface="標楷體" panose="03000509000000000000" pitchFamily="65" charset="-120"/>
              </a:rPr>
              <a:t>- </a:t>
            </a:r>
            <a:r>
              <a:rPr lang="zh-TW" altLang="en-US" sz="1600" b="1" dirty="0">
                <a:latin typeface="標楷體" panose="03000509000000000000" pitchFamily="65" charset="-120"/>
                <a:ea typeface="標楷體" panose="03000509000000000000" pitchFamily="65" charset="-120"/>
              </a:rPr>
              <a:t>附件 </a:t>
            </a:r>
            <a:r>
              <a:rPr lang="en-US" altLang="zh-TW" sz="1600" b="1" dirty="0">
                <a:latin typeface="標楷體" panose="03000509000000000000" pitchFamily="65" charset="-120"/>
                <a:ea typeface="標楷體" panose="03000509000000000000" pitchFamily="65" charset="-120"/>
              </a:rPr>
              <a:t>A 7 </a:t>
            </a:r>
            <a:r>
              <a:rPr lang="zh-TW" altLang="en-US" sz="1600" b="1" dirty="0">
                <a:latin typeface="標楷體" panose="03000509000000000000" pitchFamily="65" charset="-120"/>
                <a:ea typeface="標楷體" panose="03000509000000000000" pitchFamily="65" charset="-120"/>
              </a:rPr>
              <a:t>當然應該涉及資訊安全！</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在不斷移動的工作世界中，一些資產（例如行動裝置）可能會定期從組織場所移走，以方便移動或家庭工作。如果資產並非設計為定期從現場移除，或者如果它們具有敏感、高度機密、有價值或脆弱的性質，則應制定流程來請求和授權移除並檢查資產的歸還。</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應考慮限制允許移除資產的時間長度，並且應基於風險。審計師將關注是否已針對非常規資產清除的情況以及確定什麼是例行、什麼是非例行的政策進行了風險評估。</a:t>
            </a:r>
          </a:p>
        </p:txBody>
      </p:sp>
      <p:sp>
        <p:nvSpPr>
          <p:cNvPr id="7" name="矩形 6"/>
          <p:cNvSpPr/>
          <p:nvPr/>
        </p:nvSpPr>
        <p:spPr>
          <a:xfrm>
            <a:off x="2657475" y="6488668"/>
            <a:ext cx="10172700"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https://www.isms.online/iso-27001/annex-a-11-physical-and-environmental-security/</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a:extLst>
              <a:ext uri="{FF2B5EF4-FFF2-40B4-BE49-F238E27FC236}">
                <a16:creationId xmlns:a16="http://schemas.microsoft.com/office/drawing/2014/main" id="{436D6203-E057-4F5F-8CA0-B04D5AFC5BB7}"/>
              </a:ext>
            </a:extLst>
          </p:cNvPr>
          <p:cNvGraphicFramePr>
            <a:graphicFrameLocks noGrp="1"/>
          </p:cNvGraphicFramePr>
          <p:nvPr>
            <p:extLst>
              <p:ext uri="{D42A27DB-BD31-4B8C-83A1-F6EECF244321}">
                <p14:modId xmlns:p14="http://schemas.microsoft.com/office/powerpoint/2010/main" val="387269229"/>
              </p:ext>
            </p:extLst>
          </p:nvPr>
        </p:nvGraphicFramePr>
        <p:xfrm>
          <a:off x="1150988" y="707388"/>
          <a:ext cx="10717162" cy="2236851"/>
        </p:xfrm>
        <a:graphic>
          <a:graphicData uri="http://schemas.openxmlformats.org/drawingml/2006/table">
            <a:tbl>
              <a:tblPr/>
              <a:tblGrid>
                <a:gridCol w="5358581">
                  <a:extLst>
                    <a:ext uri="{9D8B030D-6E8A-4147-A177-3AD203B41FA5}">
                      <a16:colId xmlns:a16="http://schemas.microsoft.com/office/drawing/2014/main" val="202265106"/>
                    </a:ext>
                  </a:extLst>
                </a:gridCol>
                <a:gridCol w="5358581">
                  <a:extLst>
                    <a:ext uri="{9D8B030D-6E8A-4147-A177-3AD203B41FA5}">
                      <a16:colId xmlns:a16="http://schemas.microsoft.com/office/drawing/2014/main" val="3498805196"/>
                    </a:ext>
                  </a:extLst>
                </a:gridCol>
              </a:tblGrid>
              <a:tr h="422791">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8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8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sz="18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893452186"/>
                  </a:ext>
                </a:extLst>
              </a:tr>
              <a:tr h="409825">
                <a:tc rowSpan="4">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PR.MA-1:</a:t>
                      </a:r>
                      <a:r>
                        <a:rPr lang="en-US" sz="1600" b="0" i="0" u="none" strike="noStrike" dirty="0">
                          <a:solidFill>
                            <a:srgbClr val="000000"/>
                          </a:solidFill>
                          <a:effectLst/>
                          <a:latin typeface="標楷體" panose="03000509000000000000" pitchFamily="65" charset="-120"/>
                          <a:ea typeface="標楷體" panose="03000509000000000000" pitchFamily="65" charset="-120"/>
                        </a:rPr>
                        <a:t> Maintenance and repair of organizational assets are performed and logged, with approved and controlled tools</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使用經批准和受控的工具執行並記錄組織資產的維護和修復</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pt-BR" sz="1600" b="1" i="0" u="none" strike="noStrike">
                          <a:solidFill>
                            <a:srgbClr val="000000"/>
                          </a:solidFill>
                          <a:effectLst/>
                          <a:latin typeface="標楷體" panose="03000509000000000000" pitchFamily="65" charset="-120"/>
                          <a:ea typeface="標楷體" panose="03000509000000000000" pitchFamily="65" charset="-120"/>
                        </a:rPr>
                        <a:t>·       COBIT 5 </a:t>
                      </a:r>
                      <a:r>
                        <a:rPr lang="pt-BR" sz="1600" b="0" i="0" u="none" strike="noStrike">
                          <a:solidFill>
                            <a:srgbClr val="000000"/>
                          </a:solidFill>
                          <a:effectLst/>
                          <a:latin typeface="標楷體" panose="03000509000000000000" pitchFamily="65" charset="-120"/>
                          <a:ea typeface="標楷體" panose="03000509000000000000" pitchFamily="65" charset="-120"/>
                        </a:rPr>
                        <a:t>BAI03.10,</a:t>
                      </a:r>
                      <a:r>
                        <a:rPr lang="pt-BR" sz="1600" b="1" i="0" u="none" strike="noStrike">
                          <a:solidFill>
                            <a:srgbClr val="000000"/>
                          </a:solidFill>
                          <a:effectLst/>
                          <a:latin typeface="標楷體" panose="03000509000000000000" pitchFamily="65" charset="-120"/>
                          <a:ea typeface="標楷體" panose="03000509000000000000" pitchFamily="65" charset="-120"/>
                        </a:rPr>
                        <a:t> </a:t>
                      </a:r>
                      <a:r>
                        <a:rPr lang="pt-BR" sz="1600" b="0" i="0" u="none" strike="noStrike">
                          <a:solidFill>
                            <a:srgbClr val="000000"/>
                          </a:solidFill>
                          <a:effectLst/>
                          <a:latin typeface="標楷體" panose="03000509000000000000" pitchFamily="65" charset="-120"/>
                          <a:ea typeface="標楷體" panose="03000509000000000000" pitchFamily="65" charset="-120"/>
                        </a:rPr>
                        <a:t>BAI09.02,</a:t>
                      </a:r>
                      <a:r>
                        <a:rPr lang="pt-BR" sz="1600" b="1" i="0" u="none" strike="noStrike">
                          <a:solidFill>
                            <a:srgbClr val="000000"/>
                          </a:solidFill>
                          <a:effectLst/>
                          <a:latin typeface="標楷體" panose="03000509000000000000" pitchFamily="65" charset="-120"/>
                          <a:ea typeface="標楷體" panose="03000509000000000000" pitchFamily="65" charset="-120"/>
                        </a:rPr>
                        <a:t> </a:t>
                      </a:r>
                      <a:r>
                        <a:rPr lang="pt-BR" sz="1600" b="0" i="0" u="none" strike="noStrike">
                          <a:solidFill>
                            <a:srgbClr val="000000"/>
                          </a:solidFill>
                          <a:effectLst/>
                          <a:latin typeface="標楷體" panose="03000509000000000000" pitchFamily="65" charset="-120"/>
                          <a:ea typeface="標楷體" panose="03000509000000000000" pitchFamily="65" charset="-120"/>
                        </a:rPr>
                        <a:t>BAI09.03, DSS01.05</a:t>
                      </a:r>
                      <a:endParaRPr lang="pt-BR" sz="1600" b="1"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255267034"/>
                  </a:ext>
                </a:extLst>
              </a:tr>
              <a:tr h="409825">
                <a:tc vMerge="1">
                  <a:txBody>
                    <a:bodyPr/>
                    <a:lstStyle/>
                    <a:p>
                      <a:endParaRPr lang="zh-TW" altLang="en-US"/>
                    </a:p>
                  </a:txBody>
                  <a:tcPr/>
                </a:tc>
                <a:tc>
                  <a:txBody>
                    <a:bodyPr/>
                    <a:lstStyle/>
                    <a:p>
                      <a:pPr algn="l" fontAlgn="ctr"/>
                      <a:r>
                        <a:rPr lang="en-US" sz="1600" b="1" i="0" u="none" strike="noStrike">
                          <a:solidFill>
                            <a:srgbClr val="000000"/>
                          </a:solidFill>
                          <a:effectLst/>
                          <a:latin typeface="標楷體" panose="03000509000000000000" pitchFamily="65" charset="-120"/>
                          <a:ea typeface="標楷體" panose="03000509000000000000" pitchFamily="65" charset="-120"/>
                        </a:rPr>
                        <a:t>·       ISA 62443-2-1:2009</a:t>
                      </a:r>
                      <a:r>
                        <a:rPr lang="en-US" sz="1600" b="0" i="0" u="none" strike="noStrike">
                          <a:solidFill>
                            <a:srgbClr val="000000"/>
                          </a:solidFill>
                          <a:effectLst/>
                          <a:latin typeface="標楷體" panose="03000509000000000000" pitchFamily="65" charset="-120"/>
                          <a:ea typeface="標楷體" panose="03000509000000000000" pitchFamily="65" charset="-120"/>
                        </a:rPr>
                        <a:t> 4.3.3.3.7</a:t>
                      </a:r>
                      <a:endParaRPr lang="en-US" sz="1600" b="1"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41310910"/>
                  </a:ext>
                </a:extLst>
              </a:tr>
              <a:tr h="409825">
                <a:tc vMerge="1">
                  <a:txBody>
                    <a:bodyPr/>
                    <a:lstStyle/>
                    <a:p>
                      <a:endParaRPr lang="zh-TW" altLang="en-US"/>
                    </a:p>
                  </a:txBody>
                  <a:tcPr/>
                </a:tc>
                <a:tc>
                  <a:txBody>
                    <a:bodyPr/>
                    <a:lstStyle/>
                    <a:p>
                      <a:pPr algn="l" fontAlgn="ctr"/>
                      <a:r>
                        <a:rPr lang="it-IT" sz="1600" b="1" i="0" u="none" strike="noStrike" dirty="0">
                          <a:solidFill>
                            <a:srgbClr val="FF0000"/>
                          </a:solidFill>
                          <a:effectLst/>
                          <a:latin typeface="標楷體" panose="03000509000000000000" pitchFamily="65" charset="-120"/>
                          <a:ea typeface="標楷體" panose="03000509000000000000" pitchFamily="65" charset="-120"/>
                        </a:rPr>
                        <a:t>·       ISO/IEC 27001:2013</a:t>
                      </a:r>
                      <a:r>
                        <a:rPr lang="it-IT" sz="1600" b="0" i="0" u="none" strike="noStrike" dirty="0">
                          <a:solidFill>
                            <a:srgbClr val="FF0000"/>
                          </a:solidFill>
                          <a:effectLst/>
                          <a:latin typeface="標楷體" panose="03000509000000000000" pitchFamily="65" charset="-120"/>
                          <a:ea typeface="標楷體" panose="03000509000000000000" pitchFamily="65" charset="-120"/>
                        </a:rPr>
                        <a:t> A.11.1.2, A.11.2.4, A.11.2.5, A.11.2.6</a:t>
                      </a:r>
                      <a:endParaRPr lang="it-IT" sz="1600" b="1" i="0" u="none" strike="noStrike" dirty="0">
                        <a:solidFill>
                          <a:srgbClr val="FF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243393542"/>
                  </a:ext>
                </a:extLst>
              </a:tr>
              <a:tr h="409825">
                <a:tc vMerge="1">
                  <a:txBody>
                    <a:bodyPr/>
                    <a:lstStyle/>
                    <a:p>
                      <a:endParaRPr lang="zh-TW" altLang="en-US"/>
                    </a:p>
                  </a:txBody>
                  <a:tcPr/>
                </a:tc>
                <a:tc>
                  <a:txBody>
                    <a:bodyPr/>
                    <a:lstStyle/>
                    <a:p>
                      <a:pPr algn="l" fontAlgn="ctr"/>
                      <a:r>
                        <a:rPr lang="it-IT" sz="1600" b="1" i="0" u="none" strike="noStrike" dirty="0">
                          <a:solidFill>
                            <a:srgbClr val="000000"/>
                          </a:solidFill>
                          <a:effectLst/>
                          <a:latin typeface="標楷體" panose="03000509000000000000" pitchFamily="65" charset="-120"/>
                          <a:ea typeface="標楷體" panose="03000509000000000000" pitchFamily="65" charset="-120"/>
                        </a:rPr>
                        <a:t>·       NIST SP 800-53 Rev. 4</a:t>
                      </a:r>
                      <a:r>
                        <a:rPr lang="it-IT" sz="1600" b="0" i="0" u="none" strike="noStrike" dirty="0">
                          <a:solidFill>
                            <a:srgbClr val="000000"/>
                          </a:solidFill>
                          <a:effectLst/>
                          <a:latin typeface="標楷體" panose="03000509000000000000" pitchFamily="65" charset="-120"/>
                          <a:ea typeface="標楷體" panose="03000509000000000000" pitchFamily="65" charset="-120"/>
                        </a:rPr>
                        <a:t> MA-2, MA-3, MA-5, MA-6</a:t>
                      </a:r>
                      <a:endParaRPr lang="it-IT" sz="16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56832469"/>
                  </a:ext>
                </a:extLst>
              </a:tr>
            </a:tbl>
          </a:graphicData>
        </a:graphic>
      </p:graphicFrame>
    </p:spTree>
    <p:extLst>
      <p:ext uri="{BB962C8B-B14F-4D97-AF65-F5344CB8AC3E}">
        <p14:creationId xmlns:p14="http://schemas.microsoft.com/office/powerpoint/2010/main" val="24491635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6" y="88502"/>
            <a:ext cx="9668969" cy="523220"/>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維護</a:t>
            </a:r>
            <a:r>
              <a:rPr lang="en-US" altLang="zh-TW" sz="2800" dirty="0">
                <a:latin typeface="標楷體" panose="03000509000000000000" pitchFamily="65" charset="-120"/>
                <a:ea typeface="標楷體" panose="03000509000000000000" pitchFamily="65" charset="-120"/>
              </a:rPr>
              <a:t>Maintenance (PR.MA):</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1150988" y="3220464"/>
            <a:ext cx="10888611" cy="2831544"/>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A.11.2.6  </a:t>
            </a:r>
            <a:r>
              <a:rPr lang="en-US" altLang="zh-TW" b="1" dirty="0">
                <a:solidFill>
                  <a:srgbClr val="002060"/>
                </a:solidFill>
                <a:latin typeface="標楷體" panose="03000509000000000000" pitchFamily="65" charset="-120"/>
                <a:ea typeface="標楷體" panose="03000509000000000000" pitchFamily="65" charset="-120"/>
              </a:rPr>
              <a:t>Security of Equipment &amp; Assets Off-Premises </a:t>
            </a:r>
            <a:r>
              <a:rPr lang="zh-TW" altLang="en-US" b="1" dirty="0">
                <a:solidFill>
                  <a:srgbClr val="002060"/>
                </a:solidFill>
                <a:latin typeface="標楷體" panose="03000509000000000000" pitchFamily="65" charset="-120"/>
                <a:ea typeface="標楷體" panose="03000509000000000000" pitchFamily="65" charset="-120"/>
              </a:rPr>
              <a:t>場外設備與資產的安全</a:t>
            </a:r>
            <a:endParaRPr lang="en-US" altLang="zh-TW" sz="1600" b="1" dirty="0">
              <a:latin typeface="標楷體" panose="03000509000000000000" pitchFamily="65" charset="-120"/>
              <a:ea typeface="標楷體" panose="03000509000000000000" pitchFamily="65" charset="-120"/>
            </a:endParaRPr>
          </a:p>
          <a:p>
            <a:pPr fontAlgn="ct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安全控制需要應用於場外資產，同時考慮到在組織場所外工作所涉及的不同風險。這是一個常見的漏洞領域，因此實施適當級別的控制並將其與其他行動控制和家庭工作者等策略相結合非常重要。</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應定期或例外地對移出現場的資產進行考慮並進行風險評估。控制措施可能包括以下內容的混合：技術控制，例如存取控制策略、密碼管理、加密；也可以考慮使用肯辛頓鎖 </a:t>
            </a:r>
            <a:r>
              <a:rPr lang="en-US" altLang="zh-TW" sz="1600" b="1" dirty="0">
                <a:latin typeface="標楷體" panose="03000509000000000000" pitchFamily="65" charset="-120"/>
                <a:ea typeface="標楷體" panose="03000509000000000000" pitchFamily="65" charset="-120"/>
              </a:rPr>
              <a:t>(Kensington Locks) </a:t>
            </a:r>
            <a:r>
              <a:rPr lang="zh-TW" altLang="en-US" sz="1600" b="1" dirty="0">
                <a:latin typeface="標楷體" panose="03000509000000000000" pitchFamily="65" charset="-120"/>
                <a:ea typeface="標楷體" panose="03000509000000000000" pitchFamily="65" charset="-120"/>
              </a:rPr>
              <a:t>等物理控制裝置；此外還有 政策和流程控制 ，例如永遠不要讓資產在公眾視野中無人看管的指示。</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審查與場外資產相關的安全事件趨勢尤其重要。審計師希望看到正在進行風險評估的證據以及根據評估的風險等級選擇適當的控制措施。他們也希望看到政策合規的證據。</a:t>
            </a:r>
          </a:p>
        </p:txBody>
      </p:sp>
      <p:sp>
        <p:nvSpPr>
          <p:cNvPr id="7" name="矩形 6"/>
          <p:cNvSpPr/>
          <p:nvPr/>
        </p:nvSpPr>
        <p:spPr>
          <a:xfrm>
            <a:off x="2657475" y="6488668"/>
            <a:ext cx="10172700"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https://www.isms.online/iso-27001/annex-a-11-physical-and-environmental-security/</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a:extLst>
              <a:ext uri="{FF2B5EF4-FFF2-40B4-BE49-F238E27FC236}">
                <a16:creationId xmlns:a16="http://schemas.microsoft.com/office/drawing/2014/main" id="{436D6203-E057-4F5F-8CA0-B04D5AFC5BB7}"/>
              </a:ext>
            </a:extLst>
          </p:cNvPr>
          <p:cNvGraphicFramePr>
            <a:graphicFrameLocks noGrp="1"/>
          </p:cNvGraphicFramePr>
          <p:nvPr>
            <p:extLst>
              <p:ext uri="{D42A27DB-BD31-4B8C-83A1-F6EECF244321}">
                <p14:modId xmlns:p14="http://schemas.microsoft.com/office/powerpoint/2010/main" val="198888127"/>
              </p:ext>
            </p:extLst>
          </p:nvPr>
        </p:nvGraphicFramePr>
        <p:xfrm>
          <a:off x="1150988" y="707388"/>
          <a:ext cx="10717162" cy="2236851"/>
        </p:xfrm>
        <a:graphic>
          <a:graphicData uri="http://schemas.openxmlformats.org/drawingml/2006/table">
            <a:tbl>
              <a:tblPr/>
              <a:tblGrid>
                <a:gridCol w="5358581">
                  <a:extLst>
                    <a:ext uri="{9D8B030D-6E8A-4147-A177-3AD203B41FA5}">
                      <a16:colId xmlns:a16="http://schemas.microsoft.com/office/drawing/2014/main" val="202265106"/>
                    </a:ext>
                  </a:extLst>
                </a:gridCol>
                <a:gridCol w="5358581">
                  <a:extLst>
                    <a:ext uri="{9D8B030D-6E8A-4147-A177-3AD203B41FA5}">
                      <a16:colId xmlns:a16="http://schemas.microsoft.com/office/drawing/2014/main" val="3498805196"/>
                    </a:ext>
                  </a:extLst>
                </a:gridCol>
              </a:tblGrid>
              <a:tr h="422791">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8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8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fontAlgn="ctr"/>
                      <a:r>
                        <a:rPr lang="en-US" sz="18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893452186"/>
                  </a:ext>
                </a:extLst>
              </a:tr>
              <a:tr h="409825">
                <a:tc rowSpan="4">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PR.MA-1:</a:t>
                      </a:r>
                      <a:r>
                        <a:rPr lang="en-US" sz="1600" b="0" i="0" u="none" strike="noStrike" dirty="0">
                          <a:solidFill>
                            <a:srgbClr val="000000"/>
                          </a:solidFill>
                          <a:effectLst/>
                          <a:latin typeface="標楷體" panose="03000509000000000000" pitchFamily="65" charset="-120"/>
                          <a:ea typeface="標楷體" panose="03000509000000000000" pitchFamily="65" charset="-120"/>
                        </a:rPr>
                        <a:t> Maintenance and repair of organizational assets are performed and logged, with approved and controlled tools</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使用經批准和受控的工具執行並記錄組織資產的維護和修復</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pt-BR" sz="1600" b="1" i="0" u="none" strike="noStrike">
                          <a:solidFill>
                            <a:srgbClr val="000000"/>
                          </a:solidFill>
                          <a:effectLst/>
                          <a:latin typeface="標楷體" panose="03000509000000000000" pitchFamily="65" charset="-120"/>
                          <a:ea typeface="標楷體" panose="03000509000000000000" pitchFamily="65" charset="-120"/>
                        </a:rPr>
                        <a:t>·       COBIT 5 </a:t>
                      </a:r>
                      <a:r>
                        <a:rPr lang="pt-BR" sz="1600" b="0" i="0" u="none" strike="noStrike">
                          <a:solidFill>
                            <a:srgbClr val="000000"/>
                          </a:solidFill>
                          <a:effectLst/>
                          <a:latin typeface="標楷體" panose="03000509000000000000" pitchFamily="65" charset="-120"/>
                          <a:ea typeface="標楷體" panose="03000509000000000000" pitchFamily="65" charset="-120"/>
                        </a:rPr>
                        <a:t>BAI03.10,</a:t>
                      </a:r>
                      <a:r>
                        <a:rPr lang="pt-BR" sz="1600" b="1" i="0" u="none" strike="noStrike">
                          <a:solidFill>
                            <a:srgbClr val="000000"/>
                          </a:solidFill>
                          <a:effectLst/>
                          <a:latin typeface="標楷體" panose="03000509000000000000" pitchFamily="65" charset="-120"/>
                          <a:ea typeface="標楷體" panose="03000509000000000000" pitchFamily="65" charset="-120"/>
                        </a:rPr>
                        <a:t> </a:t>
                      </a:r>
                      <a:r>
                        <a:rPr lang="pt-BR" sz="1600" b="0" i="0" u="none" strike="noStrike">
                          <a:solidFill>
                            <a:srgbClr val="000000"/>
                          </a:solidFill>
                          <a:effectLst/>
                          <a:latin typeface="標楷體" panose="03000509000000000000" pitchFamily="65" charset="-120"/>
                          <a:ea typeface="標楷體" panose="03000509000000000000" pitchFamily="65" charset="-120"/>
                        </a:rPr>
                        <a:t>BAI09.02,</a:t>
                      </a:r>
                      <a:r>
                        <a:rPr lang="pt-BR" sz="1600" b="1" i="0" u="none" strike="noStrike">
                          <a:solidFill>
                            <a:srgbClr val="000000"/>
                          </a:solidFill>
                          <a:effectLst/>
                          <a:latin typeface="標楷體" panose="03000509000000000000" pitchFamily="65" charset="-120"/>
                          <a:ea typeface="標楷體" panose="03000509000000000000" pitchFamily="65" charset="-120"/>
                        </a:rPr>
                        <a:t> </a:t>
                      </a:r>
                      <a:r>
                        <a:rPr lang="pt-BR" sz="1600" b="0" i="0" u="none" strike="noStrike">
                          <a:solidFill>
                            <a:srgbClr val="000000"/>
                          </a:solidFill>
                          <a:effectLst/>
                          <a:latin typeface="標楷體" panose="03000509000000000000" pitchFamily="65" charset="-120"/>
                          <a:ea typeface="標楷體" panose="03000509000000000000" pitchFamily="65" charset="-120"/>
                        </a:rPr>
                        <a:t>BAI09.03, DSS01.05</a:t>
                      </a:r>
                      <a:endParaRPr lang="pt-BR" sz="1600" b="1"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255267034"/>
                  </a:ext>
                </a:extLst>
              </a:tr>
              <a:tr h="409825">
                <a:tc vMerge="1">
                  <a:txBody>
                    <a:bodyPr/>
                    <a:lstStyle/>
                    <a:p>
                      <a:endParaRPr lang="zh-TW" altLang="en-US"/>
                    </a:p>
                  </a:txBody>
                  <a:tcPr/>
                </a:tc>
                <a:tc>
                  <a:txBody>
                    <a:bodyPr/>
                    <a:lstStyle/>
                    <a:p>
                      <a:pPr algn="l" fontAlgn="ctr"/>
                      <a:r>
                        <a:rPr lang="en-US" sz="1600" b="1" i="0" u="none" strike="noStrike">
                          <a:solidFill>
                            <a:srgbClr val="000000"/>
                          </a:solidFill>
                          <a:effectLst/>
                          <a:latin typeface="標楷體" panose="03000509000000000000" pitchFamily="65" charset="-120"/>
                          <a:ea typeface="標楷體" panose="03000509000000000000" pitchFamily="65" charset="-120"/>
                        </a:rPr>
                        <a:t>·       ISA 62443-2-1:2009</a:t>
                      </a:r>
                      <a:r>
                        <a:rPr lang="en-US" sz="1600" b="0" i="0" u="none" strike="noStrike">
                          <a:solidFill>
                            <a:srgbClr val="000000"/>
                          </a:solidFill>
                          <a:effectLst/>
                          <a:latin typeface="標楷體" panose="03000509000000000000" pitchFamily="65" charset="-120"/>
                          <a:ea typeface="標楷體" panose="03000509000000000000" pitchFamily="65" charset="-120"/>
                        </a:rPr>
                        <a:t> 4.3.3.3.7</a:t>
                      </a:r>
                      <a:endParaRPr lang="en-US" sz="1600" b="1" i="0" u="none" strike="noStrike">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41310910"/>
                  </a:ext>
                </a:extLst>
              </a:tr>
              <a:tr h="409825">
                <a:tc vMerge="1">
                  <a:txBody>
                    <a:bodyPr/>
                    <a:lstStyle/>
                    <a:p>
                      <a:endParaRPr lang="zh-TW" altLang="en-US"/>
                    </a:p>
                  </a:txBody>
                  <a:tcPr/>
                </a:tc>
                <a:tc>
                  <a:txBody>
                    <a:bodyPr/>
                    <a:lstStyle/>
                    <a:p>
                      <a:pPr algn="l" fontAlgn="ctr"/>
                      <a:r>
                        <a:rPr lang="it-IT" sz="1600" b="1" i="0" u="none" strike="noStrike" dirty="0">
                          <a:solidFill>
                            <a:srgbClr val="FF0000"/>
                          </a:solidFill>
                          <a:effectLst/>
                          <a:latin typeface="標楷體" panose="03000509000000000000" pitchFamily="65" charset="-120"/>
                          <a:ea typeface="標楷體" panose="03000509000000000000" pitchFamily="65" charset="-120"/>
                        </a:rPr>
                        <a:t>·       ISO/IEC 27001:2013</a:t>
                      </a:r>
                      <a:r>
                        <a:rPr lang="it-IT" sz="1600" b="0" i="0" u="none" strike="noStrike" dirty="0">
                          <a:solidFill>
                            <a:srgbClr val="FF0000"/>
                          </a:solidFill>
                          <a:effectLst/>
                          <a:latin typeface="標楷體" panose="03000509000000000000" pitchFamily="65" charset="-120"/>
                          <a:ea typeface="標楷體" panose="03000509000000000000" pitchFamily="65" charset="-120"/>
                        </a:rPr>
                        <a:t> A.11.1.2, A.11.2.4, A.11.2.5, A.11.2.6</a:t>
                      </a:r>
                      <a:endParaRPr lang="it-IT" sz="1600" b="1" i="0" u="none" strike="noStrike" dirty="0">
                        <a:solidFill>
                          <a:srgbClr val="FF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243393542"/>
                  </a:ext>
                </a:extLst>
              </a:tr>
              <a:tr h="409825">
                <a:tc vMerge="1">
                  <a:txBody>
                    <a:bodyPr/>
                    <a:lstStyle/>
                    <a:p>
                      <a:endParaRPr lang="zh-TW" altLang="en-US"/>
                    </a:p>
                  </a:txBody>
                  <a:tcPr/>
                </a:tc>
                <a:tc>
                  <a:txBody>
                    <a:bodyPr/>
                    <a:lstStyle/>
                    <a:p>
                      <a:pPr algn="l" fontAlgn="ctr"/>
                      <a:r>
                        <a:rPr lang="it-IT" sz="1600" b="1" i="0" u="none" strike="noStrike" dirty="0">
                          <a:solidFill>
                            <a:srgbClr val="000000"/>
                          </a:solidFill>
                          <a:effectLst/>
                          <a:latin typeface="標楷體" panose="03000509000000000000" pitchFamily="65" charset="-120"/>
                          <a:ea typeface="標楷體" panose="03000509000000000000" pitchFamily="65" charset="-120"/>
                        </a:rPr>
                        <a:t>·       NIST SP 800-53 Rev. 4</a:t>
                      </a:r>
                      <a:r>
                        <a:rPr lang="it-IT" sz="1600" b="0" i="0" u="none" strike="noStrike" dirty="0">
                          <a:solidFill>
                            <a:srgbClr val="000000"/>
                          </a:solidFill>
                          <a:effectLst/>
                          <a:latin typeface="標楷體" panose="03000509000000000000" pitchFamily="65" charset="-120"/>
                          <a:ea typeface="標楷體" panose="03000509000000000000" pitchFamily="65" charset="-120"/>
                        </a:rPr>
                        <a:t> MA-2, MA-3, MA-5, MA-6</a:t>
                      </a:r>
                      <a:endParaRPr lang="it-IT" sz="16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56832469"/>
                  </a:ext>
                </a:extLst>
              </a:tr>
            </a:tbl>
          </a:graphicData>
        </a:graphic>
      </p:graphicFrame>
    </p:spTree>
    <p:extLst>
      <p:ext uri="{BB962C8B-B14F-4D97-AF65-F5344CB8AC3E}">
        <p14:creationId xmlns:p14="http://schemas.microsoft.com/office/powerpoint/2010/main" val="2324643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13AA9C52-465D-4F28-AD9D-3E1D9458EA11}"/>
              </a:ext>
            </a:extLst>
          </p:cNvPr>
          <p:cNvGraphicFramePr>
            <a:graphicFrameLocks noGrp="1"/>
          </p:cNvGraphicFramePr>
          <p:nvPr>
            <p:extLst>
              <p:ext uri="{D42A27DB-BD31-4B8C-83A1-F6EECF244321}">
                <p14:modId xmlns:p14="http://schemas.microsoft.com/office/powerpoint/2010/main" val="1599646676"/>
              </p:ext>
            </p:extLst>
          </p:nvPr>
        </p:nvGraphicFramePr>
        <p:xfrm>
          <a:off x="698091" y="1069190"/>
          <a:ext cx="11110450" cy="4706184"/>
        </p:xfrm>
        <a:graphic>
          <a:graphicData uri="http://schemas.openxmlformats.org/drawingml/2006/table">
            <a:tbl>
              <a:tblPr/>
              <a:tblGrid>
                <a:gridCol w="5555225">
                  <a:extLst>
                    <a:ext uri="{9D8B030D-6E8A-4147-A177-3AD203B41FA5}">
                      <a16:colId xmlns:a16="http://schemas.microsoft.com/office/drawing/2014/main" val="299782081"/>
                    </a:ext>
                  </a:extLst>
                </a:gridCol>
                <a:gridCol w="5555225">
                  <a:extLst>
                    <a:ext uri="{9D8B030D-6E8A-4147-A177-3AD203B41FA5}">
                      <a16:colId xmlns:a16="http://schemas.microsoft.com/office/drawing/2014/main" val="3630825808"/>
                    </a:ext>
                  </a:extLst>
                </a:gridCol>
              </a:tblGrid>
              <a:tr h="376152">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400" b="1" i="0" u="none" strike="noStrike" dirty="0">
                          <a:solidFill>
                            <a:srgbClr val="FFFFFF"/>
                          </a:solidFill>
                          <a:effectLst/>
                          <a:latin typeface="標楷體" panose="03000509000000000000" pitchFamily="65" charset="-120"/>
                          <a:ea typeface="標楷體" panose="03000509000000000000" pitchFamily="65" charset="-120"/>
                        </a:rPr>
                        <a:t>防護技術</a:t>
                      </a:r>
                      <a:r>
                        <a:rPr lang="en-US" altLang="zh-TW" sz="1400" b="1" i="0" u="none" strike="noStrike" dirty="0">
                          <a:solidFill>
                            <a:srgbClr val="FFFFFF"/>
                          </a:solidFill>
                          <a:effectLst/>
                          <a:latin typeface="標楷體" panose="03000509000000000000" pitchFamily="65" charset="-120"/>
                          <a:ea typeface="標楷體" panose="03000509000000000000" pitchFamily="65" charset="-120"/>
                        </a:rPr>
                        <a:t>Protective Technology (PR.PT):</a:t>
                      </a:r>
                      <a:r>
                        <a:rPr lang="zh-TW" altLang="en-US" sz="14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4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fontAlgn="ctr"/>
                      <a:r>
                        <a:rPr lang="en-US" sz="14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88191997"/>
                  </a:ext>
                </a:extLst>
              </a:tr>
              <a:tr h="164895">
                <a:tc rowSpan="6">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PR.PT-1: </a:t>
                      </a:r>
                      <a:r>
                        <a:rPr lang="en-US" sz="1200" b="0" i="0" u="none" strike="noStrike" dirty="0">
                          <a:solidFill>
                            <a:srgbClr val="000000"/>
                          </a:solidFill>
                          <a:effectLst/>
                          <a:latin typeface="標楷體" panose="03000509000000000000" pitchFamily="65" charset="-120"/>
                          <a:ea typeface="標楷體" panose="03000509000000000000" pitchFamily="65" charset="-120"/>
                        </a:rPr>
                        <a:t>Audit/log records are determined, documented, implemented, and reviewed in accordance with policy</a:t>
                      </a:r>
                    </a:p>
                    <a:p>
                      <a:pPr algn="l" fontAlgn="ct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根據政策確定、記錄、實施和審查審核</a:t>
                      </a:r>
                      <a:r>
                        <a:rPr lang="en-US" altLang="zh-TW" sz="1200" b="1"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日誌記錄</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100" b="1" i="0" u="none" strike="noStrike" dirty="0">
                          <a:solidFill>
                            <a:srgbClr val="000000"/>
                          </a:solidFill>
                          <a:effectLst/>
                          <a:latin typeface="標楷體" panose="03000509000000000000" pitchFamily="65" charset="-120"/>
                          <a:ea typeface="標楷體" panose="03000509000000000000" pitchFamily="65" charset="-120"/>
                        </a:rPr>
                        <a:t>·       CIS CSC</a:t>
                      </a:r>
                      <a:r>
                        <a:rPr lang="fr-FR" sz="1100" b="0" i="0" u="none" strike="noStrike" dirty="0">
                          <a:solidFill>
                            <a:srgbClr val="000000"/>
                          </a:solidFill>
                          <a:effectLst/>
                          <a:latin typeface="標楷體" panose="03000509000000000000" pitchFamily="65" charset="-120"/>
                          <a:ea typeface="標楷體" panose="03000509000000000000" pitchFamily="65" charset="-120"/>
                        </a:rPr>
                        <a:t> 1, 3, 5, 6, 14, 15, 16</a:t>
                      </a:r>
                      <a:endParaRPr lang="fr-FR"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324784206"/>
                  </a:ext>
                </a:extLst>
              </a:tr>
              <a:tr h="227135">
                <a:tc vMerge="1">
                  <a:txBody>
                    <a:bodyPr/>
                    <a:lstStyle/>
                    <a:p>
                      <a:endParaRPr lang="zh-TW" altLang="en-US"/>
                    </a:p>
                  </a:txBody>
                  <a:tcPr/>
                </a:tc>
                <a:tc>
                  <a:txBody>
                    <a:bodyPr/>
                    <a:lstStyle/>
                    <a:p>
                      <a:pPr algn="l" fontAlgn="ctr"/>
                      <a:r>
                        <a:rPr lang="en-US" sz="1100" b="1" i="0" u="none" strike="noStrike">
                          <a:solidFill>
                            <a:srgbClr val="000000"/>
                          </a:solidFill>
                          <a:effectLst/>
                          <a:latin typeface="標楷體" panose="03000509000000000000" pitchFamily="65" charset="-120"/>
                          <a:ea typeface="標楷體" panose="03000509000000000000" pitchFamily="65" charset="-120"/>
                        </a:rPr>
                        <a:t>·       COBIT 5 </a:t>
                      </a:r>
                      <a:r>
                        <a:rPr lang="en-US" sz="1100" b="0" i="0" u="none" strike="noStrike">
                          <a:solidFill>
                            <a:srgbClr val="000000"/>
                          </a:solidFill>
                          <a:effectLst/>
                          <a:latin typeface="標楷體" panose="03000509000000000000" pitchFamily="65" charset="-120"/>
                          <a:ea typeface="標楷體" panose="03000509000000000000" pitchFamily="65" charset="-120"/>
                        </a:rPr>
                        <a:t>APO11.04, BAI03.05, DSS05.04, DSS05.07, MEA02.01</a:t>
                      </a:r>
                      <a:endParaRPr lang="en-US" sz="1100" b="1" i="0" u="none" strike="noStrike">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443242553"/>
                  </a:ext>
                </a:extLst>
              </a:tr>
              <a:tr h="227135">
                <a:tc vMerge="1">
                  <a:txBody>
                    <a:bodyPr/>
                    <a:lstStyle/>
                    <a:p>
                      <a:endParaRPr lang="zh-TW" altLang="en-US"/>
                    </a:p>
                  </a:txBody>
                  <a:tcPr/>
                </a:tc>
                <a:tc>
                  <a:txBody>
                    <a:bodyPr/>
                    <a:lstStyle/>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ISA 62443-2-1:2009 </a:t>
                      </a:r>
                      <a:r>
                        <a:rPr lang="en-US" sz="1100" b="0" i="0" u="none" strike="noStrike" dirty="0">
                          <a:solidFill>
                            <a:srgbClr val="000000"/>
                          </a:solidFill>
                          <a:effectLst/>
                          <a:latin typeface="標楷體" panose="03000509000000000000" pitchFamily="65" charset="-120"/>
                          <a:ea typeface="標楷體" panose="03000509000000000000" pitchFamily="65" charset="-120"/>
                        </a:rPr>
                        <a:t>4.3.3.3.9, 4.3.3.5.8, 4.3.4.4.7, 4.4.2.1, 4.4.2.2, 4.4.2.4</a:t>
                      </a:r>
                      <a:endParaRPr lang="en-US"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336185935"/>
                  </a:ext>
                </a:extLst>
              </a:tr>
              <a:tr h="227135">
                <a:tc vMerge="1">
                  <a:txBody>
                    <a:bodyPr/>
                    <a:lstStyle/>
                    <a:p>
                      <a:endParaRPr lang="zh-TW" altLang="en-US"/>
                    </a:p>
                  </a:txBody>
                  <a:tcPr/>
                </a:tc>
                <a:tc>
                  <a:txBody>
                    <a:bodyPr/>
                    <a:lstStyle/>
                    <a:p>
                      <a:pPr algn="l" fontAlgn="ctr"/>
                      <a:r>
                        <a:rPr lang="pt-BR" sz="1100" b="1" i="0" u="none" strike="noStrike" dirty="0">
                          <a:solidFill>
                            <a:srgbClr val="000000"/>
                          </a:solidFill>
                          <a:effectLst/>
                          <a:latin typeface="標楷體" panose="03000509000000000000" pitchFamily="65" charset="-120"/>
                          <a:ea typeface="標楷體" panose="03000509000000000000" pitchFamily="65" charset="-120"/>
                        </a:rPr>
                        <a:t>·       ISA 62443-3-3:2013</a:t>
                      </a:r>
                      <a:r>
                        <a:rPr lang="pt-BR" sz="1100" b="0" i="0" u="none" strike="noStrike" dirty="0">
                          <a:solidFill>
                            <a:srgbClr val="000000"/>
                          </a:solidFill>
                          <a:effectLst/>
                          <a:latin typeface="標楷體" panose="03000509000000000000" pitchFamily="65" charset="-120"/>
                          <a:ea typeface="標楷體" panose="03000509000000000000" pitchFamily="65" charset="-120"/>
                        </a:rPr>
                        <a:t> SR 2.8, SR 2.9, SR 2.10, SR 2.11, SR 2.12</a:t>
                      </a:r>
                      <a:endParaRPr lang="pt-BR"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893045486"/>
                  </a:ext>
                </a:extLst>
              </a:tr>
              <a:tr h="227135">
                <a:tc vMerge="1">
                  <a:txBody>
                    <a:bodyPr/>
                    <a:lstStyle/>
                    <a:p>
                      <a:endParaRPr lang="zh-TW" altLang="en-US"/>
                    </a:p>
                  </a:txBody>
                  <a:tcPr/>
                </a:tc>
                <a:tc>
                  <a:txBody>
                    <a:bodyPr/>
                    <a:lstStyle/>
                    <a:p>
                      <a:pPr algn="l" fontAlgn="ctr"/>
                      <a:r>
                        <a:rPr lang="it-IT" sz="11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100" b="0" i="0" u="none" strike="noStrike" dirty="0">
                          <a:solidFill>
                            <a:srgbClr val="FF0000"/>
                          </a:solidFill>
                          <a:effectLst/>
                          <a:latin typeface="標楷體" panose="03000509000000000000" pitchFamily="65" charset="-120"/>
                          <a:ea typeface="標楷體" panose="03000509000000000000" pitchFamily="65" charset="-120"/>
                        </a:rPr>
                        <a:t>A.12.4.1, A.12.4.2, A.12.4.3, A.12.4.4, A.12.7.1</a:t>
                      </a:r>
                      <a:r>
                        <a:rPr lang="it-IT" sz="1100" b="1" i="0" u="none" strike="noStrike" dirty="0">
                          <a:solidFill>
                            <a:srgbClr val="FF0000"/>
                          </a:solidFill>
                          <a:effectLst/>
                          <a:latin typeface="標楷體" panose="03000509000000000000" pitchFamily="65" charset="-120"/>
                          <a:ea typeface="標楷體" panose="03000509000000000000" pitchFamily="65" charset="-120"/>
                        </a:rPr>
                        <a:t> </a:t>
                      </a: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204390479"/>
                  </a:ext>
                </a:extLst>
              </a:tr>
              <a:tr h="164895">
                <a:tc vMerge="1">
                  <a:txBody>
                    <a:bodyPr/>
                    <a:lstStyle/>
                    <a:p>
                      <a:endParaRPr lang="zh-TW" altLang="en-US"/>
                    </a:p>
                  </a:txBody>
                  <a:tcPr/>
                </a:tc>
                <a:tc>
                  <a:txBody>
                    <a:bodyPr/>
                    <a:lstStyle/>
                    <a:p>
                      <a:pPr algn="l" fontAlgn="ctr"/>
                      <a:r>
                        <a:rPr lang="fr-FR" sz="1100" b="1" i="0" u="none" strike="noStrike" dirty="0">
                          <a:solidFill>
                            <a:srgbClr val="000000"/>
                          </a:solidFill>
                          <a:effectLst/>
                          <a:latin typeface="標楷體" panose="03000509000000000000" pitchFamily="65" charset="-120"/>
                          <a:ea typeface="標楷體" panose="03000509000000000000" pitchFamily="65" charset="-120"/>
                        </a:rPr>
                        <a:t>·       NIST SP 800-53</a:t>
                      </a:r>
                      <a:r>
                        <a:rPr lang="fr-FR" sz="1100" b="0" i="0" u="none" strike="noStrike" dirty="0">
                          <a:solidFill>
                            <a:srgbClr val="000000"/>
                          </a:solidFill>
                          <a:effectLst/>
                          <a:latin typeface="標楷體" panose="03000509000000000000" pitchFamily="65" charset="-120"/>
                          <a:ea typeface="標楷體" panose="03000509000000000000" pitchFamily="65" charset="-120"/>
                        </a:rPr>
                        <a:t> </a:t>
                      </a:r>
                      <a:r>
                        <a:rPr lang="fr-FR" sz="1100" b="1" i="0" u="none" strike="noStrike" dirty="0">
                          <a:solidFill>
                            <a:srgbClr val="000000"/>
                          </a:solidFill>
                          <a:effectLst/>
                          <a:latin typeface="標楷體" panose="03000509000000000000" pitchFamily="65" charset="-120"/>
                          <a:ea typeface="標楷體" panose="03000509000000000000" pitchFamily="65" charset="-120"/>
                        </a:rPr>
                        <a:t>Rev. 4</a:t>
                      </a:r>
                      <a:r>
                        <a:rPr lang="fr-FR" sz="1100" b="0" i="0" u="none" strike="noStrike" dirty="0">
                          <a:solidFill>
                            <a:srgbClr val="000000"/>
                          </a:solidFill>
                          <a:effectLst/>
                          <a:latin typeface="標楷體" panose="03000509000000000000" pitchFamily="65" charset="-120"/>
                          <a:ea typeface="標楷體" panose="03000509000000000000" pitchFamily="65" charset="-120"/>
                        </a:rPr>
                        <a:t> AU Family</a:t>
                      </a:r>
                      <a:endParaRPr lang="fr-FR"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68157122"/>
                  </a:ext>
                </a:extLst>
              </a:tr>
              <a:tr h="164895">
                <a:tc rowSpan="5">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PR.PT-2: </a:t>
                      </a:r>
                      <a:r>
                        <a:rPr lang="en-US" sz="1200" b="0" i="0" u="none" strike="noStrike" dirty="0">
                          <a:solidFill>
                            <a:srgbClr val="000000"/>
                          </a:solidFill>
                          <a:effectLst/>
                          <a:latin typeface="標楷體" panose="03000509000000000000" pitchFamily="65" charset="-120"/>
                          <a:ea typeface="標楷體" panose="03000509000000000000" pitchFamily="65" charset="-120"/>
                        </a:rPr>
                        <a:t>Removable media is protected and its use restricted according to policy</a:t>
                      </a:r>
                    </a:p>
                    <a:p>
                      <a:pPr algn="l" fontAlgn="ct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可移動媒體受到保護並根據政策限制其使用</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CIS</a:t>
                      </a:r>
                      <a:r>
                        <a:rPr lang="en-US" sz="1100" b="0" i="0" u="none" strike="noStrike" dirty="0">
                          <a:solidFill>
                            <a:srgbClr val="000000"/>
                          </a:solidFill>
                          <a:effectLst/>
                          <a:latin typeface="標楷體" panose="03000509000000000000" pitchFamily="65" charset="-120"/>
                          <a:ea typeface="標楷體" panose="03000509000000000000" pitchFamily="65" charset="-120"/>
                        </a:rPr>
                        <a:t> </a:t>
                      </a:r>
                      <a:r>
                        <a:rPr lang="en-US" sz="1100" b="1" i="0" u="none" strike="noStrike" dirty="0">
                          <a:solidFill>
                            <a:srgbClr val="000000"/>
                          </a:solidFill>
                          <a:effectLst/>
                          <a:latin typeface="標楷體" panose="03000509000000000000" pitchFamily="65" charset="-120"/>
                          <a:ea typeface="標楷體" panose="03000509000000000000" pitchFamily="65" charset="-120"/>
                        </a:rPr>
                        <a:t>CSC </a:t>
                      </a:r>
                      <a:r>
                        <a:rPr lang="en-US" sz="1100" b="0" i="0" u="none" strike="noStrike" dirty="0">
                          <a:solidFill>
                            <a:srgbClr val="000000"/>
                          </a:solidFill>
                          <a:effectLst/>
                          <a:latin typeface="標楷體" panose="03000509000000000000" pitchFamily="65" charset="-120"/>
                          <a:ea typeface="標楷體" panose="03000509000000000000" pitchFamily="65" charset="-120"/>
                        </a:rPr>
                        <a:t>8, 13</a:t>
                      </a:r>
                      <a:endParaRPr lang="en-US"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974213726"/>
                  </a:ext>
                </a:extLst>
              </a:tr>
              <a:tr h="164895">
                <a:tc vMerge="1">
                  <a:txBody>
                    <a:bodyPr/>
                    <a:lstStyle/>
                    <a:p>
                      <a:endParaRPr lang="zh-TW" altLang="en-US"/>
                    </a:p>
                  </a:txBody>
                  <a:tcPr/>
                </a:tc>
                <a:tc>
                  <a:txBody>
                    <a:bodyPr/>
                    <a:lstStyle/>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100" b="0" i="0" u="none" strike="noStrike" dirty="0">
                          <a:solidFill>
                            <a:srgbClr val="000000"/>
                          </a:solidFill>
                          <a:effectLst/>
                          <a:latin typeface="標楷體" panose="03000509000000000000" pitchFamily="65" charset="-120"/>
                          <a:ea typeface="標楷體" panose="03000509000000000000" pitchFamily="65" charset="-120"/>
                        </a:rPr>
                        <a:t>APO13.01, DSS05.02, DSS05.06 </a:t>
                      </a:r>
                      <a:endParaRPr lang="en-US"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834936444"/>
                  </a:ext>
                </a:extLst>
              </a:tr>
              <a:tr h="164895">
                <a:tc vMerge="1">
                  <a:txBody>
                    <a:bodyPr/>
                    <a:lstStyle/>
                    <a:p>
                      <a:endParaRPr lang="zh-TW" altLang="en-US"/>
                    </a:p>
                  </a:txBody>
                  <a:tcPr/>
                </a:tc>
                <a:tc>
                  <a:txBody>
                    <a:bodyPr/>
                    <a:lstStyle/>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ISA 62443-3-3:2013</a:t>
                      </a:r>
                      <a:r>
                        <a:rPr lang="en-US" sz="1100" b="0" i="0" u="none" strike="noStrike" dirty="0">
                          <a:solidFill>
                            <a:srgbClr val="000000"/>
                          </a:solidFill>
                          <a:effectLst/>
                          <a:latin typeface="標楷體" panose="03000509000000000000" pitchFamily="65" charset="-120"/>
                          <a:ea typeface="標楷體" panose="03000509000000000000" pitchFamily="65" charset="-120"/>
                        </a:rPr>
                        <a:t> SR 2.3</a:t>
                      </a:r>
                      <a:endParaRPr lang="en-US"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846186887"/>
                  </a:ext>
                </a:extLst>
              </a:tr>
              <a:tr h="227135">
                <a:tc vMerge="1">
                  <a:txBody>
                    <a:bodyPr/>
                    <a:lstStyle/>
                    <a:p>
                      <a:endParaRPr lang="zh-TW" altLang="en-US"/>
                    </a:p>
                  </a:txBody>
                  <a:tcPr/>
                </a:tc>
                <a:tc>
                  <a:txBody>
                    <a:bodyPr/>
                    <a:lstStyle/>
                    <a:p>
                      <a:pPr algn="l" fontAlgn="ctr"/>
                      <a:r>
                        <a:rPr lang="it-IT" sz="1100" b="1" i="0" u="none" strike="noStrike" dirty="0">
                          <a:solidFill>
                            <a:srgbClr val="FF0000"/>
                          </a:solidFill>
                          <a:effectLst/>
                          <a:latin typeface="標楷體" panose="03000509000000000000" pitchFamily="65" charset="-120"/>
                          <a:ea typeface="標楷體" panose="03000509000000000000" pitchFamily="65" charset="-120"/>
                        </a:rPr>
                        <a:t>·       ISO/IEC 27001:2013</a:t>
                      </a:r>
                      <a:r>
                        <a:rPr lang="it-IT" sz="1100" b="0" i="0" u="none" strike="noStrike" dirty="0">
                          <a:solidFill>
                            <a:srgbClr val="FF0000"/>
                          </a:solidFill>
                          <a:effectLst/>
                          <a:latin typeface="標楷體" panose="03000509000000000000" pitchFamily="65" charset="-120"/>
                          <a:ea typeface="標楷體" panose="03000509000000000000" pitchFamily="65" charset="-120"/>
                        </a:rPr>
                        <a:t> A.8.2.1, A.8.2.2, A.8.2.3, A.8.3.1, A.8.3.3, A.11.2.9</a:t>
                      </a:r>
                      <a:endParaRPr lang="it-IT" sz="1100" b="1" i="0" u="none" strike="noStrike" dirty="0">
                        <a:solidFill>
                          <a:srgbClr val="FF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387279638"/>
                  </a:ext>
                </a:extLst>
              </a:tr>
              <a:tr h="227135">
                <a:tc vMerge="1">
                  <a:txBody>
                    <a:bodyPr/>
                    <a:lstStyle/>
                    <a:p>
                      <a:endParaRPr lang="zh-TW" altLang="en-US"/>
                    </a:p>
                  </a:txBody>
                  <a:tcPr/>
                </a:tc>
                <a:tc>
                  <a:txBody>
                    <a:bodyPr/>
                    <a:lstStyle/>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NIST SP 800-53</a:t>
                      </a:r>
                      <a:r>
                        <a:rPr lang="en-US" sz="1100" b="0" i="0" u="none" strike="noStrike" dirty="0">
                          <a:solidFill>
                            <a:srgbClr val="000000"/>
                          </a:solidFill>
                          <a:effectLst/>
                          <a:latin typeface="標楷體" panose="03000509000000000000" pitchFamily="65" charset="-120"/>
                          <a:ea typeface="標楷體" panose="03000509000000000000" pitchFamily="65" charset="-120"/>
                        </a:rPr>
                        <a:t> </a:t>
                      </a:r>
                      <a:r>
                        <a:rPr lang="en-US" sz="1100" b="1" i="0" u="none" strike="noStrike" dirty="0">
                          <a:solidFill>
                            <a:srgbClr val="000000"/>
                          </a:solidFill>
                          <a:effectLst/>
                          <a:latin typeface="標楷體" panose="03000509000000000000" pitchFamily="65" charset="-120"/>
                          <a:ea typeface="標楷體" panose="03000509000000000000" pitchFamily="65" charset="-120"/>
                        </a:rPr>
                        <a:t>Rev. 4</a:t>
                      </a:r>
                      <a:r>
                        <a:rPr lang="en-US" sz="1100" b="0" i="0" u="none" strike="noStrike" dirty="0">
                          <a:solidFill>
                            <a:srgbClr val="000000"/>
                          </a:solidFill>
                          <a:effectLst/>
                          <a:latin typeface="標楷體" panose="03000509000000000000" pitchFamily="65" charset="-120"/>
                          <a:ea typeface="標楷體" panose="03000509000000000000" pitchFamily="65" charset="-120"/>
                        </a:rPr>
                        <a:t> MP-2, MP-3, MP-4, MP-5, MP-7, MP-8</a:t>
                      </a:r>
                      <a:endParaRPr lang="en-US"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91919555"/>
                  </a:ext>
                </a:extLst>
              </a:tr>
              <a:tr h="164895">
                <a:tc rowSpan="6">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PR.PT-3: </a:t>
                      </a:r>
                      <a:r>
                        <a:rPr lang="en-US" sz="1200" b="0" i="0" u="none" strike="noStrike" dirty="0">
                          <a:solidFill>
                            <a:srgbClr val="000000"/>
                          </a:solidFill>
                          <a:effectLst/>
                          <a:latin typeface="標楷體" panose="03000509000000000000" pitchFamily="65" charset="-120"/>
                          <a:ea typeface="標楷體" panose="03000509000000000000" pitchFamily="65" charset="-120"/>
                        </a:rPr>
                        <a:t>The principle of least functionality is incorporated by configuring systems to provide only essential capabilities</a:t>
                      </a:r>
                    </a:p>
                    <a:p>
                      <a:pPr algn="l" fontAlgn="ct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透過配置系統僅提供基本功能來納入最少功能原則</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100" b="1" i="0" u="none" strike="noStrike" dirty="0">
                          <a:solidFill>
                            <a:srgbClr val="000000"/>
                          </a:solidFill>
                          <a:effectLst/>
                          <a:latin typeface="標楷體" panose="03000509000000000000" pitchFamily="65" charset="-120"/>
                          <a:ea typeface="標楷體" panose="03000509000000000000" pitchFamily="65" charset="-120"/>
                        </a:rPr>
                        <a:t>·       CIS</a:t>
                      </a:r>
                      <a:r>
                        <a:rPr lang="fr-FR" sz="1100" b="0" i="0" u="none" strike="noStrike" dirty="0">
                          <a:solidFill>
                            <a:srgbClr val="000000"/>
                          </a:solidFill>
                          <a:effectLst/>
                          <a:latin typeface="標楷體" panose="03000509000000000000" pitchFamily="65" charset="-120"/>
                          <a:ea typeface="標楷體" panose="03000509000000000000" pitchFamily="65" charset="-120"/>
                        </a:rPr>
                        <a:t> </a:t>
                      </a:r>
                      <a:r>
                        <a:rPr lang="fr-FR" sz="1100" b="1" i="0" u="none" strike="noStrike" dirty="0">
                          <a:solidFill>
                            <a:srgbClr val="000000"/>
                          </a:solidFill>
                          <a:effectLst/>
                          <a:latin typeface="標楷體" panose="03000509000000000000" pitchFamily="65" charset="-120"/>
                          <a:ea typeface="標楷體" panose="03000509000000000000" pitchFamily="65" charset="-120"/>
                        </a:rPr>
                        <a:t>CSC </a:t>
                      </a:r>
                      <a:r>
                        <a:rPr lang="fr-FR" sz="1100" b="0" i="0" u="none" strike="noStrike" dirty="0">
                          <a:solidFill>
                            <a:srgbClr val="000000"/>
                          </a:solidFill>
                          <a:effectLst/>
                          <a:latin typeface="標楷體" panose="03000509000000000000" pitchFamily="65" charset="-120"/>
                          <a:ea typeface="標楷體" panose="03000509000000000000" pitchFamily="65" charset="-120"/>
                        </a:rPr>
                        <a:t>3, 11, 14</a:t>
                      </a:r>
                      <a:endParaRPr lang="fr-FR"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893180650"/>
                  </a:ext>
                </a:extLst>
              </a:tr>
              <a:tr h="164895">
                <a:tc vMerge="1">
                  <a:txBody>
                    <a:bodyPr/>
                    <a:lstStyle/>
                    <a:p>
                      <a:endParaRPr lang="zh-TW" altLang="en-US"/>
                    </a:p>
                  </a:txBody>
                  <a:tcPr/>
                </a:tc>
                <a:tc>
                  <a:txBody>
                    <a:bodyPr/>
                    <a:lstStyle/>
                    <a:p>
                      <a:pPr algn="l" fontAlgn="ctr"/>
                      <a:r>
                        <a:rPr lang="sv-SE" sz="1100" b="1" i="0" u="none" strike="noStrike" dirty="0">
                          <a:solidFill>
                            <a:srgbClr val="000000"/>
                          </a:solidFill>
                          <a:effectLst/>
                          <a:latin typeface="標楷體" panose="03000509000000000000" pitchFamily="65" charset="-120"/>
                          <a:ea typeface="標楷體" panose="03000509000000000000" pitchFamily="65" charset="-120"/>
                        </a:rPr>
                        <a:t>·       COBIT 5 </a:t>
                      </a:r>
                      <a:r>
                        <a:rPr lang="sv-SE" sz="1100" b="0" i="0" u="none" strike="noStrike" dirty="0">
                          <a:solidFill>
                            <a:srgbClr val="000000"/>
                          </a:solidFill>
                          <a:effectLst/>
                          <a:latin typeface="標楷體" panose="03000509000000000000" pitchFamily="65" charset="-120"/>
                          <a:ea typeface="標楷體" panose="03000509000000000000" pitchFamily="65" charset="-120"/>
                        </a:rPr>
                        <a:t>DSS05.02, DSS05.05, DSS06.06</a:t>
                      </a:r>
                      <a:endParaRPr lang="sv-SE"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200754397"/>
                  </a:ext>
                </a:extLst>
              </a:tr>
              <a:tr h="484608">
                <a:tc vMerge="1">
                  <a:txBody>
                    <a:bodyPr/>
                    <a:lstStyle/>
                    <a:p>
                      <a:endParaRPr lang="zh-TW" altLang="en-US"/>
                    </a:p>
                  </a:txBody>
                  <a:tcPr/>
                </a:tc>
                <a:tc>
                  <a:txBody>
                    <a:bodyPr/>
                    <a:lstStyle/>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ISA 62443-2-1:2009</a:t>
                      </a:r>
                      <a:r>
                        <a:rPr lang="en-US" sz="1100" b="0" i="0" u="none" strike="noStrike" dirty="0">
                          <a:solidFill>
                            <a:srgbClr val="000000"/>
                          </a:solidFill>
                          <a:effectLst/>
                          <a:latin typeface="標楷體" panose="03000509000000000000" pitchFamily="65" charset="-120"/>
                          <a:ea typeface="標楷體" panose="03000509000000000000" pitchFamily="65" charset="-120"/>
                        </a:rPr>
                        <a:t> 4.3.3.5.1, 4.3.3.5.2, 4.3.3.5.3, 4.3.3.5.4, 4.3.3.5.5, 4.3.3.5.6, 4.3.3.5.7, 4.3.3.5.8, 4.3.3.6.1, 4.3.3.6.2, 4.3.3.6.3, 4.3.3.6.4, 4.3.3.6.5, 4.3.3.6.6, 4.3.3.6.7, 4.3.3.6.8, 4.3.3.6.9, 4.3.3.7.1, 4.3.3.7.2, 4.3.3.7.3, 4.3.3.7.4</a:t>
                      </a:r>
                      <a:endParaRPr lang="en-US"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427468021"/>
                  </a:ext>
                </a:extLst>
              </a:tr>
              <a:tr h="484608">
                <a:tc vMerge="1">
                  <a:txBody>
                    <a:bodyPr/>
                    <a:lstStyle/>
                    <a:p>
                      <a:endParaRPr lang="zh-TW" altLang="en-US"/>
                    </a:p>
                  </a:txBody>
                  <a:tcPr/>
                </a:tc>
                <a:tc>
                  <a:txBody>
                    <a:bodyPr/>
                    <a:lstStyle/>
                    <a:p>
                      <a:pPr algn="l" fontAlgn="ctr"/>
                      <a:r>
                        <a:rPr lang="pt-BR" sz="1100" b="1" i="0" u="none" strike="noStrike" dirty="0">
                          <a:solidFill>
                            <a:srgbClr val="000000"/>
                          </a:solidFill>
                          <a:effectLst/>
                          <a:latin typeface="標楷體" panose="03000509000000000000" pitchFamily="65" charset="-120"/>
                          <a:ea typeface="標楷體" panose="03000509000000000000" pitchFamily="65" charset="-120"/>
                        </a:rPr>
                        <a:t>·       ISA 62443-3-3:2013</a:t>
                      </a:r>
                      <a:r>
                        <a:rPr lang="pt-BR" sz="1100" b="0" i="0" u="none" strike="noStrike" dirty="0">
                          <a:solidFill>
                            <a:srgbClr val="000000"/>
                          </a:solidFill>
                          <a:effectLst/>
                          <a:latin typeface="標楷體" panose="03000509000000000000" pitchFamily="65" charset="-120"/>
                          <a:ea typeface="標楷體" panose="03000509000000000000" pitchFamily="65" charset="-120"/>
                        </a:rPr>
                        <a:t> SR 1.1, SR 1.2, SR 1.3, SR 1.4, SR 1.5, SR 1.6, SR 1.7, SR 1.8, SR 1.9, SR 1.10, SR 1.11, SR 1.12, SR 1.13, SR 2.1, SR 2.2, SR 2.3, SR 2.4, SR 2.5, SR 2.6, SR 2.7</a:t>
                      </a:r>
                      <a:endParaRPr lang="pt-BR"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643741958"/>
                  </a:ext>
                </a:extLst>
              </a:tr>
              <a:tr h="164895">
                <a:tc vMerge="1">
                  <a:txBody>
                    <a:bodyPr/>
                    <a:lstStyle/>
                    <a:p>
                      <a:endParaRPr lang="zh-TW" altLang="en-US"/>
                    </a:p>
                  </a:txBody>
                  <a:tcPr/>
                </a:tc>
                <a:tc>
                  <a:txBody>
                    <a:bodyPr/>
                    <a:lstStyle/>
                    <a:p>
                      <a:pPr algn="l" fontAlgn="ctr"/>
                      <a:r>
                        <a:rPr lang="it-IT" sz="11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100" b="0" i="0" u="none" strike="noStrike" dirty="0">
                          <a:solidFill>
                            <a:srgbClr val="FF0000"/>
                          </a:solidFill>
                          <a:effectLst/>
                          <a:latin typeface="標楷體" panose="03000509000000000000" pitchFamily="65" charset="-120"/>
                          <a:ea typeface="標楷體" panose="03000509000000000000" pitchFamily="65" charset="-120"/>
                        </a:rPr>
                        <a:t>A.9.1.2</a:t>
                      </a:r>
                      <a:endParaRPr lang="it-IT" sz="1100" b="1" i="0" u="none" strike="noStrike" dirty="0">
                        <a:solidFill>
                          <a:srgbClr val="FF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965579165"/>
                  </a:ext>
                </a:extLst>
              </a:tr>
              <a:tr h="164895">
                <a:tc vMerge="1">
                  <a:txBody>
                    <a:bodyPr/>
                    <a:lstStyle/>
                    <a:p>
                      <a:endParaRPr lang="zh-TW" altLang="en-US"/>
                    </a:p>
                  </a:txBody>
                  <a:tcPr/>
                </a:tc>
                <a:tc>
                  <a:txBody>
                    <a:bodyPr/>
                    <a:lstStyle/>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NIST SP 800-53 Rev. 4</a:t>
                      </a:r>
                      <a:r>
                        <a:rPr lang="en-US" sz="1100" b="0" i="0" u="none" strike="noStrike" dirty="0">
                          <a:solidFill>
                            <a:srgbClr val="000000"/>
                          </a:solidFill>
                          <a:effectLst/>
                          <a:latin typeface="標楷體" panose="03000509000000000000" pitchFamily="65" charset="-120"/>
                          <a:ea typeface="標楷體" panose="03000509000000000000" pitchFamily="65" charset="-120"/>
                        </a:rPr>
                        <a:t> AC-3, CM-7</a:t>
                      </a:r>
                      <a:endParaRPr lang="en-US"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42938570"/>
                  </a:ext>
                </a:extLst>
              </a:tr>
            </a:tbl>
          </a:graphicData>
        </a:graphic>
      </p:graphicFrame>
    </p:spTree>
    <p:extLst>
      <p:ext uri="{BB962C8B-B14F-4D97-AF65-F5344CB8AC3E}">
        <p14:creationId xmlns:p14="http://schemas.microsoft.com/office/powerpoint/2010/main" val="3532506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a:extLst>
              <a:ext uri="{FF2B5EF4-FFF2-40B4-BE49-F238E27FC236}">
                <a16:creationId xmlns:a16="http://schemas.microsoft.com/office/drawing/2014/main" id="{13AA9C52-465D-4F28-AD9D-3E1D9458EA11}"/>
              </a:ext>
            </a:extLst>
          </p:cNvPr>
          <p:cNvGraphicFramePr>
            <a:graphicFrameLocks noGrp="1"/>
          </p:cNvGraphicFramePr>
          <p:nvPr>
            <p:extLst>
              <p:ext uri="{D42A27DB-BD31-4B8C-83A1-F6EECF244321}">
                <p14:modId xmlns:p14="http://schemas.microsoft.com/office/powerpoint/2010/main" val="1748302262"/>
              </p:ext>
            </p:extLst>
          </p:nvPr>
        </p:nvGraphicFramePr>
        <p:xfrm>
          <a:off x="816078" y="1954094"/>
          <a:ext cx="11110450" cy="2937486"/>
        </p:xfrm>
        <a:graphic>
          <a:graphicData uri="http://schemas.openxmlformats.org/drawingml/2006/table">
            <a:tbl>
              <a:tblPr/>
              <a:tblGrid>
                <a:gridCol w="5555225">
                  <a:extLst>
                    <a:ext uri="{9D8B030D-6E8A-4147-A177-3AD203B41FA5}">
                      <a16:colId xmlns:a16="http://schemas.microsoft.com/office/drawing/2014/main" val="299782081"/>
                    </a:ext>
                  </a:extLst>
                </a:gridCol>
                <a:gridCol w="5555225">
                  <a:extLst>
                    <a:ext uri="{9D8B030D-6E8A-4147-A177-3AD203B41FA5}">
                      <a16:colId xmlns:a16="http://schemas.microsoft.com/office/drawing/2014/main" val="3630825808"/>
                    </a:ext>
                  </a:extLst>
                </a:gridCol>
              </a:tblGrid>
              <a:tr h="497862">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400" b="1" i="0" u="none" strike="noStrike" dirty="0">
                          <a:solidFill>
                            <a:srgbClr val="FFFFFF"/>
                          </a:solidFill>
                          <a:effectLst/>
                          <a:latin typeface="標楷體" panose="03000509000000000000" pitchFamily="65" charset="-120"/>
                          <a:ea typeface="標楷體" panose="03000509000000000000" pitchFamily="65" charset="-120"/>
                        </a:rPr>
                        <a:t>防護技術</a:t>
                      </a:r>
                      <a:r>
                        <a:rPr lang="en-US" altLang="zh-TW" sz="1400" b="1" i="0" u="none" strike="noStrike" dirty="0">
                          <a:solidFill>
                            <a:srgbClr val="FFFFFF"/>
                          </a:solidFill>
                          <a:effectLst/>
                          <a:latin typeface="標楷體" panose="03000509000000000000" pitchFamily="65" charset="-120"/>
                          <a:ea typeface="標楷體" panose="03000509000000000000" pitchFamily="65" charset="-120"/>
                        </a:rPr>
                        <a:t>Protective Technology (PR.PT):</a:t>
                      </a:r>
                      <a:r>
                        <a:rPr lang="zh-TW" altLang="en-US" sz="14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4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fontAlgn="ctr"/>
                      <a:r>
                        <a:rPr lang="en-US" sz="14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88191997"/>
                  </a:ext>
                </a:extLst>
              </a:tr>
              <a:tr h="164895">
                <a:tc rowSpan="5">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PR.PT-4: </a:t>
                      </a:r>
                      <a:r>
                        <a:rPr lang="en-US" sz="1400" b="0" i="0" u="none" strike="noStrike" dirty="0">
                          <a:solidFill>
                            <a:srgbClr val="000000"/>
                          </a:solidFill>
                          <a:effectLst/>
                          <a:latin typeface="標楷體" panose="03000509000000000000" pitchFamily="65" charset="-120"/>
                          <a:ea typeface="標楷體" panose="03000509000000000000" pitchFamily="65" charset="-120"/>
                        </a:rPr>
                        <a:t>Communications and control networks are protected</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通訊和控製網路受到保護</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100" b="1" i="0" u="none" strike="noStrike" dirty="0">
                          <a:solidFill>
                            <a:srgbClr val="000000"/>
                          </a:solidFill>
                          <a:effectLst/>
                          <a:latin typeface="標楷體" panose="03000509000000000000" pitchFamily="65" charset="-120"/>
                          <a:ea typeface="標楷體" panose="03000509000000000000" pitchFamily="65" charset="-120"/>
                        </a:rPr>
                        <a:t>·       CIS CSC</a:t>
                      </a:r>
                      <a:r>
                        <a:rPr lang="fr-FR" sz="1100" b="0" i="0" u="none" strike="noStrike" dirty="0">
                          <a:solidFill>
                            <a:srgbClr val="000000"/>
                          </a:solidFill>
                          <a:effectLst/>
                          <a:latin typeface="標楷體" panose="03000509000000000000" pitchFamily="65" charset="-120"/>
                          <a:ea typeface="標楷體" panose="03000509000000000000" pitchFamily="65" charset="-120"/>
                        </a:rPr>
                        <a:t> 8, 12, 15</a:t>
                      </a:r>
                      <a:endParaRPr lang="fr-FR"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23345308"/>
                  </a:ext>
                </a:extLst>
              </a:tr>
              <a:tr h="164895">
                <a:tc vMerge="1">
                  <a:txBody>
                    <a:bodyPr/>
                    <a:lstStyle/>
                    <a:p>
                      <a:endParaRPr lang="zh-TW" altLang="en-US"/>
                    </a:p>
                  </a:txBody>
                  <a:tcPr/>
                </a:tc>
                <a:tc>
                  <a:txBody>
                    <a:bodyPr/>
                    <a:lstStyle/>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100" b="0" i="0" u="none" strike="noStrike" dirty="0">
                          <a:solidFill>
                            <a:srgbClr val="000000"/>
                          </a:solidFill>
                          <a:effectLst/>
                          <a:latin typeface="標楷體" panose="03000509000000000000" pitchFamily="65" charset="-120"/>
                          <a:ea typeface="標楷體" panose="03000509000000000000" pitchFamily="65" charset="-120"/>
                        </a:rPr>
                        <a:t>DSS05.02, APO13.01</a:t>
                      </a:r>
                      <a:endParaRPr lang="en-US"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301221947"/>
                  </a:ext>
                </a:extLst>
              </a:tr>
              <a:tr h="324751">
                <a:tc vMerge="1">
                  <a:txBody>
                    <a:bodyPr/>
                    <a:lstStyle/>
                    <a:p>
                      <a:endParaRPr lang="zh-TW" altLang="en-US"/>
                    </a:p>
                  </a:txBody>
                  <a:tcPr/>
                </a:tc>
                <a:tc>
                  <a:txBody>
                    <a:bodyPr/>
                    <a:lstStyle/>
                    <a:p>
                      <a:pPr algn="l" fontAlgn="ctr"/>
                      <a:r>
                        <a:rPr lang="pt-BR" sz="1100" b="1" i="0" u="none" strike="noStrike" dirty="0">
                          <a:solidFill>
                            <a:srgbClr val="000000"/>
                          </a:solidFill>
                          <a:effectLst/>
                          <a:latin typeface="標楷體" panose="03000509000000000000" pitchFamily="65" charset="-120"/>
                          <a:ea typeface="標楷體" panose="03000509000000000000" pitchFamily="65" charset="-120"/>
                        </a:rPr>
                        <a:t>·       ISA 62443-3-3:2013</a:t>
                      </a:r>
                      <a:r>
                        <a:rPr lang="pt-BR" sz="1100" b="0" i="0" u="none" strike="noStrike" dirty="0">
                          <a:solidFill>
                            <a:srgbClr val="000000"/>
                          </a:solidFill>
                          <a:effectLst/>
                          <a:latin typeface="標楷體" panose="03000509000000000000" pitchFamily="65" charset="-120"/>
                          <a:ea typeface="標楷體" panose="03000509000000000000" pitchFamily="65" charset="-120"/>
                        </a:rPr>
                        <a:t> SR 3.1, SR 3.5, SR 3.8, SR 4.1, SR 4.3, SR 5.1, SR 5.2, SR 5.3, SR 7.1, SR 7.6</a:t>
                      </a:r>
                      <a:endParaRPr lang="pt-BR"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709377507"/>
                  </a:ext>
                </a:extLst>
              </a:tr>
              <a:tr h="164895">
                <a:tc vMerge="1">
                  <a:txBody>
                    <a:bodyPr/>
                    <a:lstStyle/>
                    <a:p>
                      <a:endParaRPr lang="zh-TW" altLang="en-US"/>
                    </a:p>
                  </a:txBody>
                  <a:tcPr/>
                </a:tc>
                <a:tc>
                  <a:txBody>
                    <a:bodyPr/>
                    <a:lstStyle/>
                    <a:p>
                      <a:pPr algn="l" fontAlgn="ctr"/>
                      <a:r>
                        <a:rPr lang="it-IT" sz="11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100" b="0" i="0" u="none" strike="noStrike" dirty="0">
                          <a:solidFill>
                            <a:srgbClr val="FF0000"/>
                          </a:solidFill>
                          <a:effectLst/>
                          <a:latin typeface="標楷體" panose="03000509000000000000" pitchFamily="65" charset="-120"/>
                          <a:ea typeface="標楷體" panose="03000509000000000000" pitchFamily="65" charset="-120"/>
                        </a:rPr>
                        <a:t>A.13.1.1, A.13.2.1, A.14.1.3</a:t>
                      </a:r>
                      <a:endParaRPr lang="it-IT" sz="1100" b="1" i="0" u="none" strike="noStrike" dirty="0">
                        <a:solidFill>
                          <a:srgbClr val="FF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902567051"/>
                  </a:ext>
                </a:extLst>
              </a:tr>
              <a:tr h="484608">
                <a:tc vMerge="1">
                  <a:txBody>
                    <a:bodyPr/>
                    <a:lstStyle/>
                    <a:p>
                      <a:endParaRPr lang="zh-TW" altLang="en-US"/>
                    </a:p>
                  </a:txBody>
                  <a:tcPr/>
                </a:tc>
                <a:tc>
                  <a:txBody>
                    <a:bodyPr/>
                    <a:lstStyle/>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NIST SP 800-53 Rev. 4</a:t>
                      </a:r>
                      <a:r>
                        <a:rPr lang="en-US" sz="1100" b="0" i="0" u="none" strike="noStrike" dirty="0">
                          <a:solidFill>
                            <a:srgbClr val="000000"/>
                          </a:solidFill>
                          <a:effectLst/>
                          <a:latin typeface="標楷體" panose="03000509000000000000" pitchFamily="65" charset="-120"/>
                          <a:ea typeface="標楷體" panose="03000509000000000000" pitchFamily="65" charset="-120"/>
                        </a:rPr>
                        <a:t> AC-4, AC-17, AC-18, CP-8, SC-7, SC-19, SC-20, SC-21, SC-22, SC-23, SC-24, SC-25, SC-29, SC-32, SC-36, SC-37, SC-38, SC-39, SC-40, SC-41, SC-43</a:t>
                      </a:r>
                      <a:endParaRPr lang="en-US"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42456953"/>
                  </a:ext>
                </a:extLst>
              </a:tr>
              <a:tr h="227135">
                <a:tc rowSpan="5">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PR.PT-5: </a:t>
                      </a:r>
                      <a:r>
                        <a:rPr lang="en-US" sz="1400" b="0" i="0" u="none" strike="noStrike" dirty="0">
                          <a:solidFill>
                            <a:srgbClr val="000000"/>
                          </a:solidFill>
                          <a:effectLst/>
                          <a:latin typeface="標楷體" panose="03000509000000000000" pitchFamily="65" charset="-120"/>
                          <a:ea typeface="標楷體" panose="03000509000000000000" pitchFamily="65" charset="-120"/>
                        </a:rPr>
                        <a:t>Mechanisms (e.g., failsafe, load balancing, hot swap) are implemented to achieve resilience requirements in normal and adverse situations</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實施機制（例如，故障安全、負載平衡、熱插拔）以實現正常和不利情況下的彈性要求</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pt-BR" sz="1100" b="1" i="0" u="none" strike="noStrike" dirty="0">
                          <a:solidFill>
                            <a:srgbClr val="000000"/>
                          </a:solidFill>
                          <a:effectLst/>
                          <a:latin typeface="標楷體" panose="03000509000000000000" pitchFamily="65" charset="-120"/>
                          <a:ea typeface="標楷體" panose="03000509000000000000" pitchFamily="65" charset="-120"/>
                        </a:rPr>
                        <a:t>·       COBIT 5 </a:t>
                      </a:r>
                      <a:r>
                        <a:rPr lang="pt-BR" sz="1100" b="0" i="0" u="none" strike="noStrike" dirty="0">
                          <a:solidFill>
                            <a:srgbClr val="000000"/>
                          </a:solidFill>
                          <a:effectLst/>
                          <a:latin typeface="標楷體" panose="03000509000000000000" pitchFamily="65" charset="-120"/>
                          <a:ea typeface="標楷體" panose="03000509000000000000" pitchFamily="65" charset="-120"/>
                        </a:rPr>
                        <a:t>BAI04.01, BAI04.02, BAI04.03, BAI04.04, BAI04.05, DSS01.05</a:t>
                      </a:r>
                      <a:endParaRPr lang="pt-BR"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695476762"/>
                  </a:ext>
                </a:extLst>
              </a:tr>
              <a:tr h="164895">
                <a:tc vMerge="1">
                  <a:txBody>
                    <a:bodyPr/>
                    <a:lstStyle/>
                    <a:p>
                      <a:endParaRPr lang="zh-TW" altLang="en-US"/>
                    </a:p>
                  </a:txBody>
                  <a:tcPr/>
                </a:tc>
                <a:tc>
                  <a:txBody>
                    <a:bodyPr/>
                    <a:lstStyle/>
                    <a:p>
                      <a:pPr algn="l" fontAlgn="ctr"/>
                      <a:r>
                        <a:rPr lang="en-US" sz="1100" b="1" i="0" u="none" strike="noStrike">
                          <a:solidFill>
                            <a:srgbClr val="000000"/>
                          </a:solidFill>
                          <a:effectLst/>
                          <a:latin typeface="標楷體" panose="03000509000000000000" pitchFamily="65" charset="-120"/>
                          <a:ea typeface="標楷體" panose="03000509000000000000" pitchFamily="65" charset="-120"/>
                        </a:rPr>
                        <a:t>·       ISA 62443-2-1:2009 </a:t>
                      </a:r>
                      <a:r>
                        <a:rPr lang="en-US" sz="1100" b="0" i="0" u="none" strike="noStrike">
                          <a:solidFill>
                            <a:srgbClr val="000000"/>
                          </a:solidFill>
                          <a:effectLst/>
                          <a:latin typeface="標楷體" panose="03000509000000000000" pitchFamily="65" charset="-120"/>
                          <a:ea typeface="標楷體" panose="03000509000000000000" pitchFamily="65" charset="-120"/>
                        </a:rPr>
                        <a:t>4.3.2.5.2</a:t>
                      </a:r>
                      <a:endParaRPr lang="en-US" sz="1100" b="1" i="0" u="none" strike="noStrike">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867673637"/>
                  </a:ext>
                </a:extLst>
              </a:tr>
              <a:tr h="164895">
                <a:tc vMerge="1">
                  <a:txBody>
                    <a:bodyPr/>
                    <a:lstStyle/>
                    <a:p>
                      <a:endParaRPr lang="zh-TW" altLang="en-US"/>
                    </a:p>
                  </a:txBody>
                  <a:tcPr/>
                </a:tc>
                <a:tc>
                  <a:txBody>
                    <a:bodyPr/>
                    <a:lstStyle/>
                    <a:p>
                      <a:pPr algn="l" fontAlgn="ctr"/>
                      <a:r>
                        <a:rPr lang="pt-BR" sz="1100" b="1" i="0" u="none" strike="noStrike" dirty="0">
                          <a:solidFill>
                            <a:srgbClr val="000000"/>
                          </a:solidFill>
                          <a:effectLst/>
                          <a:latin typeface="標楷體" panose="03000509000000000000" pitchFamily="65" charset="-120"/>
                          <a:ea typeface="標楷體" panose="03000509000000000000" pitchFamily="65" charset="-120"/>
                        </a:rPr>
                        <a:t>·       ISA 62443-3-3:2013 </a:t>
                      </a:r>
                      <a:r>
                        <a:rPr lang="pt-BR" sz="1100" b="0" i="0" u="none" strike="noStrike" dirty="0">
                          <a:solidFill>
                            <a:srgbClr val="000000"/>
                          </a:solidFill>
                          <a:effectLst/>
                          <a:latin typeface="標楷體" panose="03000509000000000000" pitchFamily="65" charset="-120"/>
                          <a:ea typeface="標楷體" panose="03000509000000000000" pitchFamily="65" charset="-120"/>
                        </a:rPr>
                        <a:t>SR 7.1, SR 7.2</a:t>
                      </a:r>
                      <a:endParaRPr lang="pt-BR"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581704631"/>
                  </a:ext>
                </a:extLst>
              </a:tr>
              <a:tr h="164895">
                <a:tc vMerge="1">
                  <a:txBody>
                    <a:bodyPr/>
                    <a:lstStyle/>
                    <a:p>
                      <a:endParaRPr lang="zh-TW" altLang="en-US"/>
                    </a:p>
                  </a:txBody>
                  <a:tcPr/>
                </a:tc>
                <a:tc>
                  <a:txBody>
                    <a:bodyPr/>
                    <a:lstStyle/>
                    <a:p>
                      <a:pPr algn="l" fontAlgn="ctr"/>
                      <a:r>
                        <a:rPr lang="it-IT" sz="11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100" b="0" i="0" u="none" strike="noStrike" dirty="0">
                          <a:solidFill>
                            <a:srgbClr val="FF0000"/>
                          </a:solidFill>
                          <a:effectLst/>
                          <a:latin typeface="標楷體" panose="03000509000000000000" pitchFamily="65" charset="-120"/>
                          <a:ea typeface="標楷體" panose="03000509000000000000" pitchFamily="65" charset="-120"/>
                        </a:rPr>
                        <a:t>A.17.1.2, A.17.2.1</a:t>
                      </a:r>
                      <a:r>
                        <a:rPr lang="it-IT" sz="1100" b="1" i="0" u="none" strike="noStrike" dirty="0">
                          <a:solidFill>
                            <a:srgbClr val="FF0000"/>
                          </a:solidFill>
                          <a:effectLst/>
                          <a:latin typeface="標楷體" panose="03000509000000000000" pitchFamily="65" charset="-120"/>
                          <a:ea typeface="標楷體" panose="03000509000000000000" pitchFamily="65" charset="-120"/>
                        </a:rPr>
                        <a:t>  </a:t>
                      </a: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532934141"/>
                  </a:ext>
                </a:extLst>
              </a:tr>
              <a:tr h="227135">
                <a:tc vMerge="1">
                  <a:txBody>
                    <a:bodyPr/>
                    <a:lstStyle/>
                    <a:p>
                      <a:endParaRPr lang="zh-TW" altLang="en-US"/>
                    </a:p>
                  </a:txBody>
                  <a:tcPr/>
                </a:tc>
                <a:tc>
                  <a:txBody>
                    <a:bodyPr/>
                    <a:lstStyle/>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NIST SP 800-53 Rev. 4 </a:t>
                      </a:r>
                      <a:r>
                        <a:rPr lang="en-US" sz="1100" b="0" i="0" u="none" strike="noStrike" dirty="0">
                          <a:solidFill>
                            <a:srgbClr val="000000"/>
                          </a:solidFill>
                          <a:effectLst/>
                          <a:latin typeface="標楷體" panose="03000509000000000000" pitchFamily="65" charset="-120"/>
                          <a:ea typeface="標楷體" panose="03000509000000000000" pitchFamily="65" charset="-120"/>
                        </a:rPr>
                        <a:t>CP-7, CP-8, CP-11, CP-13, PL-8, SA-14, SC-6</a:t>
                      </a:r>
                      <a:endParaRPr lang="en-US"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27051451"/>
                  </a:ext>
                </a:extLst>
              </a:tr>
            </a:tbl>
          </a:graphicData>
        </a:graphic>
      </p:graphicFrame>
    </p:spTree>
    <p:extLst>
      <p:ext uri="{BB962C8B-B14F-4D97-AF65-F5344CB8AC3E}">
        <p14:creationId xmlns:p14="http://schemas.microsoft.com/office/powerpoint/2010/main" val="3331060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6" y="250427"/>
            <a:ext cx="10325235" cy="523220"/>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防護技術</a:t>
            </a:r>
            <a:r>
              <a:rPr lang="en-US" altLang="zh-TW" sz="2800" dirty="0">
                <a:latin typeface="標楷體" panose="03000509000000000000" pitchFamily="65" charset="-120"/>
                <a:ea typeface="標楷體" panose="03000509000000000000" pitchFamily="65" charset="-120"/>
              </a:rPr>
              <a:t>Protective Technology (PR.PT):</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511509" y="3429000"/>
            <a:ext cx="11612562" cy="2646878"/>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A.9.1.2  </a:t>
            </a:r>
            <a:r>
              <a:rPr lang="en-US" altLang="zh-TW" b="1" dirty="0">
                <a:solidFill>
                  <a:srgbClr val="002060"/>
                </a:solidFill>
                <a:latin typeface="標楷體" panose="03000509000000000000" pitchFamily="65" charset="-120"/>
                <a:ea typeface="標楷體" panose="03000509000000000000" pitchFamily="65" charset="-120"/>
              </a:rPr>
              <a:t>Access to Networks and Network Services</a:t>
            </a:r>
          </a:p>
          <a:p>
            <a:pPr fontAlgn="ctr"/>
            <a:endParaRPr lang="en-US" altLang="zh-TW" b="1" dirty="0">
              <a:solidFill>
                <a:srgbClr val="002060"/>
              </a:solidFill>
              <a:latin typeface="標楷體" panose="03000509000000000000" pitchFamily="65" charset="-120"/>
              <a:ea typeface="標楷體" panose="03000509000000000000" pitchFamily="65" charset="-120"/>
            </a:endParaRPr>
          </a:p>
          <a:p>
            <a:pPr fontAlgn="ctr"/>
            <a:r>
              <a:rPr lang="zh-TW" altLang="en-US" b="1" dirty="0">
                <a:solidFill>
                  <a:srgbClr val="002060"/>
                </a:solidFill>
                <a:latin typeface="標楷體" panose="03000509000000000000" pitchFamily="65" charset="-120"/>
                <a:ea typeface="標楷體" panose="03000509000000000000" pitchFamily="65" charset="-120"/>
              </a:rPr>
              <a:t>存取網路和網路服務</a:t>
            </a:r>
            <a:endParaRPr lang="en-US" altLang="zh-TW" b="1" dirty="0">
              <a:solidFill>
                <a:srgbClr val="002060"/>
              </a:solidFill>
              <a:latin typeface="標楷體" panose="03000509000000000000" pitchFamily="65" charset="-120"/>
              <a:ea typeface="標楷體" panose="03000509000000000000" pitchFamily="65" charset="-120"/>
            </a:endParaRPr>
          </a:p>
          <a:p>
            <a:pPr fontAlgn="ct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最少存取原則是保護的一般方法，而不是未經仔細考慮的無限制存取和超級使用者權限。</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因此，使用者應該只存取他們工作所需使用或了解的網路和網路服務。因此，該政策需要解決；存取範圍內的網路和網路服務；顯示允許誰（基於角色）存取什麼以及何時存取的授權程序；管理控制和程序，以防止在生活中存取和監控它。</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這在入職和離職過程中也需要考慮，並且與存取控制策略本身密切相關。</a:t>
            </a:r>
          </a:p>
        </p:txBody>
      </p:sp>
      <p:sp>
        <p:nvSpPr>
          <p:cNvPr id="7" name="矩形 6"/>
          <p:cNvSpPr/>
          <p:nvPr/>
        </p:nvSpPr>
        <p:spPr>
          <a:xfrm>
            <a:off x="3409950" y="6422907"/>
            <a:ext cx="8534400"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https://www.isms.online/iso-27001/annex-a-9-access-control/</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a:extLst>
              <a:ext uri="{FF2B5EF4-FFF2-40B4-BE49-F238E27FC236}">
                <a16:creationId xmlns:a16="http://schemas.microsoft.com/office/drawing/2014/main" id="{7671DA6B-6BCD-4EDE-AE57-7A9AC496DC81}"/>
              </a:ext>
            </a:extLst>
          </p:cNvPr>
          <p:cNvGraphicFramePr>
            <a:graphicFrameLocks noGrp="1"/>
          </p:cNvGraphicFramePr>
          <p:nvPr>
            <p:extLst>
              <p:ext uri="{D42A27DB-BD31-4B8C-83A1-F6EECF244321}">
                <p14:modId xmlns:p14="http://schemas.microsoft.com/office/powerpoint/2010/main" val="643966750"/>
              </p:ext>
            </p:extLst>
          </p:nvPr>
        </p:nvGraphicFramePr>
        <p:xfrm>
          <a:off x="698091" y="1069190"/>
          <a:ext cx="11110450" cy="2251896"/>
        </p:xfrm>
        <a:graphic>
          <a:graphicData uri="http://schemas.openxmlformats.org/drawingml/2006/table">
            <a:tbl>
              <a:tblPr/>
              <a:tblGrid>
                <a:gridCol w="5555225">
                  <a:extLst>
                    <a:ext uri="{9D8B030D-6E8A-4147-A177-3AD203B41FA5}">
                      <a16:colId xmlns:a16="http://schemas.microsoft.com/office/drawing/2014/main" val="299782081"/>
                    </a:ext>
                  </a:extLst>
                </a:gridCol>
                <a:gridCol w="5555225">
                  <a:extLst>
                    <a:ext uri="{9D8B030D-6E8A-4147-A177-3AD203B41FA5}">
                      <a16:colId xmlns:a16="http://schemas.microsoft.com/office/drawing/2014/main" val="3630825808"/>
                    </a:ext>
                  </a:extLst>
                </a:gridCol>
              </a:tblGrid>
              <a:tr h="376152">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4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4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fontAlgn="ctr"/>
                      <a:r>
                        <a:rPr lang="en-US" sz="14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88191997"/>
                  </a:ext>
                </a:extLst>
              </a:tr>
              <a:tr h="164895">
                <a:tc rowSpan="6">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PR.PT-3: </a:t>
                      </a:r>
                      <a:r>
                        <a:rPr lang="en-US" sz="1200" b="0" i="0" u="none" strike="noStrike" dirty="0">
                          <a:solidFill>
                            <a:srgbClr val="000000"/>
                          </a:solidFill>
                          <a:effectLst/>
                          <a:latin typeface="標楷體" panose="03000509000000000000" pitchFamily="65" charset="-120"/>
                          <a:ea typeface="標楷體" panose="03000509000000000000" pitchFamily="65" charset="-120"/>
                        </a:rPr>
                        <a:t>The principle of least functionality is incorporated by configuring systems to provide only essential capabilities</a:t>
                      </a:r>
                    </a:p>
                    <a:p>
                      <a:pPr algn="l" fontAlgn="ct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透過配置系統僅提供基本功能來納入最少功能原則</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100" b="1" i="0" u="none" strike="noStrike" dirty="0">
                          <a:solidFill>
                            <a:srgbClr val="000000"/>
                          </a:solidFill>
                          <a:effectLst/>
                          <a:latin typeface="標楷體" panose="03000509000000000000" pitchFamily="65" charset="-120"/>
                          <a:ea typeface="標楷體" panose="03000509000000000000" pitchFamily="65" charset="-120"/>
                        </a:rPr>
                        <a:t>·       CIS</a:t>
                      </a:r>
                      <a:r>
                        <a:rPr lang="fr-FR" sz="1100" b="0" i="0" u="none" strike="noStrike" dirty="0">
                          <a:solidFill>
                            <a:srgbClr val="000000"/>
                          </a:solidFill>
                          <a:effectLst/>
                          <a:latin typeface="標楷體" panose="03000509000000000000" pitchFamily="65" charset="-120"/>
                          <a:ea typeface="標楷體" panose="03000509000000000000" pitchFamily="65" charset="-120"/>
                        </a:rPr>
                        <a:t> </a:t>
                      </a:r>
                      <a:r>
                        <a:rPr lang="fr-FR" sz="1100" b="1" i="0" u="none" strike="noStrike" dirty="0">
                          <a:solidFill>
                            <a:srgbClr val="000000"/>
                          </a:solidFill>
                          <a:effectLst/>
                          <a:latin typeface="標楷體" panose="03000509000000000000" pitchFamily="65" charset="-120"/>
                          <a:ea typeface="標楷體" panose="03000509000000000000" pitchFamily="65" charset="-120"/>
                        </a:rPr>
                        <a:t>CSC </a:t>
                      </a:r>
                      <a:r>
                        <a:rPr lang="fr-FR" sz="1100" b="0" i="0" u="none" strike="noStrike" dirty="0">
                          <a:solidFill>
                            <a:srgbClr val="000000"/>
                          </a:solidFill>
                          <a:effectLst/>
                          <a:latin typeface="標楷體" panose="03000509000000000000" pitchFamily="65" charset="-120"/>
                          <a:ea typeface="標楷體" panose="03000509000000000000" pitchFamily="65" charset="-120"/>
                        </a:rPr>
                        <a:t>3, 11, 14</a:t>
                      </a:r>
                      <a:endParaRPr lang="fr-FR"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893180650"/>
                  </a:ext>
                </a:extLst>
              </a:tr>
              <a:tr h="164895">
                <a:tc vMerge="1">
                  <a:txBody>
                    <a:bodyPr/>
                    <a:lstStyle/>
                    <a:p>
                      <a:endParaRPr lang="zh-TW" altLang="en-US"/>
                    </a:p>
                  </a:txBody>
                  <a:tcPr/>
                </a:tc>
                <a:tc>
                  <a:txBody>
                    <a:bodyPr/>
                    <a:lstStyle/>
                    <a:p>
                      <a:pPr algn="l" fontAlgn="ctr"/>
                      <a:r>
                        <a:rPr lang="sv-SE" sz="1100" b="1" i="0" u="none" strike="noStrike" dirty="0">
                          <a:solidFill>
                            <a:srgbClr val="000000"/>
                          </a:solidFill>
                          <a:effectLst/>
                          <a:latin typeface="標楷體" panose="03000509000000000000" pitchFamily="65" charset="-120"/>
                          <a:ea typeface="標楷體" panose="03000509000000000000" pitchFamily="65" charset="-120"/>
                        </a:rPr>
                        <a:t>·       COBIT 5 </a:t>
                      </a:r>
                      <a:r>
                        <a:rPr lang="sv-SE" sz="1100" b="0" i="0" u="none" strike="noStrike" dirty="0">
                          <a:solidFill>
                            <a:srgbClr val="000000"/>
                          </a:solidFill>
                          <a:effectLst/>
                          <a:latin typeface="標楷體" panose="03000509000000000000" pitchFamily="65" charset="-120"/>
                          <a:ea typeface="標楷體" panose="03000509000000000000" pitchFamily="65" charset="-120"/>
                        </a:rPr>
                        <a:t>DSS05.02, DSS05.05, DSS06.06</a:t>
                      </a:r>
                      <a:endParaRPr lang="sv-SE"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200754397"/>
                  </a:ext>
                </a:extLst>
              </a:tr>
              <a:tr h="484608">
                <a:tc vMerge="1">
                  <a:txBody>
                    <a:bodyPr/>
                    <a:lstStyle/>
                    <a:p>
                      <a:endParaRPr lang="zh-TW" altLang="en-US"/>
                    </a:p>
                  </a:txBody>
                  <a:tcPr/>
                </a:tc>
                <a:tc>
                  <a:txBody>
                    <a:bodyPr/>
                    <a:lstStyle/>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ISA 62443-2-1:2009</a:t>
                      </a:r>
                      <a:r>
                        <a:rPr lang="en-US" sz="1100" b="0" i="0" u="none" strike="noStrike" dirty="0">
                          <a:solidFill>
                            <a:srgbClr val="000000"/>
                          </a:solidFill>
                          <a:effectLst/>
                          <a:latin typeface="標楷體" panose="03000509000000000000" pitchFamily="65" charset="-120"/>
                          <a:ea typeface="標楷體" panose="03000509000000000000" pitchFamily="65" charset="-120"/>
                        </a:rPr>
                        <a:t> 4.3.3.5.1, 4.3.3.5.2, 4.3.3.5.3, 4.3.3.5.4, 4.3.3.5.5, 4.3.3.5.6, 4.3.3.5.7, 4.3.3.5.8, 4.3.3.6.1, 4.3.3.6.2, 4.3.3.6.3, 4.3.3.6.4, 4.3.3.6.5, 4.3.3.6.6, 4.3.3.6.7, 4.3.3.6.8, 4.3.3.6.9, 4.3.3.7.1, 4.3.3.7.2, 4.3.3.7.3, 4.3.3.7.4</a:t>
                      </a:r>
                      <a:endParaRPr lang="en-US"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427468021"/>
                  </a:ext>
                </a:extLst>
              </a:tr>
              <a:tr h="484608">
                <a:tc vMerge="1">
                  <a:txBody>
                    <a:bodyPr/>
                    <a:lstStyle/>
                    <a:p>
                      <a:endParaRPr lang="zh-TW" altLang="en-US"/>
                    </a:p>
                  </a:txBody>
                  <a:tcPr/>
                </a:tc>
                <a:tc>
                  <a:txBody>
                    <a:bodyPr/>
                    <a:lstStyle/>
                    <a:p>
                      <a:pPr algn="l" fontAlgn="ctr"/>
                      <a:r>
                        <a:rPr lang="pt-BR" sz="1100" b="1" i="0" u="none" strike="noStrike" dirty="0">
                          <a:solidFill>
                            <a:srgbClr val="000000"/>
                          </a:solidFill>
                          <a:effectLst/>
                          <a:latin typeface="標楷體" panose="03000509000000000000" pitchFamily="65" charset="-120"/>
                          <a:ea typeface="標楷體" panose="03000509000000000000" pitchFamily="65" charset="-120"/>
                        </a:rPr>
                        <a:t>·       ISA 62443-3-3:2013</a:t>
                      </a:r>
                      <a:r>
                        <a:rPr lang="pt-BR" sz="1100" b="0" i="0" u="none" strike="noStrike" dirty="0">
                          <a:solidFill>
                            <a:srgbClr val="000000"/>
                          </a:solidFill>
                          <a:effectLst/>
                          <a:latin typeface="標楷體" panose="03000509000000000000" pitchFamily="65" charset="-120"/>
                          <a:ea typeface="標楷體" panose="03000509000000000000" pitchFamily="65" charset="-120"/>
                        </a:rPr>
                        <a:t> SR 1.1, SR 1.2, SR 1.3, SR 1.4, SR 1.5, SR 1.6, SR 1.7, SR 1.8, SR 1.9, SR 1.10, SR 1.11, SR 1.12, SR 1.13, SR 2.1, SR 2.2, SR 2.3, SR 2.4, SR 2.5, SR 2.6, SR 2.7</a:t>
                      </a:r>
                      <a:endParaRPr lang="pt-BR"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643741958"/>
                  </a:ext>
                </a:extLst>
              </a:tr>
              <a:tr h="164895">
                <a:tc vMerge="1">
                  <a:txBody>
                    <a:bodyPr/>
                    <a:lstStyle/>
                    <a:p>
                      <a:endParaRPr lang="zh-TW" altLang="en-US"/>
                    </a:p>
                  </a:txBody>
                  <a:tcPr/>
                </a:tc>
                <a:tc>
                  <a:txBody>
                    <a:bodyPr/>
                    <a:lstStyle/>
                    <a:p>
                      <a:pPr algn="l" fontAlgn="ctr"/>
                      <a:r>
                        <a:rPr lang="it-IT" sz="11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100" b="0" i="0" u="none" strike="noStrike" dirty="0">
                          <a:solidFill>
                            <a:srgbClr val="FF0000"/>
                          </a:solidFill>
                          <a:effectLst/>
                          <a:latin typeface="標楷體" panose="03000509000000000000" pitchFamily="65" charset="-120"/>
                          <a:ea typeface="標楷體" panose="03000509000000000000" pitchFamily="65" charset="-120"/>
                        </a:rPr>
                        <a:t>A.9.1.2</a:t>
                      </a:r>
                      <a:endParaRPr lang="it-IT" sz="1100" b="1" i="0" u="none" strike="noStrike" dirty="0">
                        <a:solidFill>
                          <a:srgbClr val="FF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965579165"/>
                  </a:ext>
                </a:extLst>
              </a:tr>
              <a:tr h="164895">
                <a:tc vMerge="1">
                  <a:txBody>
                    <a:bodyPr/>
                    <a:lstStyle/>
                    <a:p>
                      <a:endParaRPr lang="zh-TW" altLang="en-US"/>
                    </a:p>
                  </a:txBody>
                  <a:tcPr/>
                </a:tc>
                <a:tc>
                  <a:txBody>
                    <a:bodyPr/>
                    <a:lstStyle/>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NIST SP 800-53 Rev. 4</a:t>
                      </a:r>
                      <a:r>
                        <a:rPr lang="en-US" sz="1100" b="0" i="0" u="none" strike="noStrike" dirty="0">
                          <a:solidFill>
                            <a:srgbClr val="000000"/>
                          </a:solidFill>
                          <a:effectLst/>
                          <a:latin typeface="標楷體" panose="03000509000000000000" pitchFamily="65" charset="-120"/>
                          <a:ea typeface="標楷體" panose="03000509000000000000" pitchFamily="65" charset="-120"/>
                        </a:rPr>
                        <a:t> AC-3, CM-7</a:t>
                      </a:r>
                      <a:endParaRPr lang="en-US" sz="1100" b="1" i="0" u="none" strike="noStrike" dirty="0">
                        <a:solidFill>
                          <a:srgbClr val="000000"/>
                        </a:solidFill>
                        <a:effectLst/>
                        <a:latin typeface="標楷體" panose="03000509000000000000" pitchFamily="65" charset="-120"/>
                        <a:ea typeface="標楷體" panose="03000509000000000000" pitchFamily="65" charset="-120"/>
                      </a:endParaRPr>
                    </a:p>
                  </a:txBody>
                  <a:tcPr marL="5284" marR="5284" marT="5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42938570"/>
                  </a:ext>
                </a:extLst>
              </a:tr>
            </a:tbl>
          </a:graphicData>
        </a:graphic>
      </p:graphicFrame>
    </p:spTree>
    <p:extLst>
      <p:ext uri="{BB962C8B-B14F-4D97-AF65-F5344CB8AC3E}">
        <p14:creationId xmlns:p14="http://schemas.microsoft.com/office/powerpoint/2010/main" val="2673549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973678964"/>
              </p:ext>
            </p:extLst>
          </p:nvPr>
        </p:nvGraphicFramePr>
        <p:xfrm>
          <a:off x="1647994" y="1720644"/>
          <a:ext cx="9600109" cy="3111215"/>
        </p:xfrm>
        <a:graphic>
          <a:graphicData uri="http://schemas.openxmlformats.org/drawingml/2006/table">
            <a:tbl>
              <a:tblPr firstRow="1" bandRow="1">
                <a:tableStyleId>{5C22544A-7EE6-4342-B048-85BDC9FD1C3A}</a:tableStyleId>
              </a:tblPr>
              <a:tblGrid>
                <a:gridCol w="2803071">
                  <a:extLst>
                    <a:ext uri="{9D8B030D-6E8A-4147-A177-3AD203B41FA5}">
                      <a16:colId xmlns:a16="http://schemas.microsoft.com/office/drawing/2014/main" val="2865291928"/>
                    </a:ext>
                  </a:extLst>
                </a:gridCol>
                <a:gridCol w="6797038">
                  <a:extLst>
                    <a:ext uri="{9D8B030D-6E8A-4147-A177-3AD203B41FA5}">
                      <a16:colId xmlns:a16="http://schemas.microsoft.com/office/drawing/2014/main" val="3773730077"/>
                    </a:ext>
                  </a:extLst>
                </a:gridCol>
              </a:tblGrid>
              <a:tr h="345155">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dirty="0">
                          <a:solidFill>
                            <a:schemeClr val="tx1"/>
                          </a:solidFill>
                        </a:rPr>
                        <a:t>偵測</a:t>
                      </a:r>
                      <a:r>
                        <a:rPr lang="en-US" altLang="zh-TW" sz="1400" dirty="0">
                          <a:solidFill>
                            <a:schemeClr val="tx1"/>
                          </a:solidFill>
                        </a:rPr>
                        <a:t>(Detect)DE</a:t>
                      </a:r>
                      <a:endParaRPr lang="zh-TW" altLang="en-US" sz="1400" dirty="0">
                        <a:solidFill>
                          <a:schemeClr val="tx1"/>
                        </a:solidFill>
                      </a:endParaRPr>
                    </a:p>
                  </a:txBody>
                  <a:tcPr marL="68580" marR="68580" marT="34290" marB="34290">
                    <a:lnB w="12700" cap="flat" cmpd="sng" algn="ctr">
                      <a:solidFill>
                        <a:schemeClr val="tx1"/>
                      </a:solidFill>
                      <a:prstDash val="solid"/>
                      <a:round/>
                      <a:headEnd type="none" w="med" len="med"/>
                      <a:tailEnd type="none" w="med" len="med"/>
                    </a:lnB>
                    <a:solidFill>
                      <a:srgbClr val="FFFF00"/>
                    </a:solidFill>
                  </a:tcPr>
                </a:tc>
                <a:tc hMerge="1">
                  <a:txBody>
                    <a:bodyPr/>
                    <a:lstStyle/>
                    <a:p>
                      <a:endParaRPr lang="zh-TW" altLang="en-US" dirty="0"/>
                    </a:p>
                  </a:txBody>
                  <a:tcPr/>
                </a:tc>
                <a:extLst>
                  <a:ext uri="{0D108BD9-81ED-4DB2-BD59-A6C34878D82A}">
                    <a16:rowId xmlns:a16="http://schemas.microsoft.com/office/drawing/2014/main" val="4206740333"/>
                  </a:ext>
                </a:extLst>
              </a:tr>
              <a:tr h="867551">
                <a:tc>
                  <a:txBody>
                    <a:bodyPr/>
                    <a:lstStyle/>
                    <a:p>
                      <a:r>
                        <a:rPr lang="en-US" altLang="zh-TW" sz="1400" b="1" dirty="0"/>
                        <a:t>Anomalies and Events (DE.AE)</a:t>
                      </a:r>
                    </a:p>
                    <a:p>
                      <a:r>
                        <a:rPr lang="zh-TW" altLang="en-US" sz="1400" b="1" dirty="0"/>
                        <a:t>異常和事件</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a:t>Anomalous activity is detected and the potential impact of events is understood.</a:t>
                      </a:r>
                    </a:p>
                    <a:p>
                      <a:endParaRPr lang="en-US" altLang="zh-TW" sz="1400" b="1" dirty="0"/>
                    </a:p>
                    <a:p>
                      <a:r>
                        <a:rPr lang="zh-TW" altLang="en-US" sz="1400" b="1" dirty="0"/>
                        <a:t>偵測到異常活動並了解事件的潛在影響。</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4573359"/>
                  </a:ext>
                </a:extLst>
              </a:tr>
              <a:tr h="867551">
                <a:tc>
                  <a:txBody>
                    <a:bodyPr/>
                    <a:lstStyle/>
                    <a:p>
                      <a:r>
                        <a:rPr lang="en-US" altLang="zh-TW" sz="1400" b="1" dirty="0"/>
                        <a:t>Security Continuous Monitoring (DE.CM)</a:t>
                      </a:r>
                    </a:p>
                    <a:p>
                      <a:pPr marL="0" marR="0" indent="0" algn="l" defTabSz="457200" rtl="0" eaLnBrk="1" fontAlgn="auto" latinLnBrk="0" hangingPunct="1">
                        <a:lnSpc>
                          <a:spcPct val="100000"/>
                        </a:lnSpc>
                        <a:spcBef>
                          <a:spcPts val="0"/>
                        </a:spcBef>
                        <a:spcAft>
                          <a:spcPts val="0"/>
                        </a:spcAft>
                        <a:buClrTx/>
                        <a:buSzTx/>
                        <a:buFontTx/>
                        <a:buNone/>
                        <a:tabLst/>
                        <a:defRPr/>
                      </a:pPr>
                      <a:r>
                        <a:rPr lang="zh-TW" altLang="en-US" sz="1400" b="1" dirty="0">
                          <a:solidFill>
                            <a:schemeClr val="tx1"/>
                          </a:solidFill>
                          <a:latin typeface="+mn-ea"/>
                          <a:ea typeface="+mn-ea"/>
                        </a:rPr>
                        <a:t>持續性的安全監控</a:t>
                      </a:r>
                      <a:endParaRPr lang="en-US" altLang="zh-TW" sz="1400" b="1" dirty="0">
                        <a:solidFill>
                          <a:schemeClr val="tx1"/>
                        </a:solidFill>
                        <a:latin typeface="+mn-ea"/>
                        <a:ea typeface="+mn-ea"/>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a:t>The information system and assets are monitored to identify cybersecurity events and verify the effectiveness of protective measures.</a:t>
                      </a:r>
                    </a:p>
                    <a:p>
                      <a:endParaRPr lang="en-US" altLang="zh-TW" sz="1400" b="1" dirty="0"/>
                    </a:p>
                    <a:p>
                      <a:r>
                        <a:rPr lang="zh-TW" altLang="en-US" sz="1400" b="1" dirty="0"/>
                        <a:t>對資訊系統和資產進行監控，以識別網路安全事件並驗證保護措施的有效性。</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6902870"/>
                  </a:ext>
                </a:extLst>
              </a:tr>
              <a:tr h="839565">
                <a:tc>
                  <a:txBody>
                    <a:bodyPr/>
                    <a:lstStyle/>
                    <a:p>
                      <a:r>
                        <a:rPr lang="en-US" altLang="zh-TW" sz="1400" b="1" dirty="0"/>
                        <a:t>Detection Processes (DE.DP)</a:t>
                      </a:r>
                    </a:p>
                    <a:p>
                      <a:r>
                        <a:rPr lang="zh-TW" altLang="en-US" sz="1400" b="1" dirty="0"/>
                        <a:t>檢測流程</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a:t>Detection processes and procedures are maintained and tested to ensure awareness of anomalous events.</a:t>
                      </a:r>
                    </a:p>
                    <a:p>
                      <a:endParaRPr lang="en-US" altLang="zh-TW" sz="1400" b="1" dirty="0"/>
                    </a:p>
                    <a:p>
                      <a:r>
                        <a:rPr lang="zh-TW" altLang="en-US" sz="1400" b="1" dirty="0"/>
                        <a:t>維護和測試檢測流程和程序，以確保了解異常事件。</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4325100"/>
                  </a:ext>
                </a:extLst>
              </a:tr>
            </a:tbl>
          </a:graphicData>
        </a:graphic>
      </p:graphicFrame>
      <p:sp>
        <p:nvSpPr>
          <p:cNvPr id="6" name="矩形 5"/>
          <p:cNvSpPr/>
          <p:nvPr/>
        </p:nvSpPr>
        <p:spPr>
          <a:xfrm>
            <a:off x="1528371" y="647615"/>
            <a:ext cx="4839653" cy="584775"/>
          </a:xfrm>
          <a:prstGeom prst="rect">
            <a:avLst/>
          </a:prstGeom>
        </p:spPr>
        <p:txBody>
          <a:bodyPr wrap="square">
            <a:spAutoFit/>
          </a:bodyPr>
          <a:lstStyle/>
          <a:p>
            <a:r>
              <a:rPr lang="zh-TW" altLang="en-US" sz="3200" dirty="0">
                <a:latin typeface="標楷體" panose="03000509000000000000" pitchFamily="65" charset="-120"/>
                <a:ea typeface="標楷體" panose="03000509000000000000" pitchFamily="65" charset="-120"/>
              </a:rPr>
              <a:t>功能 </a:t>
            </a:r>
            <a:r>
              <a:rPr lang="en-US" altLang="zh-TW" sz="3200" dirty="0">
                <a:latin typeface="標楷體" panose="03000509000000000000" pitchFamily="65" charset="-120"/>
                <a:ea typeface="標楷體" panose="03000509000000000000" pitchFamily="65" charset="-120"/>
              </a:rPr>
              <a:t>3:</a:t>
            </a:r>
            <a:r>
              <a:rPr lang="zh-TW" altLang="en-US" sz="3200" b="1" dirty="0">
                <a:latin typeface="標楷體" panose="03000509000000000000" pitchFamily="65" charset="-120"/>
                <a:ea typeface="標楷體" panose="03000509000000000000" pitchFamily="65" charset="-120"/>
              </a:rPr>
              <a:t>偵測</a:t>
            </a:r>
            <a:r>
              <a:rPr lang="en-US" altLang="zh-TW" sz="3200" b="1" dirty="0">
                <a:latin typeface="標楷體" panose="03000509000000000000" pitchFamily="65" charset="-120"/>
                <a:ea typeface="標楷體" panose="03000509000000000000" pitchFamily="65" charset="-120"/>
              </a:rPr>
              <a:t>(Detect)</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839777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228673163"/>
              </p:ext>
            </p:extLst>
          </p:nvPr>
        </p:nvGraphicFramePr>
        <p:xfrm>
          <a:off x="334296" y="1199536"/>
          <a:ext cx="11700388" cy="4968733"/>
        </p:xfrm>
        <a:graphic>
          <a:graphicData uri="http://schemas.openxmlformats.org/drawingml/2006/table">
            <a:tbl>
              <a:tblPr/>
              <a:tblGrid>
                <a:gridCol w="5850194">
                  <a:extLst>
                    <a:ext uri="{9D8B030D-6E8A-4147-A177-3AD203B41FA5}">
                      <a16:colId xmlns:a16="http://schemas.microsoft.com/office/drawing/2014/main" val="2128876395"/>
                    </a:ext>
                  </a:extLst>
                </a:gridCol>
                <a:gridCol w="5850194">
                  <a:extLst>
                    <a:ext uri="{9D8B030D-6E8A-4147-A177-3AD203B41FA5}">
                      <a16:colId xmlns:a16="http://schemas.microsoft.com/office/drawing/2014/main" val="211252"/>
                    </a:ext>
                  </a:extLst>
                </a:gridCol>
              </a:tblGrid>
              <a:tr h="344127">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400" b="1" i="0" u="none" strike="noStrike" dirty="0">
                          <a:solidFill>
                            <a:schemeClr val="tx1"/>
                          </a:solidFill>
                          <a:effectLst/>
                          <a:latin typeface="標楷體" panose="03000509000000000000" pitchFamily="65" charset="-120"/>
                          <a:ea typeface="標楷體" panose="03000509000000000000" pitchFamily="65" charset="-120"/>
                        </a:rPr>
                        <a:t>異常和事件</a:t>
                      </a:r>
                      <a:r>
                        <a:rPr lang="en-US" altLang="zh-TW" sz="1400" b="1" i="0" u="none" strike="noStrike" dirty="0">
                          <a:solidFill>
                            <a:schemeClr val="tx1"/>
                          </a:solidFill>
                          <a:effectLst/>
                          <a:latin typeface="標楷體" panose="03000509000000000000" pitchFamily="65" charset="-120"/>
                          <a:ea typeface="標楷體" panose="03000509000000000000" pitchFamily="65" charset="-120"/>
                        </a:rPr>
                        <a:t>Anomalies and Events (DE.AE):</a:t>
                      </a:r>
                      <a:r>
                        <a:rPr lang="zh-TW" altLang="en-US" sz="1400" b="1" i="0" u="none" strike="noStrike" dirty="0">
                          <a:solidFill>
                            <a:schemeClr val="tx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tx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sz="1400" b="1" i="0" u="none" strike="noStrike" dirty="0">
                          <a:solidFill>
                            <a:schemeClr val="tx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98142633"/>
                  </a:ext>
                </a:extLst>
              </a:tr>
              <a:tr h="221626">
                <a:tc rowSpan="5">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DE.AE-1: A baseline of network operations and expected data flows for users and systems is established and managed</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建立和管理網路操作的基線以及使用者和系統的預期資料流</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400" b="1" i="0" u="none" strike="noStrike">
                          <a:solidFill>
                            <a:srgbClr val="000000"/>
                          </a:solidFill>
                          <a:effectLst/>
                          <a:latin typeface="標楷體" panose="03000509000000000000" pitchFamily="65" charset="-120"/>
                          <a:ea typeface="標楷體" panose="03000509000000000000" pitchFamily="65" charset="-120"/>
                        </a:rPr>
                        <a:t>·       CIS CSC 1, 4, 6, 12, 13, 15, 16</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377303781"/>
                  </a:ext>
                </a:extLst>
              </a:tr>
              <a:tr h="221626">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COBIT 5 DSS03.01</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940728274"/>
                  </a:ext>
                </a:extLst>
              </a:tr>
              <a:tr h="221626">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62443-2-1:2009 4.4.3.3</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69492153"/>
                  </a:ext>
                </a:extLst>
              </a:tr>
              <a:tr h="437344">
                <a:tc vMerge="1">
                  <a:txBody>
                    <a:bodyPr/>
                    <a:lstStyle/>
                    <a:p>
                      <a:endParaRPr lang="zh-TW" altLang="en-US"/>
                    </a:p>
                  </a:txBody>
                  <a:tcPr/>
                </a:tc>
                <a:tc>
                  <a:txBody>
                    <a:bodyPr/>
                    <a:lstStyle/>
                    <a:p>
                      <a:pPr algn="l" fontAlgn="ctr"/>
                      <a:r>
                        <a:rPr lang="it-IT" sz="1400" b="1" i="0" u="none" strike="noStrike" dirty="0">
                          <a:solidFill>
                            <a:srgbClr val="FF0000"/>
                          </a:solidFill>
                          <a:effectLst/>
                          <a:latin typeface="標楷體" panose="03000509000000000000" pitchFamily="65" charset="-120"/>
                          <a:ea typeface="標楷體" panose="03000509000000000000" pitchFamily="65" charset="-120"/>
                        </a:rPr>
                        <a:t>·       ISO/IEC 27001:2013 A.12.1.1, A.12.1.2, A.13.1.1, A.13.1.2</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335402718"/>
                  </a:ext>
                </a:extLst>
              </a:tr>
              <a:tr h="221626">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 Rev. 4 AC-4, CA-3, CM-2, SI-4</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35212681"/>
                  </a:ext>
                </a:extLst>
              </a:tr>
              <a:tr h="221626">
                <a:tc rowSpan="6">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DE.AE-2: Detected events are analyzed to understand attack targets and methods</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分析偵測到的事件以了解攻擊目標和方法</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400" b="1" i="0" u="none" strike="noStrike">
                          <a:solidFill>
                            <a:srgbClr val="000000"/>
                          </a:solidFill>
                          <a:effectLst/>
                          <a:latin typeface="標楷體" panose="03000509000000000000" pitchFamily="65" charset="-120"/>
                          <a:ea typeface="標楷體" panose="03000509000000000000" pitchFamily="65" charset="-120"/>
                        </a:rPr>
                        <a:t>·       CIS CSC 3, 6, 13, 15</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132460444"/>
                  </a:ext>
                </a:extLst>
              </a:tr>
              <a:tr h="221626">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COBIT 5 DSS05.07</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485859116"/>
                  </a:ext>
                </a:extLst>
              </a:tr>
              <a:tr h="437344">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62443-2-1:2009 4.3.4.5.6, 4.3.4.5.7, 4.3.4.5.8</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814268586"/>
                  </a:ext>
                </a:extLst>
              </a:tr>
              <a:tr h="437344">
                <a:tc vMerge="1">
                  <a:txBody>
                    <a:bodyPr/>
                    <a:lstStyle/>
                    <a:p>
                      <a:endParaRPr lang="zh-TW" altLang="en-US"/>
                    </a:p>
                  </a:txBody>
                  <a:tcPr/>
                </a:tc>
                <a:tc>
                  <a:txBody>
                    <a:bodyPr/>
                    <a:lstStyle/>
                    <a:p>
                      <a:pPr algn="l" fontAlgn="ctr"/>
                      <a:r>
                        <a:rPr lang="pt-BR" sz="1400" b="1" i="0" u="none" strike="noStrike" dirty="0">
                          <a:solidFill>
                            <a:srgbClr val="000000"/>
                          </a:solidFill>
                          <a:effectLst/>
                          <a:latin typeface="標楷體" panose="03000509000000000000" pitchFamily="65" charset="-120"/>
                          <a:ea typeface="標楷體" panose="03000509000000000000" pitchFamily="65" charset="-120"/>
                        </a:rPr>
                        <a:t>·       ISA 62443-3-3:2013 SR 2.8, SR 2.9, SR 2.10, SR 2.11, SR 2.12, SR 3.9, SR 6.1, SR 6.2</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480317080"/>
                  </a:ext>
                </a:extLst>
              </a:tr>
              <a:tr h="221626">
                <a:tc vMerge="1">
                  <a:txBody>
                    <a:bodyPr/>
                    <a:lstStyle/>
                    <a:p>
                      <a:endParaRPr lang="zh-TW" altLang="en-US"/>
                    </a:p>
                  </a:txBody>
                  <a:tcPr/>
                </a:tc>
                <a:tc>
                  <a:txBody>
                    <a:bodyPr/>
                    <a:lstStyle/>
                    <a:p>
                      <a:pPr algn="l" fontAlgn="ctr"/>
                      <a:r>
                        <a:rPr lang="it-IT" sz="1400" b="1" i="0" u="none" strike="noStrike" dirty="0">
                          <a:solidFill>
                            <a:srgbClr val="FF0000"/>
                          </a:solidFill>
                          <a:effectLst/>
                          <a:latin typeface="標楷體" panose="03000509000000000000" pitchFamily="65" charset="-120"/>
                          <a:ea typeface="標楷體" panose="03000509000000000000" pitchFamily="65" charset="-120"/>
                        </a:rPr>
                        <a:t>·       ISO/IEC 27001:2013 A.12.4.1, A.16.1.1, A.16.1.4</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681721155"/>
                  </a:ext>
                </a:extLst>
              </a:tr>
              <a:tr h="221626">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 Rev. 4 AU-6, CA-7, IR-4, SI-4</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955448242"/>
                  </a:ext>
                </a:extLst>
              </a:tr>
              <a:tr h="437344">
                <a:tc rowSpan="5">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DE.AE-3: Event data are collected and correlated from multiple sources and sensors</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從多個來源和感測器收集事件資料並進行關聯</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400" b="1" i="0" u="none" strike="noStrike" dirty="0">
                          <a:solidFill>
                            <a:srgbClr val="000000"/>
                          </a:solidFill>
                          <a:effectLst/>
                          <a:latin typeface="標楷體" panose="03000509000000000000" pitchFamily="65" charset="-120"/>
                          <a:ea typeface="標楷體" panose="03000509000000000000" pitchFamily="65" charset="-120"/>
                        </a:rPr>
                        <a:t>·       CIS CSC 1, 3, 4, 5, 6, 7, 8, 11, 12, 13, 14, 15, 16</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19709504"/>
                  </a:ext>
                </a:extLst>
              </a:tr>
              <a:tr h="221626">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COBIT 5 BAI08.02</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62896828"/>
                  </a:ext>
                </a:extLst>
              </a:tr>
              <a:tr h="221626">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62443-3-3:2013 SR 6.1</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97756873"/>
                  </a:ext>
                </a:extLst>
              </a:tr>
              <a:tr h="221626">
                <a:tc vMerge="1">
                  <a:txBody>
                    <a:bodyPr/>
                    <a:lstStyle/>
                    <a:p>
                      <a:endParaRPr lang="zh-TW" altLang="en-US"/>
                    </a:p>
                  </a:txBody>
                  <a:tcPr/>
                </a:tc>
                <a:tc>
                  <a:txBody>
                    <a:bodyPr/>
                    <a:lstStyle/>
                    <a:p>
                      <a:pPr algn="l" fontAlgn="ctr"/>
                      <a:r>
                        <a:rPr lang="en-US" sz="1400" b="1" i="0" u="none" strike="noStrike" dirty="0">
                          <a:solidFill>
                            <a:srgbClr val="FF0000"/>
                          </a:solidFill>
                          <a:effectLst/>
                          <a:latin typeface="標楷體" panose="03000509000000000000" pitchFamily="65" charset="-120"/>
                          <a:ea typeface="標楷體" panose="03000509000000000000" pitchFamily="65" charset="-120"/>
                        </a:rPr>
                        <a:t>·       ISO/IEC 27001:2013 A.12.4.1, A.16.1.7</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664945603"/>
                  </a:ext>
                </a:extLst>
              </a:tr>
              <a:tr h="437344">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 Rev. 4 AU-6, CA-7, IR-4, IR-5, IR-8, SI-4</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36129304"/>
                  </a:ext>
                </a:extLst>
              </a:tr>
            </a:tbl>
          </a:graphicData>
        </a:graphic>
      </p:graphicFrame>
    </p:spTree>
    <p:extLst>
      <p:ext uri="{BB962C8B-B14F-4D97-AF65-F5344CB8AC3E}">
        <p14:creationId xmlns:p14="http://schemas.microsoft.com/office/powerpoint/2010/main" val="22727254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859018658"/>
              </p:ext>
            </p:extLst>
          </p:nvPr>
        </p:nvGraphicFramePr>
        <p:xfrm>
          <a:off x="570270" y="2163097"/>
          <a:ext cx="11385756" cy="2338761"/>
        </p:xfrm>
        <a:graphic>
          <a:graphicData uri="http://schemas.openxmlformats.org/drawingml/2006/table">
            <a:tbl>
              <a:tblPr/>
              <a:tblGrid>
                <a:gridCol w="5692878">
                  <a:extLst>
                    <a:ext uri="{9D8B030D-6E8A-4147-A177-3AD203B41FA5}">
                      <a16:colId xmlns:a16="http://schemas.microsoft.com/office/drawing/2014/main" val="2128876395"/>
                    </a:ext>
                  </a:extLst>
                </a:gridCol>
                <a:gridCol w="5692878">
                  <a:extLst>
                    <a:ext uri="{9D8B030D-6E8A-4147-A177-3AD203B41FA5}">
                      <a16:colId xmlns:a16="http://schemas.microsoft.com/office/drawing/2014/main" val="211252"/>
                    </a:ext>
                  </a:extLst>
                </a:gridCol>
              </a:tblGrid>
              <a:tr h="344127">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400" b="1" i="0" u="none" strike="noStrike" dirty="0">
                          <a:solidFill>
                            <a:schemeClr val="tx1"/>
                          </a:solidFill>
                          <a:effectLst/>
                          <a:latin typeface="標楷體" panose="03000509000000000000" pitchFamily="65" charset="-120"/>
                          <a:ea typeface="標楷體" panose="03000509000000000000" pitchFamily="65" charset="-120"/>
                        </a:rPr>
                        <a:t>異常和事件</a:t>
                      </a:r>
                      <a:r>
                        <a:rPr lang="en-US" altLang="zh-TW" sz="1400" b="1" i="0" u="none" strike="noStrike" dirty="0">
                          <a:solidFill>
                            <a:schemeClr val="tx1"/>
                          </a:solidFill>
                          <a:effectLst/>
                          <a:latin typeface="標楷體" panose="03000509000000000000" pitchFamily="65" charset="-120"/>
                          <a:ea typeface="標楷體" panose="03000509000000000000" pitchFamily="65" charset="-120"/>
                        </a:rPr>
                        <a:t>Anomalies and Events (DE.AE):</a:t>
                      </a:r>
                      <a:r>
                        <a:rPr lang="zh-TW" altLang="en-US" sz="1400" b="1" i="0" u="none" strike="noStrike" dirty="0">
                          <a:solidFill>
                            <a:schemeClr val="tx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tx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sz="1400" b="1" i="0" u="none" strike="noStrike" dirty="0">
                          <a:solidFill>
                            <a:schemeClr val="tx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98142633"/>
                  </a:ext>
                </a:extLst>
              </a:tr>
              <a:tr h="221626">
                <a:tc rowSpan="4">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DE.AE-4: Impact of events is determined</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確定事件的影響</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CIS CSC 4, 6</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953299986"/>
                  </a:ext>
                </a:extLst>
              </a:tr>
              <a:tr h="221626">
                <a:tc vMerge="1">
                  <a:txBody>
                    <a:bodyPr/>
                    <a:lstStyle/>
                    <a:p>
                      <a:endParaRPr lang="zh-TW" altLang="en-US"/>
                    </a:p>
                  </a:txBody>
                  <a:tcPr/>
                </a:tc>
                <a:tc>
                  <a:txBody>
                    <a:bodyPr/>
                    <a:lstStyle/>
                    <a:p>
                      <a:pPr algn="l" fontAlgn="ctr"/>
                      <a:r>
                        <a:rPr lang="en-US" sz="1400" b="1" i="0" u="none" strike="noStrike">
                          <a:solidFill>
                            <a:srgbClr val="000000"/>
                          </a:solidFill>
                          <a:effectLst/>
                          <a:latin typeface="標楷體" panose="03000509000000000000" pitchFamily="65" charset="-120"/>
                          <a:ea typeface="標楷體" panose="03000509000000000000" pitchFamily="65" charset="-120"/>
                        </a:rPr>
                        <a:t>·       COBIT 5 APO12.06, DSS03.01</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525033081"/>
                  </a:ext>
                </a:extLst>
              </a:tr>
              <a:tr h="221626">
                <a:tc vMerge="1">
                  <a:txBody>
                    <a:bodyPr/>
                    <a:lstStyle/>
                    <a:p>
                      <a:endParaRPr lang="zh-TW" altLang="en-US"/>
                    </a:p>
                  </a:txBody>
                  <a:tcPr/>
                </a:tc>
                <a:tc>
                  <a:txBody>
                    <a:bodyPr/>
                    <a:lstStyle/>
                    <a:p>
                      <a:pPr algn="l" fontAlgn="ctr"/>
                      <a:r>
                        <a:rPr lang="en-US" sz="1400" b="1" i="0" u="none" strike="noStrike" dirty="0">
                          <a:solidFill>
                            <a:srgbClr val="FF0000"/>
                          </a:solidFill>
                          <a:effectLst/>
                          <a:latin typeface="標楷體" panose="03000509000000000000" pitchFamily="65" charset="-120"/>
                          <a:ea typeface="標楷體" panose="03000509000000000000" pitchFamily="65" charset="-120"/>
                        </a:rPr>
                        <a:t>·       ISO/IEC 27001:2013 A.16.1.4</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190614395"/>
                  </a:ext>
                </a:extLst>
              </a:tr>
              <a:tr h="221626">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 Rev. 4 CP-2, IR-4, RA-3, SI-4</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19134557"/>
                  </a:ext>
                </a:extLst>
              </a:tr>
              <a:tr h="221626">
                <a:tc rowSpan="5">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DE.AE-5: Incident alert thresholds are established</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建立事件警報閾值</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CIS CSC 6, 19</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155449635"/>
                  </a:ext>
                </a:extLst>
              </a:tr>
              <a:tr h="221626">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COBIT 5 APO12.06, DSS03.01</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289640137"/>
                  </a:ext>
                </a:extLst>
              </a:tr>
              <a:tr h="221626">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62443-2-1:2009 4.2.3.10</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893839130"/>
                  </a:ext>
                </a:extLst>
              </a:tr>
              <a:tr h="221626">
                <a:tc vMerge="1">
                  <a:txBody>
                    <a:bodyPr/>
                    <a:lstStyle/>
                    <a:p>
                      <a:endParaRPr lang="zh-TW" altLang="en-US"/>
                    </a:p>
                  </a:txBody>
                  <a:tcPr/>
                </a:tc>
                <a:tc>
                  <a:txBody>
                    <a:bodyPr/>
                    <a:lstStyle/>
                    <a:p>
                      <a:pPr algn="l" fontAlgn="ctr"/>
                      <a:r>
                        <a:rPr lang="en-US" sz="1400" b="1" i="0" u="none" strike="noStrike" dirty="0">
                          <a:solidFill>
                            <a:srgbClr val="FF0000"/>
                          </a:solidFill>
                          <a:effectLst/>
                          <a:latin typeface="標楷體" panose="03000509000000000000" pitchFamily="65" charset="-120"/>
                          <a:ea typeface="標楷體" panose="03000509000000000000" pitchFamily="65" charset="-120"/>
                        </a:rPr>
                        <a:t>·       ISO/IEC 27001:2013 A.16.1.4</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153530064"/>
                  </a:ext>
                </a:extLst>
              </a:tr>
              <a:tr h="221626">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 Rev. 4 IR-4, IR-5, IR-8</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48603686"/>
                  </a:ext>
                </a:extLst>
              </a:tr>
            </a:tbl>
          </a:graphicData>
        </a:graphic>
      </p:graphicFrame>
    </p:spTree>
    <p:extLst>
      <p:ext uri="{BB962C8B-B14F-4D97-AF65-F5344CB8AC3E}">
        <p14:creationId xmlns:p14="http://schemas.microsoft.com/office/powerpoint/2010/main" val="368889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257724306"/>
              </p:ext>
            </p:extLst>
          </p:nvPr>
        </p:nvGraphicFramePr>
        <p:xfrm>
          <a:off x="1541636" y="1022555"/>
          <a:ext cx="9470493" cy="5645878"/>
        </p:xfrm>
        <a:graphic>
          <a:graphicData uri="http://schemas.openxmlformats.org/drawingml/2006/table">
            <a:tbl>
              <a:tblPr firstRow="1" bandRow="1">
                <a:tableStyleId>{5C22544A-7EE6-4342-B048-85BDC9FD1C3A}</a:tableStyleId>
              </a:tblPr>
              <a:tblGrid>
                <a:gridCol w="2784372">
                  <a:extLst>
                    <a:ext uri="{9D8B030D-6E8A-4147-A177-3AD203B41FA5}">
                      <a16:colId xmlns:a16="http://schemas.microsoft.com/office/drawing/2014/main" val="2865291928"/>
                    </a:ext>
                  </a:extLst>
                </a:gridCol>
                <a:gridCol w="6686121">
                  <a:extLst>
                    <a:ext uri="{9D8B030D-6E8A-4147-A177-3AD203B41FA5}">
                      <a16:colId xmlns:a16="http://schemas.microsoft.com/office/drawing/2014/main" val="3773730077"/>
                    </a:ext>
                  </a:extLst>
                </a:gridCol>
              </a:tblGrid>
              <a:tr h="216309">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dirty="0"/>
                        <a:t>識別</a:t>
                      </a:r>
                      <a:r>
                        <a:rPr lang="en-US" altLang="zh-TW" sz="1400" dirty="0"/>
                        <a:t>(Identify)</a:t>
                      </a:r>
                      <a:r>
                        <a:rPr lang="zh-TW" altLang="en-US" sz="1400" dirty="0"/>
                        <a:t> </a:t>
                      </a:r>
                      <a:r>
                        <a:rPr lang="en-US" altLang="zh-TW" sz="1400" dirty="0"/>
                        <a:t>ID</a:t>
                      </a:r>
                      <a:endParaRPr lang="zh-TW" altLang="en-US" sz="1400" dirty="0"/>
                    </a:p>
                  </a:txBody>
                  <a:tcPr marL="68580" marR="68580" marT="34290" marB="34290">
                    <a:lnB w="12700" cap="flat" cmpd="sng" algn="ctr">
                      <a:solidFill>
                        <a:schemeClr val="tx1"/>
                      </a:solidFill>
                      <a:prstDash val="solid"/>
                      <a:round/>
                      <a:headEnd type="none" w="med" len="med"/>
                      <a:tailEnd type="none" w="med" len="med"/>
                    </a:lnB>
                    <a:solidFill>
                      <a:srgbClr val="002060"/>
                    </a:solidFill>
                  </a:tcPr>
                </a:tc>
                <a:tc hMerge="1">
                  <a:txBody>
                    <a:bodyPr/>
                    <a:lstStyle/>
                    <a:p>
                      <a:endParaRPr lang="zh-TW" altLang="en-US" dirty="0"/>
                    </a:p>
                  </a:txBody>
                  <a:tcPr/>
                </a:tc>
                <a:extLst>
                  <a:ext uri="{0D108BD9-81ED-4DB2-BD59-A6C34878D82A}">
                    <a16:rowId xmlns:a16="http://schemas.microsoft.com/office/drawing/2014/main" val="4206740333"/>
                  </a:ext>
                </a:extLst>
              </a:tr>
              <a:tr h="847633">
                <a:tc>
                  <a:txBody>
                    <a:bodyPr/>
                    <a:lstStyle/>
                    <a:p>
                      <a:r>
                        <a:rPr lang="zh-TW" altLang="en-US" sz="1400" b="1" dirty="0">
                          <a:solidFill>
                            <a:srgbClr val="FF0000"/>
                          </a:solidFill>
                          <a:effectLst/>
                        </a:rPr>
                        <a:t>資產管理</a:t>
                      </a:r>
                      <a:endParaRPr lang="en-US" altLang="zh-TW" sz="1400" b="1" dirty="0">
                        <a:solidFill>
                          <a:srgbClr val="FF0000"/>
                        </a:solidFill>
                        <a:effectLst/>
                      </a:endParaRPr>
                    </a:p>
                    <a:p>
                      <a:r>
                        <a:rPr lang="en-US" altLang="zh-TW" sz="1400" b="1" dirty="0">
                          <a:solidFill>
                            <a:srgbClr val="FF0000"/>
                          </a:solidFill>
                          <a:effectLst/>
                        </a:rPr>
                        <a:t>Asset Management</a:t>
                      </a:r>
                    </a:p>
                    <a:p>
                      <a:r>
                        <a:rPr lang="en-US" altLang="zh-TW" sz="1400" b="1" dirty="0">
                          <a:solidFill>
                            <a:srgbClr val="FF0000"/>
                          </a:solidFill>
                          <a:effectLst/>
                        </a:rPr>
                        <a:t>(ID.AM)</a:t>
                      </a:r>
                      <a:endParaRPr lang="zh-TW" altLang="en-US" sz="1400" b="1" dirty="0">
                        <a:solidFill>
                          <a:srgbClr val="FF0000"/>
                        </a:solidFill>
                        <a:effectLst/>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400" b="1" dirty="0"/>
                        <a:t>使組織能夠實現業務目的的資料、人員、設備、系統和設施的識別和管理符合其對組織目標和組織風險策略的相對重要性。</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4573359"/>
                  </a:ext>
                </a:extLst>
              </a:tr>
              <a:tr h="847633">
                <a:tc>
                  <a:txBody>
                    <a:bodyPr/>
                    <a:lstStyle/>
                    <a:p>
                      <a:r>
                        <a:rPr lang="zh-TW" altLang="en-US" sz="1400" b="1" dirty="0">
                          <a:solidFill>
                            <a:schemeClr val="tx1"/>
                          </a:solidFill>
                          <a:latin typeface="+mn-ea"/>
                          <a:ea typeface="+mn-ea"/>
                        </a:rPr>
                        <a:t>營運環境</a:t>
                      </a:r>
                      <a:endParaRPr lang="en-US" altLang="zh-TW" sz="1400" b="1" dirty="0">
                        <a:solidFill>
                          <a:schemeClr val="tx1"/>
                        </a:solidFill>
                        <a:latin typeface="+mn-ea"/>
                        <a:ea typeface="+mn-ea"/>
                      </a:endParaRPr>
                    </a:p>
                    <a:p>
                      <a:r>
                        <a:rPr lang="en-US" altLang="zh-TW" sz="1400" b="1" dirty="0"/>
                        <a:t>Business Environment</a:t>
                      </a:r>
                      <a:r>
                        <a:rPr lang="zh-TW" altLang="en-US" sz="1400" b="1" dirty="0"/>
                        <a:t>  </a:t>
                      </a:r>
                      <a:endParaRPr lang="en-US" altLang="zh-TW" sz="1400" b="1" dirty="0"/>
                    </a:p>
                    <a:p>
                      <a:r>
                        <a:rPr lang="en-US" altLang="zh-TW" sz="1400" b="1" dirty="0"/>
                        <a:t> (ID.BE)</a:t>
                      </a:r>
                      <a:endParaRPr lang="zh-TW" alt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400" b="1" dirty="0"/>
                        <a:t>了解組織的使命、目標、利害關係人和活動並確定其優先順序； 這些資訊用於告知網路安全角色、職責和風險管理決策。</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6902870"/>
                  </a:ext>
                </a:extLst>
              </a:tr>
              <a:tr h="847633">
                <a:tc>
                  <a:txBody>
                    <a:bodyPr/>
                    <a:lstStyle/>
                    <a:p>
                      <a:r>
                        <a:rPr lang="zh-TW" altLang="en-US" sz="1400" b="1" dirty="0"/>
                        <a:t>治理  </a:t>
                      </a:r>
                      <a:endParaRPr lang="en-US" altLang="zh-TW" sz="1400" b="1" dirty="0"/>
                    </a:p>
                    <a:p>
                      <a:r>
                        <a:rPr lang="en-US" altLang="zh-TW" sz="1400" b="1" dirty="0"/>
                        <a:t>Governance</a:t>
                      </a:r>
                    </a:p>
                    <a:p>
                      <a:r>
                        <a:rPr lang="en-US" altLang="zh-TW" sz="1400" b="1" dirty="0"/>
                        <a:t>(ID.GV)</a:t>
                      </a:r>
                      <a:endParaRPr lang="zh-TW" altLang="en-US"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400" b="1" dirty="0"/>
                        <a:t>了解管理和監控組織的監管、法律、風險、環境和營運要求的政策、程序和流程，並為網路安全風險的管理提供資訊。</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4325100"/>
                  </a:ext>
                </a:extLst>
              </a:tr>
              <a:tr h="870572">
                <a:tc>
                  <a:txBody>
                    <a:bodyPr/>
                    <a:lstStyle/>
                    <a:p>
                      <a:r>
                        <a:rPr lang="zh-TW" altLang="en-US" sz="1400" b="1" dirty="0">
                          <a:solidFill>
                            <a:srgbClr val="FF0000"/>
                          </a:solidFill>
                        </a:rPr>
                        <a:t>風險評估</a:t>
                      </a:r>
                      <a:endParaRPr lang="en-US" altLang="zh-TW" sz="1400" b="1" dirty="0">
                        <a:solidFill>
                          <a:srgbClr val="FF0000"/>
                        </a:solidFill>
                      </a:endParaRPr>
                    </a:p>
                    <a:p>
                      <a:r>
                        <a:rPr lang="en-US" altLang="zh-TW" sz="1400" b="1" dirty="0">
                          <a:solidFill>
                            <a:srgbClr val="FF0000"/>
                          </a:solidFill>
                        </a:rPr>
                        <a:t>Risk Assessment</a:t>
                      </a:r>
                    </a:p>
                    <a:p>
                      <a:r>
                        <a:rPr lang="en-US" altLang="zh-TW" sz="1400" b="1" dirty="0">
                          <a:solidFill>
                            <a:srgbClr val="FF0000"/>
                          </a:solidFill>
                        </a:rPr>
                        <a:t>(ID.RA)</a:t>
                      </a:r>
                      <a:endParaRPr lang="zh-TW" altLang="en-US" sz="1400" b="1" dirty="0">
                        <a:solidFill>
                          <a:srgbClr val="FF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400" b="1" dirty="0"/>
                        <a:t>組織了解組織運作（包括使命、職能、形像或聲譽）、組織資產和個人面臨的網路安全風險。</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6746922"/>
                  </a:ext>
                </a:extLst>
              </a:tr>
              <a:tr h="8476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1" dirty="0">
                          <a:solidFill>
                            <a:srgbClr val="FF0000"/>
                          </a:solidFill>
                        </a:rPr>
                        <a:t>風險管理策略</a:t>
                      </a:r>
                      <a:endParaRPr lang="en-US" altLang="zh-TW" sz="1400" b="1" dirty="0">
                        <a:solidFill>
                          <a:srgbClr val="FF0000"/>
                        </a:solidFill>
                      </a:endParaRPr>
                    </a:p>
                    <a:p>
                      <a:r>
                        <a:rPr lang="en-US" altLang="zh-TW" sz="1400" b="1" dirty="0">
                          <a:solidFill>
                            <a:srgbClr val="FF0000"/>
                          </a:solidFill>
                        </a:rPr>
                        <a:t>Risk Management Strategy</a:t>
                      </a:r>
                    </a:p>
                    <a:p>
                      <a:r>
                        <a:rPr lang="en-US" altLang="zh-TW" sz="1400" b="1" dirty="0">
                          <a:solidFill>
                            <a:srgbClr val="FF0000"/>
                          </a:solidFill>
                        </a:rPr>
                        <a:t>(ID.RM</a:t>
                      </a:r>
                      <a:r>
                        <a:rPr lang="zh-TW" altLang="en-US" sz="1400" b="1" dirty="0">
                          <a:solidFill>
                            <a:srgbClr val="FF0000"/>
                          </a:solidFill>
                        </a:rPr>
                        <a:t> </a:t>
                      </a:r>
                      <a:r>
                        <a:rPr lang="en-US" altLang="zh-TW" sz="1400" b="1" dirty="0">
                          <a:solidFill>
                            <a:srgbClr val="FF0000"/>
                          </a:solidFill>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400" b="1" dirty="0"/>
                        <a:t>組織的優先順序、約束、風險承受能力和假設被建立並用於支持操作風險決策。</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9671707"/>
                  </a:ext>
                </a:extLst>
              </a:tr>
              <a:tr h="11028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1" dirty="0">
                          <a:solidFill>
                            <a:srgbClr val="FF0000"/>
                          </a:solidFill>
                          <a:effectLst/>
                        </a:rPr>
                        <a:t>供應鏈的風險管理</a:t>
                      </a:r>
                      <a:endParaRPr lang="en-US" altLang="zh-TW" sz="1400" b="1" dirty="0">
                        <a:solidFill>
                          <a:srgbClr val="FF000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1" dirty="0">
                          <a:solidFill>
                            <a:srgbClr val="FF0000"/>
                          </a:solidFill>
                          <a:effectLst/>
                        </a:rPr>
                        <a:t>Supply Chain Risk Management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1" dirty="0">
                          <a:solidFill>
                            <a:srgbClr val="FF0000"/>
                          </a:solidFill>
                          <a:effectLst/>
                        </a:rPr>
                        <a:t>(ID.SC</a:t>
                      </a:r>
                      <a:r>
                        <a:rPr lang="en-US" altLang="zh-TW" sz="1400" b="1" baseline="0" dirty="0">
                          <a:solidFill>
                            <a:srgbClr val="FF0000"/>
                          </a:solidFill>
                          <a:effectLst/>
                        </a:rPr>
                        <a:t>)</a:t>
                      </a:r>
                      <a:endParaRPr lang="en-US" altLang="zh-TW" sz="1400" b="1" dirty="0">
                        <a:solidFill>
                          <a:srgbClr val="FF0000"/>
                        </a:solidFill>
                        <a:effectLst/>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400" b="1" dirty="0">
                          <a:solidFill>
                            <a:schemeClr val="tx1"/>
                          </a:solidFill>
                        </a:rPr>
                        <a:t>建立組織的優先順序、約束、風險承受能力和假設，並用於支援與管理供應鏈風險相關的風險決策。 組織已建立並實施識別、評估和管理供應鏈風險的流程。</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9040453"/>
                  </a:ext>
                </a:extLst>
              </a:tr>
            </a:tbl>
          </a:graphicData>
        </a:graphic>
      </p:graphicFrame>
      <p:sp>
        <p:nvSpPr>
          <p:cNvPr id="6" name="矩形 5"/>
          <p:cNvSpPr/>
          <p:nvPr/>
        </p:nvSpPr>
        <p:spPr>
          <a:xfrm>
            <a:off x="800786" y="224828"/>
            <a:ext cx="5727834" cy="584775"/>
          </a:xfrm>
          <a:prstGeom prst="rect">
            <a:avLst/>
          </a:prstGeom>
        </p:spPr>
        <p:txBody>
          <a:bodyPr wrap="square">
            <a:spAutoFit/>
          </a:bodyPr>
          <a:lstStyle/>
          <a:p>
            <a:r>
              <a:rPr lang="zh-TW" altLang="en-US" sz="3200" dirty="0">
                <a:latin typeface="標楷體" panose="03000509000000000000" pitchFamily="65" charset="-120"/>
                <a:ea typeface="標楷體" panose="03000509000000000000" pitchFamily="65" charset="-120"/>
              </a:rPr>
              <a:t>功能 </a:t>
            </a:r>
            <a:r>
              <a:rPr lang="en-US" altLang="zh-TW" sz="3200" dirty="0">
                <a:latin typeface="標楷體" panose="03000509000000000000" pitchFamily="65" charset="-120"/>
                <a:ea typeface="標楷體" panose="03000509000000000000" pitchFamily="65" charset="-120"/>
              </a:rPr>
              <a:t>1:</a:t>
            </a:r>
            <a:r>
              <a:rPr lang="zh-TW" altLang="en-US" sz="3200" dirty="0">
                <a:latin typeface="標楷體" panose="03000509000000000000" pitchFamily="65" charset="-120"/>
                <a:ea typeface="標楷體" panose="03000509000000000000" pitchFamily="65" charset="-120"/>
              </a:rPr>
              <a:t>識別</a:t>
            </a:r>
            <a:r>
              <a:rPr lang="en-US" altLang="zh-TW" sz="3200" dirty="0">
                <a:latin typeface="標楷體" panose="03000509000000000000" pitchFamily="65" charset="-120"/>
                <a:ea typeface="標楷體" panose="03000509000000000000" pitchFamily="65" charset="-120"/>
              </a:rPr>
              <a:t>(Identify)</a:t>
            </a:r>
            <a:r>
              <a:rPr lang="zh-TW" altLang="en-US" sz="3200" dirty="0">
                <a:latin typeface="標楷體" panose="03000509000000000000" pitchFamily="65" charset="-120"/>
                <a:ea typeface="標楷體" panose="03000509000000000000" pitchFamily="65" charset="-120"/>
              </a:rPr>
              <a:t> </a:t>
            </a:r>
            <a:r>
              <a:rPr lang="en-US" altLang="zh-TW" sz="3200" dirty="0">
                <a:latin typeface="標楷體" panose="03000509000000000000" pitchFamily="65" charset="-120"/>
                <a:ea typeface="標楷體" panose="03000509000000000000" pitchFamily="65" charset="-120"/>
              </a:rPr>
              <a:t>ID</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8990565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6" y="88502"/>
            <a:ext cx="9668969" cy="954107"/>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異常和事件</a:t>
            </a:r>
            <a:r>
              <a:rPr lang="en-US" altLang="zh-TW" sz="2800" dirty="0">
                <a:latin typeface="標楷體" panose="03000509000000000000" pitchFamily="65" charset="-120"/>
                <a:ea typeface="標楷體" panose="03000509000000000000" pitchFamily="65" charset="-120"/>
              </a:rPr>
              <a:t>Anomalies and Events (DE.AE):</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511509" y="3429000"/>
            <a:ext cx="11612562" cy="2893100"/>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A.16.1.4  </a:t>
            </a:r>
            <a:r>
              <a:rPr lang="en-US" altLang="zh-TW" b="1" dirty="0">
                <a:solidFill>
                  <a:srgbClr val="002060"/>
                </a:solidFill>
                <a:latin typeface="標楷體" panose="03000509000000000000" pitchFamily="65" charset="-120"/>
                <a:ea typeface="標楷體" panose="03000509000000000000" pitchFamily="65" charset="-120"/>
              </a:rPr>
              <a:t>Assessment of &amp; Decision on Information Security Events</a:t>
            </a:r>
          </a:p>
          <a:p>
            <a:pPr fontAlgn="ctr"/>
            <a:endParaRPr lang="en-US" altLang="zh-TW" b="1" dirty="0">
              <a:solidFill>
                <a:srgbClr val="002060"/>
              </a:solidFill>
              <a:latin typeface="標楷體" panose="03000509000000000000" pitchFamily="65" charset="-120"/>
              <a:ea typeface="標楷體" panose="03000509000000000000" pitchFamily="65" charset="-120"/>
            </a:endParaRPr>
          </a:p>
          <a:p>
            <a:pPr fontAlgn="ctr"/>
            <a:r>
              <a:rPr lang="zh-TW" altLang="en-US" b="1" dirty="0">
                <a:solidFill>
                  <a:srgbClr val="002060"/>
                </a:solidFill>
                <a:latin typeface="標楷體" panose="03000509000000000000" pitchFamily="65" charset="-120"/>
                <a:ea typeface="標楷體" panose="03000509000000000000" pitchFamily="65" charset="-120"/>
              </a:rPr>
              <a:t>資訊安全事件評估與決策</a:t>
            </a:r>
            <a:endParaRPr lang="en-US" altLang="zh-TW" b="1" dirty="0">
              <a:solidFill>
                <a:srgbClr val="002060"/>
              </a:solidFill>
              <a:latin typeface="標楷體" panose="03000509000000000000" pitchFamily="65" charset="-120"/>
              <a:ea typeface="標楷體" panose="03000509000000000000" pitchFamily="65" charset="-120"/>
            </a:endParaRPr>
          </a:p>
          <a:p>
            <a:pPr fontAlgn="ct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必須對資訊安全事件進行評估，然後才能決定是否應將其歸類為資訊安全事件、薄弱環節事件。一旦報告並記錄了安全事件，就需要對其進行評估，以確定要採取的最佳行動方案。此行動必須旨在最大限度地減少對資訊的可用性、完整性或機密性的任何損害，並防止進一步發生事件。理想情況下，它將對服務的其他用戶產生最小的影響。在生命週期的這一部分中，也可以考慮到底需要讓誰了解事件，包括內部人員、客戶、供應商、監管機構。</a:t>
            </a:r>
          </a:p>
          <a:p>
            <a:pPr fontAlgn="ctr"/>
            <a:endParaRPr lang="zh-TW" altLang="en-US" sz="1600" b="1" dirty="0">
              <a:latin typeface="標楷體" panose="03000509000000000000" pitchFamily="65" charset="-120"/>
              <a:ea typeface="標楷體" panose="03000509000000000000" pitchFamily="65" charset="-120"/>
            </a:endParaRPr>
          </a:p>
          <a:p>
            <a:pPr fontAlgn="ctr"/>
            <a:r>
              <a:rPr lang="en-US" altLang="zh-TW" sz="1600" b="1" dirty="0">
                <a:latin typeface="標楷體" panose="03000509000000000000" pitchFamily="65" charset="-120"/>
                <a:ea typeface="標楷體" panose="03000509000000000000" pitchFamily="65" charset="-120"/>
              </a:rPr>
              <a:t>GDPR </a:t>
            </a:r>
            <a:r>
              <a:rPr lang="zh-TW" altLang="en-US" sz="1600" b="1" dirty="0">
                <a:latin typeface="標楷體" panose="03000509000000000000" pitchFamily="65" charset="-120"/>
                <a:ea typeface="標楷體" panose="03000509000000000000" pitchFamily="65" charset="-120"/>
              </a:rPr>
              <a:t>和 </a:t>
            </a:r>
            <a:r>
              <a:rPr lang="en-US" altLang="zh-TW" sz="1600" b="1" dirty="0">
                <a:latin typeface="標楷體" panose="03000509000000000000" pitchFamily="65" charset="-120"/>
                <a:ea typeface="標楷體" panose="03000509000000000000" pitchFamily="65" charset="-120"/>
              </a:rPr>
              <a:t>2018 </a:t>
            </a:r>
            <a:r>
              <a:rPr lang="zh-TW" altLang="en-US" sz="1600" b="1" dirty="0">
                <a:latin typeface="標楷體" panose="03000509000000000000" pitchFamily="65" charset="-120"/>
                <a:ea typeface="標楷體" panose="03000509000000000000" pitchFamily="65" charset="-120"/>
              </a:rPr>
              <a:t>年資料保護法意味著一些與個人資料相關的資訊安全事件也需要向監管機構報告，因此您的控制措施也應結合這些考慮因素，以滿足監管要求並避免工作重複或空白。</a:t>
            </a:r>
          </a:p>
        </p:txBody>
      </p:sp>
      <p:sp>
        <p:nvSpPr>
          <p:cNvPr id="7" name="矩形 6"/>
          <p:cNvSpPr/>
          <p:nvPr/>
        </p:nvSpPr>
        <p:spPr>
          <a:xfrm>
            <a:off x="3343275" y="6211669"/>
            <a:ext cx="8534400" cy="646331"/>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https://www.isms.online/iso-27001/annex-a-16-information-security-incident-management/</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3648568119"/>
              </p:ext>
            </p:extLst>
          </p:nvPr>
        </p:nvGraphicFramePr>
        <p:xfrm>
          <a:off x="806244" y="1424621"/>
          <a:ext cx="11385756" cy="1452257"/>
        </p:xfrm>
        <a:graphic>
          <a:graphicData uri="http://schemas.openxmlformats.org/drawingml/2006/table">
            <a:tbl>
              <a:tblPr/>
              <a:tblGrid>
                <a:gridCol w="5692878">
                  <a:extLst>
                    <a:ext uri="{9D8B030D-6E8A-4147-A177-3AD203B41FA5}">
                      <a16:colId xmlns:a16="http://schemas.microsoft.com/office/drawing/2014/main" val="2128876395"/>
                    </a:ext>
                  </a:extLst>
                </a:gridCol>
                <a:gridCol w="5692878">
                  <a:extLst>
                    <a:ext uri="{9D8B030D-6E8A-4147-A177-3AD203B41FA5}">
                      <a16:colId xmlns:a16="http://schemas.microsoft.com/office/drawing/2014/main" val="211252"/>
                    </a:ext>
                  </a:extLst>
                </a:gridCol>
              </a:tblGrid>
              <a:tr h="344127">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zh-TW" altLang="en-US" sz="1400" b="1" i="0" u="none" strike="noStrike" dirty="0">
                          <a:solidFill>
                            <a:schemeClr val="tx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tx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sz="1400" b="1" i="0" u="none" strike="noStrike" dirty="0">
                          <a:solidFill>
                            <a:schemeClr val="tx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498142633"/>
                  </a:ext>
                </a:extLst>
              </a:tr>
              <a:tr h="221626">
                <a:tc rowSpan="5">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DE.AE-5: Incident alert thresholds are established</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建立事件警報閾值</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CIS CSC 6, 19</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155449635"/>
                  </a:ext>
                </a:extLst>
              </a:tr>
              <a:tr h="221626">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COBIT 5 APO12.06, DSS03.01</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289640137"/>
                  </a:ext>
                </a:extLst>
              </a:tr>
              <a:tr h="221626">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62443-2-1:2009 4.2.3.10</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893839130"/>
                  </a:ext>
                </a:extLst>
              </a:tr>
              <a:tr h="221626">
                <a:tc vMerge="1">
                  <a:txBody>
                    <a:bodyPr/>
                    <a:lstStyle/>
                    <a:p>
                      <a:endParaRPr lang="zh-TW" altLang="en-US"/>
                    </a:p>
                  </a:txBody>
                  <a:tcPr/>
                </a:tc>
                <a:tc>
                  <a:txBody>
                    <a:bodyPr/>
                    <a:lstStyle/>
                    <a:p>
                      <a:pPr algn="l" fontAlgn="ctr"/>
                      <a:r>
                        <a:rPr lang="en-US" sz="1400" b="1" i="0" u="none" strike="noStrike" dirty="0">
                          <a:solidFill>
                            <a:srgbClr val="FF0000"/>
                          </a:solidFill>
                          <a:effectLst/>
                          <a:latin typeface="標楷體" panose="03000509000000000000" pitchFamily="65" charset="-120"/>
                          <a:ea typeface="標楷體" panose="03000509000000000000" pitchFamily="65" charset="-120"/>
                        </a:rPr>
                        <a:t>·       ISO/IEC 27001:2013 A.16.1.4</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153530064"/>
                  </a:ext>
                </a:extLst>
              </a:tr>
              <a:tr h="221626">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 Rev. 4 IR-4, IR-5, IR-8</a:t>
                      </a:r>
                    </a:p>
                  </a:txBody>
                  <a:tcPr marL="5844" marR="5844" marT="58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48603686"/>
                  </a:ext>
                </a:extLst>
              </a:tr>
            </a:tbl>
          </a:graphicData>
        </a:graphic>
      </p:graphicFrame>
    </p:spTree>
    <p:extLst>
      <p:ext uri="{BB962C8B-B14F-4D97-AF65-F5344CB8AC3E}">
        <p14:creationId xmlns:p14="http://schemas.microsoft.com/office/powerpoint/2010/main" val="10072332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736529050"/>
              </p:ext>
            </p:extLst>
          </p:nvPr>
        </p:nvGraphicFramePr>
        <p:xfrm>
          <a:off x="580100" y="1169377"/>
          <a:ext cx="11464414" cy="5010477"/>
        </p:xfrm>
        <a:graphic>
          <a:graphicData uri="http://schemas.openxmlformats.org/drawingml/2006/table">
            <a:tbl>
              <a:tblPr/>
              <a:tblGrid>
                <a:gridCol w="6607280">
                  <a:extLst>
                    <a:ext uri="{9D8B030D-6E8A-4147-A177-3AD203B41FA5}">
                      <a16:colId xmlns:a16="http://schemas.microsoft.com/office/drawing/2014/main" val="2955175221"/>
                    </a:ext>
                  </a:extLst>
                </a:gridCol>
                <a:gridCol w="4857134">
                  <a:extLst>
                    <a:ext uri="{9D8B030D-6E8A-4147-A177-3AD203B41FA5}">
                      <a16:colId xmlns:a16="http://schemas.microsoft.com/office/drawing/2014/main" val="1769113429"/>
                    </a:ext>
                  </a:extLst>
                </a:gridCol>
              </a:tblGrid>
              <a:tr h="41361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en-US" sz="1400" b="1" dirty="0">
                          <a:solidFill>
                            <a:schemeClr val="tx1"/>
                          </a:solidFill>
                          <a:latin typeface="標楷體" panose="03000509000000000000" pitchFamily="65" charset="-120"/>
                          <a:ea typeface="標楷體" panose="03000509000000000000" pitchFamily="65" charset="-120"/>
                        </a:rPr>
                        <a:t>持續性的安全監控</a:t>
                      </a:r>
                      <a:r>
                        <a:rPr lang="en-US" altLang="zh-TW" sz="1400" b="1" dirty="0">
                          <a:latin typeface="標楷體" panose="03000509000000000000" pitchFamily="65" charset="-120"/>
                          <a:ea typeface="標楷體" panose="03000509000000000000" pitchFamily="65" charset="-120"/>
                        </a:rPr>
                        <a:t>Security Continuous Monitoring (DE.CM)</a:t>
                      </a:r>
                      <a:r>
                        <a:rPr lang="en-US" altLang="zh-TW" sz="1400" b="1" i="0" u="none" strike="noStrike" dirty="0">
                          <a:solidFill>
                            <a:schemeClr val="tx1"/>
                          </a:solidFill>
                          <a:effectLst/>
                          <a:latin typeface="標楷體" panose="03000509000000000000" pitchFamily="65" charset="-120"/>
                          <a:ea typeface="標楷體" panose="03000509000000000000" pitchFamily="65" charset="-120"/>
                        </a:rPr>
                        <a:t>:</a:t>
                      </a:r>
                      <a:r>
                        <a:rPr lang="zh-TW" altLang="en-US" sz="1400" b="1" i="0" u="none" strike="noStrike" dirty="0">
                          <a:solidFill>
                            <a:schemeClr val="tx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tx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sz="1400" b="1" i="0" u="none" strike="noStrike" dirty="0">
                          <a:solidFill>
                            <a:schemeClr val="tx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685648820"/>
                  </a:ext>
                </a:extLst>
              </a:tr>
              <a:tr h="222767">
                <a:tc rowSpan="4">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DE.CM-1: The network is monitored to detect potential cybersecurity events</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監控網路以偵測潛在的網路安全事件</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050" b="1" i="0" u="none" strike="noStrike">
                          <a:solidFill>
                            <a:srgbClr val="000000"/>
                          </a:solidFill>
                          <a:effectLst/>
                          <a:latin typeface="標楷體" panose="03000509000000000000" pitchFamily="65" charset="-120"/>
                          <a:ea typeface="標楷體" panose="03000509000000000000" pitchFamily="65" charset="-120"/>
                        </a:rPr>
                        <a:t>·       CIS CSC 1, 7, 8, 12, 13, 15, 16</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92431837"/>
                  </a:ext>
                </a:extLst>
              </a:tr>
              <a:tr h="222767">
                <a:tc vMerge="1">
                  <a:txBody>
                    <a:bodyPr/>
                    <a:lstStyle/>
                    <a:p>
                      <a:endParaRPr lang="zh-TW" altLang="en-US"/>
                    </a:p>
                  </a:txBody>
                  <a:tcPr/>
                </a:tc>
                <a:tc>
                  <a:txBody>
                    <a:bodyPr/>
                    <a:lstStyle/>
                    <a:p>
                      <a:pPr algn="l" fontAlgn="ctr"/>
                      <a:r>
                        <a:rPr lang="sv-SE" sz="1050" b="1" i="0" u="none" strike="noStrike">
                          <a:solidFill>
                            <a:srgbClr val="000000"/>
                          </a:solidFill>
                          <a:effectLst/>
                          <a:latin typeface="標楷體" panose="03000509000000000000" pitchFamily="65" charset="-120"/>
                          <a:ea typeface="標楷體" panose="03000509000000000000" pitchFamily="65" charset="-120"/>
                        </a:rPr>
                        <a:t>·       COBIT 5 DSS01.03, DSS03.05, DSS05.07</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032780775"/>
                  </a:ext>
                </a:extLst>
              </a:tr>
              <a:tr h="222767">
                <a:tc vMerge="1">
                  <a:txBody>
                    <a:bodyPr/>
                    <a:lstStyle/>
                    <a:p>
                      <a:endParaRPr lang="zh-TW" altLang="en-US"/>
                    </a:p>
                  </a:txBody>
                  <a:tcPr/>
                </a:tc>
                <a:tc>
                  <a:txBody>
                    <a:bodyPr/>
                    <a:lstStyle/>
                    <a:p>
                      <a:pPr algn="l" fontAlgn="ctr"/>
                      <a:r>
                        <a:rPr lang="en-US" sz="1050" b="1" i="0" u="none" strike="noStrike">
                          <a:solidFill>
                            <a:srgbClr val="000000"/>
                          </a:solidFill>
                          <a:effectLst/>
                          <a:latin typeface="標楷體" panose="03000509000000000000" pitchFamily="65" charset="-120"/>
                          <a:ea typeface="標楷體" panose="03000509000000000000" pitchFamily="65" charset="-120"/>
                        </a:rPr>
                        <a:t>·       ISA 62443-3-3:2013 SR 6.2</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651924170"/>
                  </a:ext>
                </a:extLst>
              </a:tr>
              <a:tr h="404911">
                <a:tc vMerge="1">
                  <a:txBody>
                    <a:bodyPr/>
                    <a:lstStyle/>
                    <a:p>
                      <a:endParaRPr lang="zh-TW" altLang="en-US"/>
                    </a:p>
                  </a:txBody>
                  <a:tcPr/>
                </a:tc>
                <a:tc>
                  <a:txBody>
                    <a:bodyPr/>
                    <a:lstStyle/>
                    <a:p>
                      <a:pPr algn="l" fontAlgn="ctr"/>
                      <a:r>
                        <a:rPr lang="fr-FR" sz="1050" b="1" i="0" u="none" strike="noStrike" dirty="0">
                          <a:solidFill>
                            <a:srgbClr val="000000"/>
                          </a:solidFill>
                          <a:effectLst/>
                          <a:latin typeface="標楷體" panose="03000509000000000000" pitchFamily="65" charset="-120"/>
                          <a:ea typeface="標楷體" panose="03000509000000000000" pitchFamily="65" charset="-120"/>
                        </a:rPr>
                        <a:t>·       NIST SP 800-53 Rev. 4 AC-2, AU-12, CA-7, CM-3, SC-5, SC-7, SI-4</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94233661"/>
                  </a:ext>
                </a:extLst>
              </a:tr>
              <a:tr h="222767">
                <a:tc rowSpan="4">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DE.CM-2: The physical environment is monitored to detect potential cybersecurity events</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監控實體環境以偵測潛在的網路安全事件</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COBIT 5 DSS01.04, DSS01.05</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572376286"/>
                  </a:ext>
                </a:extLst>
              </a:tr>
              <a:tr h="222767">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ISA 62443-2-1:2009 4.3.3.3.8</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744194798"/>
                  </a:ext>
                </a:extLst>
              </a:tr>
              <a:tr h="222767">
                <a:tc vMerge="1">
                  <a:txBody>
                    <a:bodyPr/>
                    <a:lstStyle/>
                    <a:p>
                      <a:endParaRPr lang="zh-TW" altLang="en-US"/>
                    </a:p>
                  </a:txBody>
                  <a:tcPr/>
                </a:tc>
                <a:tc>
                  <a:txBody>
                    <a:bodyPr/>
                    <a:lstStyle/>
                    <a:p>
                      <a:pPr algn="l" fontAlgn="ctr"/>
                      <a:r>
                        <a:rPr lang="en-US" sz="1050" b="1" i="0" u="none" strike="noStrike" dirty="0">
                          <a:solidFill>
                            <a:srgbClr val="FF0000"/>
                          </a:solidFill>
                          <a:effectLst/>
                          <a:latin typeface="標楷體" panose="03000509000000000000" pitchFamily="65" charset="-120"/>
                          <a:ea typeface="標楷體" panose="03000509000000000000" pitchFamily="65" charset="-120"/>
                        </a:rPr>
                        <a:t>·       ISO/IEC 27001:2013 A.11.1.1, A.11.1.2</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361319635"/>
                  </a:ext>
                </a:extLst>
              </a:tr>
              <a:tr h="222767">
                <a:tc vMerge="1">
                  <a:txBody>
                    <a:bodyPr/>
                    <a:lstStyle/>
                    <a:p>
                      <a:endParaRPr lang="zh-TW" altLang="en-US"/>
                    </a:p>
                  </a:txBody>
                  <a:tcPr/>
                </a:tc>
                <a:tc>
                  <a:txBody>
                    <a:bodyPr/>
                    <a:lstStyle/>
                    <a:p>
                      <a:pPr algn="l" fontAlgn="ctr"/>
                      <a:r>
                        <a:rPr lang="nb-NO" sz="1050" b="1" i="0" u="none" strike="noStrike" dirty="0">
                          <a:solidFill>
                            <a:srgbClr val="000000"/>
                          </a:solidFill>
                          <a:effectLst/>
                          <a:latin typeface="標楷體" panose="03000509000000000000" pitchFamily="65" charset="-120"/>
                          <a:ea typeface="標楷體" panose="03000509000000000000" pitchFamily="65" charset="-120"/>
                        </a:rPr>
                        <a:t>·       NIST SP 800-53 Rev. 4 CA-7, PE-3, PE-6, PE-20</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75217350"/>
                  </a:ext>
                </a:extLst>
              </a:tr>
              <a:tr h="222767">
                <a:tc rowSpan="5">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DE.CM-3: Personnel activity is monitored to detect potential cybersecurity events</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監控人員活動以偵測潛在的網路安全事件</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050" b="1" i="0" u="none" strike="noStrike" dirty="0">
                          <a:solidFill>
                            <a:srgbClr val="000000"/>
                          </a:solidFill>
                          <a:effectLst/>
                          <a:latin typeface="標楷體" panose="03000509000000000000" pitchFamily="65" charset="-120"/>
                          <a:ea typeface="標楷體" panose="03000509000000000000" pitchFamily="65" charset="-120"/>
                        </a:rPr>
                        <a:t>·       CIS CSC 5, 7, 14, 16</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757422062"/>
                  </a:ext>
                </a:extLst>
              </a:tr>
              <a:tr h="222767">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COBIT 5 DSS05.07</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139783320"/>
                  </a:ext>
                </a:extLst>
              </a:tr>
              <a:tr h="222767">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ISA 62443-3-3:2013 SR 6.2</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287926723"/>
                  </a:ext>
                </a:extLst>
              </a:tr>
              <a:tr h="222767">
                <a:tc vMerge="1">
                  <a:txBody>
                    <a:bodyPr/>
                    <a:lstStyle/>
                    <a:p>
                      <a:endParaRPr lang="zh-TW" altLang="en-US"/>
                    </a:p>
                  </a:txBody>
                  <a:tcPr/>
                </a:tc>
                <a:tc>
                  <a:txBody>
                    <a:bodyPr/>
                    <a:lstStyle/>
                    <a:p>
                      <a:pPr algn="l" fontAlgn="ctr"/>
                      <a:r>
                        <a:rPr lang="en-US" sz="1050" b="1" i="0" u="none" strike="noStrike" dirty="0">
                          <a:solidFill>
                            <a:srgbClr val="FF0000"/>
                          </a:solidFill>
                          <a:effectLst/>
                          <a:latin typeface="標楷體" panose="03000509000000000000" pitchFamily="65" charset="-120"/>
                          <a:ea typeface="標楷體" panose="03000509000000000000" pitchFamily="65" charset="-120"/>
                        </a:rPr>
                        <a:t>·       ISO/IEC 27001:2013 A.12.4.1, A.12.4.3</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270742529"/>
                  </a:ext>
                </a:extLst>
              </a:tr>
              <a:tr h="404911">
                <a:tc vMerge="1">
                  <a:txBody>
                    <a:bodyPr/>
                    <a:lstStyle/>
                    <a:p>
                      <a:endParaRPr lang="zh-TW" altLang="en-US"/>
                    </a:p>
                  </a:txBody>
                  <a:tcPr/>
                </a:tc>
                <a:tc>
                  <a:txBody>
                    <a:bodyPr/>
                    <a:lstStyle/>
                    <a:p>
                      <a:pPr algn="l" fontAlgn="ctr"/>
                      <a:r>
                        <a:rPr lang="fr-FR" sz="1050" b="1" i="0" u="none" strike="noStrike" dirty="0">
                          <a:solidFill>
                            <a:srgbClr val="000000"/>
                          </a:solidFill>
                          <a:effectLst/>
                          <a:latin typeface="標楷體" panose="03000509000000000000" pitchFamily="65" charset="-120"/>
                          <a:ea typeface="標楷體" panose="03000509000000000000" pitchFamily="65" charset="-120"/>
                        </a:rPr>
                        <a:t>·       NIST SP 800-53 Rev. 4 AC-2, AU-12, AU-13, CA-7, CM-10, CM-11</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00481134"/>
                  </a:ext>
                </a:extLst>
              </a:tr>
              <a:tr h="222767">
                <a:tc rowSpan="6">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DE.CM-4: Malicious code is detected</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偵測到惡意程式碼</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050" b="1" i="0" u="none" strike="noStrike" dirty="0">
                          <a:solidFill>
                            <a:srgbClr val="000000"/>
                          </a:solidFill>
                          <a:effectLst/>
                          <a:latin typeface="標楷體" panose="03000509000000000000" pitchFamily="65" charset="-120"/>
                          <a:ea typeface="標楷體" panose="03000509000000000000" pitchFamily="65" charset="-120"/>
                        </a:rPr>
                        <a:t>·       CIS CSC 4, 7, 8, 12</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04685067"/>
                  </a:ext>
                </a:extLst>
              </a:tr>
              <a:tr h="222767">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COBIT 5 DSS05.01</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046365837"/>
                  </a:ext>
                </a:extLst>
              </a:tr>
              <a:tr h="222767">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ISA 62443-2-1:2009 4.3.4.3.8</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737661661"/>
                  </a:ext>
                </a:extLst>
              </a:tr>
              <a:tr h="222767">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ISA 62443-3-3:2013 SR 3.2</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15020709"/>
                  </a:ext>
                </a:extLst>
              </a:tr>
              <a:tr h="222767">
                <a:tc vMerge="1">
                  <a:txBody>
                    <a:bodyPr/>
                    <a:lstStyle/>
                    <a:p>
                      <a:endParaRPr lang="zh-TW" altLang="en-US"/>
                    </a:p>
                  </a:txBody>
                  <a:tcPr/>
                </a:tc>
                <a:tc>
                  <a:txBody>
                    <a:bodyPr/>
                    <a:lstStyle/>
                    <a:p>
                      <a:pPr algn="l" fontAlgn="ctr"/>
                      <a:r>
                        <a:rPr lang="en-US" sz="1050" b="1" i="0" u="none" strike="noStrike" dirty="0">
                          <a:solidFill>
                            <a:srgbClr val="FF0000"/>
                          </a:solidFill>
                          <a:effectLst/>
                          <a:latin typeface="標楷體" panose="03000509000000000000" pitchFamily="65" charset="-120"/>
                          <a:ea typeface="標楷體" panose="03000509000000000000" pitchFamily="65" charset="-120"/>
                        </a:rPr>
                        <a:t>·       ISO/IEC 27001:2013 A.12.2.1</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789202129"/>
                  </a:ext>
                </a:extLst>
              </a:tr>
              <a:tr h="222767">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NIST SP 800-53 Rev. 4 SI-3, SI-8</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34426007"/>
                  </a:ext>
                </a:extLst>
              </a:tr>
            </a:tbl>
          </a:graphicData>
        </a:graphic>
      </p:graphicFrame>
    </p:spTree>
    <p:extLst>
      <p:ext uri="{BB962C8B-B14F-4D97-AF65-F5344CB8AC3E}">
        <p14:creationId xmlns:p14="http://schemas.microsoft.com/office/powerpoint/2010/main" val="25753484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382886542"/>
              </p:ext>
            </p:extLst>
          </p:nvPr>
        </p:nvGraphicFramePr>
        <p:xfrm>
          <a:off x="442451" y="1425677"/>
          <a:ext cx="11621729" cy="4758672"/>
        </p:xfrm>
        <a:graphic>
          <a:graphicData uri="http://schemas.openxmlformats.org/drawingml/2006/table">
            <a:tbl>
              <a:tblPr/>
              <a:tblGrid>
                <a:gridCol w="6517890">
                  <a:extLst>
                    <a:ext uri="{9D8B030D-6E8A-4147-A177-3AD203B41FA5}">
                      <a16:colId xmlns:a16="http://schemas.microsoft.com/office/drawing/2014/main" val="2955175221"/>
                    </a:ext>
                  </a:extLst>
                </a:gridCol>
                <a:gridCol w="5103839">
                  <a:extLst>
                    <a:ext uri="{9D8B030D-6E8A-4147-A177-3AD203B41FA5}">
                      <a16:colId xmlns:a16="http://schemas.microsoft.com/office/drawing/2014/main" val="1769113429"/>
                    </a:ext>
                  </a:extLst>
                </a:gridCol>
              </a:tblGrid>
              <a:tr h="3736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en-US" sz="1400" b="1" dirty="0">
                          <a:solidFill>
                            <a:schemeClr val="tx1"/>
                          </a:solidFill>
                          <a:latin typeface="標楷體" panose="03000509000000000000" pitchFamily="65" charset="-120"/>
                          <a:ea typeface="標楷體" panose="03000509000000000000" pitchFamily="65" charset="-120"/>
                        </a:rPr>
                        <a:t>持續性的安全監控</a:t>
                      </a:r>
                      <a:r>
                        <a:rPr lang="en-US" altLang="zh-TW" sz="1400" b="1" dirty="0">
                          <a:latin typeface="標楷體" panose="03000509000000000000" pitchFamily="65" charset="-120"/>
                          <a:ea typeface="標楷體" panose="03000509000000000000" pitchFamily="65" charset="-120"/>
                        </a:rPr>
                        <a:t>Security Continuous Monitoring (DE.CM)</a:t>
                      </a:r>
                      <a:r>
                        <a:rPr lang="en-US" altLang="zh-TW" sz="1400" b="1" i="0" u="none" strike="noStrike" dirty="0">
                          <a:solidFill>
                            <a:schemeClr val="tx1"/>
                          </a:solidFill>
                          <a:effectLst/>
                          <a:latin typeface="標楷體" panose="03000509000000000000" pitchFamily="65" charset="-120"/>
                          <a:ea typeface="標楷體" panose="03000509000000000000" pitchFamily="65" charset="-120"/>
                        </a:rPr>
                        <a:t>:</a:t>
                      </a:r>
                      <a:r>
                        <a:rPr lang="zh-TW" altLang="en-US" sz="1400" b="1" i="0" u="none" strike="noStrike" dirty="0">
                          <a:solidFill>
                            <a:schemeClr val="tx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tx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sz="1400" b="1" i="0" u="none" strike="noStrike" dirty="0">
                          <a:solidFill>
                            <a:schemeClr val="tx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685648820"/>
                  </a:ext>
                </a:extLst>
              </a:tr>
              <a:tr h="246107">
                <a:tc rowSpan="5">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DE.CM-5: Unauthorized mobile code is detected</a:t>
                      </a:r>
                    </a:p>
                    <a:p>
                      <a:pPr algn="l" fontAlgn="ct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偵測到未經授權的行動代碼</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CIS CSC 7, 8</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630021226"/>
                  </a:ext>
                </a:extLst>
              </a:tr>
              <a:tr h="246107">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COBIT 5 DSS05.01</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803639500"/>
                  </a:ext>
                </a:extLst>
              </a:tr>
              <a:tr h="246107">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ISA 62443-3-3:2013 SR 2.4</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169452980"/>
                  </a:ext>
                </a:extLst>
              </a:tr>
              <a:tr h="246107">
                <a:tc vMerge="1">
                  <a:txBody>
                    <a:bodyPr/>
                    <a:lstStyle/>
                    <a:p>
                      <a:endParaRPr lang="zh-TW" altLang="en-US"/>
                    </a:p>
                  </a:txBody>
                  <a:tcPr/>
                </a:tc>
                <a:tc>
                  <a:txBody>
                    <a:bodyPr/>
                    <a:lstStyle/>
                    <a:p>
                      <a:pPr algn="l" fontAlgn="ctr"/>
                      <a:r>
                        <a:rPr lang="en-US" sz="1050" b="1" i="0" u="none" strike="noStrike" dirty="0">
                          <a:solidFill>
                            <a:srgbClr val="FF0000"/>
                          </a:solidFill>
                          <a:effectLst/>
                          <a:latin typeface="標楷體" panose="03000509000000000000" pitchFamily="65" charset="-120"/>
                          <a:ea typeface="標楷體" panose="03000509000000000000" pitchFamily="65" charset="-120"/>
                        </a:rPr>
                        <a:t>·       ISO/IEC 27001:2013 A.12.5.1, A.12.6.2</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031033659"/>
                  </a:ext>
                </a:extLst>
              </a:tr>
              <a:tr h="246107">
                <a:tc vMerge="1">
                  <a:txBody>
                    <a:bodyPr/>
                    <a:lstStyle/>
                    <a:p>
                      <a:endParaRPr lang="zh-TW" altLang="en-US"/>
                    </a:p>
                  </a:txBody>
                  <a:tcPr/>
                </a:tc>
                <a:tc>
                  <a:txBody>
                    <a:bodyPr/>
                    <a:lstStyle/>
                    <a:p>
                      <a:pPr algn="l" fontAlgn="ctr"/>
                      <a:r>
                        <a:rPr lang="nn-NO" sz="1050" b="1" i="0" u="none" strike="noStrike" dirty="0">
                          <a:solidFill>
                            <a:srgbClr val="000000"/>
                          </a:solidFill>
                          <a:effectLst/>
                          <a:latin typeface="標楷體" panose="03000509000000000000" pitchFamily="65" charset="-120"/>
                          <a:ea typeface="標楷體" panose="03000509000000000000" pitchFamily="65" charset="-120"/>
                        </a:rPr>
                        <a:t>·       NIST SP 800-53 Rev. 4 SC-18, SI-4, SC-44</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209015684"/>
                  </a:ext>
                </a:extLst>
              </a:tr>
              <a:tr h="246107">
                <a:tc rowSpan="3">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DE.CM-6: External service provider activity is monitored to detect potential cybersecurity events</a:t>
                      </a:r>
                    </a:p>
                    <a:p>
                      <a:pPr algn="l" fontAlgn="ct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監控外部服務供應商的活動以偵測潛在的網路安全事件</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COBIT 5 APO07.06, APO10.05</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775298328"/>
                  </a:ext>
                </a:extLst>
              </a:tr>
              <a:tr h="246107">
                <a:tc vMerge="1">
                  <a:txBody>
                    <a:bodyPr/>
                    <a:lstStyle/>
                    <a:p>
                      <a:endParaRPr lang="zh-TW" altLang="en-US"/>
                    </a:p>
                  </a:txBody>
                  <a:tcPr/>
                </a:tc>
                <a:tc>
                  <a:txBody>
                    <a:bodyPr/>
                    <a:lstStyle/>
                    <a:p>
                      <a:pPr algn="l" fontAlgn="ctr"/>
                      <a:r>
                        <a:rPr lang="en-US" sz="1050" b="1" i="0" u="none" strike="noStrike" dirty="0">
                          <a:solidFill>
                            <a:srgbClr val="FF0000"/>
                          </a:solidFill>
                          <a:effectLst/>
                          <a:latin typeface="標楷體" panose="03000509000000000000" pitchFamily="65" charset="-120"/>
                          <a:ea typeface="標楷體" panose="03000509000000000000" pitchFamily="65" charset="-120"/>
                        </a:rPr>
                        <a:t>·       ISO/IEC 27001:2013 A.14.2.7, A.15.2.1</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998164056"/>
                  </a:ext>
                </a:extLst>
              </a:tr>
              <a:tr h="246107">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NIST SP 800-53 Rev. 4 CA-7, PS-7, SA-4, SA-9, SI-4</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49027741"/>
                  </a:ext>
                </a:extLst>
              </a:tr>
              <a:tr h="246107">
                <a:tc rowSpan="4">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DE.CM-7: Monitoring for unauthorized personnel, connections, devices, and software is performed</a:t>
                      </a:r>
                    </a:p>
                    <a:p>
                      <a:pPr algn="l" fontAlgn="ct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對未經授權的人員、連線、裝置和軟體進行監控</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050" b="1" i="0" u="none" strike="noStrike" dirty="0">
                          <a:solidFill>
                            <a:srgbClr val="000000"/>
                          </a:solidFill>
                          <a:effectLst/>
                          <a:latin typeface="標楷體" panose="03000509000000000000" pitchFamily="65" charset="-120"/>
                          <a:ea typeface="標楷體" panose="03000509000000000000" pitchFamily="65" charset="-120"/>
                        </a:rPr>
                        <a:t>·       CIS CSC 1, 2, 3, 5, 9, 12, 13, 15, 16</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212210300"/>
                  </a:ext>
                </a:extLst>
              </a:tr>
              <a:tr h="246107">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COBIT 5 DSS05.02, DSS05.05</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338657359"/>
                  </a:ext>
                </a:extLst>
              </a:tr>
              <a:tr h="246107">
                <a:tc vMerge="1">
                  <a:txBody>
                    <a:bodyPr/>
                    <a:lstStyle/>
                    <a:p>
                      <a:endParaRPr lang="zh-TW" altLang="en-US"/>
                    </a:p>
                  </a:txBody>
                  <a:tcPr/>
                </a:tc>
                <a:tc>
                  <a:txBody>
                    <a:bodyPr/>
                    <a:lstStyle/>
                    <a:p>
                      <a:pPr algn="l" fontAlgn="ctr"/>
                      <a:r>
                        <a:rPr lang="it-IT" sz="1050" b="1" i="0" u="none" strike="noStrike" dirty="0">
                          <a:solidFill>
                            <a:srgbClr val="FF0000"/>
                          </a:solidFill>
                          <a:effectLst/>
                          <a:latin typeface="標楷體" panose="03000509000000000000" pitchFamily="65" charset="-120"/>
                          <a:ea typeface="標楷體" panose="03000509000000000000" pitchFamily="65" charset="-120"/>
                        </a:rPr>
                        <a:t>·       ISO/IEC 27001:2013 A.12.4.1, A.14.2.7, A.15.2.1</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587239804"/>
                  </a:ext>
                </a:extLst>
              </a:tr>
              <a:tr h="447334">
                <a:tc vMerge="1">
                  <a:txBody>
                    <a:bodyPr/>
                    <a:lstStyle/>
                    <a:p>
                      <a:endParaRPr lang="zh-TW" altLang="en-US"/>
                    </a:p>
                  </a:txBody>
                  <a:tcPr/>
                </a:tc>
                <a:tc>
                  <a:txBody>
                    <a:bodyPr/>
                    <a:lstStyle/>
                    <a:p>
                      <a:pPr algn="l" fontAlgn="ctr"/>
                      <a:r>
                        <a:rPr lang="en-US" sz="1050" b="1" i="0" u="none" strike="noStrike">
                          <a:solidFill>
                            <a:srgbClr val="000000"/>
                          </a:solidFill>
                          <a:effectLst/>
                          <a:latin typeface="標楷體" panose="03000509000000000000" pitchFamily="65" charset="-120"/>
                          <a:ea typeface="標楷體" panose="03000509000000000000" pitchFamily="65" charset="-120"/>
                        </a:rPr>
                        <a:t>·       NIST SP 800-53 Rev. 4 AU-12, CA-7, CM-3, CM-8, PE-3, PE-6, PE-20, SI-4</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48375487"/>
                  </a:ext>
                </a:extLst>
              </a:tr>
              <a:tr h="246107">
                <a:tc rowSpan="5">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DE.CM-8: Vulnerability scans are performed</a:t>
                      </a:r>
                    </a:p>
                    <a:p>
                      <a:pPr algn="l" fontAlgn="ct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執行漏洞掃描</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CIS CSC 4, 20</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616877556"/>
                  </a:ext>
                </a:extLst>
              </a:tr>
              <a:tr h="246107">
                <a:tc vMerge="1">
                  <a:txBody>
                    <a:bodyPr/>
                    <a:lstStyle/>
                    <a:p>
                      <a:endParaRPr lang="zh-TW" altLang="en-US"/>
                    </a:p>
                  </a:txBody>
                  <a:tcPr/>
                </a:tc>
                <a:tc>
                  <a:txBody>
                    <a:bodyPr/>
                    <a:lstStyle/>
                    <a:p>
                      <a:pPr algn="l" fontAlgn="ctr"/>
                      <a:r>
                        <a:rPr lang="en-US" sz="1050" b="1" i="0" u="none" strike="noStrike">
                          <a:solidFill>
                            <a:srgbClr val="000000"/>
                          </a:solidFill>
                          <a:effectLst/>
                          <a:latin typeface="標楷體" panose="03000509000000000000" pitchFamily="65" charset="-120"/>
                          <a:ea typeface="標楷體" panose="03000509000000000000" pitchFamily="65" charset="-120"/>
                        </a:rPr>
                        <a:t>·       COBIT 5 BAI03.10, DSS05.01</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488282237"/>
                  </a:ext>
                </a:extLst>
              </a:tr>
              <a:tr h="246107">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ISA 62443-2-1:2009 4.2.3.1, 4.2.3.7</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755642342"/>
                  </a:ext>
                </a:extLst>
              </a:tr>
              <a:tr h="246107">
                <a:tc vMerge="1">
                  <a:txBody>
                    <a:bodyPr/>
                    <a:lstStyle/>
                    <a:p>
                      <a:endParaRPr lang="zh-TW" altLang="en-US"/>
                    </a:p>
                  </a:txBody>
                  <a:tcPr/>
                </a:tc>
                <a:tc>
                  <a:txBody>
                    <a:bodyPr/>
                    <a:lstStyle/>
                    <a:p>
                      <a:pPr algn="l" fontAlgn="ctr"/>
                      <a:r>
                        <a:rPr lang="en-US" sz="1050" b="1" i="0" u="none" strike="noStrike" dirty="0">
                          <a:solidFill>
                            <a:srgbClr val="FF0000"/>
                          </a:solidFill>
                          <a:effectLst/>
                          <a:latin typeface="標楷體" panose="03000509000000000000" pitchFamily="65" charset="-120"/>
                          <a:ea typeface="標楷體" panose="03000509000000000000" pitchFamily="65" charset="-120"/>
                        </a:rPr>
                        <a:t>·       ISO/IEC 27001:2013 A.12.6.1</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028871675"/>
                  </a:ext>
                </a:extLst>
              </a:tr>
              <a:tr h="246107">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NIST SP 800-53 Rev. 4 RA-5</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81955737"/>
                  </a:ext>
                </a:extLst>
              </a:tr>
            </a:tbl>
          </a:graphicData>
        </a:graphic>
      </p:graphicFrame>
    </p:spTree>
    <p:extLst>
      <p:ext uri="{BB962C8B-B14F-4D97-AF65-F5344CB8AC3E}">
        <p14:creationId xmlns:p14="http://schemas.microsoft.com/office/powerpoint/2010/main" val="2858846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6" y="88502"/>
            <a:ext cx="10066543" cy="954107"/>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持續性的安全監控</a:t>
            </a:r>
            <a:r>
              <a:rPr lang="en-US" altLang="zh-TW" sz="2800" dirty="0">
                <a:latin typeface="標楷體" panose="03000509000000000000" pitchFamily="65" charset="-120"/>
                <a:ea typeface="標楷體" panose="03000509000000000000" pitchFamily="65" charset="-120"/>
              </a:rPr>
              <a:t>Security Continuous Monitoring (DE.CM):</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511509" y="3429000"/>
            <a:ext cx="11612562" cy="2585323"/>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A.12.6.1  </a:t>
            </a:r>
            <a:r>
              <a:rPr lang="en-US" altLang="zh-TW" b="1" dirty="0">
                <a:solidFill>
                  <a:srgbClr val="002060"/>
                </a:solidFill>
                <a:latin typeface="標楷體" panose="03000509000000000000" pitchFamily="65" charset="-120"/>
                <a:ea typeface="標楷體" panose="03000509000000000000" pitchFamily="65" charset="-120"/>
              </a:rPr>
              <a:t>Management of Technical Vulnerabilities</a:t>
            </a:r>
            <a:r>
              <a:rPr lang="zh-TW" altLang="en-US" b="1" dirty="0">
                <a:solidFill>
                  <a:srgbClr val="002060"/>
                </a:solidFill>
                <a:latin typeface="標楷體" panose="03000509000000000000" pitchFamily="65" charset="-120"/>
                <a:ea typeface="標楷體" panose="03000509000000000000" pitchFamily="65" charset="-120"/>
              </a:rPr>
              <a:t> 技術漏洞管理</a:t>
            </a:r>
            <a:endParaRPr lang="en-US" altLang="zh-TW" sz="1600" b="1" dirty="0">
              <a:latin typeface="標楷體" panose="03000509000000000000" pitchFamily="65" charset="-120"/>
              <a:ea typeface="標楷體" panose="03000509000000000000" pitchFamily="65" charset="-120"/>
            </a:endParaRPr>
          </a:p>
          <a:p>
            <a:pPr fontAlgn="ct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必須及時獲取有關正在使用的資訊系統的技術漏洞的信息， 評估暴露於此類漏洞的組織，並 採取適當的措施來解決相關風險。任何漏洞都是安全防護的弱點，當風險等級不可接受時，必須有效且有效率地處理。技術漏洞一直是媒體報告的許多大型安全漏洞（以及那些非媒體報告的安全漏洞！）的核心，因此，在適當和相稱的水平上建立正式的管理流程至關重要。</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盡快實施漏洞修補程式的安全要求和充分測試修補程式的安全要求之間需要取得平衡，以確保系統的持續可用性和完整性以及最大程度地減少不相容性。意識也可以發揮重要作用，當存在可透過使用者行為在一定程度上管理的漏洞時，制定與更新使用者相關的溝通策略是明智的。審計員希望看到識別和檢測漏洞的流程已經到位，特別是在關鍵系統或處理或儲存敏感或機密資訊的系統上。</a:t>
            </a:r>
          </a:p>
        </p:txBody>
      </p:sp>
      <p:sp>
        <p:nvSpPr>
          <p:cNvPr id="7" name="矩形 6"/>
          <p:cNvSpPr/>
          <p:nvPr/>
        </p:nvSpPr>
        <p:spPr>
          <a:xfrm>
            <a:off x="3343275" y="6211669"/>
            <a:ext cx="8534400"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https://www.isms.online/iso-27001/annex-a-12-operations-security/</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1464770611"/>
              </p:ext>
            </p:extLst>
          </p:nvPr>
        </p:nvGraphicFramePr>
        <p:xfrm>
          <a:off x="442451" y="1425677"/>
          <a:ext cx="11621729" cy="1604161"/>
        </p:xfrm>
        <a:graphic>
          <a:graphicData uri="http://schemas.openxmlformats.org/drawingml/2006/table">
            <a:tbl>
              <a:tblPr/>
              <a:tblGrid>
                <a:gridCol w="6517890">
                  <a:extLst>
                    <a:ext uri="{9D8B030D-6E8A-4147-A177-3AD203B41FA5}">
                      <a16:colId xmlns:a16="http://schemas.microsoft.com/office/drawing/2014/main" val="2955175221"/>
                    </a:ext>
                  </a:extLst>
                </a:gridCol>
                <a:gridCol w="5103839">
                  <a:extLst>
                    <a:ext uri="{9D8B030D-6E8A-4147-A177-3AD203B41FA5}">
                      <a16:colId xmlns:a16="http://schemas.microsoft.com/office/drawing/2014/main" val="1769113429"/>
                    </a:ext>
                  </a:extLst>
                </a:gridCol>
              </a:tblGrid>
              <a:tr h="37362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en-US" sz="1400" b="1" i="0" u="none" strike="noStrike" dirty="0">
                          <a:solidFill>
                            <a:schemeClr val="tx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tx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sz="1400" b="1" i="0" u="none" strike="noStrike" dirty="0">
                          <a:solidFill>
                            <a:schemeClr val="tx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685648820"/>
                  </a:ext>
                </a:extLst>
              </a:tr>
              <a:tr h="246107">
                <a:tc rowSpan="5">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DE.CM-8: Vulnerability scans are performed</a:t>
                      </a:r>
                    </a:p>
                    <a:p>
                      <a:pPr algn="l" fontAlgn="ctr"/>
                      <a:r>
                        <a:rPr lang="zh-TW" altLang="en-US" sz="1200" b="1" i="0" u="none" strike="noStrike" dirty="0">
                          <a:solidFill>
                            <a:srgbClr val="000000"/>
                          </a:solidFill>
                          <a:effectLst/>
                          <a:latin typeface="標楷體" panose="03000509000000000000" pitchFamily="65" charset="-120"/>
                          <a:ea typeface="標楷體" panose="03000509000000000000" pitchFamily="65" charset="-120"/>
                        </a:rPr>
                        <a:t>執行漏洞掃描</a:t>
                      </a:r>
                      <a:endParaRPr lang="en-US" sz="1200" b="1" i="0" u="none" strike="noStrike" dirty="0">
                        <a:solidFill>
                          <a:srgbClr val="000000"/>
                        </a:solidFill>
                        <a:effectLst/>
                        <a:latin typeface="標楷體" panose="03000509000000000000" pitchFamily="65" charset="-120"/>
                        <a:ea typeface="標楷體" panose="03000509000000000000" pitchFamily="65" charset="-120"/>
                      </a:endParaRP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CIS CSC 4, 20</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616877556"/>
                  </a:ext>
                </a:extLst>
              </a:tr>
              <a:tr h="246107">
                <a:tc vMerge="1">
                  <a:txBody>
                    <a:bodyPr/>
                    <a:lstStyle/>
                    <a:p>
                      <a:endParaRPr lang="zh-TW" altLang="en-US"/>
                    </a:p>
                  </a:txBody>
                  <a:tcPr/>
                </a:tc>
                <a:tc>
                  <a:txBody>
                    <a:bodyPr/>
                    <a:lstStyle/>
                    <a:p>
                      <a:pPr algn="l" fontAlgn="ctr"/>
                      <a:r>
                        <a:rPr lang="en-US" sz="1050" b="1" i="0" u="none" strike="noStrike">
                          <a:solidFill>
                            <a:srgbClr val="000000"/>
                          </a:solidFill>
                          <a:effectLst/>
                          <a:latin typeface="標楷體" panose="03000509000000000000" pitchFamily="65" charset="-120"/>
                          <a:ea typeface="標楷體" panose="03000509000000000000" pitchFamily="65" charset="-120"/>
                        </a:rPr>
                        <a:t>·       COBIT 5 BAI03.10, DSS05.01</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488282237"/>
                  </a:ext>
                </a:extLst>
              </a:tr>
              <a:tr h="246107">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ISA 62443-2-1:2009 4.2.3.1, 4.2.3.7</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755642342"/>
                  </a:ext>
                </a:extLst>
              </a:tr>
              <a:tr h="246107">
                <a:tc vMerge="1">
                  <a:txBody>
                    <a:bodyPr/>
                    <a:lstStyle/>
                    <a:p>
                      <a:endParaRPr lang="zh-TW" altLang="en-US"/>
                    </a:p>
                  </a:txBody>
                  <a:tcPr/>
                </a:tc>
                <a:tc>
                  <a:txBody>
                    <a:bodyPr/>
                    <a:lstStyle/>
                    <a:p>
                      <a:pPr algn="l" fontAlgn="ctr"/>
                      <a:r>
                        <a:rPr lang="en-US" sz="1050" b="1" i="0" u="none" strike="noStrike" dirty="0">
                          <a:solidFill>
                            <a:srgbClr val="FF0000"/>
                          </a:solidFill>
                          <a:effectLst/>
                          <a:latin typeface="標楷體" panose="03000509000000000000" pitchFamily="65" charset="-120"/>
                          <a:ea typeface="標楷體" panose="03000509000000000000" pitchFamily="65" charset="-120"/>
                        </a:rPr>
                        <a:t>·       ISO/IEC 27001:2013 A.12.6.1</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028871675"/>
                  </a:ext>
                </a:extLst>
              </a:tr>
              <a:tr h="246107">
                <a:tc vMerge="1">
                  <a:txBody>
                    <a:bodyPr/>
                    <a:lstStyle/>
                    <a:p>
                      <a:endParaRPr lang="zh-TW" altLang="en-US"/>
                    </a:p>
                  </a:txBody>
                  <a:tcPr/>
                </a:tc>
                <a:tc>
                  <a:txBody>
                    <a:bodyPr/>
                    <a:lstStyle/>
                    <a:p>
                      <a:pPr algn="l" fontAlgn="ctr"/>
                      <a:r>
                        <a:rPr lang="en-US" sz="1050" b="1" i="0" u="none" strike="noStrike" dirty="0">
                          <a:solidFill>
                            <a:srgbClr val="000000"/>
                          </a:solidFill>
                          <a:effectLst/>
                          <a:latin typeface="標楷體" panose="03000509000000000000" pitchFamily="65" charset="-120"/>
                          <a:ea typeface="標楷體" panose="03000509000000000000" pitchFamily="65" charset="-120"/>
                        </a:rPr>
                        <a:t>·       NIST SP 800-53 Rev. 4 RA-5</a:t>
                      </a:r>
                    </a:p>
                  </a:txBody>
                  <a:tcPr marL="3961" marR="3961" marT="396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681955737"/>
                  </a:ext>
                </a:extLst>
              </a:tr>
            </a:tbl>
          </a:graphicData>
        </a:graphic>
      </p:graphicFrame>
    </p:spTree>
    <p:extLst>
      <p:ext uri="{BB962C8B-B14F-4D97-AF65-F5344CB8AC3E}">
        <p14:creationId xmlns:p14="http://schemas.microsoft.com/office/powerpoint/2010/main" val="9707713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790879853"/>
              </p:ext>
            </p:extLst>
          </p:nvPr>
        </p:nvGraphicFramePr>
        <p:xfrm>
          <a:off x="668593" y="176977"/>
          <a:ext cx="11248104" cy="6537247"/>
        </p:xfrm>
        <a:graphic>
          <a:graphicData uri="http://schemas.openxmlformats.org/drawingml/2006/table">
            <a:tbl>
              <a:tblPr/>
              <a:tblGrid>
                <a:gridCol w="5624052">
                  <a:extLst>
                    <a:ext uri="{9D8B030D-6E8A-4147-A177-3AD203B41FA5}">
                      <a16:colId xmlns:a16="http://schemas.microsoft.com/office/drawing/2014/main" val="2080912249"/>
                    </a:ext>
                  </a:extLst>
                </a:gridCol>
                <a:gridCol w="5624052">
                  <a:extLst>
                    <a:ext uri="{9D8B030D-6E8A-4147-A177-3AD203B41FA5}">
                      <a16:colId xmlns:a16="http://schemas.microsoft.com/office/drawing/2014/main" val="680860763"/>
                    </a:ext>
                  </a:extLst>
                </a:gridCol>
              </a:tblGrid>
              <a:tr h="28671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en-US" sz="1400" b="1" dirty="0">
                          <a:latin typeface="標楷體" panose="03000509000000000000" pitchFamily="65" charset="-120"/>
                          <a:ea typeface="標楷體" panose="03000509000000000000" pitchFamily="65" charset="-120"/>
                        </a:rPr>
                        <a:t>檢測流程</a:t>
                      </a:r>
                      <a:r>
                        <a:rPr lang="en-US" altLang="zh-TW" sz="1400" b="1" dirty="0">
                          <a:latin typeface="標楷體" panose="03000509000000000000" pitchFamily="65" charset="-120"/>
                          <a:ea typeface="標楷體" panose="03000509000000000000" pitchFamily="65" charset="-120"/>
                        </a:rPr>
                        <a:t>Detection Processes (DE.DP)</a:t>
                      </a:r>
                      <a:r>
                        <a:rPr lang="en-US" altLang="zh-TW" sz="1400" b="1" i="0" u="none" strike="noStrike" dirty="0">
                          <a:solidFill>
                            <a:schemeClr val="tx1"/>
                          </a:solidFill>
                          <a:effectLst/>
                          <a:latin typeface="標楷體" panose="03000509000000000000" pitchFamily="65" charset="-120"/>
                          <a:ea typeface="標楷體" panose="03000509000000000000" pitchFamily="65" charset="-120"/>
                        </a:rPr>
                        <a:t>:</a:t>
                      </a:r>
                      <a:r>
                        <a:rPr lang="zh-TW" altLang="en-US" sz="1400" b="1" i="0" u="none" strike="noStrike" dirty="0">
                          <a:solidFill>
                            <a:schemeClr val="tx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tx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sz="1400" b="1" i="0" u="none" strike="noStrike" dirty="0">
                          <a:solidFill>
                            <a:schemeClr val="tx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0682764"/>
                  </a:ext>
                </a:extLst>
              </a:tr>
              <a:tr h="228081">
                <a:tc rowSpan="5">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DE.DP-1: Roles and responsibilities for detection are well defined to ensure accountability</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明確定義偵測的角色和責任以確保問責制</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a:solidFill>
                            <a:srgbClr val="000000"/>
                          </a:solidFill>
                          <a:effectLst/>
                          <a:latin typeface="標楷體" panose="03000509000000000000" pitchFamily="65" charset="-120"/>
                          <a:ea typeface="標楷體" panose="03000509000000000000" pitchFamily="65" charset="-120"/>
                        </a:rPr>
                        <a:t>·       CIS CSC 19</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789897734"/>
                  </a:ext>
                </a:extLst>
              </a:tr>
              <a:tr h="228081">
                <a:tc vMerge="1">
                  <a:txBody>
                    <a:bodyPr/>
                    <a:lstStyle/>
                    <a:p>
                      <a:endParaRPr lang="zh-TW" altLang="en-US"/>
                    </a:p>
                  </a:txBody>
                  <a:tcPr/>
                </a:tc>
                <a:tc>
                  <a:txBody>
                    <a:bodyPr/>
                    <a:lstStyle/>
                    <a:p>
                      <a:pPr algn="l" fontAlgn="ctr"/>
                      <a:r>
                        <a:rPr lang="en-US" sz="1400" b="1" i="0" u="none" strike="noStrike">
                          <a:solidFill>
                            <a:srgbClr val="000000"/>
                          </a:solidFill>
                          <a:effectLst/>
                          <a:latin typeface="標楷體" panose="03000509000000000000" pitchFamily="65" charset="-120"/>
                          <a:ea typeface="標楷體" panose="03000509000000000000" pitchFamily="65" charset="-120"/>
                        </a:rPr>
                        <a:t>·       COBIT 5 APO01.02, DSS05.01, DSS06.03</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222032476"/>
                  </a:ext>
                </a:extLst>
              </a:tr>
              <a:tr h="228081">
                <a:tc vMerge="1">
                  <a:txBody>
                    <a:bodyPr/>
                    <a:lstStyle/>
                    <a:p>
                      <a:endParaRPr lang="zh-TW" altLang="en-US"/>
                    </a:p>
                  </a:txBody>
                  <a:tcPr/>
                </a:tc>
                <a:tc>
                  <a:txBody>
                    <a:bodyPr/>
                    <a:lstStyle/>
                    <a:p>
                      <a:pPr algn="l" fontAlgn="ctr"/>
                      <a:r>
                        <a:rPr lang="en-US" sz="1400" b="1" i="0" u="none" strike="noStrike">
                          <a:solidFill>
                            <a:srgbClr val="000000"/>
                          </a:solidFill>
                          <a:effectLst/>
                          <a:latin typeface="標楷體" panose="03000509000000000000" pitchFamily="65" charset="-120"/>
                          <a:ea typeface="標楷體" panose="03000509000000000000" pitchFamily="65" charset="-120"/>
                        </a:rPr>
                        <a:t>·       ISA 62443-2-1:2009 4.4.3.1</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038543664"/>
                  </a:ext>
                </a:extLst>
              </a:tr>
              <a:tr h="228081">
                <a:tc vMerge="1">
                  <a:txBody>
                    <a:bodyPr/>
                    <a:lstStyle/>
                    <a:p>
                      <a:endParaRPr lang="zh-TW" altLang="en-US"/>
                    </a:p>
                  </a:txBody>
                  <a:tcPr/>
                </a:tc>
                <a:tc>
                  <a:txBody>
                    <a:bodyPr/>
                    <a:lstStyle/>
                    <a:p>
                      <a:pPr algn="l" fontAlgn="ctr"/>
                      <a:r>
                        <a:rPr lang="en-US" sz="1400" b="1" i="0" u="none" strike="noStrike" dirty="0">
                          <a:solidFill>
                            <a:srgbClr val="FF0000"/>
                          </a:solidFill>
                          <a:effectLst/>
                          <a:latin typeface="標楷體" panose="03000509000000000000" pitchFamily="65" charset="-120"/>
                          <a:ea typeface="標楷體" panose="03000509000000000000" pitchFamily="65" charset="-120"/>
                        </a:rPr>
                        <a:t>·       ISO/IEC 27001:2013 A.6.1.1, A.7.2.2</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073546229"/>
                  </a:ext>
                </a:extLst>
              </a:tr>
              <a:tr h="228081">
                <a:tc vMerge="1">
                  <a:txBody>
                    <a:bodyPr/>
                    <a:lstStyle/>
                    <a:p>
                      <a:endParaRPr lang="zh-TW" altLang="en-US"/>
                    </a:p>
                  </a:txBody>
                  <a:tcPr/>
                </a:tc>
                <a:tc>
                  <a:txBody>
                    <a:bodyPr/>
                    <a:lstStyle/>
                    <a:p>
                      <a:pPr algn="l" fontAlgn="ctr"/>
                      <a:r>
                        <a:rPr lang="en-US" sz="1400" b="1" i="0" u="none" strike="noStrike">
                          <a:solidFill>
                            <a:srgbClr val="000000"/>
                          </a:solidFill>
                          <a:effectLst/>
                          <a:latin typeface="標楷體" panose="03000509000000000000" pitchFamily="65" charset="-120"/>
                          <a:ea typeface="標楷體" panose="03000509000000000000" pitchFamily="65" charset="-120"/>
                        </a:rPr>
                        <a:t>·       NIST SP 800-53 Rev. 4 CA-2, CA-7, PM-14</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398159628"/>
                  </a:ext>
                </a:extLst>
              </a:tr>
              <a:tr h="228081">
                <a:tc rowSpan="4">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DE.DP-2: Detection activities comply with all applicable requirements</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檢測活動符合所有適用要求</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a:solidFill>
                            <a:srgbClr val="000000"/>
                          </a:solidFill>
                          <a:effectLst/>
                          <a:latin typeface="標楷體" panose="03000509000000000000" pitchFamily="65" charset="-120"/>
                          <a:ea typeface="標楷體" panose="03000509000000000000" pitchFamily="65" charset="-120"/>
                        </a:rPr>
                        <a:t>·       COBIT 5 DSS06.01, MEA03.03, MEA03.04</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982334100"/>
                  </a:ext>
                </a:extLst>
              </a:tr>
              <a:tr h="228081">
                <a:tc vMerge="1">
                  <a:txBody>
                    <a:bodyPr/>
                    <a:lstStyle/>
                    <a:p>
                      <a:endParaRPr lang="zh-TW" altLang="en-US"/>
                    </a:p>
                  </a:txBody>
                  <a:tcPr/>
                </a:tc>
                <a:tc>
                  <a:txBody>
                    <a:bodyPr/>
                    <a:lstStyle/>
                    <a:p>
                      <a:pPr algn="l" fontAlgn="ctr"/>
                      <a:r>
                        <a:rPr lang="en-US" sz="1400" b="1" i="0" u="none" strike="noStrike">
                          <a:solidFill>
                            <a:srgbClr val="000000"/>
                          </a:solidFill>
                          <a:effectLst/>
                          <a:latin typeface="標楷體" panose="03000509000000000000" pitchFamily="65" charset="-120"/>
                          <a:ea typeface="標楷體" panose="03000509000000000000" pitchFamily="65" charset="-120"/>
                        </a:rPr>
                        <a:t>·       ISA 62443-2-1:2009 4.4.3.2</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614304827"/>
                  </a:ext>
                </a:extLst>
              </a:tr>
              <a:tr h="228081">
                <a:tc vMerge="1">
                  <a:txBody>
                    <a:bodyPr/>
                    <a:lstStyle/>
                    <a:p>
                      <a:endParaRPr lang="zh-TW" altLang="en-US"/>
                    </a:p>
                  </a:txBody>
                  <a:tcPr/>
                </a:tc>
                <a:tc>
                  <a:txBody>
                    <a:bodyPr/>
                    <a:lstStyle/>
                    <a:p>
                      <a:pPr algn="l" fontAlgn="ctr"/>
                      <a:r>
                        <a:rPr lang="it-IT" sz="1400" b="1" i="0" u="none" strike="noStrike" dirty="0">
                          <a:solidFill>
                            <a:srgbClr val="FF0000"/>
                          </a:solidFill>
                          <a:effectLst/>
                          <a:latin typeface="標楷體" panose="03000509000000000000" pitchFamily="65" charset="-120"/>
                          <a:ea typeface="標楷體" panose="03000509000000000000" pitchFamily="65" charset="-120"/>
                        </a:rPr>
                        <a:t>·       ISO/IEC 27001:2013 A.18.1.4, A.18.2.2, A.18.2.3</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970263584"/>
                  </a:ext>
                </a:extLst>
              </a:tr>
              <a:tr h="450116">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 Rev. 4 AC-25, CA-2, CA-7, SA-18, SI-4, PM-14</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85370583"/>
                  </a:ext>
                </a:extLst>
              </a:tr>
              <a:tr h="228081">
                <a:tc rowSpan="5">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DE.DP-3: Detection processes are tested</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檢測過程經過測試</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COBIT 5 APO13.02, DSS05.02</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178582779"/>
                  </a:ext>
                </a:extLst>
              </a:tr>
              <a:tr h="228081">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62443-2-1:2009 4.4.3.2</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714268326"/>
                  </a:ext>
                </a:extLst>
              </a:tr>
              <a:tr h="228081">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62443-3-3:2013 SR 3.3</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683579078"/>
                  </a:ext>
                </a:extLst>
              </a:tr>
              <a:tr h="228081">
                <a:tc vMerge="1">
                  <a:txBody>
                    <a:bodyPr/>
                    <a:lstStyle/>
                    <a:p>
                      <a:endParaRPr lang="zh-TW" altLang="en-US"/>
                    </a:p>
                  </a:txBody>
                  <a:tcPr/>
                </a:tc>
                <a:tc>
                  <a:txBody>
                    <a:bodyPr/>
                    <a:lstStyle/>
                    <a:p>
                      <a:pPr algn="l" fontAlgn="ctr"/>
                      <a:r>
                        <a:rPr lang="en-US" sz="1400" b="1" i="0" u="none" strike="noStrike" dirty="0">
                          <a:solidFill>
                            <a:srgbClr val="FF0000"/>
                          </a:solidFill>
                          <a:effectLst/>
                          <a:latin typeface="標楷體" panose="03000509000000000000" pitchFamily="65" charset="-120"/>
                          <a:ea typeface="標楷體" panose="03000509000000000000" pitchFamily="65" charset="-120"/>
                        </a:rPr>
                        <a:t>·       ISO/IEC 27001:2013 A.14.2.8</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768945440"/>
                  </a:ext>
                </a:extLst>
              </a:tr>
              <a:tr h="450116">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 Rev. 4 CA-2, CA-7, PE-3, SI-3, SI-4, PM-14</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65691178"/>
                  </a:ext>
                </a:extLst>
              </a:tr>
              <a:tr h="228081">
                <a:tc rowSpan="6">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DE.DP-4: Event detection information is communicated</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傳達事件偵測訊息</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CIS CSC 19</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543412372"/>
                  </a:ext>
                </a:extLst>
              </a:tr>
              <a:tr h="228081">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COBIT 5 APO08.04, APO12.06, DSS02.05</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527282381"/>
                  </a:ext>
                </a:extLst>
              </a:tr>
              <a:tr h="228081">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62443-2-1:2009 4.3.4.5.9</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265543141"/>
                  </a:ext>
                </a:extLst>
              </a:tr>
              <a:tr h="228081">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62443-3-3:2013 SR 6.1</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540874730"/>
                  </a:ext>
                </a:extLst>
              </a:tr>
              <a:tr h="228081">
                <a:tc vMerge="1">
                  <a:txBody>
                    <a:bodyPr/>
                    <a:lstStyle/>
                    <a:p>
                      <a:endParaRPr lang="zh-TW" altLang="en-US"/>
                    </a:p>
                  </a:txBody>
                  <a:tcPr/>
                </a:tc>
                <a:tc>
                  <a:txBody>
                    <a:bodyPr/>
                    <a:lstStyle/>
                    <a:p>
                      <a:pPr algn="l" fontAlgn="ctr"/>
                      <a:r>
                        <a:rPr lang="en-US" sz="1400" b="1" i="0" u="none" strike="noStrike" dirty="0">
                          <a:solidFill>
                            <a:srgbClr val="FF0000"/>
                          </a:solidFill>
                          <a:effectLst/>
                          <a:latin typeface="標楷體" panose="03000509000000000000" pitchFamily="65" charset="-120"/>
                          <a:ea typeface="標楷體" panose="03000509000000000000" pitchFamily="65" charset="-120"/>
                        </a:rPr>
                        <a:t>·       ISO/IEC 27001:2013 A.16.1.2, A.16.1.3</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125775746"/>
                  </a:ext>
                </a:extLst>
              </a:tr>
              <a:tr h="338561">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 Rev. 4 AU-6, CA-2, CA-7,  RA-5, SI-4</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91845632"/>
                  </a:ext>
                </a:extLst>
              </a:tr>
              <a:tr h="228081">
                <a:tc rowSpan="4">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DE.DP-5: Detection processes are continuously improved</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檢測流程不斷改進</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COBIT 5 APO11.06, APO12.06, DSS04.05</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264049660"/>
                  </a:ext>
                </a:extLst>
              </a:tr>
              <a:tr h="228081">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62443-2-1:2009 4.4.3.4</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514152738"/>
                  </a:ext>
                </a:extLst>
              </a:tr>
              <a:tr h="228081">
                <a:tc vMerge="1">
                  <a:txBody>
                    <a:bodyPr/>
                    <a:lstStyle/>
                    <a:p>
                      <a:endParaRPr lang="zh-TW" altLang="en-US"/>
                    </a:p>
                  </a:txBody>
                  <a:tcPr/>
                </a:tc>
                <a:tc>
                  <a:txBody>
                    <a:bodyPr/>
                    <a:lstStyle/>
                    <a:p>
                      <a:pPr algn="l" fontAlgn="ctr"/>
                      <a:r>
                        <a:rPr lang="en-US" sz="1400" b="1" i="0" u="none" strike="noStrike" dirty="0">
                          <a:solidFill>
                            <a:srgbClr val="FF0000"/>
                          </a:solidFill>
                          <a:effectLst/>
                          <a:latin typeface="標楷體" panose="03000509000000000000" pitchFamily="65" charset="-120"/>
                          <a:ea typeface="標楷體" panose="03000509000000000000" pitchFamily="65" charset="-120"/>
                        </a:rPr>
                        <a:t>·       ISO/IEC 27001:2013 A.16.1.6</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970318411"/>
                  </a:ext>
                </a:extLst>
              </a:tr>
              <a:tr h="450116">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 Rev. 4, CA-2, CA-7, PL-2, RA-5, SI-4, PM-14</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42863538"/>
                  </a:ext>
                </a:extLst>
              </a:tr>
            </a:tbl>
          </a:graphicData>
        </a:graphic>
      </p:graphicFrame>
    </p:spTree>
    <p:extLst>
      <p:ext uri="{BB962C8B-B14F-4D97-AF65-F5344CB8AC3E}">
        <p14:creationId xmlns:p14="http://schemas.microsoft.com/office/powerpoint/2010/main" val="6283117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5550" y="318099"/>
            <a:ext cx="10874411" cy="523220"/>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檢測流程</a:t>
            </a:r>
            <a:r>
              <a:rPr lang="en-US" altLang="zh-TW" sz="2800" dirty="0">
                <a:latin typeface="標楷體" panose="03000509000000000000" pitchFamily="65" charset="-120"/>
                <a:ea typeface="標楷體" panose="03000509000000000000" pitchFamily="65" charset="-120"/>
              </a:rPr>
              <a:t>Detection Processes (DE.DP):</a:t>
            </a:r>
            <a:r>
              <a:rPr lang="zh-TW" altLang="en-US" sz="2800" dirty="0">
                <a:latin typeface="標楷體" panose="03000509000000000000" pitchFamily="65" charset="-120"/>
                <a:ea typeface="標楷體" panose="03000509000000000000" pitchFamily="65" charset="-120"/>
              </a:rPr>
              <a:t> 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511509" y="3429000"/>
            <a:ext cx="11612562" cy="2339102"/>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A.16.1.6  </a:t>
            </a:r>
            <a:r>
              <a:rPr lang="en-US" altLang="zh-TW" b="1" dirty="0">
                <a:solidFill>
                  <a:srgbClr val="002060"/>
                </a:solidFill>
                <a:latin typeface="標楷體" panose="03000509000000000000" pitchFamily="65" charset="-120"/>
                <a:ea typeface="標楷體" panose="03000509000000000000" pitchFamily="65" charset="-120"/>
              </a:rPr>
              <a:t>Learning from Information Security Incidents</a:t>
            </a:r>
            <a:r>
              <a:rPr lang="zh-TW" altLang="en-US" b="1" dirty="0">
                <a:solidFill>
                  <a:srgbClr val="002060"/>
                </a:solidFill>
                <a:latin typeface="標楷體" panose="03000509000000000000" pitchFamily="65" charset="-120"/>
                <a:ea typeface="標楷體" panose="03000509000000000000" pitchFamily="65" charset="-120"/>
              </a:rPr>
              <a:t> 從資安事件中學習</a:t>
            </a:r>
            <a:endParaRPr lang="en-US" altLang="zh-TW" sz="1600" b="1" dirty="0">
              <a:latin typeface="標楷體" panose="03000509000000000000" pitchFamily="65" charset="-120"/>
              <a:ea typeface="標楷體" panose="03000509000000000000" pitchFamily="65" charset="-120"/>
            </a:endParaRPr>
          </a:p>
          <a:p>
            <a:pPr fontAlgn="ct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這是一項重要控制，您的策略需要證明透過分析和解決資訊安全事件所獲得的知識將用於幫助降低任何未來事件的可能性或影響。作為持續改善服務承諾的一部分，您應該確保從任何安全事件中吸取教訓，從而幫助發展和調整 </a:t>
            </a:r>
            <a:r>
              <a:rPr lang="en-US" altLang="zh-TW" sz="1600" b="1" dirty="0">
                <a:latin typeface="標楷體" panose="03000509000000000000" pitchFamily="65" charset="-120"/>
                <a:ea typeface="標楷體" panose="03000509000000000000" pitchFamily="65" charset="-120"/>
              </a:rPr>
              <a:t>ISMS</a:t>
            </a:r>
            <a:r>
              <a:rPr lang="zh-TW" altLang="en-US" sz="1600" b="1" dirty="0">
                <a:latin typeface="標楷體" panose="03000509000000000000" pitchFamily="65" charset="-120"/>
                <a:ea typeface="標楷體" panose="03000509000000000000" pitchFamily="65" charset="-120"/>
              </a:rPr>
              <a:t>，以滿足不斷變化的工作環境。</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一旦事件得到解決，就應將其置於審查和學習狀態，該事件的主要響應者將討論</a:t>
            </a:r>
            <a:r>
              <a:rPr lang="en-US" altLang="zh-TW" sz="1600" b="1" dirty="0">
                <a:latin typeface="標楷體" panose="03000509000000000000" pitchFamily="65" charset="-120"/>
                <a:ea typeface="標楷體" panose="03000509000000000000" pitchFamily="65" charset="-120"/>
              </a:rPr>
              <a:t>ISMS </a:t>
            </a:r>
            <a:r>
              <a:rPr lang="zh-TW" altLang="en-US" sz="1600" b="1" dirty="0">
                <a:latin typeface="標楷體" panose="03000509000000000000" pitchFamily="65" charset="-120"/>
                <a:ea typeface="標楷體" panose="03000509000000000000" pitchFamily="65" charset="-120"/>
              </a:rPr>
              <a:t>政策流程所需的任何更改。任何相關建議應提交給 </a:t>
            </a:r>
            <a:r>
              <a:rPr lang="en-US" altLang="zh-TW" sz="1600" b="1" dirty="0">
                <a:latin typeface="標楷體" panose="03000509000000000000" pitchFamily="65" charset="-120"/>
                <a:ea typeface="標楷體" panose="03000509000000000000" pitchFamily="65" charset="-120"/>
              </a:rPr>
              <a:t>ISMS </a:t>
            </a:r>
            <a:r>
              <a:rPr lang="zh-TW" altLang="en-US" sz="1600" b="1" dirty="0">
                <a:latin typeface="標楷體" panose="03000509000000000000" pitchFamily="65" charset="-120"/>
                <a:ea typeface="標楷體" panose="03000509000000000000" pitchFamily="65" charset="-120"/>
              </a:rPr>
              <a:t>委員會進一步討論。一旦審查和學習完成，就 按要求對政策進行更新，必要時必須通知相關人員並重新培訓，資訊安全意識和教育的循環繼續進行。</a:t>
            </a:r>
          </a:p>
        </p:txBody>
      </p:sp>
      <p:sp>
        <p:nvSpPr>
          <p:cNvPr id="7" name="矩形 6"/>
          <p:cNvSpPr/>
          <p:nvPr/>
        </p:nvSpPr>
        <p:spPr>
          <a:xfrm>
            <a:off x="3343275" y="6211669"/>
            <a:ext cx="8534400" cy="646331"/>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https://www.isms.online/iso-27001/annex-a-16-information-security-incident-management/</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2318223196"/>
              </p:ext>
            </p:extLst>
          </p:nvPr>
        </p:nvGraphicFramePr>
        <p:xfrm>
          <a:off x="629571" y="1424621"/>
          <a:ext cx="11248104" cy="1421077"/>
        </p:xfrm>
        <a:graphic>
          <a:graphicData uri="http://schemas.openxmlformats.org/drawingml/2006/table">
            <a:tbl>
              <a:tblPr/>
              <a:tblGrid>
                <a:gridCol w="5624052">
                  <a:extLst>
                    <a:ext uri="{9D8B030D-6E8A-4147-A177-3AD203B41FA5}">
                      <a16:colId xmlns:a16="http://schemas.microsoft.com/office/drawing/2014/main" val="2080912249"/>
                    </a:ext>
                  </a:extLst>
                </a:gridCol>
                <a:gridCol w="5624052">
                  <a:extLst>
                    <a:ext uri="{9D8B030D-6E8A-4147-A177-3AD203B41FA5}">
                      <a16:colId xmlns:a16="http://schemas.microsoft.com/office/drawing/2014/main" val="680860763"/>
                    </a:ext>
                  </a:extLst>
                </a:gridCol>
              </a:tblGrid>
              <a:tr h="28671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en-US" sz="1400" b="1" i="0" u="none" strike="noStrike" dirty="0">
                          <a:solidFill>
                            <a:schemeClr val="tx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tx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sz="1400" b="1" i="0" u="none" strike="noStrike" dirty="0">
                          <a:solidFill>
                            <a:schemeClr val="tx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0682764"/>
                  </a:ext>
                </a:extLst>
              </a:tr>
              <a:tr h="228081">
                <a:tc rowSpan="4">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DE.DP-5: Detection processes are continuously improved</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檢測流程不斷改進</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COBIT 5 APO11.06, APO12.06, DSS04.05</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264049660"/>
                  </a:ext>
                </a:extLst>
              </a:tr>
              <a:tr h="228081">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62443-2-1:2009 4.4.3.4</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514152738"/>
                  </a:ext>
                </a:extLst>
              </a:tr>
              <a:tr h="228081">
                <a:tc vMerge="1">
                  <a:txBody>
                    <a:bodyPr/>
                    <a:lstStyle/>
                    <a:p>
                      <a:endParaRPr lang="zh-TW" altLang="en-US"/>
                    </a:p>
                  </a:txBody>
                  <a:tcPr/>
                </a:tc>
                <a:tc>
                  <a:txBody>
                    <a:bodyPr/>
                    <a:lstStyle/>
                    <a:p>
                      <a:pPr algn="l" fontAlgn="ctr"/>
                      <a:r>
                        <a:rPr lang="en-US" sz="1400" b="1" i="0" u="none" strike="noStrike" dirty="0">
                          <a:solidFill>
                            <a:srgbClr val="FF0000"/>
                          </a:solidFill>
                          <a:effectLst/>
                          <a:latin typeface="標楷體" panose="03000509000000000000" pitchFamily="65" charset="-120"/>
                          <a:ea typeface="標楷體" panose="03000509000000000000" pitchFamily="65" charset="-120"/>
                        </a:rPr>
                        <a:t>·       ISO/IEC 27001:2013 A.16.1.6</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970318411"/>
                  </a:ext>
                </a:extLst>
              </a:tr>
              <a:tr h="450116">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 Rev. 4, CA-2, CA-7, PL-2, RA-5, SI-4, PM-14</a:t>
                      </a:r>
                    </a:p>
                  </a:txBody>
                  <a:tcPr marL="5809" marR="5809" marT="580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42863538"/>
                  </a:ext>
                </a:extLst>
              </a:tr>
            </a:tbl>
          </a:graphicData>
        </a:graphic>
      </p:graphicFrame>
    </p:spTree>
    <p:extLst>
      <p:ext uri="{BB962C8B-B14F-4D97-AF65-F5344CB8AC3E}">
        <p14:creationId xmlns:p14="http://schemas.microsoft.com/office/powerpoint/2010/main" val="12279966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24256377"/>
              </p:ext>
            </p:extLst>
          </p:nvPr>
        </p:nvGraphicFramePr>
        <p:xfrm>
          <a:off x="1032387" y="875069"/>
          <a:ext cx="10795819" cy="5362452"/>
        </p:xfrm>
        <a:graphic>
          <a:graphicData uri="http://schemas.openxmlformats.org/drawingml/2006/table">
            <a:tbl>
              <a:tblPr firstRow="1" bandRow="1">
                <a:tableStyleId>{5C22544A-7EE6-4342-B048-85BDC9FD1C3A}</a:tableStyleId>
              </a:tblPr>
              <a:tblGrid>
                <a:gridCol w="3174024">
                  <a:extLst>
                    <a:ext uri="{9D8B030D-6E8A-4147-A177-3AD203B41FA5}">
                      <a16:colId xmlns:a16="http://schemas.microsoft.com/office/drawing/2014/main" val="2865291928"/>
                    </a:ext>
                  </a:extLst>
                </a:gridCol>
                <a:gridCol w="7621795">
                  <a:extLst>
                    <a:ext uri="{9D8B030D-6E8A-4147-A177-3AD203B41FA5}">
                      <a16:colId xmlns:a16="http://schemas.microsoft.com/office/drawing/2014/main" val="3773730077"/>
                    </a:ext>
                  </a:extLst>
                </a:gridCol>
              </a:tblGrid>
              <a:tr h="313644">
                <a:tc gridSpan="2">
                  <a:txBody>
                    <a:bodyPr/>
                    <a:lstStyle/>
                    <a:p>
                      <a:r>
                        <a:rPr lang="zh-TW" altLang="en-US" sz="1400" b="1" dirty="0">
                          <a:latin typeface="+mn-ea"/>
                        </a:rPr>
                        <a:t>回應</a:t>
                      </a:r>
                      <a:r>
                        <a:rPr lang="en-US" altLang="zh-TW" sz="1400" b="1" dirty="0">
                          <a:latin typeface="+mn-ea"/>
                        </a:rPr>
                        <a:t>(Respond)RS</a:t>
                      </a:r>
                      <a:endParaRPr lang="zh-TW" altLang="en-US" sz="1400" dirty="0"/>
                    </a:p>
                  </a:txBody>
                  <a:tcPr marL="68580" marR="68580" marT="34290" marB="34290">
                    <a:lnB w="12700" cap="flat" cmpd="sng" algn="ctr">
                      <a:solidFill>
                        <a:schemeClr val="tx1"/>
                      </a:solidFill>
                      <a:prstDash val="solid"/>
                      <a:round/>
                      <a:headEnd type="none" w="med" len="med"/>
                      <a:tailEnd type="none" w="med" len="med"/>
                    </a:lnB>
                    <a:solidFill>
                      <a:srgbClr val="FF0000"/>
                    </a:solidFill>
                  </a:tcPr>
                </a:tc>
                <a:tc hMerge="1">
                  <a:txBody>
                    <a:bodyPr/>
                    <a:lstStyle/>
                    <a:p>
                      <a:endParaRPr lang="zh-TW" altLang="en-US" dirty="0"/>
                    </a:p>
                  </a:txBody>
                  <a:tcPr/>
                </a:tc>
                <a:extLst>
                  <a:ext uri="{0D108BD9-81ED-4DB2-BD59-A6C34878D82A}">
                    <a16:rowId xmlns:a16="http://schemas.microsoft.com/office/drawing/2014/main" val="4206740333"/>
                  </a:ext>
                </a:extLst>
              </a:tr>
              <a:tr h="1025699">
                <a:tc>
                  <a:txBody>
                    <a:bodyPr/>
                    <a:lstStyle/>
                    <a:p>
                      <a:r>
                        <a:rPr lang="en-US" altLang="zh-TW" sz="1400" b="1" dirty="0">
                          <a:solidFill>
                            <a:srgbClr val="FF0000"/>
                          </a:solidFill>
                        </a:rPr>
                        <a:t>Response Planning (RS.RP)</a:t>
                      </a:r>
                    </a:p>
                    <a:p>
                      <a:r>
                        <a:rPr lang="zh-TW" altLang="en-US" sz="1400" b="1" dirty="0">
                          <a:solidFill>
                            <a:srgbClr val="FF0000"/>
                          </a:solidFill>
                        </a:rPr>
                        <a:t>回應計劃</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a:t>Response processes and procedures are executed and maintained, to ensure response to detected cybersecurity incidents.</a:t>
                      </a:r>
                    </a:p>
                    <a:p>
                      <a:endParaRPr lang="en-US" altLang="zh-TW" sz="1400" b="1" dirty="0"/>
                    </a:p>
                    <a:p>
                      <a:r>
                        <a:rPr lang="zh-TW" altLang="en-US" sz="1400" b="1" dirty="0"/>
                        <a:t>執行和維護回應流程和程序，以確保對偵測到的網路安全事件做出回應。</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4573359"/>
                  </a:ext>
                </a:extLst>
              </a:tr>
              <a:tr h="1025699">
                <a:tc>
                  <a:txBody>
                    <a:bodyPr/>
                    <a:lstStyle/>
                    <a:p>
                      <a:r>
                        <a:rPr lang="en-US" altLang="zh-TW" sz="1400" b="1" dirty="0"/>
                        <a:t>Communications (RS.CO)</a:t>
                      </a:r>
                    </a:p>
                    <a:p>
                      <a:r>
                        <a:rPr lang="zh-TW" altLang="en-US" sz="1400" b="1" dirty="0"/>
                        <a:t>溝通</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a:t>Response activities are coordinated with internal and external stakeholders (e.g. external support from law enforcement agencies)</a:t>
                      </a:r>
                    </a:p>
                    <a:p>
                      <a:endParaRPr lang="en-US" altLang="zh-TW" sz="1400" b="1" dirty="0"/>
                    </a:p>
                    <a:p>
                      <a:r>
                        <a:rPr lang="zh-TW" altLang="en-US" sz="1400" b="1" dirty="0"/>
                        <a:t>與內部和外部利害關係人協調回應活動（例如執法機構的外部支援）</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6902870"/>
                  </a:ext>
                </a:extLst>
              </a:tr>
              <a:tr h="663295">
                <a:tc>
                  <a:txBody>
                    <a:bodyPr/>
                    <a:lstStyle/>
                    <a:p>
                      <a:r>
                        <a:rPr lang="en-US" altLang="zh-TW" sz="1400" b="1" dirty="0"/>
                        <a:t>Analysis (RS.AN)</a:t>
                      </a:r>
                    </a:p>
                    <a:p>
                      <a:r>
                        <a:rPr lang="zh-TW" altLang="en-US" sz="1400" b="1" dirty="0"/>
                        <a:t>分析</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a:t>Analysis is conducted to ensure effective response and support recovery activities.</a:t>
                      </a:r>
                    </a:p>
                    <a:p>
                      <a:endParaRPr lang="en-US" altLang="zh-TW" sz="1400" b="1" dirty="0"/>
                    </a:p>
                    <a:p>
                      <a:r>
                        <a:rPr lang="zh-TW" altLang="en-US" sz="1400" b="1" dirty="0"/>
                        <a:t>進行分析以確保有效的回應並支援恢復活動。</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4325100"/>
                  </a:ext>
                </a:extLst>
              </a:tr>
              <a:tr h="1025699">
                <a:tc>
                  <a:txBody>
                    <a:bodyPr/>
                    <a:lstStyle/>
                    <a:p>
                      <a:r>
                        <a:rPr lang="en-US" altLang="zh-TW" sz="1400" b="1" dirty="0"/>
                        <a:t>Mitigation (RS.MI)</a:t>
                      </a:r>
                    </a:p>
                    <a:p>
                      <a:r>
                        <a:rPr lang="zh-TW" altLang="en-US" sz="1400" b="1" dirty="0"/>
                        <a:t>緩解</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400" b="1" dirty="0"/>
                        <a:t>Activities are performed to prevent expansion of an event, mitigate its effects, and resolve the incident.</a:t>
                      </a:r>
                    </a:p>
                    <a:p>
                      <a:endParaRPr lang="en-US" altLang="zh-TW" sz="1400" b="1" dirty="0"/>
                    </a:p>
                    <a:p>
                      <a:r>
                        <a:rPr lang="zh-TW" altLang="en-US" sz="1400" b="1" dirty="0"/>
                        <a:t>執行活動是為了防止事件擴大、減輕其影響並解決事件。</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6746922"/>
                  </a:ext>
                </a:extLst>
              </a:tr>
              <a:tr h="12630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1" dirty="0"/>
                        <a:t>Improvements (RS.IM)</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1" dirty="0"/>
                        <a:t>改善</a:t>
                      </a:r>
                      <a:endParaRPr lang="en-US" altLang="zh-TW"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1" dirty="0"/>
                        <a:t>Organizational response activities are improved by incorporating lessons learned from current and previous detection/response activities.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400" b="1"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1" dirty="0"/>
                        <a:t>透過吸取目前和先前的檢測</a:t>
                      </a:r>
                      <a:r>
                        <a:rPr lang="en-US" altLang="zh-TW" sz="1400" b="1" dirty="0"/>
                        <a:t>/</a:t>
                      </a:r>
                      <a:r>
                        <a:rPr lang="zh-TW" altLang="en-US" sz="1400" b="1" dirty="0"/>
                        <a:t>回應活動的經驗教訓，組織響應活動得到改進。</a:t>
                      </a:r>
                      <a:endParaRPr lang="en-US" altLang="zh-TW" sz="14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9671707"/>
                  </a:ext>
                </a:extLst>
              </a:tr>
            </a:tbl>
          </a:graphicData>
        </a:graphic>
      </p:graphicFrame>
      <p:sp>
        <p:nvSpPr>
          <p:cNvPr id="6" name="矩形 5"/>
          <p:cNvSpPr/>
          <p:nvPr/>
        </p:nvSpPr>
        <p:spPr>
          <a:xfrm>
            <a:off x="1154747" y="87176"/>
            <a:ext cx="4941253" cy="584775"/>
          </a:xfrm>
          <a:prstGeom prst="rect">
            <a:avLst/>
          </a:prstGeom>
        </p:spPr>
        <p:txBody>
          <a:bodyPr wrap="square">
            <a:spAutoFit/>
          </a:bodyPr>
          <a:lstStyle/>
          <a:p>
            <a:r>
              <a:rPr lang="zh-TW" altLang="en-US" sz="3200" dirty="0">
                <a:latin typeface="標楷體" panose="03000509000000000000" pitchFamily="65" charset="-120"/>
                <a:ea typeface="標楷體" panose="03000509000000000000" pitchFamily="65" charset="-120"/>
              </a:rPr>
              <a:t>功能 </a:t>
            </a:r>
            <a:r>
              <a:rPr lang="en-US" altLang="zh-TW" sz="3200" dirty="0">
                <a:latin typeface="標楷體" panose="03000509000000000000" pitchFamily="65" charset="-120"/>
                <a:ea typeface="標楷體" panose="03000509000000000000" pitchFamily="65" charset="-120"/>
              </a:rPr>
              <a:t>4:</a:t>
            </a:r>
            <a:r>
              <a:rPr lang="zh-TW" altLang="en-US" sz="3200" b="1" dirty="0">
                <a:latin typeface="標楷體" panose="03000509000000000000" pitchFamily="65" charset="-120"/>
                <a:ea typeface="標楷體" panose="03000509000000000000" pitchFamily="65" charset="-120"/>
              </a:rPr>
              <a:t>回應</a:t>
            </a:r>
            <a:r>
              <a:rPr lang="en-US" altLang="zh-TW" sz="3200" b="1" dirty="0">
                <a:latin typeface="標楷體" panose="03000509000000000000" pitchFamily="65" charset="-120"/>
                <a:ea typeface="標楷體" panose="03000509000000000000" pitchFamily="65" charset="-120"/>
              </a:rPr>
              <a:t>(Respond)</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942338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829075324"/>
              </p:ext>
            </p:extLst>
          </p:nvPr>
        </p:nvGraphicFramePr>
        <p:xfrm>
          <a:off x="924229" y="1445344"/>
          <a:ext cx="10815486" cy="3685431"/>
        </p:xfrm>
        <a:graphic>
          <a:graphicData uri="http://schemas.openxmlformats.org/drawingml/2006/table">
            <a:tbl>
              <a:tblPr/>
              <a:tblGrid>
                <a:gridCol w="5407743">
                  <a:extLst>
                    <a:ext uri="{9D8B030D-6E8A-4147-A177-3AD203B41FA5}">
                      <a16:colId xmlns:a16="http://schemas.microsoft.com/office/drawing/2014/main" val="1396809066"/>
                    </a:ext>
                  </a:extLst>
                </a:gridCol>
                <a:gridCol w="5407743">
                  <a:extLst>
                    <a:ext uri="{9D8B030D-6E8A-4147-A177-3AD203B41FA5}">
                      <a16:colId xmlns:a16="http://schemas.microsoft.com/office/drawing/2014/main" val="2851709924"/>
                    </a:ext>
                  </a:extLst>
                </a:gridCol>
              </a:tblGrid>
              <a:tr h="36379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en-US" sz="1400" b="1" dirty="0">
                          <a:solidFill>
                            <a:schemeClr val="bg1"/>
                          </a:solidFill>
                          <a:latin typeface="標楷體" panose="03000509000000000000" pitchFamily="65" charset="-120"/>
                          <a:ea typeface="標楷體" panose="03000509000000000000" pitchFamily="65" charset="-120"/>
                        </a:rPr>
                        <a:t>回應計劃</a:t>
                      </a:r>
                      <a:r>
                        <a:rPr lang="en-US" altLang="zh-TW" sz="1400" b="1" dirty="0">
                          <a:solidFill>
                            <a:schemeClr val="bg1"/>
                          </a:solidFill>
                          <a:latin typeface="標楷體" panose="03000509000000000000" pitchFamily="65" charset="-120"/>
                          <a:ea typeface="標楷體" panose="03000509000000000000" pitchFamily="65" charset="-120"/>
                        </a:rPr>
                        <a:t>Response Planning (RS.RP)</a:t>
                      </a:r>
                      <a:r>
                        <a:rPr lang="en-US" altLang="zh-TW" sz="1400" b="1" i="0" u="none" strike="noStrike" dirty="0">
                          <a:solidFill>
                            <a:schemeClr val="bg1"/>
                          </a:solidFill>
                          <a:effectLst/>
                          <a:latin typeface="標楷體" panose="03000509000000000000" pitchFamily="65" charset="-120"/>
                          <a:ea typeface="標楷體" panose="03000509000000000000" pitchFamily="65" charset="-120"/>
                        </a:rPr>
                        <a:t>:</a:t>
                      </a: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400" b="1" i="0" u="none" strike="noStrike" dirty="0">
                          <a:solidFill>
                            <a:schemeClr val="bg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642924217"/>
                  </a:ext>
                </a:extLst>
              </a:tr>
              <a:tr h="664328">
                <a:tc rowSpan="5">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RS.RP-1: Response plan is executed during or after an incident</a:t>
                      </a:r>
                    </a:p>
                    <a:p>
                      <a:pPr algn="l" fontAlgn="ct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回應計畫在事件期間或之後執行</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600" b="1" i="0" u="none" strike="noStrike">
                          <a:solidFill>
                            <a:srgbClr val="000000"/>
                          </a:solidFill>
                          <a:effectLst/>
                          <a:latin typeface="標楷體" panose="03000509000000000000" pitchFamily="65" charset="-120"/>
                          <a:ea typeface="標楷體" panose="03000509000000000000" pitchFamily="65" charset="-120"/>
                        </a:rPr>
                        <a:t>·       CIS CSC 19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924959909"/>
                  </a:ext>
                </a:extLst>
              </a:tr>
              <a:tr h="664328">
                <a:tc vMerge="1">
                  <a:txBody>
                    <a:bodyPr/>
                    <a:lstStyle/>
                    <a:p>
                      <a:endParaRPr lang="zh-TW" altLang="en-US"/>
                    </a:p>
                  </a:txBody>
                  <a:tcPr/>
                </a:tc>
                <a:tc>
                  <a:txBody>
                    <a:bodyPr/>
                    <a:lstStyle/>
                    <a:p>
                      <a:pPr algn="l" fontAlgn="ctr"/>
                      <a:r>
                        <a:rPr lang="en-US" sz="1600" b="1" i="0" u="none" strike="noStrike">
                          <a:solidFill>
                            <a:srgbClr val="000000"/>
                          </a:solidFill>
                          <a:effectLst/>
                          <a:latin typeface="標楷體" panose="03000509000000000000" pitchFamily="65" charset="-120"/>
                          <a:ea typeface="標楷體" panose="03000509000000000000" pitchFamily="65" charset="-120"/>
                        </a:rPr>
                        <a:t>·       COBIT 5 APO12.06, BAI01.10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672953495"/>
                  </a:ext>
                </a:extLst>
              </a:tr>
              <a:tr h="664328">
                <a:tc vMerge="1">
                  <a:txBody>
                    <a:bodyPr/>
                    <a:lstStyle/>
                    <a:p>
                      <a:endParaRPr lang="zh-TW" altLang="en-US"/>
                    </a:p>
                  </a:txBody>
                  <a:tcPr/>
                </a:tc>
                <a:tc>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       ISA 62443-2-1:2009 4.3.4.5.1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62134538"/>
                  </a:ext>
                </a:extLst>
              </a:tr>
              <a:tr h="664328">
                <a:tc vMerge="1">
                  <a:txBody>
                    <a:bodyPr/>
                    <a:lstStyle/>
                    <a:p>
                      <a:endParaRPr lang="zh-TW" altLang="en-US"/>
                    </a:p>
                  </a:txBody>
                  <a:tcPr/>
                </a:tc>
                <a:tc>
                  <a:txBody>
                    <a:bodyPr/>
                    <a:lstStyle/>
                    <a:p>
                      <a:pPr algn="l" fontAlgn="ctr"/>
                      <a:r>
                        <a:rPr lang="en-US" sz="1600" b="1" i="0" u="none" strike="noStrike" dirty="0">
                          <a:solidFill>
                            <a:srgbClr val="FF0000"/>
                          </a:solidFill>
                          <a:effectLst/>
                          <a:latin typeface="標楷體" panose="03000509000000000000" pitchFamily="65" charset="-120"/>
                          <a:ea typeface="標楷體" panose="03000509000000000000" pitchFamily="65" charset="-120"/>
                        </a:rPr>
                        <a:t>·       ISO/IEC 27001:2013 A.16.1.5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357930525"/>
                  </a:ext>
                </a:extLst>
              </a:tr>
              <a:tr h="664328">
                <a:tc vMerge="1">
                  <a:txBody>
                    <a:bodyPr/>
                    <a:lstStyle/>
                    <a:p>
                      <a:endParaRPr lang="zh-TW" altLang="en-US"/>
                    </a:p>
                  </a:txBody>
                  <a:tcPr/>
                </a:tc>
                <a:tc>
                  <a:txBody>
                    <a:bodyPr/>
                    <a:lstStyle/>
                    <a:p>
                      <a:pPr algn="l" fontAlgn="ctr"/>
                      <a:r>
                        <a:rPr lang="pt-BR" sz="1600" b="1" i="0" u="none" strike="noStrike" dirty="0">
                          <a:solidFill>
                            <a:srgbClr val="000000"/>
                          </a:solidFill>
                          <a:effectLst/>
                          <a:latin typeface="標楷體" panose="03000509000000000000" pitchFamily="65" charset="-120"/>
                          <a:ea typeface="標楷體" panose="03000509000000000000" pitchFamily="65" charset="-120"/>
                        </a:rPr>
                        <a:t>·       NIST SP 800-53 Rev. 4 CP-2, CP-10, IR-4, IR-8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92806204"/>
                  </a:ext>
                </a:extLst>
              </a:tr>
            </a:tbl>
          </a:graphicData>
        </a:graphic>
      </p:graphicFrame>
    </p:spTree>
    <p:extLst>
      <p:ext uri="{BB962C8B-B14F-4D97-AF65-F5344CB8AC3E}">
        <p14:creationId xmlns:p14="http://schemas.microsoft.com/office/powerpoint/2010/main" val="26674746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6" y="88502"/>
            <a:ext cx="9668969" cy="523220"/>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回應計劃</a:t>
            </a:r>
            <a:r>
              <a:rPr lang="en-US" altLang="zh-TW" sz="2800" dirty="0">
                <a:latin typeface="標楷體" panose="03000509000000000000" pitchFamily="65" charset="-120"/>
                <a:ea typeface="標楷體" panose="03000509000000000000" pitchFamily="65" charset="-120"/>
              </a:rPr>
              <a:t>Response Planning (RS.RP):</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511509" y="3278079"/>
            <a:ext cx="11612562" cy="2831544"/>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A.16.1.5  </a:t>
            </a:r>
            <a:r>
              <a:rPr lang="en-US" altLang="zh-TW" b="1" dirty="0">
                <a:solidFill>
                  <a:srgbClr val="002060"/>
                </a:solidFill>
                <a:latin typeface="標楷體" panose="03000509000000000000" pitchFamily="65" charset="-120"/>
                <a:ea typeface="標楷體" panose="03000509000000000000" pitchFamily="65" charset="-120"/>
              </a:rPr>
              <a:t>Response to Information Security Incidents</a:t>
            </a:r>
            <a:r>
              <a:rPr lang="zh-TW" altLang="en-US" b="1" dirty="0">
                <a:solidFill>
                  <a:srgbClr val="002060"/>
                </a:solidFill>
                <a:latin typeface="標楷體" panose="03000509000000000000" pitchFamily="65" charset="-120"/>
                <a:ea typeface="標楷體" panose="03000509000000000000" pitchFamily="65" charset="-120"/>
              </a:rPr>
              <a:t> 資訊安全事件回應</a:t>
            </a:r>
            <a:endParaRPr lang="en-US" altLang="zh-TW" sz="1600" b="1" dirty="0">
              <a:latin typeface="標楷體" panose="03000509000000000000" pitchFamily="65" charset="-120"/>
              <a:ea typeface="標楷體" panose="03000509000000000000" pitchFamily="65" charset="-120"/>
            </a:endParaRPr>
          </a:p>
          <a:p>
            <a:pPr fontAlgn="ct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分配負責人、明確行動和時間表總是好的，並且與 </a:t>
            </a:r>
            <a:r>
              <a:rPr lang="en-US" altLang="zh-TW" sz="1600" b="1" dirty="0">
                <a:latin typeface="標楷體" panose="03000509000000000000" pitchFamily="65" charset="-120"/>
                <a:ea typeface="標楷體" panose="03000509000000000000" pitchFamily="65" charset="-120"/>
              </a:rPr>
              <a:t>ISO 27001 </a:t>
            </a:r>
            <a:r>
              <a:rPr lang="zh-TW" altLang="en-US" sz="1600" b="1" dirty="0">
                <a:latin typeface="標楷體" panose="03000509000000000000" pitchFamily="65" charset="-120"/>
                <a:ea typeface="標楷體" panose="03000509000000000000" pitchFamily="65" charset="-120"/>
              </a:rPr>
              <a:t>的所有內容一樣，保留用於審核目的的資訊（如果您有其他利害關係人和監管機構需要考慮，這也很重要）。負責處理安全事件的人員將負責恢復正常的安全水平，同時；</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事件發生後儘快蒐集證據；</a:t>
            </a:r>
          </a:p>
          <a:p>
            <a:pPr fontAlgn="ctr"/>
            <a:r>
              <a:rPr lang="zh-TW" altLang="en-US" sz="1600" b="1" dirty="0">
                <a:latin typeface="標楷體" panose="03000509000000000000" pitchFamily="65" charset="-120"/>
                <a:ea typeface="標楷體" panose="03000509000000000000" pitchFamily="65" charset="-120"/>
              </a:rPr>
              <a:t>進行資訊安全取證分析（宏大的術語，但至少清楚根本原因和相關方面或發生了什麼、涉及誰、為什麼等）；</a:t>
            </a:r>
          </a:p>
          <a:p>
            <a:pPr fontAlgn="ctr"/>
            <a:r>
              <a:rPr lang="zh-TW" altLang="en-US" sz="1600" b="1" dirty="0">
                <a:latin typeface="標楷體" panose="03000509000000000000" pitchFamily="65" charset="-120"/>
                <a:ea typeface="標楷體" panose="03000509000000000000" pitchFamily="65" charset="-120"/>
              </a:rPr>
              <a:t>如有需要，例如向相關監管機構升級；</a:t>
            </a:r>
          </a:p>
          <a:p>
            <a:pPr fontAlgn="ctr"/>
            <a:r>
              <a:rPr lang="zh-TW" altLang="en-US" sz="1600" b="1" dirty="0">
                <a:latin typeface="標楷體" panose="03000509000000000000" pitchFamily="65" charset="-120"/>
                <a:ea typeface="標楷體" panose="03000509000000000000" pitchFamily="65" charset="-120"/>
              </a:rPr>
              <a:t>確保所有涉及的回應活動均被正確記錄以供日後分析；</a:t>
            </a:r>
          </a:p>
          <a:p>
            <a:pPr fontAlgn="ctr"/>
            <a:r>
              <a:rPr lang="zh-TW" altLang="en-US" sz="1600" b="1" dirty="0">
                <a:latin typeface="標楷體" panose="03000509000000000000" pitchFamily="65" charset="-120"/>
                <a:ea typeface="標楷體" panose="03000509000000000000" pitchFamily="65" charset="-120"/>
              </a:rPr>
              <a:t>向領導階層通報資訊安全事件的存在或任何相關細節，以便他們在需要了解的基礎上進一步向各個個人或組織通報；和</a:t>
            </a:r>
          </a:p>
          <a:p>
            <a:pPr fontAlgn="ctr"/>
            <a:r>
              <a:rPr lang="zh-TW" altLang="en-US" sz="1600" b="1" dirty="0">
                <a:latin typeface="標楷體" panose="03000509000000000000" pitchFamily="65" charset="-120"/>
                <a:ea typeface="標楷體" panose="03000509000000000000" pitchFamily="65" charset="-120"/>
              </a:rPr>
              <a:t>處理發現的導致或促成事件的資訊安全弱點。</a:t>
            </a:r>
          </a:p>
        </p:txBody>
      </p:sp>
      <p:sp>
        <p:nvSpPr>
          <p:cNvPr id="7" name="矩形 6"/>
          <p:cNvSpPr/>
          <p:nvPr/>
        </p:nvSpPr>
        <p:spPr>
          <a:xfrm>
            <a:off x="3343275" y="6211669"/>
            <a:ext cx="8534400" cy="646331"/>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https://www.isms.online/iso-27001/annex-a-16-information-security-incident-management/</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1225336990"/>
              </p:ext>
            </p:extLst>
          </p:nvPr>
        </p:nvGraphicFramePr>
        <p:xfrm>
          <a:off x="924229" y="1226904"/>
          <a:ext cx="10815486" cy="1767534"/>
        </p:xfrm>
        <a:graphic>
          <a:graphicData uri="http://schemas.openxmlformats.org/drawingml/2006/table">
            <a:tbl>
              <a:tblPr/>
              <a:tblGrid>
                <a:gridCol w="5407743">
                  <a:extLst>
                    <a:ext uri="{9D8B030D-6E8A-4147-A177-3AD203B41FA5}">
                      <a16:colId xmlns:a16="http://schemas.microsoft.com/office/drawing/2014/main" val="1396809066"/>
                    </a:ext>
                  </a:extLst>
                </a:gridCol>
                <a:gridCol w="5407743">
                  <a:extLst>
                    <a:ext uri="{9D8B030D-6E8A-4147-A177-3AD203B41FA5}">
                      <a16:colId xmlns:a16="http://schemas.microsoft.com/office/drawing/2014/main" val="2851709924"/>
                    </a:ext>
                  </a:extLst>
                </a:gridCol>
              </a:tblGrid>
              <a:tr h="37107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400" b="1" i="0" u="none" strike="noStrike" dirty="0">
                          <a:solidFill>
                            <a:schemeClr val="bg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642924217"/>
                  </a:ext>
                </a:extLst>
              </a:tr>
              <a:tr h="390617">
                <a:tc rowSpan="5">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RS.RP-1: Response plan is executed during or after an incident</a:t>
                      </a:r>
                    </a:p>
                    <a:p>
                      <a:pPr algn="l" fontAlgn="ct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回應計畫在事件期間或之後執行</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       CIS CSC 19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924959909"/>
                  </a:ext>
                </a:extLst>
              </a:tr>
              <a:tr h="35511">
                <a:tc vMerge="1">
                  <a:txBody>
                    <a:bodyPr/>
                    <a:lstStyle/>
                    <a:p>
                      <a:endParaRPr lang="zh-TW" altLang="en-US"/>
                    </a:p>
                  </a:txBody>
                  <a:tcPr/>
                </a:tc>
                <a:tc>
                  <a:txBody>
                    <a:bodyPr/>
                    <a:lstStyle/>
                    <a:p>
                      <a:pPr algn="l" fontAlgn="ctr"/>
                      <a:r>
                        <a:rPr lang="en-US" sz="1600" b="1" i="0" u="none" strike="noStrike">
                          <a:solidFill>
                            <a:srgbClr val="000000"/>
                          </a:solidFill>
                          <a:effectLst/>
                          <a:latin typeface="標楷體" panose="03000509000000000000" pitchFamily="65" charset="-120"/>
                          <a:ea typeface="標楷體" panose="03000509000000000000" pitchFamily="65" charset="-120"/>
                        </a:rPr>
                        <a:t>·       COBIT 5 APO12.06, BAI01.10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672953495"/>
                  </a:ext>
                </a:extLst>
              </a:tr>
              <a:tr h="0">
                <a:tc vMerge="1">
                  <a:txBody>
                    <a:bodyPr/>
                    <a:lstStyle/>
                    <a:p>
                      <a:endParaRPr lang="zh-TW" altLang="en-US"/>
                    </a:p>
                  </a:txBody>
                  <a:tcPr/>
                </a:tc>
                <a:tc>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       ISA 62443-2-1:2009 4.3.4.5.1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62134538"/>
                  </a:ext>
                </a:extLst>
              </a:tr>
              <a:tr h="0">
                <a:tc vMerge="1">
                  <a:txBody>
                    <a:bodyPr/>
                    <a:lstStyle/>
                    <a:p>
                      <a:endParaRPr lang="zh-TW" altLang="en-US"/>
                    </a:p>
                  </a:txBody>
                  <a:tcPr/>
                </a:tc>
                <a:tc>
                  <a:txBody>
                    <a:bodyPr/>
                    <a:lstStyle/>
                    <a:p>
                      <a:pPr algn="l" fontAlgn="ctr"/>
                      <a:r>
                        <a:rPr lang="en-US" sz="1600" b="1" i="0" u="none" strike="noStrike" dirty="0">
                          <a:solidFill>
                            <a:srgbClr val="FF0000"/>
                          </a:solidFill>
                          <a:effectLst/>
                          <a:latin typeface="標楷體" panose="03000509000000000000" pitchFamily="65" charset="-120"/>
                          <a:ea typeface="標楷體" panose="03000509000000000000" pitchFamily="65" charset="-120"/>
                        </a:rPr>
                        <a:t>·       ISO/IEC 27001:2013 A.16.1.5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357930525"/>
                  </a:ext>
                </a:extLst>
              </a:tr>
              <a:tr h="0">
                <a:tc vMerge="1">
                  <a:txBody>
                    <a:bodyPr/>
                    <a:lstStyle/>
                    <a:p>
                      <a:endParaRPr lang="zh-TW" altLang="en-US"/>
                    </a:p>
                  </a:txBody>
                  <a:tcPr/>
                </a:tc>
                <a:tc>
                  <a:txBody>
                    <a:bodyPr/>
                    <a:lstStyle/>
                    <a:p>
                      <a:pPr algn="l" fontAlgn="ctr"/>
                      <a:r>
                        <a:rPr lang="pt-BR" sz="1600" b="1" i="0" u="none" strike="noStrike" dirty="0">
                          <a:solidFill>
                            <a:srgbClr val="000000"/>
                          </a:solidFill>
                          <a:effectLst/>
                          <a:latin typeface="標楷體" panose="03000509000000000000" pitchFamily="65" charset="-120"/>
                          <a:ea typeface="標楷體" panose="03000509000000000000" pitchFamily="65" charset="-120"/>
                        </a:rPr>
                        <a:t>·       NIST SP 800-53 Rev. 4 CP-2, CP-10, IR-4, IR-8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92806204"/>
                  </a:ext>
                </a:extLst>
              </a:tr>
            </a:tbl>
          </a:graphicData>
        </a:graphic>
      </p:graphicFrame>
    </p:spTree>
    <p:extLst>
      <p:ext uri="{BB962C8B-B14F-4D97-AF65-F5344CB8AC3E}">
        <p14:creationId xmlns:p14="http://schemas.microsoft.com/office/powerpoint/2010/main" val="166804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229533303"/>
              </p:ext>
            </p:extLst>
          </p:nvPr>
        </p:nvGraphicFramePr>
        <p:xfrm>
          <a:off x="422784" y="176990"/>
          <a:ext cx="11582402" cy="6547890"/>
        </p:xfrm>
        <a:graphic>
          <a:graphicData uri="http://schemas.openxmlformats.org/drawingml/2006/table">
            <a:tbl>
              <a:tblPr/>
              <a:tblGrid>
                <a:gridCol w="5624054">
                  <a:extLst>
                    <a:ext uri="{9D8B030D-6E8A-4147-A177-3AD203B41FA5}">
                      <a16:colId xmlns:a16="http://schemas.microsoft.com/office/drawing/2014/main" val="595757987"/>
                    </a:ext>
                  </a:extLst>
                </a:gridCol>
                <a:gridCol w="5958348">
                  <a:extLst>
                    <a:ext uri="{9D8B030D-6E8A-4147-A177-3AD203B41FA5}">
                      <a16:colId xmlns:a16="http://schemas.microsoft.com/office/drawing/2014/main" val="3988256327"/>
                    </a:ext>
                  </a:extLst>
                </a:gridCol>
              </a:tblGrid>
              <a:tr h="3815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en-US" sz="1400" b="1" dirty="0">
                          <a:solidFill>
                            <a:schemeClr val="bg1"/>
                          </a:solidFill>
                          <a:latin typeface="標楷體" panose="03000509000000000000" pitchFamily="65" charset="-120"/>
                          <a:ea typeface="標楷體" panose="03000509000000000000" pitchFamily="65" charset="-120"/>
                        </a:rPr>
                        <a:t>溝通</a:t>
                      </a:r>
                      <a:r>
                        <a:rPr lang="en-US" altLang="zh-TW" sz="1400" b="1" dirty="0">
                          <a:solidFill>
                            <a:schemeClr val="bg1"/>
                          </a:solidFill>
                          <a:latin typeface="標楷體" panose="03000509000000000000" pitchFamily="65" charset="-120"/>
                          <a:ea typeface="標楷體" panose="03000509000000000000" pitchFamily="65" charset="-120"/>
                        </a:rPr>
                        <a:t>Communications (RS.CO)</a:t>
                      </a:r>
                      <a:r>
                        <a:rPr lang="en-US" altLang="zh-TW" sz="1400" b="1" i="0" u="none" strike="noStrike" dirty="0">
                          <a:solidFill>
                            <a:schemeClr val="bg1"/>
                          </a:solidFill>
                          <a:effectLst/>
                          <a:latin typeface="標楷體" panose="03000509000000000000" pitchFamily="65" charset="-120"/>
                          <a:ea typeface="標楷體" panose="03000509000000000000" pitchFamily="65" charset="-120"/>
                        </a:rPr>
                        <a:t>:</a:t>
                      </a: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400" b="1" i="0" u="none" strike="noStrike" dirty="0">
                          <a:solidFill>
                            <a:schemeClr val="bg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385499942"/>
                  </a:ext>
                </a:extLst>
              </a:tr>
              <a:tr h="236381">
                <a:tc rowSpan="5">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RS.CO-1: Personnel know their roles and order of operations when a response is needed</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當需要回應時，人員知道自己的角色和操作順序</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 CSC 19</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313311877"/>
                  </a:ext>
                </a:extLst>
              </a:tr>
              <a:tr h="236381">
                <a:tc vMerge="1">
                  <a:txBody>
                    <a:bodyPr/>
                    <a:lstStyle/>
                    <a:p>
                      <a:endParaRPr lang="zh-TW" altLang="en-US"/>
                    </a:p>
                  </a:txBody>
                  <a:tcPr/>
                </a:tc>
                <a:tc>
                  <a:txBody>
                    <a:bodyPr/>
                    <a:lstStyle/>
                    <a:p>
                      <a:pPr algn="l" fontAlgn="ctr"/>
                      <a:r>
                        <a:rPr lang="pt-BR" sz="1200" b="1" i="0" u="none" strike="noStrike" dirty="0">
                          <a:solidFill>
                            <a:srgbClr val="000000"/>
                          </a:solidFill>
                          <a:effectLst/>
                          <a:latin typeface="標楷體" panose="03000509000000000000" pitchFamily="65" charset="-120"/>
                          <a:ea typeface="標楷體" panose="03000509000000000000" pitchFamily="65" charset="-120"/>
                        </a:rPr>
                        <a:t>·       COBIT 5 EDM03.02, APO01.02, APO12.03</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297595414"/>
                  </a:ext>
                </a:extLst>
              </a:tr>
              <a:tr h="236381">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4.3.4.5.2, 4.3.4.5.3, 4.3.4.5.4</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99993410"/>
                  </a:ext>
                </a:extLst>
              </a:tr>
              <a:tr h="236381">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A.6.1.1, A.7.2.2, A.16.1.1 </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56737272"/>
                  </a:ext>
                </a:extLst>
              </a:tr>
              <a:tr h="236381">
                <a:tc vMerge="1">
                  <a:txBody>
                    <a:bodyPr/>
                    <a:lstStyle/>
                    <a:p>
                      <a:endParaRPr lang="zh-TW" altLang="en-US"/>
                    </a:p>
                  </a:txBody>
                  <a:tcPr/>
                </a:tc>
                <a:tc>
                  <a:txBody>
                    <a:bodyPr/>
                    <a:lstStyle/>
                    <a:p>
                      <a:pPr algn="l" fontAlgn="ctr"/>
                      <a:r>
                        <a:rPr lang="pt-BR" sz="1200" b="1" i="0" u="none" strike="noStrike" dirty="0">
                          <a:solidFill>
                            <a:srgbClr val="000000"/>
                          </a:solidFill>
                          <a:effectLst/>
                          <a:latin typeface="標楷體" panose="03000509000000000000" pitchFamily="65" charset="-120"/>
                          <a:ea typeface="標楷體" panose="03000509000000000000" pitchFamily="65" charset="-120"/>
                        </a:rPr>
                        <a:t>·       NIST SP 800-53 Rev. 4 CP-2, CP-3, IR-3, IR-8</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28208932"/>
                  </a:ext>
                </a:extLst>
              </a:tr>
              <a:tr h="236381">
                <a:tc rowSpan="5">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RS.CO-2: Incidents are reported consistent with established criteria</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依照既定標準報告事件</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 CSC 19</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77853639"/>
                  </a:ext>
                </a:extLst>
              </a:tr>
              <a:tr h="236381">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DSS01.03</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892014610"/>
                  </a:ext>
                </a:extLst>
              </a:tr>
              <a:tr h="236381">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4.3.4.5.5 </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95175189"/>
                  </a:ext>
                </a:extLst>
              </a:tr>
              <a:tr h="236381">
                <a:tc vMerge="1">
                  <a:txBody>
                    <a:bodyPr/>
                    <a:lstStyle/>
                    <a:p>
                      <a:endParaRPr lang="zh-TW" altLang="en-US"/>
                    </a:p>
                  </a:txBody>
                  <a:tcPr/>
                </a:tc>
                <a:tc>
                  <a:txBody>
                    <a:bodyPr/>
                    <a:lstStyle/>
                    <a:p>
                      <a:pPr algn="l" fontAlgn="ctr"/>
                      <a:r>
                        <a:rPr lang="en-US" sz="1200" b="1" i="0" u="none" strike="noStrike" dirty="0">
                          <a:solidFill>
                            <a:srgbClr val="FF0000"/>
                          </a:solidFill>
                          <a:effectLst/>
                          <a:latin typeface="標楷體" panose="03000509000000000000" pitchFamily="65" charset="-120"/>
                          <a:ea typeface="標楷體" panose="03000509000000000000" pitchFamily="65" charset="-120"/>
                        </a:rPr>
                        <a:t>·       ISO/IEC 27001:2013 A.6.1.3, A.16.1.2</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005444052"/>
                  </a:ext>
                </a:extLst>
              </a:tr>
              <a:tr h="236381">
                <a:tc vMerge="1">
                  <a:txBody>
                    <a:bodyPr/>
                    <a:lstStyle/>
                    <a:p>
                      <a:endParaRPr lang="zh-TW" altLang="en-US"/>
                    </a:p>
                  </a:txBody>
                  <a:tcPr/>
                </a:tc>
                <a:tc>
                  <a:txBody>
                    <a:bodyPr/>
                    <a:lstStyle/>
                    <a:p>
                      <a:pPr algn="l" fontAlgn="ctr"/>
                      <a:r>
                        <a:rPr lang="pt-BR" sz="1200" b="1" i="0" u="none" strike="noStrike">
                          <a:solidFill>
                            <a:srgbClr val="000000"/>
                          </a:solidFill>
                          <a:effectLst/>
                          <a:latin typeface="標楷體" panose="03000509000000000000" pitchFamily="65" charset="-120"/>
                          <a:ea typeface="標楷體" panose="03000509000000000000" pitchFamily="65" charset="-120"/>
                        </a:rPr>
                        <a:t>·       NIST SP 800-53 Rev. 4 AU-6, IR-6, IR-8</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11486551"/>
                  </a:ext>
                </a:extLst>
              </a:tr>
              <a:tr h="236381">
                <a:tc rowSpan="5">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RS.CO-3: Information is shared consistent with response plans</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根據響應計劃共享訊息</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 CSC 19</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836989093"/>
                  </a:ext>
                </a:extLst>
              </a:tr>
              <a:tr h="236381">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DSS03.04</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000454353"/>
                  </a:ext>
                </a:extLst>
              </a:tr>
              <a:tr h="236381">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4.3.4.5.2</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81600109"/>
                  </a:ext>
                </a:extLst>
              </a:tr>
              <a:tr h="236381">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A.16.1.2, Clause 7.4, Clause 16.1.2</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086256746"/>
                  </a:ext>
                </a:extLst>
              </a:tr>
              <a:tr h="389996">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 Rev. 4 CA-2, CA-7, CP-2, IR-4, IR-8, PE-6, RA-5, SI-4 </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925994931"/>
                  </a:ext>
                </a:extLst>
              </a:tr>
              <a:tr h="236381">
                <a:tc rowSpan="5">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RS.CO-4: Coordination with stakeholders occurs consistent with response plans</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與利害關係人的協調與應變計畫保持一致</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 CSC 19</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870292015"/>
                  </a:ext>
                </a:extLst>
              </a:tr>
              <a:tr h="236381">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DSS03.04</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640886155"/>
                  </a:ext>
                </a:extLst>
              </a:tr>
              <a:tr h="236381">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4.3.4.5.5</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692082765"/>
                  </a:ext>
                </a:extLst>
              </a:tr>
              <a:tr h="236381">
                <a:tc vMerge="1">
                  <a:txBody>
                    <a:bodyPr/>
                    <a:lstStyle/>
                    <a:p>
                      <a:endParaRPr lang="zh-TW" altLang="en-US"/>
                    </a:p>
                  </a:txBody>
                  <a:tcPr/>
                </a:tc>
                <a:tc>
                  <a:txBody>
                    <a:bodyPr/>
                    <a:lstStyle/>
                    <a:p>
                      <a:pPr algn="l" fontAlgn="ctr"/>
                      <a:r>
                        <a:rPr lang="en-US" sz="1200" b="1" i="0" u="none" strike="noStrike" dirty="0">
                          <a:solidFill>
                            <a:srgbClr val="FF0000"/>
                          </a:solidFill>
                          <a:effectLst/>
                          <a:latin typeface="標楷體" panose="03000509000000000000" pitchFamily="65" charset="-120"/>
                          <a:ea typeface="標楷體" panose="03000509000000000000" pitchFamily="65" charset="-120"/>
                        </a:rPr>
                        <a:t>·       ISO/IEC 27001:2013 Clause 7.4</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098477014"/>
                  </a:ext>
                </a:extLst>
              </a:tr>
              <a:tr h="236381">
                <a:tc vMerge="1">
                  <a:txBody>
                    <a:bodyPr/>
                    <a:lstStyle/>
                    <a:p>
                      <a:endParaRPr lang="zh-TW" altLang="en-US"/>
                    </a:p>
                  </a:txBody>
                  <a:tcPr/>
                </a:tc>
                <a:tc>
                  <a:txBody>
                    <a:bodyPr/>
                    <a:lstStyle/>
                    <a:p>
                      <a:pPr algn="l" fontAlgn="ctr"/>
                      <a:r>
                        <a:rPr lang="pt-BR" sz="1200" b="1" i="0" u="none" strike="noStrike" dirty="0">
                          <a:solidFill>
                            <a:srgbClr val="000000"/>
                          </a:solidFill>
                          <a:effectLst/>
                          <a:latin typeface="標楷體" panose="03000509000000000000" pitchFamily="65" charset="-120"/>
                          <a:ea typeface="標楷體" panose="03000509000000000000" pitchFamily="65" charset="-120"/>
                        </a:rPr>
                        <a:t>·       NIST SP 800-53 Rev. 4 CP-2, IR-4, IR-8</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10578429"/>
                  </a:ext>
                </a:extLst>
              </a:tr>
              <a:tr h="236381">
                <a:tc rowSpan="4">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RS.CO-5: Voluntary information sharing occurs with external stakeholders to achieve broader cybersecurity situational awareness </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與外部利害關係人自願分享訊息，以實現更廣泛的網路安全態勢感知</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 CSC 19</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970652011"/>
                  </a:ext>
                </a:extLst>
              </a:tr>
              <a:tr h="236381">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BAI08.04</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631900183"/>
                  </a:ext>
                </a:extLst>
              </a:tr>
              <a:tr h="236381">
                <a:tc vMerge="1">
                  <a:txBody>
                    <a:bodyPr/>
                    <a:lstStyle/>
                    <a:p>
                      <a:endParaRPr lang="zh-TW" altLang="en-US"/>
                    </a:p>
                  </a:txBody>
                  <a:tcPr/>
                </a:tc>
                <a:tc>
                  <a:txBody>
                    <a:bodyPr/>
                    <a:lstStyle/>
                    <a:p>
                      <a:pPr algn="l" fontAlgn="ctr"/>
                      <a:r>
                        <a:rPr lang="en-US" sz="1200" b="1" i="0" u="none" strike="noStrike" dirty="0">
                          <a:solidFill>
                            <a:srgbClr val="FF0000"/>
                          </a:solidFill>
                          <a:effectLst/>
                          <a:latin typeface="標楷體" panose="03000509000000000000" pitchFamily="65" charset="-120"/>
                          <a:ea typeface="標楷體" panose="03000509000000000000" pitchFamily="65" charset="-120"/>
                        </a:rPr>
                        <a:t>·       ISO/IEC 27001:2013 A.6.1.4</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373274162"/>
                  </a:ext>
                </a:extLst>
              </a:tr>
              <a:tr h="575959">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 Rev. 4 SI-5, PM-15</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028403677"/>
                  </a:ext>
                </a:extLst>
              </a:tr>
            </a:tbl>
          </a:graphicData>
        </a:graphic>
      </p:graphicFrame>
    </p:spTree>
    <p:extLst>
      <p:ext uri="{BB962C8B-B14F-4D97-AF65-F5344CB8AC3E}">
        <p14:creationId xmlns:p14="http://schemas.microsoft.com/office/powerpoint/2010/main" val="110947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127678685"/>
              </p:ext>
            </p:extLst>
          </p:nvPr>
        </p:nvGraphicFramePr>
        <p:xfrm>
          <a:off x="363795" y="462122"/>
          <a:ext cx="11661056" cy="5737263"/>
        </p:xfrm>
        <a:graphic>
          <a:graphicData uri="http://schemas.openxmlformats.org/drawingml/2006/table">
            <a:tbl>
              <a:tblPr/>
              <a:tblGrid>
                <a:gridCol w="6298963">
                  <a:extLst>
                    <a:ext uri="{9D8B030D-6E8A-4147-A177-3AD203B41FA5}">
                      <a16:colId xmlns:a16="http://schemas.microsoft.com/office/drawing/2014/main" val="1428868272"/>
                    </a:ext>
                  </a:extLst>
                </a:gridCol>
                <a:gridCol w="5362093">
                  <a:extLst>
                    <a:ext uri="{9D8B030D-6E8A-4147-A177-3AD203B41FA5}">
                      <a16:colId xmlns:a16="http://schemas.microsoft.com/office/drawing/2014/main" val="865195493"/>
                    </a:ext>
                  </a:extLst>
                </a:gridCol>
              </a:tblGrid>
              <a:tr h="274067">
                <a:tc>
                  <a:txBody>
                    <a:bodyPr/>
                    <a:lstStyle/>
                    <a:p>
                      <a:pPr algn="ctr" fontAlgn="ctr"/>
                      <a:r>
                        <a:rPr lang="zh-TW" altLang="en-US" sz="1400" b="1" i="0" u="none" strike="noStrike" dirty="0">
                          <a:solidFill>
                            <a:srgbClr val="FFFFFF"/>
                          </a:solidFill>
                          <a:effectLst/>
                          <a:latin typeface="標楷體" panose="03000509000000000000" pitchFamily="65" charset="-120"/>
                          <a:ea typeface="標楷體" panose="03000509000000000000" pitchFamily="65" charset="-120"/>
                        </a:rPr>
                        <a:t>資產管理</a:t>
                      </a:r>
                      <a:r>
                        <a:rPr lang="en-US" sz="1400" b="1" i="0" u="none" strike="noStrike" dirty="0">
                          <a:solidFill>
                            <a:srgbClr val="FFFFFF"/>
                          </a:solidFill>
                          <a:effectLst/>
                          <a:latin typeface="標楷體" panose="03000509000000000000" pitchFamily="65" charset="-120"/>
                          <a:ea typeface="標楷體" panose="03000509000000000000" pitchFamily="65" charset="-120"/>
                        </a:rPr>
                        <a:t>Asset Management(ID.AM):</a:t>
                      </a:r>
                      <a:r>
                        <a:rPr lang="zh-TW" altLang="en-US" sz="14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4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4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4163099732"/>
                  </a:ext>
                </a:extLst>
              </a:tr>
              <a:tr h="274067">
                <a:tc rowSpan="6">
                  <a:txBody>
                    <a:bodyPr/>
                    <a:lstStyle/>
                    <a:p>
                      <a:pPr algn="l" fontAlgn="ctr"/>
                      <a:r>
                        <a:rPr lang="en-US" sz="2000" b="1" i="0" u="none" strike="noStrike" dirty="0">
                          <a:solidFill>
                            <a:srgbClr val="000000"/>
                          </a:solidFill>
                          <a:effectLst/>
                          <a:latin typeface="標楷體" panose="03000509000000000000" pitchFamily="65" charset="-120"/>
                          <a:ea typeface="標楷體" panose="03000509000000000000" pitchFamily="65" charset="-120"/>
                        </a:rPr>
                        <a:t>ID.AM-1: Physical devices and systems within the organization are inventoried</a:t>
                      </a:r>
                    </a:p>
                    <a:p>
                      <a:pPr algn="l" fontAlgn="ctr"/>
                      <a:r>
                        <a:rPr lang="zh-TW" altLang="en-US" sz="2000" b="0" i="0" kern="1200" dirty="0">
                          <a:solidFill>
                            <a:schemeClr val="tx1"/>
                          </a:solidFill>
                          <a:effectLst/>
                          <a:latin typeface="標楷體" panose="03000509000000000000" pitchFamily="65" charset="-120"/>
                          <a:ea typeface="標楷體" panose="03000509000000000000" pitchFamily="65" charset="-120"/>
                          <a:cs typeface="+mn-cs"/>
                        </a:rPr>
                        <a:t>組織的實體設備和系統已清點實體裝置的清查</a:t>
                      </a:r>
                    </a:p>
                    <a:p>
                      <a:pPr algn="l" fontAlgn="ctr"/>
                      <a:endParaRPr lang="en-US" sz="20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CIS CSC 1</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535228376"/>
                  </a:ext>
                </a:extLst>
              </a:tr>
              <a:tr h="274067">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COBIT 5 BAI09.01, BAI09.02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98115662"/>
                  </a:ext>
                </a:extLst>
              </a:tr>
              <a:tr h="274067">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62443-2-1:2009 4.2.3.4</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56118247"/>
                  </a:ext>
                </a:extLst>
              </a:tr>
              <a:tr h="274067">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62443-3-3:2013 SR 7.8</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760009955"/>
                  </a:ext>
                </a:extLst>
              </a:tr>
              <a:tr h="274067">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a:t>
                      </a:r>
                      <a:r>
                        <a:rPr lang="en-US" sz="1400" b="1" i="0" u="none" strike="noStrike" dirty="0">
                          <a:solidFill>
                            <a:srgbClr val="FF0000"/>
                          </a:solidFill>
                          <a:effectLst/>
                          <a:latin typeface="標楷體" panose="03000509000000000000" pitchFamily="65" charset="-120"/>
                          <a:ea typeface="標楷體" panose="03000509000000000000" pitchFamily="65" charset="-120"/>
                        </a:rPr>
                        <a:t>       ISO/IEC 27001:2013 A.8.1.1, A.8.1.2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386296037"/>
                  </a:ext>
                </a:extLst>
              </a:tr>
              <a:tr h="274067">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 Rev. 4 CM-8, PM-5</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57093027"/>
                  </a:ext>
                </a:extLst>
              </a:tr>
              <a:tr h="274067">
                <a:tc rowSpan="6">
                  <a:txBody>
                    <a:bodyPr/>
                    <a:lstStyle/>
                    <a:p>
                      <a:pPr algn="l" fontAlgn="ctr"/>
                      <a:r>
                        <a:rPr lang="en-US" sz="2000" b="1" i="0" u="none" strike="noStrike" dirty="0">
                          <a:solidFill>
                            <a:srgbClr val="000000"/>
                          </a:solidFill>
                          <a:effectLst/>
                          <a:latin typeface="標楷體" panose="03000509000000000000" pitchFamily="65" charset="-120"/>
                          <a:ea typeface="標楷體" panose="03000509000000000000" pitchFamily="65" charset="-120"/>
                        </a:rPr>
                        <a:t>ID.AM-2: Software platforms and applications within the organization are inventoried</a:t>
                      </a:r>
                    </a:p>
                    <a:p>
                      <a:pPr algn="l" fontAlgn="ctr"/>
                      <a:r>
                        <a:rPr lang="zh-TW" altLang="en-US" sz="2000" b="0" i="0" kern="1200" dirty="0">
                          <a:solidFill>
                            <a:schemeClr val="tx1"/>
                          </a:solidFill>
                          <a:effectLst/>
                          <a:latin typeface="標楷體" panose="03000509000000000000" pitchFamily="65" charset="-120"/>
                          <a:ea typeface="標楷體" panose="03000509000000000000" pitchFamily="65" charset="-120"/>
                          <a:cs typeface="+mn-cs"/>
                        </a:rPr>
                        <a:t>清點組織的軟體平臺</a:t>
                      </a:r>
                      <a:r>
                        <a:rPr lang="en-US" altLang="zh-TW" sz="2000" b="0" i="0" kern="1200" dirty="0">
                          <a:solidFill>
                            <a:schemeClr val="tx1"/>
                          </a:solidFill>
                          <a:effectLst/>
                          <a:latin typeface="標楷體" panose="03000509000000000000" pitchFamily="65" charset="-120"/>
                          <a:ea typeface="標楷體" panose="03000509000000000000" pitchFamily="65" charset="-120"/>
                          <a:cs typeface="+mn-cs"/>
                        </a:rPr>
                        <a:t>(</a:t>
                      </a:r>
                      <a:r>
                        <a:rPr lang="zh-TW" altLang="en-US" sz="2000" b="0" i="0" kern="1200" dirty="0">
                          <a:solidFill>
                            <a:schemeClr val="tx1"/>
                          </a:solidFill>
                          <a:effectLst/>
                          <a:latin typeface="標楷體" panose="03000509000000000000" pitchFamily="65" charset="-120"/>
                          <a:ea typeface="標楷體" panose="03000509000000000000" pitchFamily="65" charset="-120"/>
                          <a:cs typeface="+mn-cs"/>
                        </a:rPr>
                        <a:t>作業系統 </a:t>
                      </a:r>
                      <a:r>
                        <a:rPr lang="en-US" altLang="zh-TW" sz="2000" b="0" i="0" kern="1200" dirty="0">
                          <a:solidFill>
                            <a:schemeClr val="tx1"/>
                          </a:solidFill>
                          <a:effectLst/>
                          <a:latin typeface="標楷體" panose="03000509000000000000" pitchFamily="65" charset="-120"/>
                          <a:ea typeface="標楷體" panose="03000509000000000000" pitchFamily="65" charset="-120"/>
                          <a:cs typeface="+mn-cs"/>
                        </a:rPr>
                        <a:t>windows SERVER 2022? …)</a:t>
                      </a:r>
                      <a:r>
                        <a:rPr lang="zh-TW" altLang="en-US" sz="2000" b="0" i="0" kern="1200" dirty="0">
                          <a:solidFill>
                            <a:schemeClr val="tx1"/>
                          </a:solidFill>
                          <a:effectLst/>
                          <a:latin typeface="標楷體" panose="03000509000000000000" pitchFamily="65" charset="-120"/>
                          <a:ea typeface="標楷體" panose="03000509000000000000" pitchFamily="65" charset="-120"/>
                          <a:cs typeface="+mn-cs"/>
                        </a:rPr>
                        <a:t>和應用程式</a:t>
                      </a:r>
                      <a:r>
                        <a:rPr lang="en-US" altLang="zh-TW" sz="2000" b="0" i="0" kern="1200" dirty="0">
                          <a:solidFill>
                            <a:schemeClr val="tx1"/>
                          </a:solidFill>
                          <a:effectLst/>
                          <a:latin typeface="標楷體" panose="03000509000000000000" pitchFamily="65" charset="-120"/>
                          <a:ea typeface="標楷體" panose="03000509000000000000" pitchFamily="65" charset="-120"/>
                          <a:cs typeface="+mn-cs"/>
                        </a:rPr>
                        <a:t>(</a:t>
                      </a:r>
                      <a:r>
                        <a:rPr lang="en-US" altLang="zh-TW" sz="2000" b="0" i="0" kern="1200" dirty="0" err="1">
                          <a:solidFill>
                            <a:schemeClr val="tx1"/>
                          </a:solidFill>
                          <a:effectLst/>
                          <a:latin typeface="標楷體" panose="03000509000000000000" pitchFamily="65" charset="-120"/>
                          <a:ea typeface="標楷體" panose="03000509000000000000" pitchFamily="65" charset="-120"/>
                          <a:cs typeface="+mn-cs"/>
                        </a:rPr>
                        <a:t>web:asp.net</a:t>
                      </a:r>
                      <a:r>
                        <a:rPr lang="en-US" altLang="zh-TW" sz="2000" b="0" i="0" kern="1200" dirty="0">
                          <a:solidFill>
                            <a:schemeClr val="tx1"/>
                          </a:solidFill>
                          <a:effectLst/>
                          <a:latin typeface="標楷體" panose="03000509000000000000" pitchFamily="65" charset="-120"/>
                          <a:ea typeface="標楷體" panose="03000509000000000000" pitchFamily="65" charset="-120"/>
                          <a:cs typeface="+mn-cs"/>
                        </a:rPr>
                        <a:t>)</a:t>
                      </a:r>
                      <a:r>
                        <a:rPr lang="zh-TW" altLang="en-US" sz="2000" b="0" i="0" kern="1200" dirty="0">
                          <a:solidFill>
                            <a:schemeClr val="tx1"/>
                          </a:solidFill>
                          <a:effectLst/>
                          <a:latin typeface="標楷體" panose="03000509000000000000" pitchFamily="65" charset="-120"/>
                          <a:ea typeface="標楷體" panose="03000509000000000000" pitchFamily="65" charset="-120"/>
                          <a:cs typeface="+mn-cs"/>
                        </a:rPr>
                        <a:t>軟體平臺與應用程式的盤點</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CIS CSC 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438935527"/>
                  </a:ext>
                </a:extLst>
              </a:tr>
              <a:tr h="274067">
                <a:tc vMerge="1">
                  <a:txBody>
                    <a:bodyPr/>
                    <a:lstStyle/>
                    <a:p>
                      <a:endParaRPr lang="zh-TW" altLang="en-US"/>
                    </a:p>
                  </a:txBody>
                  <a:tcPr/>
                </a:tc>
                <a:tc>
                  <a:txBody>
                    <a:bodyPr/>
                    <a:lstStyle/>
                    <a:p>
                      <a:pPr algn="l" fontAlgn="ctr"/>
                      <a:r>
                        <a:rPr lang="pt-BR" sz="1400" b="1" i="0" u="none" strike="noStrike" dirty="0">
                          <a:solidFill>
                            <a:srgbClr val="000000"/>
                          </a:solidFill>
                          <a:effectLst/>
                          <a:latin typeface="標楷體" panose="03000509000000000000" pitchFamily="65" charset="-120"/>
                          <a:ea typeface="標楷體" panose="03000509000000000000" pitchFamily="65" charset="-120"/>
                        </a:rPr>
                        <a:t>·       COBIT 5 BAI09.01, BAI09.02, BAI09.05</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871279199"/>
                  </a:ext>
                </a:extLst>
              </a:tr>
              <a:tr h="274067">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62443-2-1:2009 4.2.3.4</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04484160"/>
                  </a:ext>
                </a:extLst>
              </a:tr>
              <a:tr h="274067">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62443-3-3:2013 SR 7.8</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194348663"/>
                  </a:ext>
                </a:extLst>
              </a:tr>
              <a:tr h="274067">
                <a:tc vMerge="1">
                  <a:txBody>
                    <a:bodyPr/>
                    <a:lstStyle/>
                    <a:p>
                      <a:endParaRPr lang="zh-TW" altLang="en-US"/>
                    </a:p>
                  </a:txBody>
                  <a:tcPr/>
                </a:tc>
                <a:tc>
                  <a:txBody>
                    <a:bodyPr/>
                    <a:lstStyle/>
                    <a:p>
                      <a:pPr algn="l" fontAlgn="ctr"/>
                      <a:r>
                        <a:rPr lang="it-IT" sz="1400" b="1" i="0" u="none" strike="noStrike" dirty="0">
                          <a:solidFill>
                            <a:srgbClr val="000000"/>
                          </a:solidFill>
                          <a:effectLst/>
                          <a:latin typeface="標楷體" panose="03000509000000000000" pitchFamily="65" charset="-120"/>
                          <a:ea typeface="標楷體" panose="03000509000000000000" pitchFamily="65" charset="-120"/>
                        </a:rPr>
                        <a:t>·       </a:t>
                      </a:r>
                      <a:r>
                        <a:rPr lang="it-IT" sz="1400" b="1" i="0" u="none" strike="noStrike" dirty="0">
                          <a:solidFill>
                            <a:srgbClr val="FF0000"/>
                          </a:solidFill>
                          <a:effectLst/>
                          <a:latin typeface="標楷體" panose="03000509000000000000" pitchFamily="65" charset="-120"/>
                          <a:ea typeface="標楷體" panose="03000509000000000000" pitchFamily="65" charset="-120"/>
                        </a:rPr>
                        <a:t>ISO/IEC 27001:2013 A.8.1.1,A.8.1.2, </a:t>
                      </a:r>
                      <a:r>
                        <a:rPr lang="zh-TW" altLang="en-US" sz="1400" b="1" i="0" u="none" strike="noStrike" dirty="0">
                          <a:solidFill>
                            <a:srgbClr val="FF0000"/>
                          </a:solidFill>
                          <a:effectLst/>
                          <a:latin typeface="標楷體" panose="03000509000000000000" pitchFamily="65" charset="-120"/>
                          <a:ea typeface="標楷體" panose="03000509000000000000" pitchFamily="65" charset="-120"/>
                        </a:rPr>
                        <a:t>  </a:t>
                      </a:r>
                      <a:r>
                        <a:rPr lang="it-IT" sz="1400" b="1" i="0" u="none" strike="noStrike" dirty="0">
                          <a:solidFill>
                            <a:srgbClr val="FF0000"/>
                          </a:solidFill>
                          <a:effectLst/>
                          <a:latin typeface="標楷體" panose="03000509000000000000" pitchFamily="65" charset="-120"/>
                          <a:ea typeface="標楷體" panose="03000509000000000000" pitchFamily="65" charset="-120"/>
                        </a:rPr>
                        <a:t>A.12.5.1</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860802626"/>
                  </a:ext>
                </a:extLst>
              </a:tr>
              <a:tr h="274067">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 Rev. 4 CM-8, PM-5</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40008995"/>
                  </a:ext>
                </a:extLst>
              </a:tr>
              <a:tr h="274067">
                <a:tc rowSpan="5">
                  <a:txBody>
                    <a:bodyPr/>
                    <a:lstStyle/>
                    <a:p>
                      <a:pPr algn="l" fontAlgn="ctr"/>
                      <a:r>
                        <a:rPr lang="en-US" sz="2000" b="1" i="0" u="none" strike="noStrike" dirty="0">
                          <a:solidFill>
                            <a:srgbClr val="000000"/>
                          </a:solidFill>
                          <a:effectLst/>
                          <a:latin typeface="標楷體" panose="03000509000000000000" pitchFamily="65" charset="-120"/>
                          <a:ea typeface="標楷體" panose="03000509000000000000" pitchFamily="65" charset="-120"/>
                        </a:rPr>
                        <a:t>ID.AM-3: Organizational communication and data flows are mapped</a:t>
                      </a:r>
                    </a:p>
                    <a:p>
                      <a:pPr marL="0" marR="0" indent="0" algn="l" defTabSz="914400" rtl="0" eaLnBrk="1" fontAlgn="ctr" latinLnBrk="0" hangingPunct="1">
                        <a:lnSpc>
                          <a:spcPct val="100000"/>
                        </a:lnSpc>
                        <a:spcBef>
                          <a:spcPts val="0"/>
                        </a:spcBef>
                        <a:spcAft>
                          <a:spcPts val="0"/>
                        </a:spcAft>
                        <a:buClrTx/>
                        <a:buSzTx/>
                        <a:buFontTx/>
                        <a:buNone/>
                        <a:tabLst/>
                        <a:defRPr/>
                      </a:pPr>
                      <a:r>
                        <a:rPr lang="zh-TW" altLang="en-US" sz="2000" b="0" i="0" kern="1200" dirty="0">
                          <a:solidFill>
                            <a:schemeClr val="tx1"/>
                          </a:solidFill>
                          <a:effectLst/>
                          <a:latin typeface="標楷體" panose="03000509000000000000" pitchFamily="65" charset="-120"/>
                          <a:ea typeface="標楷體" panose="03000509000000000000" pitchFamily="65" charset="-120"/>
                          <a:cs typeface="+mn-cs"/>
                        </a:rPr>
                        <a:t>組織通信</a:t>
                      </a:r>
                      <a:r>
                        <a:rPr lang="en-US" altLang="zh-TW" sz="2000" b="0" i="0" kern="1200" dirty="0">
                          <a:solidFill>
                            <a:schemeClr val="tx1"/>
                          </a:solidFill>
                          <a:effectLst/>
                          <a:latin typeface="標楷體" panose="03000509000000000000" pitchFamily="65" charset="-120"/>
                          <a:ea typeface="標楷體" panose="03000509000000000000" pitchFamily="65" charset="-120"/>
                          <a:cs typeface="+mn-cs"/>
                        </a:rPr>
                        <a:t>(VPN)</a:t>
                      </a:r>
                      <a:r>
                        <a:rPr lang="zh-TW" altLang="en-US" sz="2000" b="0" i="0" kern="1200" dirty="0">
                          <a:solidFill>
                            <a:schemeClr val="tx1"/>
                          </a:solidFill>
                          <a:effectLst/>
                          <a:latin typeface="標楷體" panose="03000509000000000000" pitchFamily="65" charset="-120"/>
                          <a:ea typeface="標楷體" panose="03000509000000000000" pitchFamily="65" charset="-120"/>
                          <a:cs typeface="+mn-cs"/>
                        </a:rPr>
                        <a:t>和資料流已映射</a:t>
                      </a:r>
                      <a:r>
                        <a:rPr lang="en-US" altLang="zh-TW" sz="2000" b="0" i="0" kern="1200" dirty="0">
                          <a:solidFill>
                            <a:schemeClr val="tx1"/>
                          </a:solidFill>
                          <a:effectLst/>
                          <a:latin typeface="標楷體" panose="03000509000000000000" pitchFamily="65" charset="-120"/>
                          <a:ea typeface="標楷體" panose="03000509000000000000" pitchFamily="65" charset="-120"/>
                          <a:cs typeface="+mn-cs"/>
                        </a:rPr>
                        <a:t>|</a:t>
                      </a:r>
                      <a:r>
                        <a:rPr lang="zh-TW" altLang="en-US" sz="2000" b="0" i="0" kern="1200" dirty="0">
                          <a:solidFill>
                            <a:schemeClr val="tx1"/>
                          </a:solidFill>
                          <a:effectLst/>
                          <a:latin typeface="標楷體" panose="03000509000000000000" pitchFamily="65" charset="-120"/>
                          <a:ea typeface="標楷體" panose="03000509000000000000" pitchFamily="65" charset="-120"/>
                          <a:cs typeface="+mn-cs"/>
                        </a:rPr>
                        <a:t>對應資料流量的管理</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CIS CSC 12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885423330"/>
                  </a:ext>
                </a:extLst>
              </a:tr>
              <a:tr h="274067">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COBIT 5 DSS05.02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928987775"/>
                  </a:ext>
                </a:extLst>
              </a:tr>
              <a:tr h="274067">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62443-2-1:2009 4.2.3.4</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662338063"/>
                  </a:ext>
                </a:extLst>
              </a:tr>
              <a:tr h="1078124">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a:t>
                      </a:r>
                      <a:r>
                        <a:rPr lang="en-US" sz="1400" b="1" i="0" u="none" strike="noStrike" dirty="0">
                          <a:solidFill>
                            <a:srgbClr val="FF0000"/>
                          </a:solidFill>
                          <a:effectLst/>
                          <a:latin typeface="標楷體" panose="03000509000000000000" pitchFamily="65" charset="-120"/>
                          <a:ea typeface="標楷體" panose="03000509000000000000" pitchFamily="65" charset="-120"/>
                        </a:rPr>
                        <a:t>ISO/IEC 27001:2013 A.13.2.1, Information Transfer Policies and Procedures</a:t>
                      </a:r>
                    </a:p>
                    <a:p>
                      <a:pPr algn="l" fontAlgn="ctr"/>
                      <a:r>
                        <a:rPr lang="zh-TW" altLang="en-US" sz="1400" b="1" i="0" u="none" strike="noStrike" dirty="0">
                          <a:solidFill>
                            <a:srgbClr val="FF0000"/>
                          </a:solidFill>
                          <a:effectLst/>
                          <a:latin typeface="標楷體" panose="03000509000000000000" pitchFamily="65" charset="-120"/>
                          <a:ea typeface="標楷體" panose="03000509000000000000" pitchFamily="65" charset="-120"/>
                        </a:rPr>
                        <a:t>                                             </a:t>
                      </a:r>
                      <a:r>
                        <a:rPr lang="en-US" sz="1400" b="1" i="0" u="none" strike="noStrike" dirty="0">
                          <a:solidFill>
                            <a:srgbClr val="FF0000"/>
                          </a:solidFill>
                          <a:effectLst/>
                          <a:latin typeface="標楷體" panose="03000509000000000000" pitchFamily="65" charset="-120"/>
                          <a:ea typeface="標楷體" panose="03000509000000000000" pitchFamily="65" charset="-120"/>
                        </a:rPr>
                        <a:t>A.13.2.2</a:t>
                      </a:r>
                      <a:r>
                        <a:rPr lang="zh-TW" altLang="en-US" sz="1400" b="1" i="0" u="none" strike="noStrike" dirty="0">
                          <a:solidFill>
                            <a:srgbClr val="FF0000"/>
                          </a:solidFill>
                          <a:effectLst/>
                          <a:latin typeface="標楷體" panose="03000509000000000000" pitchFamily="65" charset="-120"/>
                          <a:ea typeface="標楷體" panose="03000509000000000000" pitchFamily="65" charset="-120"/>
                        </a:rPr>
                        <a:t>  </a:t>
                      </a:r>
                      <a:r>
                        <a:rPr lang="en-US" altLang="zh-TW" sz="1400" b="1" i="0" u="none" strike="noStrike" dirty="0">
                          <a:solidFill>
                            <a:srgbClr val="FF0000"/>
                          </a:solidFill>
                          <a:effectLst/>
                          <a:latin typeface="標楷體" panose="03000509000000000000" pitchFamily="65" charset="-120"/>
                          <a:ea typeface="標楷體" panose="03000509000000000000" pitchFamily="65" charset="-120"/>
                        </a:rPr>
                        <a:t>Agreements on Information Transfer</a:t>
                      </a:r>
                      <a:endParaRPr lang="en-US" sz="1400" b="1" i="0" u="none" strike="noStrike" dirty="0">
                        <a:solidFill>
                          <a:srgbClr val="FF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66712466"/>
                  </a:ext>
                </a:extLst>
              </a:tr>
              <a:tr h="274067">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 Rev. 4 AC-4, CA-3, CA-9, PL-8</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95938795"/>
                  </a:ext>
                </a:extLst>
              </a:tr>
            </a:tbl>
          </a:graphicData>
        </a:graphic>
      </p:graphicFrame>
    </p:spTree>
    <p:extLst>
      <p:ext uri="{BB962C8B-B14F-4D97-AF65-F5344CB8AC3E}">
        <p14:creationId xmlns:p14="http://schemas.microsoft.com/office/powerpoint/2010/main" val="6197010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6" y="88502"/>
            <a:ext cx="9668969" cy="523220"/>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溝通</a:t>
            </a:r>
            <a:r>
              <a:rPr lang="en-US" altLang="zh-TW" sz="2800" dirty="0">
                <a:latin typeface="標楷體" panose="03000509000000000000" pitchFamily="65" charset="-120"/>
                <a:ea typeface="標楷體" panose="03000509000000000000" pitchFamily="65" charset="-120"/>
              </a:rPr>
              <a:t>Communications (RS.CO):</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511509" y="3429000"/>
            <a:ext cx="11612562" cy="1354217"/>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A.6.1.4</a:t>
            </a:r>
            <a:r>
              <a:rPr lang="zh-TW" altLang="en-US" b="1" dirty="0">
                <a:solidFill>
                  <a:srgbClr val="FF0000"/>
                </a:solidFill>
                <a:latin typeface="標楷體" panose="03000509000000000000" pitchFamily="65" charset="-120"/>
                <a:ea typeface="標楷體" panose="03000509000000000000" pitchFamily="65" charset="-120"/>
              </a:rPr>
              <a:t> </a:t>
            </a:r>
            <a:r>
              <a:rPr lang="en-US" altLang="zh-TW" b="1" dirty="0">
                <a:solidFill>
                  <a:srgbClr val="FF0000"/>
                </a:solidFill>
                <a:latin typeface="標楷體" panose="03000509000000000000" pitchFamily="65" charset="-120"/>
                <a:ea typeface="標楷體" panose="03000509000000000000" pitchFamily="65" charset="-120"/>
              </a:rPr>
              <a:t> </a:t>
            </a:r>
            <a:r>
              <a:rPr lang="en-US" altLang="zh-TW" b="1" dirty="0">
                <a:solidFill>
                  <a:srgbClr val="002060"/>
                </a:solidFill>
                <a:latin typeface="標楷體" panose="03000509000000000000" pitchFamily="65" charset="-120"/>
                <a:ea typeface="標楷體" panose="03000509000000000000" pitchFamily="65" charset="-120"/>
              </a:rPr>
              <a:t>Contact with Special Interest Groups</a:t>
            </a:r>
            <a:r>
              <a:rPr lang="zh-TW" altLang="en-US" b="1" dirty="0">
                <a:solidFill>
                  <a:srgbClr val="002060"/>
                </a:solidFill>
                <a:latin typeface="標楷體" panose="03000509000000000000" pitchFamily="65" charset="-120"/>
                <a:ea typeface="標楷體" panose="03000509000000000000" pitchFamily="65" charset="-120"/>
              </a:rPr>
              <a:t> 與特殊利益團體的聯繫</a:t>
            </a: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也必須與特殊利益團體或其他專業安全論壇和專業協會保持適當的聯繫。在根據您的特定需求調整此控制時，請記住，專業機構、行業組織、論壇和討論組的成員資格均計入此控制。</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重要的是要了解每個團體的性質以及它們成立的目的（例如，其背後是否有商業目的）。</a:t>
            </a:r>
          </a:p>
        </p:txBody>
      </p:sp>
      <p:sp>
        <p:nvSpPr>
          <p:cNvPr id="7" name="矩形 6"/>
          <p:cNvSpPr/>
          <p:nvPr/>
        </p:nvSpPr>
        <p:spPr>
          <a:xfrm>
            <a:off x="2284733" y="6380345"/>
            <a:ext cx="9809178"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https://www.isms.online/iso-27001/annex-a-6-organisation-information-security/</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4210923707"/>
              </p:ext>
            </p:extLst>
          </p:nvPr>
        </p:nvGraphicFramePr>
        <p:xfrm>
          <a:off x="511509" y="1380333"/>
          <a:ext cx="11582402" cy="1666655"/>
        </p:xfrm>
        <a:graphic>
          <a:graphicData uri="http://schemas.openxmlformats.org/drawingml/2006/table">
            <a:tbl>
              <a:tblPr/>
              <a:tblGrid>
                <a:gridCol w="5624054">
                  <a:extLst>
                    <a:ext uri="{9D8B030D-6E8A-4147-A177-3AD203B41FA5}">
                      <a16:colId xmlns:a16="http://schemas.microsoft.com/office/drawing/2014/main" val="595757987"/>
                    </a:ext>
                  </a:extLst>
                </a:gridCol>
                <a:gridCol w="5958348">
                  <a:extLst>
                    <a:ext uri="{9D8B030D-6E8A-4147-A177-3AD203B41FA5}">
                      <a16:colId xmlns:a16="http://schemas.microsoft.com/office/drawing/2014/main" val="3988256327"/>
                    </a:ext>
                  </a:extLst>
                </a:gridCol>
              </a:tblGrid>
              <a:tr h="38155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400" b="1" i="0" u="none" strike="noStrike" dirty="0">
                          <a:solidFill>
                            <a:schemeClr val="bg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385499942"/>
                  </a:ext>
                </a:extLst>
              </a:tr>
              <a:tr h="236381">
                <a:tc rowSpan="4">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RS.CO-5: Voluntary information sharing occurs with external stakeholders to achieve broader cybersecurity situational awareness </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與外部利害關係人自願分享訊息，以實現更廣泛的網路安全態勢感知</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 CSC 19</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970652011"/>
                  </a:ext>
                </a:extLst>
              </a:tr>
              <a:tr h="236381">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BAI08.04</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631900183"/>
                  </a:ext>
                </a:extLst>
              </a:tr>
              <a:tr h="236381">
                <a:tc vMerge="1">
                  <a:txBody>
                    <a:bodyPr/>
                    <a:lstStyle/>
                    <a:p>
                      <a:endParaRPr lang="zh-TW" altLang="en-US"/>
                    </a:p>
                  </a:txBody>
                  <a:tcPr/>
                </a:tc>
                <a:tc>
                  <a:txBody>
                    <a:bodyPr/>
                    <a:lstStyle/>
                    <a:p>
                      <a:pPr algn="l" fontAlgn="ctr"/>
                      <a:r>
                        <a:rPr lang="en-US" sz="1200" b="1" i="0" u="none" strike="noStrike" dirty="0">
                          <a:solidFill>
                            <a:srgbClr val="FF0000"/>
                          </a:solidFill>
                          <a:effectLst/>
                          <a:latin typeface="標楷體" panose="03000509000000000000" pitchFamily="65" charset="-120"/>
                          <a:ea typeface="標楷體" panose="03000509000000000000" pitchFamily="65" charset="-120"/>
                        </a:rPr>
                        <a:t>·       ISO/IEC 27001:2013 A.6.1.4</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373274162"/>
                  </a:ext>
                </a:extLst>
              </a:tr>
              <a:tr h="575959">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 Rev. 4 SI-5, PM-15</a:t>
                      </a:r>
                    </a:p>
                  </a:txBody>
                  <a:tcPr marL="6082" marR="6082" marT="60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028403677"/>
                  </a:ext>
                </a:extLst>
              </a:tr>
            </a:tbl>
          </a:graphicData>
        </a:graphic>
      </p:graphicFrame>
    </p:spTree>
    <p:extLst>
      <p:ext uri="{BB962C8B-B14F-4D97-AF65-F5344CB8AC3E}">
        <p14:creationId xmlns:p14="http://schemas.microsoft.com/office/powerpoint/2010/main" val="1136549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637653729"/>
              </p:ext>
            </p:extLst>
          </p:nvPr>
        </p:nvGraphicFramePr>
        <p:xfrm>
          <a:off x="383458" y="127827"/>
          <a:ext cx="11562736" cy="6511563"/>
        </p:xfrm>
        <a:graphic>
          <a:graphicData uri="http://schemas.openxmlformats.org/drawingml/2006/table">
            <a:tbl>
              <a:tblPr/>
              <a:tblGrid>
                <a:gridCol w="5781368">
                  <a:extLst>
                    <a:ext uri="{9D8B030D-6E8A-4147-A177-3AD203B41FA5}">
                      <a16:colId xmlns:a16="http://schemas.microsoft.com/office/drawing/2014/main" val="3360205692"/>
                    </a:ext>
                  </a:extLst>
                </a:gridCol>
                <a:gridCol w="5781368">
                  <a:extLst>
                    <a:ext uri="{9D8B030D-6E8A-4147-A177-3AD203B41FA5}">
                      <a16:colId xmlns:a16="http://schemas.microsoft.com/office/drawing/2014/main" val="2775717323"/>
                    </a:ext>
                  </a:extLst>
                </a:gridCol>
              </a:tblGrid>
              <a:tr h="29436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en-US" sz="1400" b="1" dirty="0">
                          <a:solidFill>
                            <a:schemeClr val="bg1"/>
                          </a:solidFill>
                          <a:latin typeface="標楷體" panose="03000509000000000000" pitchFamily="65" charset="-120"/>
                          <a:ea typeface="標楷體" panose="03000509000000000000" pitchFamily="65" charset="-120"/>
                        </a:rPr>
                        <a:t>分析</a:t>
                      </a:r>
                      <a:r>
                        <a:rPr lang="en-US" altLang="zh-TW" sz="1400" b="1" dirty="0">
                          <a:solidFill>
                            <a:schemeClr val="bg1"/>
                          </a:solidFill>
                          <a:latin typeface="標楷體" panose="03000509000000000000" pitchFamily="65" charset="-120"/>
                          <a:ea typeface="標楷體" panose="03000509000000000000" pitchFamily="65" charset="-120"/>
                        </a:rPr>
                        <a:t>Analysis (RS.AN)</a:t>
                      </a:r>
                      <a:r>
                        <a:rPr lang="en-US" altLang="zh-TW" sz="1400" b="1" i="0" u="none" strike="noStrike" dirty="0">
                          <a:solidFill>
                            <a:schemeClr val="bg1"/>
                          </a:solidFill>
                          <a:effectLst/>
                          <a:latin typeface="標楷體" panose="03000509000000000000" pitchFamily="65" charset="-120"/>
                          <a:ea typeface="標楷體" panose="03000509000000000000" pitchFamily="65" charset="-120"/>
                        </a:rPr>
                        <a:t>:</a:t>
                      </a: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400" b="1" i="0" u="none" strike="noStrike" dirty="0">
                          <a:solidFill>
                            <a:schemeClr val="bg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14269996"/>
                  </a:ext>
                </a:extLst>
              </a:tr>
              <a:tr h="243460">
                <a:tc rowSpan="6">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RS.AN-1: Notifications from detection systems are investigated </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調查來自偵測系統的通知</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fr-FR" sz="1200" b="1" i="0" u="none" strike="noStrike">
                          <a:solidFill>
                            <a:srgbClr val="000000"/>
                          </a:solidFill>
                          <a:effectLst/>
                          <a:latin typeface="標楷體" panose="03000509000000000000" pitchFamily="65" charset="-120"/>
                          <a:ea typeface="標楷體" panose="03000509000000000000" pitchFamily="65" charset="-120"/>
                        </a:rPr>
                        <a:t>·       CIS CSC 4, 6, 8, 19</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344483729"/>
                  </a:ext>
                </a:extLst>
              </a:tr>
              <a:tr h="243460">
                <a:tc vMerge="1">
                  <a:txBody>
                    <a:bodyPr/>
                    <a:lstStyle/>
                    <a:p>
                      <a:endParaRPr lang="zh-TW" altLang="en-US"/>
                    </a:p>
                  </a:txBody>
                  <a:tcPr/>
                </a:tc>
                <a:tc>
                  <a:txBody>
                    <a:bodyPr/>
                    <a:lstStyle/>
                    <a:p>
                      <a:pPr algn="l" fontAlgn="ctr"/>
                      <a:r>
                        <a:rPr lang="en-US" sz="1200" b="1" i="0" u="none" strike="noStrike">
                          <a:solidFill>
                            <a:srgbClr val="000000"/>
                          </a:solidFill>
                          <a:effectLst/>
                          <a:latin typeface="標楷體" panose="03000509000000000000" pitchFamily="65" charset="-120"/>
                          <a:ea typeface="標楷體" panose="03000509000000000000" pitchFamily="65" charset="-120"/>
                        </a:rPr>
                        <a:t>·       COBIT 5 DSS02.04, DSS02.07</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914403068"/>
                  </a:ext>
                </a:extLst>
              </a:tr>
              <a:tr h="243460">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4.3.4.5.6, 4.3.4.5.7, 4.3.4.5.8</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117705899"/>
                  </a:ext>
                </a:extLst>
              </a:tr>
              <a:tr h="243460">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62443-3-3:2013 SR 6.1</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774568604"/>
                  </a:ext>
                </a:extLst>
              </a:tr>
              <a:tr h="243460">
                <a:tc vMerge="1">
                  <a:txBody>
                    <a:bodyPr/>
                    <a:lstStyle/>
                    <a:p>
                      <a:endParaRPr lang="zh-TW" altLang="en-US"/>
                    </a:p>
                  </a:txBody>
                  <a:tcPr/>
                </a:tc>
                <a:tc>
                  <a:txBody>
                    <a:bodyPr/>
                    <a:lstStyle/>
                    <a:p>
                      <a:pPr algn="l" fontAlgn="ctr"/>
                      <a:r>
                        <a:rPr lang="it-IT" sz="1200" b="1" i="0" u="none" strike="noStrike" dirty="0">
                          <a:solidFill>
                            <a:srgbClr val="FF0000"/>
                          </a:solidFill>
                          <a:effectLst/>
                          <a:latin typeface="標楷體" panose="03000509000000000000" pitchFamily="65" charset="-120"/>
                          <a:ea typeface="標楷體" panose="03000509000000000000" pitchFamily="65" charset="-120"/>
                        </a:rPr>
                        <a:t>·       ISO/IEC 27001:2013 A.12.4.1, A.12.4.3, A.16.1.5</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067337136"/>
                  </a:ext>
                </a:extLst>
              </a:tr>
              <a:tr h="383920">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 Rev. 4 AU-6, CA-7, IR-4, IR-5, PE-6, SI-4 </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31749893"/>
                  </a:ext>
                </a:extLst>
              </a:tr>
              <a:tr h="243460">
                <a:tc rowSpan="4">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RS.AN-2: The impact of the incident is understood</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事件的影響已了解</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DSS02.02</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18067000"/>
                  </a:ext>
                </a:extLst>
              </a:tr>
              <a:tr h="243460">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4.3.4.5.6, 4.3.4.5.7, 4.3.4.5.8</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718833049"/>
                  </a:ext>
                </a:extLst>
              </a:tr>
              <a:tr h="243460">
                <a:tc vMerge="1">
                  <a:txBody>
                    <a:bodyPr/>
                    <a:lstStyle/>
                    <a:p>
                      <a:endParaRPr lang="zh-TW" altLang="en-US"/>
                    </a:p>
                  </a:txBody>
                  <a:tcPr/>
                </a:tc>
                <a:tc>
                  <a:txBody>
                    <a:bodyPr/>
                    <a:lstStyle/>
                    <a:p>
                      <a:pPr algn="l" fontAlgn="ctr"/>
                      <a:r>
                        <a:rPr lang="en-US" sz="1200" b="1" i="0" u="none" strike="noStrike" dirty="0">
                          <a:solidFill>
                            <a:srgbClr val="FF0000"/>
                          </a:solidFill>
                          <a:effectLst/>
                          <a:latin typeface="標楷體" panose="03000509000000000000" pitchFamily="65" charset="-120"/>
                          <a:ea typeface="標楷體" panose="03000509000000000000" pitchFamily="65" charset="-120"/>
                        </a:rPr>
                        <a:t>·       ISO/IEC 27001:2013 A.16.1.4, A.16.1.6</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447110798"/>
                  </a:ext>
                </a:extLst>
              </a:tr>
              <a:tr h="243460">
                <a:tc vMerge="1">
                  <a:txBody>
                    <a:bodyPr/>
                    <a:lstStyle/>
                    <a:p>
                      <a:endParaRPr lang="zh-TW" altLang="en-US"/>
                    </a:p>
                  </a:txBody>
                  <a:tcPr/>
                </a:tc>
                <a:tc>
                  <a:txBody>
                    <a:bodyPr/>
                    <a:lstStyle/>
                    <a:p>
                      <a:pPr algn="l" fontAlgn="ctr"/>
                      <a:r>
                        <a:rPr lang="pt-BR" sz="1200" b="1" i="0" u="none" strike="noStrike" dirty="0">
                          <a:solidFill>
                            <a:srgbClr val="000000"/>
                          </a:solidFill>
                          <a:effectLst/>
                          <a:latin typeface="標楷體" panose="03000509000000000000" pitchFamily="65" charset="-120"/>
                          <a:ea typeface="標楷體" panose="03000509000000000000" pitchFamily="65" charset="-120"/>
                        </a:rPr>
                        <a:t>·       NIST SP 800-53 Rev. 4 CP-2, IR-4</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42628265"/>
                  </a:ext>
                </a:extLst>
              </a:tr>
              <a:tr h="243460">
                <a:tc rowSpan="4">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RS.AN-3: Forensics are performed</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進行取證</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APO12.06, DSS03.02, DSS05.07</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057928589"/>
                  </a:ext>
                </a:extLst>
              </a:tr>
              <a:tr h="407878">
                <a:tc vMerge="1">
                  <a:txBody>
                    <a:bodyPr/>
                    <a:lstStyle/>
                    <a:p>
                      <a:endParaRPr lang="zh-TW" altLang="en-US"/>
                    </a:p>
                  </a:txBody>
                  <a:tcPr/>
                </a:tc>
                <a:tc>
                  <a:txBody>
                    <a:bodyPr/>
                    <a:lstStyle/>
                    <a:p>
                      <a:pPr algn="l" fontAlgn="ctr"/>
                      <a:r>
                        <a:rPr lang="pt-BR" sz="1200" b="1" i="0" u="none" strike="noStrike" dirty="0">
                          <a:solidFill>
                            <a:srgbClr val="000000"/>
                          </a:solidFill>
                          <a:effectLst/>
                          <a:latin typeface="標楷體" panose="03000509000000000000" pitchFamily="65" charset="-120"/>
                          <a:ea typeface="標楷體" panose="03000509000000000000" pitchFamily="65" charset="-120"/>
                        </a:rPr>
                        <a:t>·       ISA 62443-3-3:2013 SR 2.8, SR 2.9, SR 2.10, SR 2.11, SR 2.12, SR 3.9, SR 6.1</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56722713"/>
                  </a:ext>
                </a:extLst>
              </a:tr>
              <a:tr h="243460">
                <a:tc vMerge="1">
                  <a:txBody>
                    <a:bodyPr/>
                    <a:lstStyle/>
                    <a:p>
                      <a:endParaRPr lang="zh-TW" altLang="en-US"/>
                    </a:p>
                  </a:txBody>
                  <a:tcPr/>
                </a:tc>
                <a:tc>
                  <a:txBody>
                    <a:bodyPr/>
                    <a:lstStyle/>
                    <a:p>
                      <a:pPr algn="l" fontAlgn="ctr"/>
                      <a:r>
                        <a:rPr lang="en-US" sz="1200" b="1" i="0" u="none" strike="noStrike" dirty="0">
                          <a:solidFill>
                            <a:srgbClr val="FF0000"/>
                          </a:solidFill>
                          <a:effectLst/>
                          <a:latin typeface="標楷體" panose="03000509000000000000" pitchFamily="65" charset="-120"/>
                          <a:ea typeface="標楷體" panose="03000509000000000000" pitchFamily="65" charset="-120"/>
                        </a:rPr>
                        <a:t>·       ISO/IEC 27001:2013 A.16.1.7 </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85227739"/>
                  </a:ext>
                </a:extLst>
              </a:tr>
              <a:tr h="243460">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 Rev. 4 AU-7, IR-4</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313119104"/>
                  </a:ext>
                </a:extLst>
              </a:tr>
              <a:tr h="243460">
                <a:tc rowSpan="5">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RS.AN-4: Incidents are categorized consistent with response plans</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事件依照回應計畫進行分類</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 CSC 19</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189401834"/>
                  </a:ext>
                </a:extLst>
              </a:tr>
              <a:tr h="243460">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DSS02.02</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941598350"/>
                  </a:ext>
                </a:extLst>
              </a:tr>
              <a:tr h="243460">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4.3.4.5.6</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065726883"/>
                  </a:ext>
                </a:extLst>
              </a:tr>
              <a:tr h="243460">
                <a:tc vMerge="1">
                  <a:txBody>
                    <a:bodyPr/>
                    <a:lstStyle/>
                    <a:p>
                      <a:endParaRPr lang="zh-TW" altLang="en-US"/>
                    </a:p>
                  </a:txBody>
                  <a:tcPr/>
                </a:tc>
                <a:tc>
                  <a:txBody>
                    <a:bodyPr/>
                    <a:lstStyle/>
                    <a:p>
                      <a:pPr algn="l" fontAlgn="ctr"/>
                      <a:r>
                        <a:rPr lang="en-US" sz="1200" b="1" i="0" u="none" strike="noStrike" dirty="0">
                          <a:solidFill>
                            <a:srgbClr val="FF0000"/>
                          </a:solidFill>
                          <a:effectLst/>
                          <a:latin typeface="標楷體" panose="03000509000000000000" pitchFamily="65" charset="-120"/>
                          <a:ea typeface="標楷體" panose="03000509000000000000" pitchFamily="65" charset="-120"/>
                        </a:rPr>
                        <a:t>·       ISO/IEC 27001:2013 A.16.1.4 </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0698741"/>
                  </a:ext>
                </a:extLst>
              </a:tr>
              <a:tr h="243460">
                <a:tc vMerge="1">
                  <a:txBody>
                    <a:bodyPr/>
                    <a:lstStyle/>
                    <a:p>
                      <a:endParaRPr lang="zh-TW" altLang="en-US"/>
                    </a:p>
                  </a:txBody>
                  <a:tcPr/>
                </a:tc>
                <a:tc>
                  <a:txBody>
                    <a:bodyPr/>
                    <a:lstStyle/>
                    <a:p>
                      <a:pPr algn="l" fontAlgn="ctr"/>
                      <a:r>
                        <a:rPr lang="pt-BR" sz="1200" b="1" i="0" u="none" strike="noStrike" dirty="0">
                          <a:solidFill>
                            <a:srgbClr val="000000"/>
                          </a:solidFill>
                          <a:effectLst/>
                          <a:latin typeface="標楷體" panose="03000509000000000000" pitchFamily="65" charset="-120"/>
                          <a:ea typeface="標楷體" panose="03000509000000000000" pitchFamily="65" charset="-120"/>
                        </a:rPr>
                        <a:t>·       NIST SP 800-53 Rev. 4 CP-2, IR-4, IR-5, IR-8</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098904544"/>
                  </a:ext>
                </a:extLst>
              </a:tr>
              <a:tr h="243460">
                <a:tc rowSpan="3">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RS.AN-5: Processes are established to receive, analyze and respond to vulnerabilities disclosed to the organization from internal and external sources (e.g. internal testing, security bulletins, or security researchers)</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建立流程來接收、分析和回應從內部和外部來源（例如內部測試、安全公告或安全研究人員）向組織揭露的漏洞</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 CSC 4, 19</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6976193"/>
                  </a:ext>
                </a:extLst>
              </a:tr>
              <a:tr h="243460">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EDM03.02, DSS05.07</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481566755"/>
                  </a:ext>
                </a:extLst>
              </a:tr>
              <a:tr h="797048">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 Rev. 4 SI-5, PM-15</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63034949"/>
                  </a:ext>
                </a:extLst>
              </a:tr>
            </a:tbl>
          </a:graphicData>
        </a:graphic>
      </p:graphicFrame>
    </p:spTree>
    <p:extLst>
      <p:ext uri="{BB962C8B-B14F-4D97-AF65-F5344CB8AC3E}">
        <p14:creationId xmlns:p14="http://schemas.microsoft.com/office/powerpoint/2010/main" val="29730203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5" y="519389"/>
            <a:ext cx="9668969" cy="523220"/>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分析</a:t>
            </a:r>
            <a:r>
              <a:rPr lang="en-US" altLang="zh-TW" sz="2800" dirty="0">
                <a:latin typeface="標楷體" panose="03000509000000000000" pitchFamily="65" charset="-120"/>
                <a:ea typeface="標楷體" panose="03000509000000000000" pitchFamily="65" charset="-120"/>
              </a:rPr>
              <a:t>Analysis (RS.AN):</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7" name="矩形 6"/>
          <p:cNvSpPr/>
          <p:nvPr/>
        </p:nvSpPr>
        <p:spPr>
          <a:xfrm>
            <a:off x="2707689" y="6380344"/>
            <a:ext cx="10164285"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https://www.isms.online/iso-27001/annex-a-6-organisation-information-security/</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1361702576"/>
              </p:ext>
            </p:extLst>
          </p:nvPr>
        </p:nvGraphicFramePr>
        <p:xfrm>
          <a:off x="436724" y="1424621"/>
          <a:ext cx="11562736" cy="1511662"/>
        </p:xfrm>
        <a:graphic>
          <a:graphicData uri="http://schemas.openxmlformats.org/drawingml/2006/table">
            <a:tbl>
              <a:tblPr/>
              <a:tblGrid>
                <a:gridCol w="5781368">
                  <a:extLst>
                    <a:ext uri="{9D8B030D-6E8A-4147-A177-3AD203B41FA5}">
                      <a16:colId xmlns:a16="http://schemas.microsoft.com/office/drawing/2014/main" val="3360205692"/>
                    </a:ext>
                  </a:extLst>
                </a:gridCol>
                <a:gridCol w="5781368">
                  <a:extLst>
                    <a:ext uri="{9D8B030D-6E8A-4147-A177-3AD203B41FA5}">
                      <a16:colId xmlns:a16="http://schemas.microsoft.com/office/drawing/2014/main" val="2775717323"/>
                    </a:ext>
                  </a:extLst>
                </a:gridCol>
              </a:tblGrid>
              <a:tr h="29436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400" b="1" i="0" u="none" strike="noStrike" dirty="0">
                          <a:solidFill>
                            <a:schemeClr val="bg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14269996"/>
                  </a:ext>
                </a:extLst>
              </a:tr>
              <a:tr h="243460">
                <a:tc rowSpan="5">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RS.AN-4: Incidents are categorized consistent with response plans</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事件依照回應計畫進行分類</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 CSC 19</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189401834"/>
                  </a:ext>
                </a:extLst>
              </a:tr>
              <a:tr h="243460">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DSS02.02</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941598350"/>
                  </a:ext>
                </a:extLst>
              </a:tr>
              <a:tr h="243460">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4.3.4.5.6</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065726883"/>
                  </a:ext>
                </a:extLst>
              </a:tr>
              <a:tr h="243460">
                <a:tc vMerge="1">
                  <a:txBody>
                    <a:bodyPr/>
                    <a:lstStyle/>
                    <a:p>
                      <a:endParaRPr lang="zh-TW" altLang="en-US"/>
                    </a:p>
                  </a:txBody>
                  <a:tcPr/>
                </a:tc>
                <a:tc>
                  <a:txBody>
                    <a:bodyPr/>
                    <a:lstStyle/>
                    <a:p>
                      <a:pPr algn="l" fontAlgn="ctr"/>
                      <a:r>
                        <a:rPr lang="en-US" sz="1200" b="1" i="0" u="none" strike="noStrike" dirty="0">
                          <a:solidFill>
                            <a:srgbClr val="FF0000"/>
                          </a:solidFill>
                          <a:effectLst/>
                          <a:latin typeface="標楷體" panose="03000509000000000000" pitchFamily="65" charset="-120"/>
                          <a:ea typeface="標楷體" panose="03000509000000000000" pitchFamily="65" charset="-120"/>
                        </a:rPr>
                        <a:t>·       ISO/IEC 27001:2013 A.16.1.4 </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0698741"/>
                  </a:ext>
                </a:extLst>
              </a:tr>
              <a:tr h="243460">
                <a:tc vMerge="1">
                  <a:txBody>
                    <a:bodyPr/>
                    <a:lstStyle/>
                    <a:p>
                      <a:endParaRPr lang="zh-TW" altLang="en-US"/>
                    </a:p>
                  </a:txBody>
                  <a:tcPr/>
                </a:tc>
                <a:tc>
                  <a:txBody>
                    <a:bodyPr/>
                    <a:lstStyle/>
                    <a:p>
                      <a:pPr algn="l" fontAlgn="ctr"/>
                      <a:r>
                        <a:rPr lang="pt-BR" sz="1200" b="1" i="0" u="none" strike="noStrike" dirty="0">
                          <a:solidFill>
                            <a:srgbClr val="000000"/>
                          </a:solidFill>
                          <a:effectLst/>
                          <a:latin typeface="標楷體" panose="03000509000000000000" pitchFamily="65" charset="-120"/>
                          <a:ea typeface="標楷體" panose="03000509000000000000" pitchFamily="65" charset="-120"/>
                        </a:rPr>
                        <a:t>·       NIST SP 800-53 Rev. 4 CP-2, IR-4, IR-5, IR-8</a:t>
                      </a:r>
                    </a:p>
                  </a:txBody>
                  <a:tcPr marL="6423" marR="6423" marT="64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098904544"/>
                  </a:ext>
                </a:extLst>
              </a:tr>
            </a:tbl>
          </a:graphicData>
        </a:graphic>
      </p:graphicFrame>
      <p:sp>
        <p:nvSpPr>
          <p:cNvPr id="8" name="矩形 7"/>
          <p:cNvSpPr/>
          <p:nvPr/>
        </p:nvSpPr>
        <p:spPr>
          <a:xfrm>
            <a:off x="511509" y="3429000"/>
            <a:ext cx="11612562" cy="1354217"/>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A.6.1.4</a:t>
            </a:r>
            <a:r>
              <a:rPr lang="zh-TW" altLang="en-US" b="1" dirty="0">
                <a:solidFill>
                  <a:srgbClr val="FF0000"/>
                </a:solidFill>
                <a:latin typeface="標楷體" panose="03000509000000000000" pitchFamily="65" charset="-120"/>
                <a:ea typeface="標楷體" panose="03000509000000000000" pitchFamily="65" charset="-120"/>
              </a:rPr>
              <a:t> </a:t>
            </a:r>
            <a:r>
              <a:rPr lang="en-US" altLang="zh-TW" b="1" dirty="0">
                <a:solidFill>
                  <a:srgbClr val="FF0000"/>
                </a:solidFill>
                <a:latin typeface="標楷體" panose="03000509000000000000" pitchFamily="65" charset="-120"/>
                <a:ea typeface="標楷體" panose="03000509000000000000" pitchFamily="65" charset="-120"/>
              </a:rPr>
              <a:t> </a:t>
            </a:r>
            <a:r>
              <a:rPr lang="en-US" altLang="zh-TW" b="1" dirty="0">
                <a:solidFill>
                  <a:srgbClr val="002060"/>
                </a:solidFill>
                <a:latin typeface="標楷體" panose="03000509000000000000" pitchFamily="65" charset="-120"/>
                <a:ea typeface="標楷體" panose="03000509000000000000" pitchFamily="65" charset="-120"/>
              </a:rPr>
              <a:t>Contact with Special Interest Groups</a:t>
            </a:r>
            <a:r>
              <a:rPr lang="zh-TW" altLang="en-US" b="1" dirty="0">
                <a:solidFill>
                  <a:srgbClr val="002060"/>
                </a:solidFill>
                <a:latin typeface="標楷體" panose="03000509000000000000" pitchFamily="65" charset="-120"/>
                <a:ea typeface="標楷體" panose="03000509000000000000" pitchFamily="65" charset="-120"/>
              </a:rPr>
              <a:t> 與特殊利益團體的聯繫</a:t>
            </a: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也必須與特殊利益團體或其他專業安全論壇和專業協會保持適當的聯繫。在根據您的特定需求調整此控制時，請記住，專業機構、行業組織、論壇和討論組的成員資格均計入此控制。</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重要的是要了解每個團體的性質以及它們成立的目的（例如，其背後是否有商業目的）。</a:t>
            </a:r>
          </a:p>
        </p:txBody>
      </p:sp>
    </p:spTree>
    <p:extLst>
      <p:ext uri="{BB962C8B-B14F-4D97-AF65-F5344CB8AC3E}">
        <p14:creationId xmlns:p14="http://schemas.microsoft.com/office/powerpoint/2010/main" val="18118834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775676437"/>
              </p:ext>
            </p:extLst>
          </p:nvPr>
        </p:nvGraphicFramePr>
        <p:xfrm>
          <a:off x="816078" y="973400"/>
          <a:ext cx="10913806" cy="5022957"/>
        </p:xfrm>
        <a:graphic>
          <a:graphicData uri="http://schemas.openxmlformats.org/drawingml/2006/table">
            <a:tbl>
              <a:tblPr/>
              <a:tblGrid>
                <a:gridCol w="5456903">
                  <a:extLst>
                    <a:ext uri="{9D8B030D-6E8A-4147-A177-3AD203B41FA5}">
                      <a16:colId xmlns:a16="http://schemas.microsoft.com/office/drawing/2014/main" val="217609344"/>
                    </a:ext>
                  </a:extLst>
                </a:gridCol>
                <a:gridCol w="5456903">
                  <a:extLst>
                    <a:ext uri="{9D8B030D-6E8A-4147-A177-3AD203B41FA5}">
                      <a16:colId xmlns:a16="http://schemas.microsoft.com/office/drawing/2014/main" val="3323405027"/>
                    </a:ext>
                  </a:extLst>
                </a:gridCol>
              </a:tblGrid>
              <a:tr h="37452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緩解</a:t>
                      </a:r>
                      <a:r>
                        <a:rPr lang="en-US" altLang="zh-TW" sz="1400" b="1" i="0" u="none" strike="noStrike" dirty="0">
                          <a:solidFill>
                            <a:schemeClr val="bg1"/>
                          </a:solidFill>
                          <a:effectLst/>
                          <a:latin typeface="標楷體" panose="03000509000000000000" pitchFamily="65" charset="-120"/>
                          <a:ea typeface="標楷體" panose="03000509000000000000" pitchFamily="65" charset="-120"/>
                        </a:rPr>
                        <a:t>Mitigation (RS.MI):</a:t>
                      </a: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400" b="1" i="0" u="none" strike="noStrike" dirty="0">
                          <a:solidFill>
                            <a:schemeClr val="bg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122166196"/>
                  </a:ext>
                </a:extLst>
              </a:tr>
              <a:tr h="315698">
                <a:tc rowSpan="6">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RS.MI-1: Incidents are contained</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事件已控制</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a:solidFill>
                            <a:srgbClr val="000000"/>
                          </a:solidFill>
                          <a:effectLst/>
                          <a:latin typeface="標楷體" panose="03000509000000000000" pitchFamily="65" charset="-120"/>
                          <a:ea typeface="標楷體" panose="03000509000000000000" pitchFamily="65" charset="-120"/>
                        </a:rPr>
                        <a:t>·       CIS CSC 19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311971601"/>
                  </a:ext>
                </a:extLst>
              </a:tr>
              <a:tr h="315698">
                <a:tc vMerge="1">
                  <a:txBody>
                    <a:bodyPr/>
                    <a:lstStyle/>
                    <a:p>
                      <a:endParaRPr lang="zh-TW" altLang="en-US"/>
                    </a:p>
                  </a:txBody>
                  <a:tcPr/>
                </a:tc>
                <a:tc>
                  <a:txBody>
                    <a:bodyPr/>
                    <a:lstStyle/>
                    <a:p>
                      <a:pPr algn="l" fontAlgn="ctr"/>
                      <a:r>
                        <a:rPr lang="en-US" sz="1400" b="1" i="0" u="none" strike="noStrike">
                          <a:solidFill>
                            <a:srgbClr val="000000"/>
                          </a:solidFill>
                          <a:effectLst/>
                          <a:latin typeface="標楷體" panose="03000509000000000000" pitchFamily="65" charset="-120"/>
                          <a:ea typeface="標楷體" panose="03000509000000000000" pitchFamily="65" charset="-120"/>
                        </a:rPr>
                        <a:t>·       COBIT 5 APO12.06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757062856"/>
                  </a:ext>
                </a:extLst>
              </a:tr>
              <a:tr h="315698">
                <a:tc vMerge="1">
                  <a:txBody>
                    <a:bodyPr/>
                    <a:lstStyle/>
                    <a:p>
                      <a:endParaRPr lang="zh-TW" altLang="en-US"/>
                    </a:p>
                  </a:txBody>
                  <a:tcPr/>
                </a:tc>
                <a:tc>
                  <a:txBody>
                    <a:bodyPr/>
                    <a:lstStyle/>
                    <a:p>
                      <a:pPr algn="l" fontAlgn="ctr"/>
                      <a:r>
                        <a:rPr lang="en-US" sz="1400" b="1" i="0" u="none" strike="noStrike">
                          <a:solidFill>
                            <a:srgbClr val="000000"/>
                          </a:solidFill>
                          <a:effectLst/>
                          <a:latin typeface="標楷體" panose="03000509000000000000" pitchFamily="65" charset="-120"/>
                          <a:ea typeface="標楷體" panose="03000509000000000000" pitchFamily="65" charset="-120"/>
                        </a:rPr>
                        <a:t>·       ISA 62443-2-1:2009 4.3.4.5.6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272143814"/>
                  </a:ext>
                </a:extLst>
              </a:tr>
              <a:tr h="255634">
                <a:tc vMerge="1">
                  <a:txBody>
                    <a:bodyPr/>
                    <a:lstStyle/>
                    <a:p>
                      <a:endParaRPr lang="zh-TW" altLang="en-US"/>
                    </a:p>
                  </a:txBody>
                  <a:tcPr/>
                </a:tc>
                <a:tc>
                  <a:txBody>
                    <a:bodyPr/>
                    <a:lstStyle/>
                    <a:p>
                      <a:pPr algn="l" fontAlgn="ctr"/>
                      <a:r>
                        <a:rPr lang="pt-BR" sz="1400" b="1" i="0" u="none" strike="noStrike" dirty="0">
                          <a:solidFill>
                            <a:srgbClr val="000000"/>
                          </a:solidFill>
                          <a:effectLst/>
                          <a:latin typeface="標楷體" panose="03000509000000000000" pitchFamily="65" charset="-120"/>
                          <a:ea typeface="標楷體" panose="03000509000000000000" pitchFamily="65" charset="-120"/>
                        </a:rPr>
                        <a:t>·       ISA 62443-3-3:2013 SR 5.1, SR 5.2, SR 5.4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770115305"/>
                  </a:ext>
                </a:extLst>
              </a:tr>
              <a:tr h="255634">
                <a:tc vMerge="1">
                  <a:txBody>
                    <a:bodyPr/>
                    <a:lstStyle/>
                    <a:p>
                      <a:endParaRPr lang="zh-TW" altLang="en-US"/>
                    </a:p>
                  </a:txBody>
                  <a:tcPr/>
                </a:tc>
                <a:tc>
                  <a:txBody>
                    <a:bodyPr/>
                    <a:lstStyle/>
                    <a:p>
                      <a:pPr algn="l" fontAlgn="ctr"/>
                      <a:r>
                        <a:rPr lang="en-US" sz="1400" b="1" i="0" u="none" strike="noStrike" dirty="0">
                          <a:solidFill>
                            <a:srgbClr val="FF0000"/>
                          </a:solidFill>
                          <a:effectLst/>
                          <a:latin typeface="標楷體" panose="03000509000000000000" pitchFamily="65" charset="-120"/>
                          <a:ea typeface="標楷體" panose="03000509000000000000" pitchFamily="65" charset="-120"/>
                        </a:rPr>
                        <a:t>·       ISO/IEC 27001:2013 A.12.2.1, A.16.1.5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084349547"/>
                  </a:ext>
                </a:extLst>
              </a:tr>
              <a:tr h="255634">
                <a:tc vMerge="1">
                  <a:txBody>
                    <a:bodyPr/>
                    <a:lstStyle/>
                    <a:p>
                      <a:endParaRPr lang="zh-TW" altLang="en-US"/>
                    </a:p>
                  </a:txBody>
                  <a:tcPr/>
                </a:tc>
                <a:tc>
                  <a:txBody>
                    <a:bodyPr/>
                    <a:lstStyle/>
                    <a:p>
                      <a:pPr algn="l" fontAlgn="ctr"/>
                      <a:r>
                        <a:rPr lang="da-DK" sz="1400" b="1" i="0" u="none" strike="noStrike" dirty="0">
                          <a:solidFill>
                            <a:srgbClr val="000000"/>
                          </a:solidFill>
                          <a:effectLst/>
                          <a:latin typeface="標楷體" panose="03000509000000000000" pitchFamily="65" charset="-120"/>
                          <a:ea typeface="標楷體" panose="03000509000000000000" pitchFamily="65" charset="-120"/>
                        </a:rPr>
                        <a:t>·       NIST SP 800-53 Rev. 4 IR-4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36218265"/>
                  </a:ext>
                </a:extLst>
              </a:tr>
              <a:tr h="315698">
                <a:tc rowSpan="5">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RS.MI-2: Incidents are mitigated</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事件得到緩解事件得到緩解</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CIS CSC 4, 19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109385387"/>
                  </a:ext>
                </a:extLst>
              </a:tr>
              <a:tr h="315698">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COBIT 5 APO12.06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315233967"/>
                  </a:ext>
                </a:extLst>
              </a:tr>
              <a:tr h="255634">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ISA 62443-2-1:2009 4.3.4.5.6, 4.3.4.5.10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492527427"/>
                  </a:ext>
                </a:extLst>
              </a:tr>
              <a:tr h="255634">
                <a:tc vMerge="1">
                  <a:txBody>
                    <a:bodyPr/>
                    <a:lstStyle/>
                    <a:p>
                      <a:endParaRPr lang="zh-TW" altLang="en-US"/>
                    </a:p>
                  </a:txBody>
                  <a:tcPr/>
                </a:tc>
                <a:tc>
                  <a:txBody>
                    <a:bodyPr/>
                    <a:lstStyle/>
                    <a:p>
                      <a:pPr algn="l" fontAlgn="ctr"/>
                      <a:r>
                        <a:rPr lang="en-US" sz="1400" b="1" i="0" u="none" strike="noStrike" dirty="0">
                          <a:solidFill>
                            <a:srgbClr val="FF0000"/>
                          </a:solidFill>
                          <a:effectLst/>
                          <a:latin typeface="標楷體" panose="03000509000000000000" pitchFamily="65" charset="-120"/>
                          <a:ea typeface="標楷體" panose="03000509000000000000" pitchFamily="65" charset="-120"/>
                        </a:rPr>
                        <a:t>·       ISO/IEC 27001:2013 A.12.2.1, A.16.1.5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80428493"/>
                  </a:ext>
                </a:extLst>
              </a:tr>
              <a:tr h="315698">
                <a:tc vMerge="1">
                  <a:txBody>
                    <a:bodyPr/>
                    <a:lstStyle/>
                    <a:p>
                      <a:endParaRPr lang="zh-TW" altLang="en-US"/>
                    </a:p>
                  </a:txBody>
                  <a:tcPr/>
                </a:tc>
                <a:tc>
                  <a:txBody>
                    <a:bodyPr/>
                    <a:lstStyle/>
                    <a:p>
                      <a:pPr algn="l" fontAlgn="ctr"/>
                      <a:r>
                        <a:rPr lang="da-DK" sz="1400" b="1" i="0" u="none" strike="noStrike" dirty="0">
                          <a:solidFill>
                            <a:srgbClr val="000000"/>
                          </a:solidFill>
                          <a:effectLst/>
                          <a:latin typeface="標楷體" panose="03000509000000000000" pitchFamily="65" charset="-120"/>
                          <a:ea typeface="標楷體" panose="03000509000000000000" pitchFamily="65" charset="-120"/>
                        </a:rPr>
                        <a:t>·       NIST SP 800-53 Rev. 4 IR-4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01162871"/>
                  </a:ext>
                </a:extLst>
              </a:tr>
              <a:tr h="315698">
                <a:tc rowSpan="4">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RS.MI-3: Newly identified vulnerabilities are mitigated or documented as accepted risks</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新發現的漏洞已緩解或記錄為可接受的風險</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CIS CSC 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425713319"/>
                  </a:ext>
                </a:extLst>
              </a:tr>
              <a:tr h="315698">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COBIT 5 APO12.06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495742896"/>
                  </a:ext>
                </a:extLst>
              </a:tr>
              <a:tr h="212467">
                <a:tc vMerge="1">
                  <a:txBody>
                    <a:bodyPr/>
                    <a:lstStyle/>
                    <a:p>
                      <a:endParaRPr lang="zh-TW" altLang="en-US"/>
                    </a:p>
                  </a:txBody>
                  <a:tcPr/>
                </a:tc>
                <a:tc>
                  <a:txBody>
                    <a:bodyPr/>
                    <a:lstStyle/>
                    <a:p>
                      <a:pPr algn="l" fontAlgn="ctr"/>
                      <a:r>
                        <a:rPr lang="en-US" sz="1400" b="1" i="0" u="none" strike="noStrike" dirty="0">
                          <a:solidFill>
                            <a:srgbClr val="FF0000"/>
                          </a:solidFill>
                          <a:effectLst/>
                          <a:latin typeface="標楷體" panose="03000509000000000000" pitchFamily="65" charset="-120"/>
                          <a:ea typeface="標楷體" panose="03000509000000000000" pitchFamily="65" charset="-120"/>
                        </a:rPr>
                        <a:t>·       ISO/IEC 27001:2013 A.12.6.1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89492329"/>
                  </a:ext>
                </a:extLst>
              </a:tr>
              <a:tr h="623700">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 Rev. 4 CA-7, RA-3, RA-5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68900416"/>
                  </a:ext>
                </a:extLst>
              </a:tr>
            </a:tbl>
          </a:graphicData>
        </a:graphic>
      </p:graphicFrame>
    </p:spTree>
    <p:extLst>
      <p:ext uri="{BB962C8B-B14F-4D97-AF65-F5344CB8AC3E}">
        <p14:creationId xmlns:p14="http://schemas.microsoft.com/office/powerpoint/2010/main" val="38195268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901398309"/>
              </p:ext>
            </p:extLst>
          </p:nvPr>
        </p:nvGraphicFramePr>
        <p:xfrm>
          <a:off x="1071716" y="1553499"/>
          <a:ext cx="10618840" cy="3249801"/>
        </p:xfrm>
        <a:graphic>
          <a:graphicData uri="http://schemas.openxmlformats.org/drawingml/2006/table">
            <a:tbl>
              <a:tblPr/>
              <a:tblGrid>
                <a:gridCol w="5309420">
                  <a:extLst>
                    <a:ext uri="{9D8B030D-6E8A-4147-A177-3AD203B41FA5}">
                      <a16:colId xmlns:a16="http://schemas.microsoft.com/office/drawing/2014/main" val="2164233872"/>
                    </a:ext>
                  </a:extLst>
                </a:gridCol>
                <a:gridCol w="5309420">
                  <a:extLst>
                    <a:ext uri="{9D8B030D-6E8A-4147-A177-3AD203B41FA5}">
                      <a16:colId xmlns:a16="http://schemas.microsoft.com/office/drawing/2014/main" val="1399798495"/>
                    </a:ext>
                  </a:extLst>
                </a:gridCol>
              </a:tblGrid>
              <a:tr h="3770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改善</a:t>
                      </a:r>
                      <a:r>
                        <a:rPr lang="en-US" altLang="zh-TW" sz="1400" b="1" i="0" u="none" strike="noStrike" dirty="0">
                          <a:solidFill>
                            <a:schemeClr val="bg1"/>
                          </a:solidFill>
                          <a:effectLst/>
                          <a:latin typeface="標楷體" panose="03000509000000000000" pitchFamily="65" charset="-120"/>
                          <a:ea typeface="標楷體" panose="03000509000000000000" pitchFamily="65" charset="-120"/>
                        </a:rPr>
                        <a:t>Improvements (RS.IM):</a:t>
                      </a: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400" b="1" i="0" u="none" strike="noStrike" dirty="0">
                          <a:solidFill>
                            <a:schemeClr val="bg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54165983"/>
                  </a:ext>
                </a:extLst>
              </a:tr>
              <a:tr h="0">
                <a:tc rowSpan="4">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RS.IM-1: Response plans incorporate lessons learned</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響應計畫納入經驗教訓</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600" b="1" i="0" u="none" strike="noStrike">
                          <a:solidFill>
                            <a:srgbClr val="000000"/>
                          </a:solidFill>
                          <a:effectLst/>
                          <a:latin typeface="標楷體" panose="03000509000000000000" pitchFamily="65" charset="-120"/>
                          <a:ea typeface="標楷體" panose="03000509000000000000" pitchFamily="65" charset="-120"/>
                        </a:rPr>
                        <a:t>·       COBIT 5 BAI01.13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353813070"/>
                  </a:ext>
                </a:extLst>
              </a:tr>
              <a:tr h="618937">
                <a:tc vMerge="1">
                  <a:txBody>
                    <a:bodyPr/>
                    <a:lstStyle/>
                    <a:p>
                      <a:endParaRPr lang="zh-TW" altLang="en-US"/>
                    </a:p>
                  </a:txBody>
                  <a:tcPr/>
                </a:tc>
                <a:tc>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       ISA 62443-2-1:2009 4.3.4.5.10, 4.4.3.4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172549102"/>
                  </a:ext>
                </a:extLst>
              </a:tr>
              <a:tr h="0">
                <a:tc vMerge="1">
                  <a:txBody>
                    <a:bodyPr/>
                    <a:lstStyle/>
                    <a:p>
                      <a:endParaRPr lang="zh-TW" altLang="en-US"/>
                    </a:p>
                  </a:txBody>
                  <a:tcPr/>
                </a:tc>
                <a:tc>
                  <a:txBody>
                    <a:bodyPr/>
                    <a:lstStyle/>
                    <a:p>
                      <a:pPr algn="l" fontAlgn="ctr"/>
                      <a:r>
                        <a:rPr lang="it-IT" sz="1600" b="1" i="0" u="none" strike="noStrike" dirty="0">
                          <a:solidFill>
                            <a:srgbClr val="FF0000"/>
                          </a:solidFill>
                          <a:effectLst/>
                          <a:latin typeface="標楷體" panose="03000509000000000000" pitchFamily="65" charset="-120"/>
                          <a:ea typeface="標楷體" panose="03000509000000000000" pitchFamily="65" charset="-120"/>
                        </a:rPr>
                        <a:t>·       ISO/IEC 27001:2013 A.16.1.6, Clause 10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425299676"/>
                  </a:ext>
                </a:extLst>
              </a:tr>
              <a:tr h="618937">
                <a:tc vMerge="1">
                  <a:txBody>
                    <a:bodyPr/>
                    <a:lstStyle/>
                    <a:p>
                      <a:endParaRPr lang="zh-TW" altLang="en-US"/>
                    </a:p>
                  </a:txBody>
                  <a:tcPr/>
                </a:tc>
                <a:tc>
                  <a:txBody>
                    <a:bodyPr/>
                    <a:lstStyle/>
                    <a:p>
                      <a:pPr algn="l" fontAlgn="ctr"/>
                      <a:r>
                        <a:rPr lang="pt-BR" sz="1600" b="1" i="0" u="none" strike="noStrike" dirty="0">
                          <a:solidFill>
                            <a:srgbClr val="000000"/>
                          </a:solidFill>
                          <a:effectLst/>
                          <a:latin typeface="標楷體" panose="03000509000000000000" pitchFamily="65" charset="-120"/>
                          <a:ea typeface="標楷體" panose="03000509000000000000" pitchFamily="65" charset="-120"/>
                        </a:rPr>
                        <a:t>·       NIST SP 800-53 Rev. 4 CP-2, IR-4, IR-8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94055837"/>
                  </a:ext>
                </a:extLst>
              </a:tr>
              <a:tr h="261518">
                <a:tc rowSpan="3">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RS.IM-2: Response strategies are updated</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更新了因應策略</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       COBIT 5 BAI01.13, DSS04.08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472255494"/>
                  </a:ext>
                </a:extLst>
              </a:tr>
              <a:tr h="0">
                <a:tc vMerge="1">
                  <a:txBody>
                    <a:bodyPr/>
                    <a:lstStyle/>
                    <a:p>
                      <a:endParaRPr lang="zh-TW" altLang="en-US"/>
                    </a:p>
                  </a:txBody>
                  <a:tcPr/>
                </a:tc>
                <a:tc>
                  <a:txBody>
                    <a:bodyPr/>
                    <a:lstStyle/>
                    <a:p>
                      <a:pPr algn="l" fontAlgn="ctr"/>
                      <a:r>
                        <a:rPr lang="it-IT" sz="1600" b="1" i="0" u="none" strike="noStrike" dirty="0">
                          <a:solidFill>
                            <a:srgbClr val="FF0000"/>
                          </a:solidFill>
                          <a:effectLst/>
                          <a:latin typeface="標楷體" panose="03000509000000000000" pitchFamily="65" charset="-120"/>
                          <a:ea typeface="標楷體" panose="03000509000000000000" pitchFamily="65" charset="-120"/>
                        </a:rPr>
                        <a:t>·       ISO/IEC 27001:2013 A.16.1.6, Clause 10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69085640"/>
                  </a:ext>
                </a:extLst>
              </a:tr>
              <a:tr h="618937">
                <a:tc vMerge="1">
                  <a:txBody>
                    <a:bodyPr/>
                    <a:lstStyle/>
                    <a:p>
                      <a:endParaRPr lang="zh-TW" altLang="en-US"/>
                    </a:p>
                  </a:txBody>
                  <a:tcPr/>
                </a:tc>
                <a:tc>
                  <a:txBody>
                    <a:bodyPr/>
                    <a:lstStyle/>
                    <a:p>
                      <a:pPr algn="l" fontAlgn="ctr"/>
                      <a:r>
                        <a:rPr lang="pt-BR" sz="1600" b="1" i="0" u="none" strike="noStrike" dirty="0">
                          <a:solidFill>
                            <a:srgbClr val="000000"/>
                          </a:solidFill>
                          <a:effectLst/>
                          <a:latin typeface="標楷體" panose="03000509000000000000" pitchFamily="65" charset="-120"/>
                          <a:ea typeface="標楷體" panose="03000509000000000000" pitchFamily="65" charset="-120"/>
                        </a:rPr>
                        <a:t>·       NIST SP 800-53 Rev. 4 CP-2, IR-4, IR-8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55396534"/>
                  </a:ext>
                </a:extLst>
              </a:tr>
            </a:tbl>
          </a:graphicData>
        </a:graphic>
      </p:graphicFrame>
    </p:spTree>
    <p:extLst>
      <p:ext uri="{BB962C8B-B14F-4D97-AF65-F5344CB8AC3E}">
        <p14:creationId xmlns:p14="http://schemas.microsoft.com/office/powerpoint/2010/main" val="36610118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6" y="88502"/>
            <a:ext cx="9668969" cy="523220"/>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緩解</a:t>
            </a:r>
            <a:r>
              <a:rPr lang="en-US" altLang="zh-TW" sz="2800" dirty="0">
                <a:latin typeface="標楷體" panose="03000509000000000000" pitchFamily="65" charset="-120"/>
                <a:ea typeface="標楷體" panose="03000509000000000000" pitchFamily="65" charset="-120"/>
              </a:rPr>
              <a:t>Mitigation (RS.MI):</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511509" y="3429000"/>
            <a:ext cx="11612562" cy="2585323"/>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A.12.6.1</a:t>
            </a:r>
            <a:r>
              <a:rPr lang="zh-TW" altLang="en-US" b="1" dirty="0">
                <a:solidFill>
                  <a:srgbClr val="FF0000"/>
                </a:solidFill>
                <a:latin typeface="標楷體" panose="03000509000000000000" pitchFamily="65" charset="-120"/>
                <a:ea typeface="標楷體" panose="03000509000000000000" pitchFamily="65" charset="-120"/>
              </a:rPr>
              <a:t> </a:t>
            </a:r>
            <a:r>
              <a:rPr lang="en-US" altLang="zh-TW" b="1" dirty="0">
                <a:solidFill>
                  <a:srgbClr val="002060"/>
                </a:solidFill>
                <a:latin typeface="標楷體" panose="03000509000000000000" pitchFamily="65" charset="-120"/>
                <a:ea typeface="標楷體" panose="03000509000000000000" pitchFamily="65" charset="-120"/>
              </a:rPr>
              <a:t>Management of Technical Vulnerabilities</a:t>
            </a:r>
            <a:r>
              <a:rPr lang="zh-TW" altLang="en-US" b="1" dirty="0">
                <a:solidFill>
                  <a:srgbClr val="002060"/>
                </a:solidFill>
                <a:latin typeface="標楷體" panose="03000509000000000000" pitchFamily="65" charset="-120"/>
                <a:ea typeface="標楷體" panose="03000509000000000000" pitchFamily="65" charset="-120"/>
              </a:rPr>
              <a:t> 技術漏洞管理</a:t>
            </a:r>
            <a:endParaRPr lang="en-US" altLang="zh-TW" sz="1600" b="1" dirty="0">
              <a:latin typeface="標楷體" panose="03000509000000000000" pitchFamily="65" charset="-120"/>
              <a:ea typeface="標楷體" panose="03000509000000000000" pitchFamily="65" charset="-120"/>
            </a:endParaRPr>
          </a:p>
          <a:p>
            <a:pPr fontAlgn="ct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必須及時獲取有關正在使用的資訊系統的技術漏洞的信息， 評估暴露於此類漏洞的組織，並 採取適當的措施來解決相關風險。任何漏洞都是安全防護的弱點，當風險等級不可接受時，必須有效且有效率地處理。技術漏洞一直是媒體報告的許多大型安全漏洞（以及那些非媒體報告的安全漏洞！）的核心，因此，在適當和相稱的水平上建立正式的管理流程至關重要。</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盡快實施漏洞修補程式的安全要求和充分測試修補程式的安全要求之間需要取得平衡，以確保系統的持續可用性和完整性以及最大程度地減少不相容性。意識也可以發揮重要作用，因此，當存在可透過使用者行為在一定程度上管理的漏洞時，制定與更新使用者相關的溝通策略是明智的。審計員希望看到識別和檢測漏洞的流程已經到位，特別是在關鍵系統或處理或儲存敏感或機密資訊的系統上。</a:t>
            </a:r>
          </a:p>
        </p:txBody>
      </p:sp>
      <p:sp>
        <p:nvSpPr>
          <p:cNvPr id="7" name="矩形 6"/>
          <p:cNvSpPr/>
          <p:nvPr/>
        </p:nvSpPr>
        <p:spPr>
          <a:xfrm>
            <a:off x="3378786" y="6427113"/>
            <a:ext cx="8534400"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https://www.isms.online/iso-27001/annex-a-12-operations-security/</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2461837073"/>
              </p:ext>
            </p:extLst>
          </p:nvPr>
        </p:nvGraphicFramePr>
        <p:xfrm>
          <a:off x="860887" y="1196389"/>
          <a:ext cx="10913806" cy="1850599"/>
        </p:xfrm>
        <a:graphic>
          <a:graphicData uri="http://schemas.openxmlformats.org/drawingml/2006/table">
            <a:tbl>
              <a:tblPr/>
              <a:tblGrid>
                <a:gridCol w="5456903">
                  <a:extLst>
                    <a:ext uri="{9D8B030D-6E8A-4147-A177-3AD203B41FA5}">
                      <a16:colId xmlns:a16="http://schemas.microsoft.com/office/drawing/2014/main" val="217609344"/>
                    </a:ext>
                  </a:extLst>
                </a:gridCol>
                <a:gridCol w="5456903">
                  <a:extLst>
                    <a:ext uri="{9D8B030D-6E8A-4147-A177-3AD203B41FA5}">
                      <a16:colId xmlns:a16="http://schemas.microsoft.com/office/drawing/2014/main" val="3323405027"/>
                    </a:ext>
                  </a:extLst>
                </a:gridCol>
              </a:tblGrid>
              <a:tr h="37452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400" b="1" i="0" u="none" strike="noStrike" dirty="0">
                          <a:solidFill>
                            <a:schemeClr val="bg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122166196"/>
                  </a:ext>
                </a:extLst>
              </a:tr>
              <a:tr h="315698">
                <a:tc rowSpan="4">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RS.MI-3: Newly identified vulnerabilities are mitigated or documented as accepted risks</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新發現的漏洞已緩解或記錄為可接受的風險</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CIS CSC 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425713319"/>
                  </a:ext>
                </a:extLst>
              </a:tr>
              <a:tr h="315698">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COBIT 5 APO12.06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495742896"/>
                  </a:ext>
                </a:extLst>
              </a:tr>
              <a:tr h="212467">
                <a:tc vMerge="1">
                  <a:txBody>
                    <a:bodyPr/>
                    <a:lstStyle/>
                    <a:p>
                      <a:endParaRPr lang="zh-TW" altLang="en-US"/>
                    </a:p>
                  </a:txBody>
                  <a:tcPr/>
                </a:tc>
                <a:tc>
                  <a:txBody>
                    <a:bodyPr/>
                    <a:lstStyle/>
                    <a:p>
                      <a:pPr algn="l" fontAlgn="ctr"/>
                      <a:r>
                        <a:rPr lang="en-US" sz="1400" b="1" i="0" u="none" strike="noStrike" dirty="0">
                          <a:solidFill>
                            <a:srgbClr val="FF0000"/>
                          </a:solidFill>
                          <a:effectLst/>
                          <a:latin typeface="標楷體" panose="03000509000000000000" pitchFamily="65" charset="-120"/>
                          <a:ea typeface="標楷體" panose="03000509000000000000" pitchFamily="65" charset="-120"/>
                        </a:rPr>
                        <a:t>·       ISO/IEC 27001:2013 A.12.6.1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89492329"/>
                  </a:ext>
                </a:extLst>
              </a:tr>
              <a:tr h="623700">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NIST SP 800-53 Rev. 4 CA-7, RA-3, RA-5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368900416"/>
                  </a:ext>
                </a:extLst>
              </a:tr>
            </a:tbl>
          </a:graphicData>
        </a:graphic>
      </p:graphicFrame>
    </p:spTree>
    <p:extLst>
      <p:ext uri="{BB962C8B-B14F-4D97-AF65-F5344CB8AC3E}">
        <p14:creationId xmlns:p14="http://schemas.microsoft.com/office/powerpoint/2010/main" val="1018657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203367848"/>
              </p:ext>
            </p:extLst>
          </p:nvPr>
        </p:nvGraphicFramePr>
        <p:xfrm>
          <a:off x="1154747" y="1061885"/>
          <a:ext cx="10614466" cy="5419048"/>
        </p:xfrm>
        <a:graphic>
          <a:graphicData uri="http://schemas.openxmlformats.org/drawingml/2006/table">
            <a:tbl>
              <a:tblPr firstRow="1" bandRow="1">
                <a:tableStyleId>{5C22544A-7EE6-4342-B048-85BDC9FD1C3A}</a:tableStyleId>
              </a:tblPr>
              <a:tblGrid>
                <a:gridCol w="3120705">
                  <a:extLst>
                    <a:ext uri="{9D8B030D-6E8A-4147-A177-3AD203B41FA5}">
                      <a16:colId xmlns:a16="http://schemas.microsoft.com/office/drawing/2014/main" val="2865291928"/>
                    </a:ext>
                  </a:extLst>
                </a:gridCol>
                <a:gridCol w="7493761">
                  <a:extLst>
                    <a:ext uri="{9D8B030D-6E8A-4147-A177-3AD203B41FA5}">
                      <a16:colId xmlns:a16="http://schemas.microsoft.com/office/drawing/2014/main" val="3773730077"/>
                    </a:ext>
                  </a:extLst>
                </a:gridCol>
              </a:tblGrid>
              <a:tr h="393290">
                <a:tc gridSpan="2">
                  <a:txBody>
                    <a:bodyPr/>
                    <a:lstStyle/>
                    <a:p>
                      <a:r>
                        <a:rPr lang="zh-TW" altLang="en-US" sz="1400" b="1" dirty="0">
                          <a:latin typeface="標楷體" panose="03000509000000000000" pitchFamily="65" charset="-120"/>
                          <a:ea typeface="標楷體" panose="03000509000000000000" pitchFamily="65" charset="-120"/>
                        </a:rPr>
                        <a:t>復原</a:t>
                      </a:r>
                      <a:r>
                        <a:rPr lang="en-US" altLang="zh-TW" sz="1400" b="1" dirty="0">
                          <a:latin typeface="標楷體" panose="03000509000000000000" pitchFamily="65" charset="-120"/>
                          <a:ea typeface="標楷體" panose="03000509000000000000" pitchFamily="65" charset="-120"/>
                        </a:rPr>
                        <a:t>(Recover)RC</a:t>
                      </a:r>
                      <a:endParaRPr lang="zh-TW" altLang="en-US" sz="1400" dirty="0">
                        <a:latin typeface="標楷體" panose="03000509000000000000" pitchFamily="65" charset="-120"/>
                        <a:ea typeface="標楷體" panose="03000509000000000000" pitchFamily="65" charset="-120"/>
                      </a:endParaRPr>
                    </a:p>
                  </a:txBody>
                  <a:tcPr marL="68580" marR="68580" marT="34290" marB="34290">
                    <a:lnB w="12700" cap="flat" cmpd="sng" algn="ctr">
                      <a:solidFill>
                        <a:schemeClr val="tx1"/>
                      </a:solidFill>
                      <a:prstDash val="solid"/>
                      <a:round/>
                      <a:headEnd type="none" w="med" len="med"/>
                      <a:tailEnd type="none" w="med" len="med"/>
                    </a:lnB>
                    <a:solidFill>
                      <a:srgbClr val="00B050"/>
                    </a:solidFill>
                  </a:tcPr>
                </a:tc>
                <a:tc hMerge="1">
                  <a:txBody>
                    <a:bodyPr/>
                    <a:lstStyle/>
                    <a:p>
                      <a:endParaRPr lang="zh-TW" altLang="en-US" dirty="0"/>
                    </a:p>
                  </a:txBody>
                  <a:tcPr/>
                </a:tc>
                <a:extLst>
                  <a:ext uri="{0D108BD9-81ED-4DB2-BD59-A6C34878D82A}">
                    <a16:rowId xmlns:a16="http://schemas.microsoft.com/office/drawing/2014/main" val="4206740333"/>
                  </a:ext>
                </a:extLst>
              </a:tr>
              <a:tr h="1628457">
                <a:tc>
                  <a:txBody>
                    <a:bodyPr/>
                    <a:lstStyle/>
                    <a:p>
                      <a:r>
                        <a:rPr lang="en-US" altLang="zh-TW" sz="1800" b="1" dirty="0">
                          <a:latin typeface="標楷體" panose="03000509000000000000" pitchFamily="65" charset="-120"/>
                          <a:ea typeface="標楷體" panose="03000509000000000000" pitchFamily="65" charset="-120"/>
                        </a:rPr>
                        <a:t>Recovery Planning (RC.RP)</a:t>
                      </a:r>
                    </a:p>
                    <a:p>
                      <a:r>
                        <a:rPr lang="zh-TW" altLang="en-US" sz="1800" b="1" dirty="0">
                          <a:latin typeface="標楷體" panose="03000509000000000000" pitchFamily="65" charset="-120"/>
                          <a:ea typeface="標楷體" panose="03000509000000000000" pitchFamily="65" charset="-120"/>
                        </a:rPr>
                        <a:t>復原計劃</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b="1" dirty="0">
                          <a:latin typeface="標楷體" panose="03000509000000000000" pitchFamily="65" charset="-120"/>
                          <a:ea typeface="標楷體" panose="03000509000000000000" pitchFamily="65" charset="-120"/>
                        </a:rPr>
                        <a:t>Recovery processes and procedures are executed and maintained to ensure restoration of systems or assets affected by cybersecurity incidents.</a:t>
                      </a:r>
                    </a:p>
                    <a:p>
                      <a:endParaRPr lang="en-US" altLang="zh-TW" sz="1800" b="1" dirty="0">
                        <a:latin typeface="標楷體" panose="03000509000000000000" pitchFamily="65" charset="-120"/>
                        <a:ea typeface="標楷體" panose="03000509000000000000" pitchFamily="65" charset="-120"/>
                      </a:endParaRPr>
                    </a:p>
                    <a:p>
                      <a:r>
                        <a:rPr lang="zh-TW" altLang="en-US" sz="1800" b="1" dirty="0">
                          <a:latin typeface="標楷體" panose="03000509000000000000" pitchFamily="65" charset="-120"/>
                          <a:ea typeface="標楷體" panose="03000509000000000000" pitchFamily="65" charset="-120"/>
                        </a:rPr>
                        <a:t>執行和維護復原流程和程序，以確保恢復受網路安全事件影響的系統或資產。</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4573359"/>
                  </a:ext>
                </a:extLst>
              </a:tr>
              <a:tr h="1322438">
                <a:tc>
                  <a:txBody>
                    <a:bodyPr/>
                    <a:lstStyle/>
                    <a:p>
                      <a:r>
                        <a:rPr lang="en-US" altLang="zh-TW" sz="1800" b="1" dirty="0">
                          <a:latin typeface="標楷體" panose="03000509000000000000" pitchFamily="65" charset="-120"/>
                          <a:ea typeface="標楷體" panose="03000509000000000000" pitchFamily="65" charset="-120"/>
                        </a:rPr>
                        <a:t>Improvements (RC.IM)</a:t>
                      </a:r>
                    </a:p>
                    <a:p>
                      <a:r>
                        <a:rPr lang="zh-TW" altLang="en-US" sz="1800" b="1" dirty="0">
                          <a:latin typeface="標楷體" panose="03000509000000000000" pitchFamily="65" charset="-120"/>
                          <a:ea typeface="標楷體" panose="03000509000000000000" pitchFamily="65" charset="-120"/>
                        </a:rPr>
                        <a:t>改善</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b="1" dirty="0">
                          <a:latin typeface="標楷體" panose="03000509000000000000" pitchFamily="65" charset="-120"/>
                          <a:ea typeface="標楷體" panose="03000509000000000000" pitchFamily="65" charset="-120"/>
                        </a:rPr>
                        <a:t>Recovery planning and processes are improved by incorporating lessons learned into future activities.</a:t>
                      </a:r>
                    </a:p>
                    <a:p>
                      <a:endParaRPr lang="en-US" altLang="zh-TW" sz="1800" b="1" dirty="0">
                        <a:latin typeface="標楷體" panose="03000509000000000000" pitchFamily="65" charset="-120"/>
                        <a:ea typeface="標楷體" panose="03000509000000000000" pitchFamily="65" charset="-120"/>
                      </a:endParaRPr>
                    </a:p>
                    <a:p>
                      <a:r>
                        <a:rPr lang="zh-TW" altLang="en-US" sz="1800" b="1" dirty="0">
                          <a:latin typeface="標楷體" panose="03000509000000000000" pitchFamily="65" charset="-120"/>
                          <a:ea typeface="標楷體" panose="03000509000000000000" pitchFamily="65" charset="-120"/>
                        </a:rPr>
                        <a:t>透過將所學到的經驗教訓納入未來的活動中，恢復計畫和流程得到改進。</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6902870"/>
                  </a:ext>
                </a:extLst>
              </a:tr>
              <a:tr h="1934476">
                <a:tc>
                  <a:txBody>
                    <a:bodyPr/>
                    <a:lstStyle/>
                    <a:p>
                      <a:r>
                        <a:rPr lang="en-US" altLang="zh-TW" sz="1800" b="1" dirty="0">
                          <a:latin typeface="標楷體" panose="03000509000000000000" pitchFamily="65" charset="-120"/>
                          <a:ea typeface="標楷體" panose="03000509000000000000" pitchFamily="65" charset="-120"/>
                        </a:rPr>
                        <a:t>Communications (RC.CO)</a:t>
                      </a:r>
                    </a:p>
                    <a:p>
                      <a:r>
                        <a:rPr lang="zh-TW" altLang="en-US" sz="1800" b="1" dirty="0">
                          <a:latin typeface="標楷體" panose="03000509000000000000" pitchFamily="65" charset="-120"/>
                          <a:ea typeface="標楷體" panose="03000509000000000000" pitchFamily="65" charset="-120"/>
                        </a:rPr>
                        <a:t>溝通</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1800" b="1" dirty="0">
                          <a:latin typeface="標楷體" panose="03000509000000000000" pitchFamily="65" charset="-120"/>
                          <a:ea typeface="標楷體" panose="03000509000000000000" pitchFamily="65" charset="-120"/>
                        </a:rPr>
                        <a:t>Restoration activities are coordinated with internal and external parties (e.g.  coordinating centers, Internet Service Providers, owners of attacking systems, victims, other CSIRTs, and vendors).</a:t>
                      </a:r>
                    </a:p>
                    <a:p>
                      <a:endParaRPr lang="en-US" altLang="zh-TW" sz="1800" b="1" dirty="0">
                        <a:latin typeface="標楷體" panose="03000509000000000000" pitchFamily="65" charset="-120"/>
                        <a:ea typeface="標楷體" panose="03000509000000000000" pitchFamily="65" charset="-120"/>
                      </a:endParaRPr>
                    </a:p>
                    <a:p>
                      <a:r>
                        <a:rPr lang="zh-TW" altLang="en-US" sz="1800" b="1" dirty="0">
                          <a:latin typeface="標楷體" panose="03000509000000000000" pitchFamily="65" charset="-120"/>
                          <a:ea typeface="標楷體" panose="03000509000000000000" pitchFamily="65" charset="-120"/>
                        </a:rPr>
                        <a:t>恢復活動與內部和外部各方（例如協調中心、網路服務供應商、攻擊系統所有者、受害者、其他 </a:t>
                      </a:r>
                      <a:r>
                        <a:rPr lang="en-US" altLang="zh-TW" sz="1800" b="1" dirty="0">
                          <a:latin typeface="標楷體" panose="03000509000000000000" pitchFamily="65" charset="-120"/>
                          <a:ea typeface="標楷體" panose="03000509000000000000" pitchFamily="65" charset="-120"/>
                        </a:rPr>
                        <a:t>CSIRT </a:t>
                      </a:r>
                      <a:r>
                        <a:rPr lang="zh-TW" altLang="en-US" sz="1800" b="1" dirty="0">
                          <a:latin typeface="標楷體" panose="03000509000000000000" pitchFamily="65" charset="-120"/>
                          <a:ea typeface="標楷體" panose="03000509000000000000" pitchFamily="65" charset="-120"/>
                        </a:rPr>
                        <a:t>和供應商）進行協調。</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4325100"/>
                  </a:ext>
                </a:extLst>
              </a:tr>
            </a:tbl>
          </a:graphicData>
        </a:graphic>
      </p:graphicFrame>
      <p:sp>
        <p:nvSpPr>
          <p:cNvPr id="6" name="矩形 5"/>
          <p:cNvSpPr/>
          <p:nvPr/>
        </p:nvSpPr>
        <p:spPr>
          <a:xfrm>
            <a:off x="1154747" y="87176"/>
            <a:ext cx="4941253" cy="584775"/>
          </a:xfrm>
          <a:prstGeom prst="rect">
            <a:avLst/>
          </a:prstGeom>
        </p:spPr>
        <p:txBody>
          <a:bodyPr wrap="square">
            <a:spAutoFit/>
          </a:bodyPr>
          <a:lstStyle/>
          <a:p>
            <a:r>
              <a:rPr lang="zh-TW" altLang="en-US" sz="3200" dirty="0">
                <a:latin typeface="標楷體" panose="03000509000000000000" pitchFamily="65" charset="-120"/>
                <a:ea typeface="標楷體" panose="03000509000000000000" pitchFamily="65" charset="-120"/>
              </a:rPr>
              <a:t>功能 </a:t>
            </a:r>
            <a:r>
              <a:rPr lang="en-US" altLang="zh-TW" sz="3200" dirty="0">
                <a:latin typeface="標楷體" panose="03000509000000000000" pitchFamily="65" charset="-120"/>
                <a:ea typeface="標楷體" panose="03000509000000000000" pitchFamily="65" charset="-120"/>
              </a:rPr>
              <a:t>5:</a:t>
            </a:r>
            <a:r>
              <a:rPr lang="zh-TW" altLang="en-US" sz="3200" b="1" dirty="0">
                <a:latin typeface="標楷體" panose="03000509000000000000" pitchFamily="65" charset="-120"/>
                <a:ea typeface="標楷體" panose="03000509000000000000" pitchFamily="65" charset="-120"/>
              </a:rPr>
              <a:t>復原</a:t>
            </a:r>
            <a:r>
              <a:rPr lang="en-US" altLang="zh-TW" sz="3200" b="1" dirty="0">
                <a:latin typeface="標楷體" panose="03000509000000000000" pitchFamily="65" charset="-120"/>
                <a:ea typeface="標楷體" panose="03000509000000000000" pitchFamily="65" charset="-120"/>
              </a:rPr>
              <a:t>(Recover)</a:t>
            </a:r>
            <a:endParaRPr lang="zh-TW" altLang="en-US" sz="3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365616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059504054"/>
              </p:ext>
            </p:extLst>
          </p:nvPr>
        </p:nvGraphicFramePr>
        <p:xfrm>
          <a:off x="1150371" y="1750141"/>
          <a:ext cx="10471356" cy="2455768"/>
        </p:xfrm>
        <a:graphic>
          <a:graphicData uri="http://schemas.openxmlformats.org/drawingml/2006/table">
            <a:tbl>
              <a:tblPr/>
              <a:tblGrid>
                <a:gridCol w="5235678">
                  <a:extLst>
                    <a:ext uri="{9D8B030D-6E8A-4147-A177-3AD203B41FA5}">
                      <a16:colId xmlns:a16="http://schemas.microsoft.com/office/drawing/2014/main" val="1704668479"/>
                    </a:ext>
                  </a:extLst>
                </a:gridCol>
                <a:gridCol w="5235678">
                  <a:extLst>
                    <a:ext uri="{9D8B030D-6E8A-4147-A177-3AD203B41FA5}">
                      <a16:colId xmlns:a16="http://schemas.microsoft.com/office/drawing/2014/main" val="2778565567"/>
                    </a:ext>
                  </a:extLst>
                </a:gridCol>
              </a:tblGrid>
              <a:tr h="33429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復原計劃</a:t>
                      </a:r>
                      <a:r>
                        <a:rPr lang="en-US" altLang="zh-TW" sz="1400" b="1" i="0" u="none" strike="noStrike" dirty="0">
                          <a:solidFill>
                            <a:schemeClr val="bg1"/>
                          </a:solidFill>
                          <a:effectLst/>
                          <a:latin typeface="標楷體" panose="03000509000000000000" pitchFamily="65" charset="-120"/>
                          <a:ea typeface="標楷體" panose="03000509000000000000" pitchFamily="65" charset="-120"/>
                        </a:rPr>
                        <a:t>Recovery Planning (RC.RP):</a:t>
                      </a: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400" b="1" i="0" u="none" strike="noStrike" dirty="0">
                          <a:solidFill>
                            <a:schemeClr val="bg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7146056"/>
                  </a:ext>
                </a:extLst>
              </a:tr>
              <a:tr h="494110">
                <a:tc rowSpan="4">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RC.RP-1: Recovery plan is executed during or after a cybersecurity incident </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復原計畫在網路安全事件期間或之後執行</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CIS CSC 10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576851611"/>
                  </a:ext>
                </a:extLst>
              </a:tr>
              <a:tr h="308476">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COBIT 5 APO12.06, DSS02.05, DSS03.04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737673668"/>
                  </a:ext>
                </a:extLst>
              </a:tr>
              <a:tr h="308476">
                <a:tc vMerge="1">
                  <a:txBody>
                    <a:bodyPr/>
                    <a:lstStyle/>
                    <a:p>
                      <a:endParaRPr lang="zh-TW" altLang="en-US"/>
                    </a:p>
                  </a:txBody>
                  <a:tcPr/>
                </a:tc>
                <a:tc>
                  <a:txBody>
                    <a:bodyPr/>
                    <a:lstStyle/>
                    <a:p>
                      <a:pPr algn="l" fontAlgn="ctr"/>
                      <a:r>
                        <a:rPr lang="en-US" sz="1400" b="1" i="0" u="none" strike="noStrike" dirty="0">
                          <a:solidFill>
                            <a:srgbClr val="FF0000"/>
                          </a:solidFill>
                          <a:effectLst/>
                          <a:latin typeface="標楷體" panose="03000509000000000000" pitchFamily="65" charset="-120"/>
                          <a:ea typeface="標楷體" panose="03000509000000000000" pitchFamily="65" charset="-120"/>
                        </a:rPr>
                        <a:t>·       ISO/IEC 27001:2013 A.16.1.5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188328550"/>
                  </a:ext>
                </a:extLst>
              </a:tr>
              <a:tr h="1010408">
                <a:tc vMerge="1">
                  <a:txBody>
                    <a:bodyPr/>
                    <a:lstStyle/>
                    <a:p>
                      <a:endParaRPr lang="zh-TW" altLang="en-US"/>
                    </a:p>
                  </a:txBody>
                  <a:tcPr/>
                </a:tc>
                <a:tc>
                  <a:txBody>
                    <a:bodyPr/>
                    <a:lstStyle/>
                    <a:p>
                      <a:pPr algn="l" fontAlgn="ctr"/>
                      <a:r>
                        <a:rPr lang="pt-BR" sz="1400" b="1" i="0" u="none" strike="noStrike" dirty="0">
                          <a:solidFill>
                            <a:srgbClr val="000000"/>
                          </a:solidFill>
                          <a:effectLst/>
                          <a:latin typeface="標楷體" panose="03000509000000000000" pitchFamily="65" charset="-120"/>
                          <a:ea typeface="標楷體" panose="03000509000000000000" pitchFamily="65" charset="-120"/>
                        </a:rPr>
                        <a:t>·       NIST SP 800-53 Rev. 4 CP-10, IR-4, IR-8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63437330"/>
                  </a:ext>
                </a:extLst>
              </a:tr>
            </a:tbl>
          </a:graphicData>
        </a:graphic>
      </p:graphicFrame>
    </p:spTree>
    <p:extLst>
      <p:ext uri="{BB962C8B-B14F-4D97-AF65-F5344CB8AC3E}">
        <p14:creationId xmlns:p14="http://schemas.microsoft.com/office/powerpoint/2010/main" val="2011970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5" y="205716"/>
            <a:ext cx="9668969" cy="523220"/>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復原計劃</a:t>
            </a:r>
            <a:r>
              <a:rPr lang="en-US" altLang="zh-TW" sz="2800" dirty="0">
                <a:latin typeface="標楷體" panose="03000509000000000000" pitchFamily="65" charset="-120"/>
                <a:ea typeface="標楷體" panose="03000509000000000000" pitchFamily="65" charset="-120"/>
              </a:rPr>
              <a:t>Recovery Planning (RC.RP):</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7" name="矩形 6"/>
          <p:cNvSpPr/>
          <p:nvPr/>
        </p:nvSpPr>
        <p:spPr>
          <a:xfrm>
            <a:off x="3343275" y="6211669"/>
            <a:ext cx="8534400" cy="646331"/>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https://www.isms.online/iso-27001/annex-a-16-information-security-incident-management/</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2895209011"/>
              </p:ext>
            </p:extLst>
          </p:nvPr>
        </p:nvGraphicFramePr>
        <p:xfrm>
          <a:off x="1099867" y="1326455"/>
          <a:ext cx="10471356" cy="1720533"/>
        </p:xfrm>
        <a:graphic>
          <a:graphicData uri="http://schemas.openxmlformats.org/drawingml/2006/table">
            <a:tbl>
              <a:tblPr/>
              <a:tblGrid>
                <a:gridCol w="5235678">
                  <a:extLst>
                    <a:ext uri="{9D8B030D-6E8A-4147-A177-3AD203B41FA5}">
                      <a16:colId xmlns:a16="http://schemas.microsoft.com/office/drawing/2014/main" val="1704668479"/>
                    </a:ext>
                  </a:extLst>
                </a:gridCol>
                <a:gridCol w="5235678">
                  <a:extLst>
                    <a:ext uri="{9D8B030D-6E8A-4147-A177-3AD203B41FA5}">
                      <a16:colId xmlns:a16="http://schemas.microsoft.com/office/drawing/2014/main" val="2778565567"/>
                    </a:ext>
                  </a:extLst>
                </a:gridCol>
              </a:tblGrid>
              <a:tr h="26292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400" b="1" i="0" u="none" strike="noStrike" dirty="0">
                          <a:solidFill>
                            <a:schemeClr val="bg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7146056"/>
                  </a:ext>
                </a:extLst>
              </a:tr>
              <a:tr h="173798">
                <a:tc rowSpan="4">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RC.RP-1: Recovery plan is executed during or after a cybersecurity incident </a:t>
                      </a:r>
                    </a:p>
                    <a:p>
                      <a:pPr algn="l" fontAlgn="ctr"/>
                      <a:r>
                        <a:rPr lang="zh-TW" altLang="en-US" sz="1400" b="1" i="0" u="none" strike="noStrike" dirty="0">
                          <a:solidFill>
                            <a:srgbClr val="000000"/>
                          </a:solidFill>
                          <a:effectLst/>
                          <a:latin typeface="標楷體" panose="03000509000000000000" pitchFamily="65" charset="-120"/>
                          <a:ea typeface="標楷體" panose="03000509000000000000" pitchFamily="65" charset="-120"/>
                        </a:rPr>
                        <a:t>復原計畫在網路安全事件期間或之後執行</a:t>
                      </a:r>
                      <a:endParaRPr lang="en-US" sz="1400" b="1" i="0" u="none" strike="noStrike" dirty="0">
                        <a:solidFill>
                          <a:srgbClr val="000000"/>
                        </a:solidFill>
                        <a:effectLst/>
                        <a:latin typeface="標楷體" panose="03000509000000000000" pitchFamily="65" charset="-120"/>
                        <a:ea typeface="標楷體" panose="03000509000000000000" pitchFamily="65" charset="-12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CIS CSC 10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576851611"/>
                  </a:ext>
                </a:extLst>
              </a:tr>
              <a:tr h="173798">
                <a:tc vMerge="1">
                  <a:txBody>
                    <a:bodyPr/>
                    <a:lstStyle/>
                    <a:p>
                      <a:endParaRPr lang="zh-TW" altLang="en-US"/>
                    </a:p>
                  </a:txBody>
                  <a:tcPr/>
                </a:tc>
                <a:tc>
                  <a:txBody>
                    <a:bodyPr/>
                    <a:lstStyle/>
                    <a:p>
                      <a:pPr algn="l" fontAlgn="ctr"/>
                      <a:r>
                        <a:rPr lang="en-US" sz="1400" b="1" i="0" u="none" strike="noStrike" dirty="0">
                          <a:solidFill>
                            <a:srgbClr val="000000"/>
                          </a:solidFill>
                          <a:effectLst/>
                          <a:latin typeface="標楷體" panose="03000509000000000000" pitchFamily="65" charset="-120"/>
                          <a:ea typeface="標楷體" panose="03000509000000000000" pitchFamily="65" charset="-120"/>
                        </a:rPr>
                        <a:t>·       COBIT 5 APO12.06, DSS02.05, DSS03.04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737673668"/>
                  </a:ext>
                </a:extLst>
              </a:tr>
              <a:tr h="173798">
                <a:tc vMerge="1">
                  <a:txBody>
                    <a:bodyPr/>
                    <a:lstStyle/>
                    <a:p>
                      <a:endParaRPr lang="zh-TW" altLang="en-US"/>
                    </a:p>
                  </a:txBody>
                  <a:tcPr/>
                </a:tc>
                <a:tc>
                  <a:txBody>
                    <a:bodyPr/>
                    <a:lstStyle/>
                    <a:p>
                      <a:pPr algn="l" fontAlgn="ctr"/>
                      <a:r>
                        <a:rPr lang="en-US" sz="1400" b="1" i="0" u="none" strike="noStrike" dirty="0">
                          <a:solidFill>
                            <a:srgbClr val="FF0000"/>
                          </a:solidFill>
                          <a:effectLst/>
                          <a:latin typeface="標楷體" panose="03000509000000000000" pitchFamily="65" charset="-120"/>
                          <a:ea typeface="標楷體" panose="03000509000000000000" pitchFamily="65" charset="-120"/>
                        </a:rPr>
                        <a:t>·       ISO/IEC 27001:2013 A.16.1.5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188328550"/>
                  </a:ext>
                </a:extLst>
              </a:tr>
              <a:tr h="794672">
                <a:tc vMerge="1">
                  <a:txBody>
                    <a:bodyPr/>
                    <a:lstStyle/>
                    <a:p>
                      <a:endParaRPr lang="zh-TW" altLang="en-US"/>
                    </a:p>
                  </a:txBody>
                  <a:tcPr/>
                </a:tc>
                <a:tc>
                  <a:txBody>
                    <a:bodyPr/>
                    <a:lstStyle/>
                    <a:p>
                      <a:pPr algn="l" fontAlgn="ctr"/>
                      <a:r>
                        <a:rPr lang="pt-BR" sz="1400" b="1" i="0" u="none" strike="noStrike" dirty="0">
                          <a:solidFill>
                            <a:srgbClr val="000000"/>
                          </a:solidFill>
                          <a:effectLst/>
                          <a:latin typeface="標楷體" panose="03000509000000000000" pitchFamily="65" charset="-120"/>
                          <a:ea typeface="標楷體" panose="03000509000000000000" pitchFamily="65" charset="-120"/>
                        </a:rPr>
                        <a:t>·       NIST SP 800-53 Rev. 4 CP-10, IR-4, IR-8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63437330"/>
                  </a:ext>
                </a:extLst>
              </a:tr>
            </a:tbl>
          </a:graphicData>
        </a:graphic>
      </p:graphicFrame>
      <p:sp>
        <p:nvSpPr>
          <p:cNvPr id="8" name="矩形 7"/>
          <p:cNvSpPr/>
          <p:nvPr/>
        </p:nvSpPr>
        <p:spPr>
          <a:xfrm>
            <a:off x="511509" y="3278079"/>
            <a:ext cx="11612562" cy="2831544"/>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A.16.1.5  </a:t>
            </a:r>
            <a:r>
              <a:rPr lang="en-US" altLang="zh-TW" b="1" dirty="0">
                <a:solidFill>
                  <a:srgbClr val="002060"/>
                </a:solidFill>
                <a:latin typeface="標楷體" panose="03000509000000000000" pitchFamily="65" charset="-120"/>
                <a:ea typeface="標楷體" panose="03000509000000000000" pitchFamily="65" charset="-120"/>
              </a:rPr>
              <a:t>Response to Information Security Incidents</a:t>
            </a:r>
            <a:r>
              <a:rPr lang="zh-TW" altLang="en-US" b="1" dirty="0">
                <a:solidFill>
                  <a:srgbClr val="002060"/>
                </a:solidFill>
                <a:latin typeface="標楷體" panose="03000509000000000000" pitchFamily="65" charset="-120"/>
                <a:ea typeface="標楷體" panose="03000509000000000000" pitchFamily="65" charset="-120"/>
              </a:rPr>
              <a:t> 資訊安全事件回應</a:t>
            </a:r>
            <a:endParaRPr lang="en-US" altLang="zh-TW" sz="1600" b="1" dirty="0">
              <a:latin typeface="標楷體" panose="03000509000000000000" pitchFamily="65" charset="-120"/>
              <a:ea typeface="標楷體" panose="03000509000000000000" pitchFamily="65" charset="-120"/>
            </a:endParaRPr>
          </a:p>
          <a:p>
            <a:pPr fontAlgn="ct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分配負責人、明確行動和時間表總是好的，並且與 </a:t>
            </a:r>
            <a:r>
              <a:rPr lang="en-US" altLang="zh-TW" sz="1600" b="1" dirty="0">
                <a:latin typeface="標楷體" panose="03000509000000000000" pitchFamily="65" charset="-120"/>
                <a:ea typeface="標楷體" panose="03000509000000000000" pitchFamily="65" charset="-120"/>
              </a:rPr>
              <a:t>ISO 27001 </a:t>
            </a:r>
            <a:r>
              <a:rPr lang="zh-TW" altLang="en-US" sz="1600" b="1" dirty="0">
                <a:latin typeface="標楷體" panose="03000509000000000000" pitchFamily="65" charset="-120"/>
                <a:ea typeface="標楷體" panose="03000509000000000000" pitchFamily="65" charset="-120"/>
              </a:rPr>
              <a:t>的所有內容一樣，保留用於審核目的的資訊（如果您有其他利害關係人和監管機構需要考慮，這也很重要）。負責處理安全事件的人員將負責恢復正常的安全水平，同時；</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事件發生後儘快蒐集證據；</a:t>
            </a:r>
          </a:p>
          <a:p>
            <a:pPr fontAlgn="ctr"/>
            <a:r>
              <a:rPr lang="zh-TW" altLang="en-US" sz="1600" b="1" dirty="0">
                <a:latin typeface="標楷體" panose="03000509000000000000" pitchFamily="65" charset="-120"/>
                <a:ea typeface="標楷體" panose="03000509000000000000" pitchFamily="65" charset="-120"/>
              </a:rPr>
              <a:t>進行資訊安全取證分析（宏大的術語，但至少清楚根本原因和相關方面或發生了什麼、涉及誰、為什麼等）；</a:t>
            </a:r>
          </a:p>
          <a:p>
            <a:pPr fontAlgn="ctr"/>
            <a:r>
              <a:rPr lang="zh-TW" altLang="en-US" sz="1600" b="1" dirty="0">
                <a:latin typeface="標楷體" panose="03000509000000000000" pitchFamily="65" charset="-120"/>
                <a:ea typeface="標楷體" panose="03000509000000000000" pitchFamily="65" charset="-120"/>
              </a:rPr>
              <a:t>如有需要，例如向相關監管機構升級；</a:t>
            </a:r>
          </a:p>
          <a:p>
            <a:pPr fontAlgn="ctr"/>
            <a:r>
              <a:rPr lang="zh-TW" altLang="en-US" sz="1600" b="1" dirty="0">
                <a:latin typeface="標楷體" panose="03000509000000000000" pitchFamily="65" charset="-120"/>
                <a:ea typeface="標楷體" panose="03000509000000000000" pitchFamily="65" charset="-120"/>
              </a:rPr>
              <a:t>確保所有涉及的回應活動均被正確記錄以供日後分析；</a:t>
            </a:r>
          </a:p>
          <a:p>
            <a:pPr fontAlgn="ctr"/>
            <a:r>
              <a:rPr lang="zh-TW" altLang="en-US" sz="1600" b="1" dirty="0">
                <a:latin typeface="標楷體" panose="03000509000000000000" pitchFamily="65" charset="-120"/>
                <a:ea typeface="標楷體" panose="03000509000000000000" pitchFamily="65" charset="-120"/>
              </a:rPr>
              <a:t>向領導階層通報資訊安全事件的存在或任何相關細節，以便他們在需要了解的基礎上進一步向各個個人或組織通報；和</a:t>
            </a:r>
          </a:p>
          <a:p>
            <a:pPr fontAlgn="ctr"/>
            <a:r>
              <a:rPr lang="zh-TW" altLang="en-US" sz="1600" b="1" dirty="0">
                <a:latin typeface="標楷體" panose="03000509000000000000" pitchFamily="65" charset="-120"/>
                <a:ea typeface="標楷體" panose="03000509000000000000" pitchFamily="65" charset="-120"/>
              </a:rPr>
              <a:t>處理發現的導致或促成事件的資訊安全弱點。</a:t>
            </a:r>
          </a:p>
        </p:txBody>
      </p:sp>
    </p:spTree>
    <p:extLst>
      <p:ext uri="{BB962C8B-B14F-4D97-AF65-F5344CB8AC3E}">
        <p14:creationId xmlns:p14="http://schemas.microsoft.com/office/powerpoint/2010/main" val="20122474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388183402"/>
              </p:ext>
            </p:extLst>
          </p:nvPr>
        </p:nvGraphicFramePr>
        <p:xfrm>
          <a:off x="766914" y="953726"/>
          <a:ext cx="10245214" cy="3403225"/>
        </p:xfrm>
        <a:graphic>
          <a:graphicData uri="http://schemas.openxmlformats.org/drawingml/2006/table">
            <a:tbl>
              <a:tblPr/>
              <a:tblGrid>
                <a:gridCol w="5122607">
                  <a:extLst>
                    <a:ext uri="{9D8B030D-6E8A-4147-A177-3AD203B41FA5}">
                      <a16:colId xmlns:a16="http://schemas.microsoft.com/office/drawing/2014/main" val="2082338707"/>
                    </a:ext>
                  </a:extLst>
                </a:gridCol>
                <a:gridCol w="5122607">
                  <a:extLst>
                    <a:ext uri="{9D8B030D-6E8A-4147-A177-3AD203B41FA5}">
                      <a16:colId xmlns:a16="http://schemas.microsoft.com/office/drawing/2014/main" val="2146201174"/>
                    </a:ext>
                  </a:extLst>
                </a:gridCol>
              </a:tblGrid>
              <a:tr h="39329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改善</a:t>
                      </a:r>
                      <a:r>
                        <a:rPr lang="en-US" altLang="zh-TW" sz="1400" b="1" i="0" u="none" strike="noStrike" dirty="0">
                          <a:solidFill>
                            <a:schemeClr val="bg1"/>
                          </a:solidFill>
                          <a:effectLst/>
                          <a:latin typeface="標楷體" panose="03000509000000000000" pitchFamily="65" charset="-120"/>
                          <a:ea typeface="標楷體" panose="03000509000000000000" pitchFamily="65" charset="-120"/>
                        </a:rPr>
                        <a:t>Improvements (RC.IM):</a:t>
                      </a: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400" b="1" i="0" u="none" strike="noStrike" dirty="0">
                          <a:solidFill>
                            <a:schemeClr val="bg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432101413"/>
                  </a:ext>
                </a:extLst>
              </a:tr>
              <a:tr h="373626">
                <a:tc rowSpan="4">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RC.IM-1: Recovery plans incorporate lessons learned</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復原計畫納入經驗教訓</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       COBIT 5 APO12.06, BAI05.07, DSS04.08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039554149"/>
                  </a:ext>
                </a:extLst>
              </a:tr>
              <a:tr h="0">
                <a:tc vMerge="1">
                  <a:txBody>
                    <a:bodyPr/>
                    <a:lstStyle/>
                    <a:p>
                      <a:endParaRPr lang="zh-TW" altLang="en-US"/>
                    </a:p>
                  </a:txBody>
                  <a:tcPr/>
                </a:tc>
                <a:tc>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       ISA 62443-2-1:2009 4.4.3.4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700453972"/>
                  </a:ext>
                </a:extLst>
              </a:tr>
              <a:tr h="0">
                <a:tc vMerge="1">
                  <a:txBody>
                    <a:bodyPr/>
                    <a:lstStyle/>
                    <a:p>
                      <a:endParaRPr lang="zh-TW" altLang="en-US"/>
                    </a:p>
                  </a:txBody>
                  <a:tcPr/>
                </a:tc>
                <a:tc>
                  <a:txBody>
                    <a:bodyPr/>
                    <a:lstStyle/>
                    <a:p>
                      <a:pPr algn="l" fontAlgn="ctr"/>
                      <a:r>
                        <a:rPr lang="it-IT" sz="1600" b="1" i="0" u="none" strike="noStrike" dirty="0">
                          <a:solidFill>
                            <a:srgbClr val="FF0000"/>
                          </a:solidFill>
                          <a:effectLst/>
                          <a:latin typeface="標楷體" panose="03000509000000000000" pitchFamily="65" charset="-120"/>
                          <a:ea typeface="標楷體" panose="03000509000000000000" pitchFamily="65" charset="-120"/>
                        </a:rPr>
                        <a:t>·       ISO/IEC 27001:2013 A.16.1.6, Clause 10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300096914"/>
                  </a:ext>
                </a:extLst>
              </a:tr>
              <a:tr h="815233">
                <a:tc vMerge="1">
                  <a:txBody>
                    <a:bodyPr/>
                    <a:lstStyle/>
                    <a:p>
                      <a:endParaRPr lang="zh-TW" altLang="en-US"/>
                    </a:p>
                  </a:txBody>
                  <a:tcPr/>
                </a:tc>
                <a:tc>
                  <a:txBody>
                    <a:bodyPr/>
                    <a:lstStyle/>
                    <a:p>
                      <a:pPr algn="l" fontAlgn="ctr"/>
                      <a:r>
                        <a:rPr lang="pt-BR" sz="1600" b="1" i="0" u="none" strike="noStrike" dirty="0">
                          <a:solidFill>
                            <a:srgbClr val="000000"/>
                          </a:solidFill>
                          <a:effectLst/>
                          <a:latin typeface="標楷體" panose="03000509000000000000" pitchFamily="65" charset="-120"/>
                          <a:ea typeface="標楷體" panose="03000509000000000000" pitchFamily="65" charset="-120"/>
                        </a:rPr>
                        <a:t>·       NIST SP 800-53 Rev. 4 CP-2, IR-4, IR-8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852170957"/>
                  </a:ext>
                </a:extLst>
              </a:tr>
              <a:tr h="157530">
                <a:tc rowSpan="3">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RC.IM-2: Recovery strategies are updated</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恢復策略已更新</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       COBIT 5 APO12.06, BAI07.08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895775418"/>
                  </a:ext>
                </a:extLst>
              </a:tr>
              <a:tr h="0">
                <a:tc vMerge="1">
                  <a:txBody>
                    <a:bodyPr/>
                    <a:lstStyle/>
                    <a:p>
                      <a:endParaRPr lang="zh-TW" altLang="en-US"/>
                    </a:p>
                  </a:txBody>
                  <a:tcPr/>
                </a:tc>
                <a:tc>
                  <a:txBody>
                    <a:bodyPr/>
                    <a:lstStyle/>
                    <a:p>
                      <a:pPr algn="l" fontAlgn="ctr"/>
                      <a:r>
                        <a:rPr lang="it-IT" sz="1600" b="1" i="0" u="none" strike="noStrike" dirty="0">
                          <a:solidFill>
                            <a:srgbClr val="FF0000"/>
                          </a:solidFill>
                          <a:effectLst/>
                          <a:latin typeface="標楷體" panose="03000509000000000000" pitchFamily="65" charset="-120"/>
                          <a:ea typeface="標楷體" panose="03000509000000000000" pitchFamily="65" charset="-120"/>
                        </a:rPr>
                        <a:t>·       ISO/IEC 27001:2013 A.16.1.6, Clause 10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770051305"/>
                  </a:ext>
                </a:extLst>
              </a:tr>
              <a:tr h="815233">
                <a:tc vMerge="1">
                  <a:txBody>
                    <a:bodyPr/>
                    <a:lstStyle/>
                    <a:p>
                      <a:endParaRPr lang="zh-TW" altLang="en-US"/>
                    </a:p>
                  </a:txBody>
                  <a:tcPr/>
                </a:tc>
                <a:tc>
                  <a:txBody>
                    <a:bodyPr/>
                    <a:lstStyle/>
                    <a:p>
                      <a:pPr algn="l" fontAlgn="ctr"/>
                      <a:r>
                        <a:rPr lang="pt-BR" sz="1600" b="1" i="0" u="none" strike="noStrike" dirty="0">
                          <a:solidFill>
                            <a:srgbClr val="000000"/>
                          </a:solidFill>
                          <a:effectLst/>
                          <a:latin typeface="標楷體" panose="03000509000000000000" pitchFamily="65" charset="-120"/>
                          <a:ea typeface="標楷體" panose="03000509000000000000" pitchFamily="65" charset="-120"/>
                        </a:rPr>
                        <a:t>·       NIST SP 800-53 Rev. 4 CP-2, IR-4, IR-8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97419664"/>
                  </a:ext>
                </a:extLst>
              </a:tr>
            </a:tbl>
          </a:graphicData>
        </a:graphic>
      </p:graphicFrame>
    </p:spTree>
    <p:extLst>
      <p:ext uri="{BB962C8B-B14F-4D97-AF65-F5344CB8AC3E}">
        <p14:creationId xmlns:p14="http://schemas.microsoft.com/office/powerpoint/2010/main" val="2127603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19494381"/>
              </p:ext>
            </p:extLst>
          </p:nvPr>
        </p:nvGraphicFramePr>
        <p:xfrm>
          <a:off x="560439" y="1189703"/>
          <a:ext cx="11749548" cy="4396597"/>
        </p:xfrm>
        <a:graphic>
          <a:graphicData uri="http://schemas.openxmlformats.org/drawingml/2006/table">
            <a:tbl>
              <a:tblPr/>
              <a:tblGrid>
                <a:gridCol w="6346764">
                  <a:extLst>
                    <a:ext uri="{9D8B030D-6E8A-4147-A177-3AD203B41FA5}">
                      <a16:colId xmlns:a16="http://schemas.microsoft.com/office/drawing/2014/main" val="1428868272"/>
                    </a:ext>
                  </a:extLst>
                </a:gridCol>
                <a:gridCol w="5402784">
                  <a:extLst>
                    <a:ext uri="{9D8B030D-6E8A-4147-A177-3AD203B41FA5}">
                      <a16:colId xmlns:a16="http://schemas.microsoft.com/office/drawing/2014/main" val="865195493"/>
                    </a:ext>
                  </a:extLst>
                </a:gridCol>
              </a:tblGrid>
              <a:tr h="265471">
                <a:tc>
                  <a:txBody>
                    <a:bodyPr/>
                    <a:lstStyle/>
                    <a:p>
                      <a:pPr algn="ctr" fontAlgn="ctr"/>
                      <a:r>
                        <a:rPr lang="zh-TW" altLang="en-US" sz="1400" b="1" i="0" u="none" strike="noStrike" dirty="0">
                          <a:solidFill>
                            <a:srgbClr val="FFFFFF"/>
                          </a:solidFill>
                          <a:effectLst/>
                          <a:latin typeface="標楷體" panose="03000509000000000000" pitchFamily="65" charset="-120"/>
                          <a:ea typeface="標楷體" panose="03000509000000000000" pitchFamily="65" charset="-120"/>
                        </a:rPr>
                        <a:t>資產管理</a:t>
                      </a:r>
                      <a:r>
                        <a:rPr lang="en-US" sz="1400" b="1" i="0" u="none" strike="noStrike" dirty="0">
                          <a:solidFill>
                            <a:srgbClr val="FFFFFF"/>
                          </a:solidFill>
                          <a:effectLst/>
                          <a:latin typeface="標楷體" panose="03000509000000000000" pitchFamily="65" charset="-120"/>
                          <a:ea typeface="標楷體" panose="03000509000000000000" pitchFamily="65" charset="-120"/>
                        </a:rPr>
                        <a:t>Asset Management(ID.AM):</a:t>
                      </a:r>
                      <a:r>
                        <a:rPr lang="zh-TW" altLang="en-US" sz="1400" b="1" i="0" u="none" strike="noStrike" dirty="0">
                          <a:solidFill>
                            <a:srgbClr val="FFFFFF"/>
                          </a:solidFill>
                          <a:effectLst/>
                          <a:latin typeface="標楷體" panose="03000509000000000000" pitchFamily="65" charset="-120"/>
                          <a:ea typeface="標楷體" panose="03000509000000000000" pitchFamily="65" charset="-120"/>
                        </a:rPr>
                        <a:t>子項目</a:t>
                      </a:r>
                      <a:r>
                        <a:rPr lang="en-US" sz="1400" b="1" i="0" u="none" strike="noStrike" dirty="0">
                          <a:solidFill>
                            <a:srgbClr val="FFFFFF"/>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4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4163099732"/>
                  </a:ext>
                </a:extLst>
              </a:tr>
              <a:tr h="178397">
                <a:tc rowSpan="4">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ID.AM-4: External information systems are catalogued</a:t>
                      </a:r>
                    </a:p>
                    <a:p>
                      <a:pPr marL="0" marR="0" indent="0" algn="l" defTabSz="914400" rtl="0" eaLnBrk="1" fontAlgn="ctr" latinLnBrk="0" hangingPunct="1">
                        <a:lnSpc>
                          <a:spcPct val="100000"/>
                        </a:lnSpc>
                        <a:spcBef>
                          <a:spcPts val="0"/>
                        </a:spcBef>
                        <a:spcAft>
                          <a:spcPts val="0"/>
                        </a:spcAft>
                        <a:buClrTx/>
                        <a:buSzTx/>
                        <a:buFontTx/>
                        <a:buNone/>
                        <a:tabLst/>
                        <a:defRPr/>
                      </a:pPr>
                      <a:r>
                        <a:rPr lang="zh-TW" altLang="en-US" sz="1800" b="1" i="0" kern="1200"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mn-cs"/>
                        </a:rPr>
                        <a:t>外部資訊系統</a:t>
                      </a:r>
                      <a:r>
                        <a:rPr lang="zh-TW" altLang="en-US" sz="1800" b="0" i="0" kern="1200" dirty="0">
                          <a:solidFill>
                            <a:schemeClr val="tx1"/>
                          </a:solidFill>
                          <a:effectLst/>
                          <a:latin typeface="標楷體" panose="03000509000000000000" pitchFamily="65" charset="-120"/>
                          <a:ea typeface="標楷體" panose="03000509000000000000" pitchFamily="65" charset="-120"/>
                          <a:cs typeface="+mn-cs"/>
                        </a:rPr>
                        <a:t>被編目</a:t>
                      </a:r>
                      <a:r>
                        <a:rPr lang="en-US" altLang="zh-TW" sz="1800" b="0" i="0" kern="1200" baseline="0" dirty="0">
                          <a:solidFill>
                            <a:schemeClr val="tx1"/>
                          </a:solidFill>
                          <a:effectLst/>
                          <a:latin typeface="標楷體" panose="03000509000000000000" pitchFamily="65" charset="-120"/>
                          <a:ea typeface="標楷體" panose="03000509000000000000" pitchFamily="65" charset="-120"/>
                          <a:cs typeface="+mn-cs"/>
                        </a:rPr>
                        <a:t>      </a:t>
                      </a:r>
                      <a:r>
                        <a:rPr lang="zh-TW" altLang="en-US" sz="1800" b="0" i="0" kern="1200" dirty="0">
                          <a:solidFill>
                            <a:schemeClr val="tx1"/>
                          </a:solidFill>
                          <a:effectLst/>
                          <a:latin typeface="標楷體" panose="03000509000000000000" pitchFamily="65" charset="-120"/>
                          <a:ea typeface="標楷體" panose="03000509000000000000" pitchFamily="65" charset="-120"/>
                          <a:cs typeface="+mn-cs"/>
                        </a:rPr>
                        <a:t>資訊系統編目列管</a:t>
                      </a:r>
                      <a:endParaRPr lang="en-US" altLang="zh-TW" sz="18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 CSC 12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283976593"/>
                  </a:ext>
                </a:extLst>
              </a:tr>
              <a:tr h="178397">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APO02.02, APO10.04, DSS01.02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825648715"/>
                  </a:ext>
                </a:extLst>
              </a:tr>
              <a:tr h="325320">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a:t>
                      </a:r>
                      <a:r>
                        <a:rPr lang="en-US" sz="1200" b="1" i="0" u="none" strike="noStrike" dirty="0">
                          <a:solidFill>
                            <a:srgbClr val="FF0000"/>
                          </a:solidFill>
                          <a:effectLst/>
                          <a:latin typeface="標楷體" panose="03000509000000000000" pitchFamily="65" charset="-120"/>
                          <a:ea typeface="標楷體" panose="03000509000000000000" pitchFamily="65" charset="-120"/>
                        </a:rPr>
                        <a:t>ISO/IEC 27001:2013 A.11.2.6</a:t>
                      </a:r>
                      <a:r>
                        <a:rPr lang="zh-TW" altLang="en-US" sz="1200" b="1" i="0" u="none" strike="noStrike" dirty="0">
                          <a:solidFill>
                            <a:srgbClr val="FF0000"/>
                          </a:solidFill>
                          <a:effectLst/>
                          <a:latin typeface="標楷體" panose="03000509000000000000" pitchFamily="65" charset="-120"/>
                          <a:ea typeface="標楷體" panose="03000509000000000000" pitchFamily="65" charset="-120"/>
                        </a:rPr>
                        <a:t>  </a:t>
                      </a:r>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Security of Equipment and Assets Off-Premises</a:t>
                      </a:r>
                      <a:endParaRPr lang="en-US" sz="1200" b="1" i="0" u="none" strike="noStrike" dirty="0">
                        <a:solidFill>
                          <a:srgbClr val="FF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147280313"/>
                  </a:ext>
                </a:extLst>
              </a:tr>
              <a:tr h="358011">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 Rev. 4 AC-20, SA-9</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40668533"/>
                  </a:ext>
                </a:extLst>
              </a:tr>
              <a:tr h="178397">
                <a:tc rowSpan="5">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ID.AM-5: Resources (e.g., hardware, devices, data, time, personnel, and software) are prioritized based on their classification, criticality, and business value</a:t>
                      </a:r>
                    </a:p>
                    <a:p>
                      <a:pPr algn="l" fontAlgn="ctr"/>
                      <a:r>
                        <a:rPr lang="zh-TW" altLang="en-US" sz="1800" b="1" i="0" kern="1200"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mn-cs"/>
                        </a:rPr>
                        <a:t>資源</a:t>
                      </a:r>
                      <a:r>
                        <a:rPr lang="zh-TW" altLang="en-US" sz="1800" b="0" i="0" kern="1200" dirty="0">
                          <a:solidFill>
                            <a:schemeClr val="tx1"/>
                          </a:solidFill>
                          <a:effectLst/>
                          <a:latin typeface="標楷體" panose="03000509000000000000" pitchFamily="65" charset="-120"/>
                          <a:ea typeface="標楷體" panose="03000509000000000000" pitchFamily="65" charset="-120"/>
                          <a:cs typeface="+mn-cs"/>
                        </a:rPr>
                        <a:t>調度的優先順序</a:t>
                      </a:r>
                      <a:r>
                        <a:rPr lang="en-US" altLang="zh-TW" sz="1800" b="1" i="0" u="none" strike="noStrike" kern="1200" baseline="0" dirty="0">
                          <a:solidFill>
                            <a:srgbClr val="000000"/>
                          </a:solidFill>
                          <a:effectLst/>
                          <a:latin typeface="標楷體" panose="03000509000000000000" pitchFamily="65" charset="-120"/>
                          <a:ea typeface="標楷體" panose="03000509000000000000" pitchFamily="65" charset="-120"/>
                          <a:cs typeface="+mn-cs"/>
                        </a:rPr>
                        <a:t>           </a:t>
                      </a:r>
                      <a:r>
                        <a:rPr lang="zh-TW" altLang="en-US" sz="1800" b="0" i="0" kern="1200" dirty="0">
                          <a:solidFill>
                            <a:schemeClr val="tx1"/>
                          </a:solidFill>
                          <a:effectLst/>
                          <a:latin typeface="標楷體" panose="03000509000000000000" pitchFamily="65" charset="-120"/>
                          <a:ea typeface="標楷體" panose="03000509000000000000" pitchFamily="65" charset="-120"/>
                          <a:cs typeface="+mn-cs"/>
                        </a:rPr>
                        <a:t>資源須根據其分類、關鍵性和業務價值進行</a:t>
                      </a:r>
                      <a:r>
                        <a:rPr lang="zh-TW" altLang="en-US" sz="1800" b="1" i="0" kern="1200"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mn-cs"/>
                        </a:rPr>
                        <a:t>優先排序</a:t>
                      </a:r>
                      <a:endParaRPr lang="en-US" altLang="zh-TW" sz="1800" b="1" i="0" kern="1200"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mn-cs"/>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 CSC 13, 14</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77222593"/>
                  </a:ext>
                </a:extLst>
              </a:tr>
              <a:tr h="199651">
                <a:tc vMerge="1">
                  <a:txBody>
                    <a:bodyPr/>
                    <a:lstStyle/>
                    <a:p>
                      <a:endParaRPr lang="zh-TW" altLang="en-US"/>
                    </a:p>
                  </a:txBody>
                  <a:tcPr/>
                </a:tc>
                <a:tc>
                  <a:txBody>
                    <a:bodyPr/>
                    <a:lstStyle/>
                    <a:p>
                      <a:pPr algn="l" fontAlgn="ctr"/>
                      <a:r>
                        <a:rPr lang="pt-BR" sz="1200" b="1" i="0" u="none" strike="noStrike" dirty="0">
                          <a:solidFill>
                            <a:srgbClr val="000000"/>
                          </a:solidFill>
                          <a:effectLst/>
                          <a:latin typeface="標楷體" panose="03000509000000000000" pitchFamily="65" charset="-120"/>
                          <a:ea typeface="標楷體" panose="03000509000000000000" pitchFamily="65" charset="-120"/>
                        </a:rPr>
                        <a:t>·       COBIT 5 APO03.03, APO03.04, APO12.01, BAI04.02, BAI09.02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772859462"/>
                  </a:ext>
                </a:extLst>
              </a:tr>
              <a:tr h="178397">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4.2.3.6</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737546123"/>
                  </a:ext>
                </a:extLst>
              </a:tr>
              <a:tr h="178397">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a:t>
                      </a:r>
                      <a:r>
                        <a:rPr lang="en-US" sz="1200" b="1" i="0" u="none" strike="noStrike" dirty="0">
                          <a:solidFill>
                            <a:srgbClr val="FF0000"/>
                          </a:solidFill>
                          <a:effectLst/>
                          <a:latin typeface="標楷體" panose="03000509000000000000" pitchFamily="65" charset="-120"/>
                          <a:ea typeface="標楷體" panose="03000509000000000000" pitchFamily="65" charset="-120"/>
                        </a:rPr>
                        <a:t>ISO/IEC 27001:2013 A.8.2.1</a:t>
                      </a:r>
                      <a:r>
                        <a:rPr lang="zh-TW" altLang="en-US" sz="1200" b="1" i="0" u="none" strike="noStrike" dirty="0">
                          <a:solidFill>
                            <a:srgbClr val="FF0000"/>
                          </a:solidFill>
                          <a:effectLst/>
                          <a:latin typeface="標楷體" panose="03000509000000000000" pitchFamily="65" charset="-120"/>
                          <a:ea typeface="標楷體" panose="03000509000000000000" pitchFamily="65" charset="-120"/>
                        </a:rPr>
                        <a:t>    </a:t>
                      </a:r>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Classification of Information</a:t>
                      </a:r>
                      <a:endParaRPr lang="en-US" sz="1200" b="1" i="0" u="none" strike="noStrike" dirty="0">
                        <a:solidFill>
                          <a:srgbClr val="FF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651496411"/>
                  </a:ext>
                </a:extLst>
              </a:tr>
              <a:tr h="341187">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 Rev. 4 CP-2, RA-2, SA-14, SC-6</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882321"/>
                  </a:ext>
                </a:extLst>
              </a:tr>
              <a:tr h="178397">
                <a:tc rowSpan="5">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ID.AM-6: Cybersecurity roles and responsibilities for the entire workforce and third-party stakeholders (e.g., suppliers, customers, partners) are established</a:t>
                      </a:r>
                    </a:p>
                    <a:p>
                      <a:pPr algn="l" fontAlgn="ctr"/>
                      <a:r>
                        <a:rPr lang="zh-TW" altLang="en-US" sz="1800" b="0" i="0" kern="1200" dirty="0">
                          <a:solidFill>
                            <a:schemeClr val="tx1"/>
                          </a:solidFill>
                          <a:effectLst/>
                          <a:latin typeface="標楷體" panose="03000509000000000000" pitchFamily="65" charset="-120"/>
                          <a:ea typeface="標楷體" panose="03000509000000000000" pitchFamily="65" charset="-120"/>
                          <a:cs typeface="+mn-cs"/>
                        </a:rPr>
                        <a:t>與外部合作夥伴之間的所扮演的資安任務</a:t>
                      </a:r>
                      <a:endParaRPr lang="en-US" altLang="zh-TW" sz="1800" b="1" i="0" u="none" strike="noStrike" dirty="0">
                        <a:solidFill>
                          <a:srgbClr val="000000"/>
                        </a:solidFill>
                        <a:effectLst/>
                        <a:latin typeface="標楷體" panose="03000509000000000000" pitchFamily="65" charset="-120"/>
                        <a:ea typeface="標楷體" panose="03000509000000000000" pitchFamily="65" charset="-120"/>
                      </a:endParaRPr>
                    </a:p>
                    <a:p>
                      <a:pPr algn="l" fontAlgn="ctr"/>
                      <a:r>
                        <a:rPr lang="zh-TW" altLang="en-US" sz="1800" b="0" i="0" kern="1200" dirty="0">
                          <a:solidFill>
                            <a:schemeClr val="tx1"/>
                          </a:solidFill>
                          <a:effectLst/>
                          <a:latin typeface="標楷體" panose="03000509000000000000" pitchFamily="65" charset="-120"/>
                          <a:ea typeface="標楷體" panose="03000509000000000000" pitchFamily="65" charset="-120"/>
                          <a:cs typeface="+mn-cs"/>
                        </a:rPr>
                        <a:t>為全體員工和協力廠商利益相關者（例如，供應商、客戶、合作夥伴）建置其網絡安全</a:t>
                      </a:r>
                      <a:r>
                        <a:rPr lang="zh-TW" altLang="en-US" sz="1800" b="1" i="0" kern="1200"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mn-cs"/>
                        </a:rPr>
                        <a:t>角色</a:t>
                      </a:r>
                      <a:r>
                        <a:rPr lang="zh-TW" altLang="en-US" sz="1800" b="0" i="0" kern="1200" dirty="0">
                          <a:solidFill>
                            <a:schemeClr val="tx1"/>
                          </a:solidFill>
                          <a:effectLst/>
                          <a:latin typeface="標楷體" panose="03000509000000000000" pitchFamily="65" charset="-120"/>
                          <a:ea typeface="標楷體" panose="03000509000000000000" pitchFamily="65" charset="-120"/>
                          <a:cs typeface="+mn-cs"/>
                        </a:rPr>
                        <a:t>和</a:t>
                      </a:r>
                      <a:r>
                        <a:rPr lang="zh-TW" altLang="en-US" sz="1800" b="1" i="0" kern="1200"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cs typeface="+mn-cs"/>
                        </a:rPr>
                        <a:t>責任</a:t>
                      </a:r>
                      <a:endParaRPr lang="en-US" altLang="zh-TW" sz="1800" b="1" i="0" u="none" strike="noStrike"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CIS CSC 17, 19</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509606983"/>
                  </a:ext>
                </a:extLst>
              </a:tr>
              <a:tr h="178397">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APO01.02, APO07.06, APO13.01, DSS06.03</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503550971"/>
                  </a:ext>
                </a:extLst>
              </a:tr>
              <a:tr h="178397">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4.3.2.3.3 </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876687760"/>
                  </a:ext>
                </a:extLst>
              </a:tr>
              <a:tr h="325320">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a:t>
                      </a:r>
                      <a:r>
                        <a:rPr lang="en-US" sz="1200" b="1" i="0" u="none" strike="noStrike" dirty="0">
                          <a:solidFill>
                            <a:srgbClr val="FF0000"/>
                          </a:solidFill>
                          <a:effectLst/>
                          <a:latin typeface="標楷體" panose="03000509000000000000" pitchFamily="65" charset="-120"/>
                          <a:ea typeface="標楷體" panose="03000509000000000000" pitchFamily="65" charset="-120"/>
                        </a:rPr>
                        <a:t>   ISO/IEC 27001:2013 A.6.1.1</a:t>
                      </a:r>
                      <a:r>
                        <a:rPr lang="zh-TW" altLang="en-US" sz="1200" b="1" i="0" u="none" strike="noStrike" dirty="0">
                          <a:solidFill>
                            <a:srgbClr val="FF0000"/>
                          </a:solidFill>
                          <a:effectLst/>
                          <a:latin typeface="標楷體" panose="03000509000000000000" pitchFamily="65" charset="-120"/>
                          <a:ea typeface="標楷體" panose="03000509000000000000" pitchFamily="65" charset="-120"/>
                        </a:rPr>
                        <a:t> </a:t>
                      </a:r>
                      <a:r>
                        <a:rPr lang="en-US" altLang="zh-TW" sz="1200" b="1" i="0" u="none" strike="noStrike" dirty="0">
                          <a:solidFill>
                            <a:srgbClr val="FF0000"/>
                          </a:solidFill>
                          <a:effectLst/>
                          <a:latin typeface="標楷體" panose="03000509000000000000" pitchFamily="65" charset="-120"/>
                          <a:ea typeface="標楷體" panose="03000509000000000000" pitchFamily="65" charset="-120"/>
                        </a:rPr>
                        <a:t>Information Security Roles &amp; Responsibilities</a:t>
                      </a:r>
                      <a:endParaRPr lang="en-US" sz="1200" b="1" i="0" u="none" strike="noStrike" dirty="0">
                        <a:solidFill>
                          <a:srgbClr val="FF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434098324"/>
                  </a:ext>
                </a:extLst>
              </a:tr>
              <a:tr h="623708">
                <a:tc vMerge="1">
                  <a:txBody>
                    <a:bodyPr/>
                    <a:lstStyle/>
                    <a:p>
                      <a:endParaRPr lang="zh-TW" altLang="en-US"/>
                    </a:p>
                  </a:txBody>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 Rev. 4 CP-2, PS-7, PM-11</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736720731"/>
                  </a:ext>
                </a:extLst>
              </a:tr>
            </a:tbl>
          </a:graphicData>
        </a:graphic>
      </p:graphicFrame>
    </p:spTree>
    <p:extLst>
      <p:ext uri="{BB962C8B-B14F-4D97-AF65-F5344CB8AC3E}">
        <p14:creationId xmlns:p14="http://schemas.microsoft.com/office/powerpoint/2010/main" val="36774596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6" y="88502"/>
            <a:ext cx="9668969" cy="523220"/>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改善</a:t>
            </a:r>
            <a:r>
              <a:rPr lang="en-US" altLang="zh-TW" sz="2800" dirty="0">
                <a:latin typeface="標楷體" panose="03000509000000000000" pitchFamily="65" charset="-120"/>
                <a:ea typeface="標楷體" panose="03000509000000000000" pitchFamily="65" charset="-120"/>
              </a:rPr>
              <a:t>Improvements (RC.IM):</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1236909" y="3210847"/>
            <a:ext cx="10640766" cy="3570208"/>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A.16.1.6  </a:t>
            </a:r>
            <a:r>
              <a:rPr lang="en-US" altLang="zh-TW" b="1" dirty="0">
                <a:solidFill>
                  <a:srgbClr val="002060"/>
                </a:solidFill>
                <a:latin typeface="標楷體" panose="03000509000000000000" pitchFamily="65" charset="-120"/>
                <a:ea typeface="標楷體" panose="03000509000000000000" pitchFamily="65" charset="-120"/>
              </a:rPr>
              <a:t>Learning from Information Security Incidents</a:t>
            </a:r>
            <a:r>
              <a:rPr lang="zh-TW" altLang="en-US" b="1" dirty="0">
                <a:solidFill>
                  <a:srgbClr val="002060"/>
                </a:solidFill>
                <a:latin typeface="標楷體" panose="03000509000000000000" pitchFamily="65" charset="-120"/>
                <a:ea typeface="標楷體" panose="03000509000000000000" pitchFamily="65" charset="-120"/>
              </a:rPr>
              <a:t> 從資安事件中學習</a:t>
            </a:r>
            <a:endParaRPr lang="en-US" altLang="zh-TW" b="1" dirty="0">
              <a:solidFill>
                <a:srgbClr val="002060"/>
              </a:solidFill>
              <a:latin typeface="標楷體" panose="03000509000000000000" pitchFamily="65" charset="-120"/>
              <a:ea typeface="標楷體" panose="03000509000000000000" pitchFamily="65" charset="-120"/>
            </a:endParaRPr>
          </a:p>
          <a:p>
            <a:pPr fontAlgn="ct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這是一項重要控制，您的策略需要證明透過分析和解決資訊安全事件所獲得的知識將用於幫助降低任何未來事件的可能性或影響。作為持續改善服務承諾的一部分，您應該確保從任何安全事件中吸取教訓，從而幫助發展和調整 </a:t>
            </a:r>
            <a:r>
              <a:rPr lang="en-US" altLang="zh-TW" sz="1600" b="1" dirty="0">
                <a:latin typeface="標楷體" panose="03000509000000000000" pitchFamily="65" charset="-120"/>
                <a:ea typeface="標楷體" panose="03000509000000000000" pitchFamily="65" charset="-120"/>
              </a:rPr>
              <a:t>ISMS</a:t>
            </a:r>
            <a:r>
              <a:rPr lang="zh-TW" altLang="en-US" sz="1600" b="1" dirty="0">
                <a:latin typeface="標楷體" panose="03000509000000000000" pitchFamily="65" charset="-120"/>
                <a:ea typeface="標楷體" panose="03000509000000000000" pitchFamily="65" charset="-120"/>
              </a:rPr>
              <a:t>，以滿足不斷變化的工作環境。</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一旦事件得到解決，就應將其置於審查和學習狀態，該事件的主要響應者將討論</a:t>
            </a:r>
            <a:r>
              <a:rPr lang="en-US" altLang="zh-TW" sz="1600" b="1" dirty="0">
                <a:latin typeface="標楷體" panose="03000509000000000000" pitchFamily="65" charset="-120"/>
                <a:ea typeface="標楷體" panose="03000509000000000000" pitchFamily="65" charset="-120"/>
              </a:rPr>
              <a:t>ISMS </a:t>
            </a:r>
            <a:r>
              <a:rPr lang="zh-TW" altLang="en-US" sz="1600" b="1" dirty="0">
                <a:latin typeface="標楷體" panose="03000509000000000000" pitchFamily="65" charset="-120"/>
                <a:ea typeface="標楷體" panose="03000509000000000000" pitchFamily="65" charset="-120"/>
              </a:rPr>
              <a:t>政策流程所需的任何更改。任何相關建議應提交給 </a:t>
            </a:r>
            <a:r>
              <a:rPr lang="en-US" altLang="zh-TW" sz="1600" b="1" dirty="0">
                <a:latin typeface="標楷體" panose="03000509000000000000" pitchFamily="65" charset="-120"/>
                <a:ea typeface="標楷體" panose="03000509000000000000" pitchFamily="65" charset="-120"/>
              </a:rPr>
              <a:t>ISMS </a:t>
            </a:r>
            <a:r>
              <a:rPr lang="zh-TW" altLang="en-US" sz="1600" b="1" dirty="0">
                <a:latin typeface="標楷體" panose="03000509000000000000" pitchFamily="65" charset="-120"/>
                <a:ea typeface="標楷體" panose="03000509000000000000" pitchFamily="65" charset="-120"/>
              </a:rPr>
              <a:t>委員會進一步討論。一旦審查和學習完成，就 按要求對政策進行更新，必要時必須通知相關人員並重新培訓，資訊安全意識和教育的循環繼續進行。</a:t>
            </a:r>
            <a:endParaRPr lang="en-US" altLang="zh-TW" sz="1600" b="1" dirty="0">
              <a:latin typeface="標楷體" panose="03000509000000000000" pitchFamily="65" charset="-120"/>
              <a:ea typeface="標楷體" panose="03000509000000000000" pitchFamily="65" charset="-120"/>
            </a:endParaRPr>
          </a:p>
          <a:p>
            <a:pPr fontAlgn="ctr"/>
            <a:endParaRPr lang="en-US" altLang="zh-TW" sz="1600" b="1" dirty="0">
              <a:solidFill>
                <a:srgbClr val="FF0000"/>
              </a:solidFill>
              <a:latin typeface="標楷體" panose="03000509000000000000" pitchFamily="65" charset="-120"/>
              <a:ea typeface="標楷體" panose="03000509000000000000" pitchFamily="65" charset="-120"/>
            </a:endParaRPr>
          </a:p>
          <a:p>
            <a:pPr fontAlgn="ctr"/>
            <a:r>
              <a:rPr lang="en-US" altLang="zh-TW" sz="1600" b="1" dirty="0">
                <a:solidFill>
                  <a:srgbClr val="FF0000"/>
                </a:solidFill>
                <a:latin typeface="標楷體" panose="03000509000000000000" pitchFamily="65" charset="-120"/>
                <a:ea typeface="標楷體" panose="03000509000000000000" pitchFamily="65" charset="-120"/>
              </a:rPr>
              <a:t>Clause 10</a:t>
            </a:r>
            <a:r>
              <a:rPr lang="zh-TW" altLang="en-US" sz="1600" b="1" dirty="0">
                <a:solidFill>
                  <a:srgbClr val="FF0000"/>
                </a:solidFill>
                <a:latin typeface="標楷體" panose="03000509000000000000" pitchFamily="65" charset="-120"/>
                <a:ea typeface="標楷體" panose="03000509000000000000" pitchFamily="65" charset="-120"/>
              </a:rPr>
              <a:t> </a:t>
            </a:r>
            <a:r>
              <a:rPr lang="zh-TW" altLang="en-US" sz="1600" b="1" dirty="0">
                <a:solidFill>
                  <a:srgbClr val="002060"/>
                </a:solidFill>
                <a:latin typeface="標楷體" panose="03000509000000000000" pitchFamily="65" charset="-120"/>
                <a:ea typeface="標楷體" panose="03000509000000000000" pitchFamily="65" charset="-120"/>
              </a:rPr>
              <a:t>不合格和糾正措施</a:t>
            </a:r>
          </a:p>
          <a:p>
            <a:pPr fontAlgn="ctr"/>
            <a:r>
              <a:rPr lang="zh-TW" altLang="en-US" sz="1600" b="1" dirty="0">
                <a:latin typeface="標楷體" panose="03000509000000000000" pitchFamily="65" charset="-120"/>
                <a:ea typeface="標楷體" panose="03000509000000000000" pitchFamily="65" charset="-120"/>
              </a:rPr>
              <a:t>一旦發生不合格，組織應“採取行動控制和糾正”，並處理事件的後果。</a:t>
            </a:r>
          </a:p>
          <a:p>
            <a:pPr fontAlgn="ctr"/>
            <a:endParaRPr lang="en-US" altLang="zh-TW" sz="1600" b="1" dirty="0">
              <a:solidFill>
                <a:srgbClr val="FF0000"/>
              </a:solidFill>
              <a:latin typeface="標楷體" panose="03000509000000000000" pitchFamily="65" charset="-120"/>
              <a:ea typeface="標楷體" panose="03000509000000000000" pitchFamily="65" charset="-120"/>
            </a:endParaRPr>
          </a:p>
          <a:p>
            <a:pPr fontAlgn="ctr"/>
            <a:endParaRPr lang="zh-TW" altLang="en-US" sz="1600" b="1" dirty="0">
              <a:latin typeface="標楷體" panose="03000509000000000000" pitchFamily="65" charset="-120"/>
              <a:ea typeface="標楷體" panose="03000509000000000000" pitchFamily="65" charset="-120"/>
            </a:endParaRPr>
          </a:p>
        </p:txBody>
      </p:sp>
      <p:sp>
        <p:nvSpPr>
          <p:cNvPr id="7" name="矩形 6"/>
          <p:cNvSpPr/>
          <p:nvPr/>
        </p:nvSpPr>
        <p:spPr>
          <a:xfrm>
            <a:off x="3343275" y="6211669"/>
            <a:ext cx="8534400" cy="646331"/>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https://www.isms.online/iso-27001/annex-a-16-information-security-incident-management/</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1671322697"/>
              </p:ext>
            </p:extLst>
          </p:nvPr>
        </p:nvGraphicFramePr>
        <p:xfrm>
          <a:off x="1015488" y="1273322"/>
          <a:ext cx="10245214" cy="1711446"/>
        </p:xfrm>
        <a:graphic>
          <a:graphicData uri="http://schemas.openxmlformats.org/drawingml/2006/table">
            <a:tbl>
              <a:tblPr/>
              <a:tblGrid>
                <a:gridCol w="5122607">
                  <a:extLst>
                    <a:ext uri="{9D8B030D-6E8A-4147-A177-3AD203B41FA5}">
                      <a16:colId xmlns:a16="http://schemas.microsoft.com/office/drawing/2014/main" val="2082338707"/>
                    </a:ext>
                  </a:extLst>
                </a:gridCol>
                <a:gridCol w="5122607">
                  <a:extLst>
                    <a:ext uri="{9D8B030D-6E8A-4147-A177-3AD203B41FA5}">
                      <a16:colId xmlns:a16="http://schemas.microsoft.com/office/drawing/2014/main" val="2146201174"/>
                    </a:ext>
                  </a:extLst>
                </a:gridCol>
              </a:tblGrid>
              <a:tr h="39329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400" b="1" i="0" u="none" strike="noStrike" dirty="0">
                          <a:solidFill>
                            <a:schemeClr val="bg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432101413"/>
                  </a:ext>
                </a:extLst>
              </a:tr>
              <a:tr h="157530">
                <a:tc rowSpan="3">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RC.IM-2: Recovery strategies are updated</a:t>
                      </a:r>
                    </a:p>
                    <a:p>
                      <a:pPr algn="l" fontAlgn="ctr"/>
                      <a:r>
                        <a:rPr lang="zh-TW" altLang="en-US" sz="1600" b="1" i="0" u="none" strike="noStrike" dirty="0">
                          <a:solidFill>
                            <a:srgbClr val="000000"/>
                          </a:solidFill>
                          <a:effectLst/>
                          <a:latin typeface="標楷體" panose="03000509000000000000" pitchFamily="65" charset="-120"/>
                          <a:ea typeface="標楷體" panose="03000509000000000000" pitchFamily="65" charset="-120"/>
                        </a:rPr>
                        <a:t>恢復策略已更新</a:t>
                      </a:r>
                      <a:endParaRPr lang="en-US" sz="1600" b="1" i="0" u="none" strike="noStrike" dirty="0">
                        <a:solidFill>
                          <a:srgbClr val="000000"/>
                        </a:solidFill>
                        <a:effectLst/>
                        <a:latin typeface="標楷體" panose="03000509000000000000" pitchFamily="65" charset="-120"/>
                        <a:ea typeface="標楷體" panose="03000509000000000000" pitchFamily="65" charset="-12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600" b="1" i="0" u="none" strike="noStrike" dirty="0">
                          <a:solidFill>
                            <a:srgbClr val="000000"/>
                          </a:solidFill>
                          <a:effectLst/>
                          <a:latin typeface="標楷體" panose="03000509000000000000" pitchFamily="65" charset="-120"/>
                          <a:ea typeface="標楷體" panose="03000509000000000000" pitchFamily="65" charset="-120"/>
                        </a:rPr>
                        <a:t>·       COBIT 5 APO12.06, BAI07.08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895775418"/>
                  </a:ext>
                </a:extLst>
              </a:tr>
              <a:tr h="0">
                <a:tc vMerge="1">
                  <a:txBody>
                    <a:bodyPr/>
                    <a:lstStyle/>
                    <a:p>
                      <a:endParaRPr lang="zh-TW" altLang="en-US"/>
                    </a:p>
                  </a:txBody>
                  <a:tcPr/>
                </a:tc>
                <a:tc>
                  <a:txBody>
                    <a:bodyPr/>
                    <a:lstStyle/>
                    <a:p>
                      <a:pPr algn="l" fontAlgn="ctr"/>
                      <a:r>
                        <a:rPr lang="it-IT" sz="1600" b="1" i="0" u="none" strike="noStrike" dirty="0">
                          <a:solidFill>
                            <a:srgbClr val="FF0000"/>
                          </a:solidFill>
                          <a:effectLst/>
                          <a:latin typeface="標楷體" panose="03000509000000000000" pitchFamily="65" charset="-120"/>
                          <a:ea typeface="標楷體" panose="03000509000000000000" pitchFamily="65" charset="-120"/>
                        </a:rPr>
                        <a:t>·       ISO/IEC 27001:2013 A.16.1.6, Clause 10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770051305"/>
                  </a:ext>
                </a:extLst>
              </a:tr>
              <a:tr h="815233">
                <a:tc vMerge="1">
                  <a:txBody>
                    <a:bodyPr/>
                    <a:lstStyle/>
                    <a:p>
                      <a:endParaRPr lang="zh-TW" altLang="en-US"/>
                    </a:p>
                  </a:txBody>
                  <a:tcPr/>
                </a:tc>
                <a:tc>
                  <a:txBody>
                    <a:bodyPr/>
                    <a:lstStyle/>
                    <a:p>
                      <a:pPr algn="l" fontAlgn="ctr"/>
                      <a:r>
                        <a:rPr lang="pt-BR" sz="1600" b="1" i="0" u="none" strike="noStrike" dirty="0">
                          <a:solidFill>
                            <a:srgbClr val="000000"/>
                          </a:solidFill>
                          <a:effectLst/>
                          <a:latin typeface="標楷體" panose="03000509000000000000" pitchFamily="65" charset="-120"/>
                          <a:ea typeface="標楷體" panose="03000509000000000000" pitchFamily="65" charset="-120"/>
                        </a:rPr>
                        <a:t>·       NIST SP 800-53 Rev. 4 CP-2, IR-4, IR-8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97419664"/>
                  </a:ext>
                </a:extLst>
              </a:tr>
            </a:tbl>
          </a:graphicData>
        </a:graphic>
      </p:graphicFrame>
    </p:spTree>
    <p:extLst>
      <p:ext uri="{BB962C8B-B14F-4D97-AF65-F5344CB8AC3E}">
        <p14:creationId xmlns:p14="http://schemas.microsoft.com/office/powerpoint/2010/main" val="31882719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89718509"/>
              </p:ext>
            </p:extLst>
          </p:nvPr>
        </p:nvGraphicFramePr>
        <p:xfrm>
          <a:off x="884902" y="1465008"/>
          <a:ext cx="11139950" cy="4513003"/>
        </p:xfrm>
        <a:graphic>
          <a:graphicData uri="http://schemas.openxmlformats.org/drawingml/2006/table">
            <a:tbl>
              <a:tblPr/>
              <a:tblGrid>
                <a:gridCol w="5569975">
                  <a:extLst>
                    <a:ext uri="{9D8B030D-6E8A-4147-A177-3AD203B41FA5}">
                      <a16:colId xmlns:a16="http://schemas.microsoft.com/office/drawing/2014/main" val="269475242"/>
                    </a:ext>
                  </a:extLst>
                </a:gridCol>
                <a:gridCol w="5569975">
                  <a:extLst>
                    <a:ext uri="{9D8B030D-6E8A-4147-A177-3AD203B41FA5}">
                      <a16:colId xmlns:a16="http://schemas.microsoft.com/office/drawing/2014/main" val="753187060"/>
                    </a:ext>
                  </a:extLst>
                </a:gridCol>
              </a:tblGrid>
              <a:tr h="41967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溝通</a:t>
                      </a:r>
                      <a:r>
                        <a:rPr lang="en-US" altLang="zh-TW" sz="1400" b="1" i="0" u="none" strike="noStrike" dirty="0">
                          <a:solidFill>
                            <a:schemeClr val="bg1"/>
                          </a:solidFill>
                          <a:effectLst/>
                          <a:latin typeface="標楷體" panose="03000509000000000000" pitchFamily="65" charset="-120"/>
                          <a:ea typeface="標楷體" panose="03000509000000000000" pitchFamily="65" charset="-120"/>
                        </a:rPr>
                        <a:t>Communications (RC.CO):</a:t>
                      </a: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400" b="1" i="0" u="none" strike="noStrike" dirty="0">
                          <a:solidFill>
                            <a:schemeClr val="bg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39136037"/>
                  </a:ext>
                </a:extLst>
              </a:tr>
              <a:tr h="578427">
                <a:tc rowSpan="2">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RC.CO-1: Public relations are managed</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管理公共關係</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       COBIT 5 EDM03.02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314130917"/>
                  </a:ext>
                </a:extLst>
              </a:tr>
              <a:tr h="593578">
                <a:tc vMerge="1">
                  <a:txBody>
                    <a:bodyPr/>
                    <a:lstStyle/>
                    <a:p>
                      <a:endParaRPr lang="zh-TW" altLang="en-US"/>
                    </a:p>
                  </a:txBody>
                  <a:tcPr/>
                </a:tc>
                <a:tc>
                  <a:txBody>
                    <a:bodyPr/>
                    <a:lstStyle/>
                    <a:p>
                      <a:pPr algn="l" fontAlgn="ctr"/>
                      <a:r>
                        <a:rPr lang="it-IT" sz="1800" b="1" i="0" u="none" strike="noStrike" dirty="0">
                          <a:solidFill>
                            <a:srgbClr val="FF0000"/>
                          </a:solidFill>
                          <a:effectLst/>
                          <a:latin typeface="標楷體" panose="03000509000000000000" pitchFamily="65" charset="-120"/>
                          <a:ea typeface="標楷體" panose="03000509000000000000" pitchFamily="65" charset="-120"/>
                        </a:rPr>
                        <a:t>·       ISO/IEC 27001:2013 A.6.1.4, Clause 7.4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289395906"/>
                  </a:ext>
                </a:extLst>
              </a:tr>
              <a:tr h="578427">
                <a:tc rowSpan="2">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RC.CO-2: Reputation is repaired after an incident </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事件發生後聲譽已修復</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800" b="1" i="0" u="none" strike="noStrike">
                          <a:solidFill>
                            <a:srgbClr val="000000"/>
                          </a:solidFill>
                          <a:effectLst/>
                          <a:latin typeface="標楷體" panose="03000509000000000000" pitchFamily="65" charset="-120"/>
                          <a:ea typeface="標楷體" panose="03000509000000000000" pitchFamily="65" charset="-120"/>
                        </a:rPr>
                        <a:t>·       COBIT 5 MEA03.02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237004924"/>
                  </a:ext>
                </a:extLst>
              </a:tr>
              <a:tr h="578427">
                <a:tc vMerge="1">
                  <a:txBody>
                    <a:bodyPr/>
                    <a:lstStyle/>
                    <a:p>
                      <a:endParaRPr lang="zh-TW" altLang="en-US"/>
                    </a:p>
                  </a:txBody>
                  <a:tcPr/>
                </a:tc>
                <a:tc>
                  <a:txBody>
                    <a:bodyPr/>
                    <a:lstStyle/>
                    <a:p>
                      <a:pPr algn="l" fontAlgn="ctr"/>
                      <a:r>
                        <a:rPr lang="en-US" sz="1800" b="1" i="0" u="none" strike="noStrike" dirty="0">
                          <a:solidFill>
                            <a:srgbClr val="FF0000"/>
                          </a:solidFill>
                          <a:effectLst/>
                          <a:latin typeface="標楷體" panose="03000509000000000000" pitchFamily="65" charset="-120"/>
                          <a:ea typeface="標楷體" panose="03000509000000000000" pitchFamily="65" charset="-120"/>
                        </a:rPr>
                        <a:t>·       ISO/IEC 27001:2013 Clause 7.4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205156186"/>
                  </a:ext>
                </a:extLst>
              </a:tr>
              <a:tr h="578427">
                <a:tc rowSpan="3">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RC.CO-3: Recovery activities are communicated to internal and external stakeholders as well as executive and management teams</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將復原活動傳達給內部和外部利害關係人以及執行和管理團隊</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       COBIT 5 APO12.06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940104968"/>
                  </a:ext>
                </a:extLst>
              </a:tr>
              <a:tr h="578427">
                <a:tc vMerge="1">
                  <a:txBody>
                    <a:bodyPr/>
                    <a:lstStyle/>
                    <a:p>
                      <a:endParaRPr lang="zh-TW" altLang="en-US"/>
                    </a:p>
                  </a:txBody>
                  <a:tcPr/>
                </a:tc>
                <a:tc>
                  <a:txBody>
                    <a:bodyPr/>
                    <a:lstStyle/>
                    <a:p>
                      <a:pPr algn="l" fontAlgn="ctr"/>
                      <a:r>
                        <a:rPr lang="en-US" sz="1800" b="1" i="0" u="none" strike="noStrike" dirty="0">
                          <a:solidFill>
                            <a:srgbClr val="FF0000"/>
                          </a:solidFill>
                          <a:effectLst/>
                          <a:latin typeface="標楷體" panose="03000509000000000000" pitchFamily="65" charset="-120"/>
                          <a:ea typeface="標楷體" panose="03000509000000000000" pitchFamily="65" charset="-120"/>
                        </a:rPr>
                        <a:t>·       ISO/IEC 27001:2013 Clause 7.4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125511586"/>
                  </a:ext>
                </a:extLst>
              </a:tr>
              <a:tr h="607616">
                <a:tc vMerge="1">
                  <a:txBody>
                    <a:bodyPr/>
                    <a:lstStyle/>
                    <a:p>
                      <a:endParaRPr lang="zh-TW" altLang="en-US"/>
                    </a:p>
                  </a:txBody>
                  <a:tcPr/>
                </a:tc>
                <a:tc>
                  <a:txBody>
                    <a:bodyPr/>
                    <a:lstStyle/>
                    <a:p>
                      <a:pPr algn="l" fontAlgn="ctr"/>
                      <a:r>
                        <a:rPr lang="pt-BR" sz="1800" b="1" i="0" u="none" strike="noStrike" dirty="0">
                          <a:solidFill>
                            <a:srgbClr val="000000"/>
                          </a:solidFill>
                          <a:effectLst/>
                          <a:latin typeface="標楷體" panose="03000509000000000000" pitchFamily="65" charset="-120"/>
                          <a:ea typeface="標楷體" panose="03000509000000000000" pitchFamily="65" charset="-120"/>
                        </a:rPr>
                        <a:t>·       NIST SP 800-53 Rev. 4 CP-2, IR-4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359772873"/>
                  </a:ext>
                </a:extLst>
              </a:tr>
            </a:tbl>
          </a:graphicData>
        </a:graphic>
      </p:graphicFrame>
    </p:spTree>
    <p:extLst>
      <p:ext uri="{BB962C8B-B14F-4D97-AF65-F5344CB8AC3E}">
        <p14:creationId xmlns:p14="http://schemas.microsoft.com/office/powerpoint/2010/main" val="25791174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306" y="88502"/>
            <a:ext cx="9668969" cy="523220"/>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溝通</a:t>
            </a:r>
            <a:r>
              <a:rPr lang="en-US" altLang="zh-TW" sz="2800" dirty="0">
                <a:latin typeface="標楷體" panose="03000509000000000000" pitchFamily="65" charset="-120"/>
                <a:ea typeface="標楷體" panose="03000509000000000000" pitchFamily="65" charset="-120"/>
              </a:rPr>
              <a:t>Communications (RC.CO):</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1200709" y="3242569"/>
            <a:ext cx="10508335" cy="2831544"/>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A.6.1.4  </a:t>
            </a:r>
            <a:r>
              <a:rPr lang="en-US" altLang="zh-TW" b="1" dirty="0">
                <a:solidFill>
                  <a:srgbClr val="002060"/>
                </a:solidFill>
                <a:latin typeface="標楷體" panose="03000509000000000000" pitchFamily="65" charset="-120"/>
                <a:ea typeface="標楷體" panose="03000509000000000000" pitchFamily="65" charset="-120"/>
              </a:rPr>
              <a:t>Contact with Special Interest Groups</a:t>
            </a:r>
            <a:r>
              <a:rPr lang="zh-TW" altLang="en-US" b="1" dirty="0">
                <a:solidFill>
                  <a:srgbClr val="002060"/>
                </a:solidFill>
                <a:latin typeface="標楷體" panose="03000509000000000000" pitchFamily="65" charset="-120"/>
                <a:ea typeface="標楷體" panose="03000509000000000000" pitchFamily="65" charset="-120"/>
              </a:rPr>
              <a:t> 與特殊利益團體的聯繫</a:t>
            </a:r>
            <a:endParaRPr lang="en-US" altLang="zh-TW" b="1" dirty="0">
              <a:solidFill>
                <a:srgbClr val="002060"/>
              </a:solidFill>
              <a:latin typeface="標楷體" panose="03000509000000000000" pitchFamily="65" charset="-120"/>
              <a:ea typeface="標楷體" panose="03000509000000000000" pitchFamily="65" charset="-120"/>
            </a:endParaRPr>
          </a:p>
          <a:p>
            <a:pPr fontAlgn="ctr"/>
            <a:endParaRPr lang="en-US" altLang="zh-TW"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也必須與特殊利益團體或其他專業安全論壇和專業協會保持適當的聯繫。在根據您的特定需求調整此控制時，請記住，專業機構、行業組織、論壇和討論組的成員資格均計入此控制。</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重要的是要了解每個團體的性質以及它們成立的目的（例如，其背後是否有商業目的）。</a:t>
            </a:r>
            <a:endParaRPr lang="en-US" altLang="zh-TW" sz="1600" b="1" dirty="0">
              <a:latin typeface="標楷體" panose="03000509000000000000" pitchFamily="65" charset="-120"/>
              <a:ea typeface="標楷體" panose="03000509000000000000" pitchFamily="65" charset="-120"/>
            </a:endParaRPr>
          </a:p>
          <a:p>
            <a:pPr fontAlgn="ctr"/>
            <a:endParaRPr lang="en-US" altLang="zh-TW" sz="1600" b="1" dirty="0">
              <a:latin typeface="標楷體" panose="03000509000000000000" pitchFamily="65" charset="-120"/>
              <a:ea typeface="標楷體" panose="03000509000000000000" pitchFamily="65" charset="-120"/>
            </a:endParaRPr>
          </a:p>
          <a:p>
            <a:pPr fontAlgn="ctr"/>
            <a:r>
              <a:rPr lang="en-US" altLang="zh-TW" sz="1600" b="1" dirty="0">
                <a:solidFill>
                  <a:srgbClr val="FF0000"/>
                </a:solidFill>
                <a:latin typeface="標楷體" panose="03000509000000000000" pitchFamily="65" charset="-120"/>
                <a:ea typeface="標楷體" panose="03000509000000000000" pitchFamily="65" charset="-120"/>
              </a:rPr>
              <a:t>Clause 7.4</a:t>
            </a:r>
          </a:p>
          <a:p>
            <a:pPr fontAlgn="ctr"/>
            <a:r>
              <a:rPr lang="zh-TW" altLang="en-US" sz="1600" b="1" dirty="0">
                <a:latin typeface="標楷體" panose="03000509000000000000" pitchFamily="65" charset="-120"/>
                <a:ea typeface="標楷體" panose="03000509000000000000" pitchFamily="65" charset="-120"/>
              </a:rPr>
              <a:t>與人力資源安全的附件 </a:t>
            </a:r>
            <a:r>
              <a:rPr lang="en-US" altLang="zh-TW" sz="1600" b="1" dirty="0">
                <a:latin typeface="標楷體" panose="03000509000000000000" pitchFamily="65" charset="-120"/>
                <a:ea typeface="標楷體" panose="03000509000000000000" pitchFamily="65" charset="-120"/>
              </a:rPr>
              <a:t>A 7 </a:t>
            </a:r>
            <a:r>
              <a:rPr lang="zh-TW" altLang="en-US" sz="1600" b="1" dirty="0">
                <a:latin typeface="標楷體" panose="03000509000000000000" pitchFamily="65" charset="-120"/>
                <a:ea typeface="標楷體" panose="03000509000000000000" pitchFamily="65" charset="-120"/>
              </a:rPr>
              <a:t>相吻合，其中有關溝通的要求從人力資源安全篩選開始，進入僱傭合約、紀律程序以及角色變更或退出後的資訊安全條款。人力資源安全最重要的整合是 </a:t>
            </a:r>
            <a:r>
              <a:rPr lang="en-US" altLang="zh-TW" sz="1600" b="1" dirty="0">
                <a:latin typeface="標楷體" panose="03000509000000000000" pitchFamily="65" charset="-120"/>
                <a:ea typeface="標楷體" panose="03000509000000000000" pitchFamily="65" charset="-120"/>
              </a:rPr>
              <a:t>A 7.2.2</a:t>
            </a:r>
            <a:r>
              <a:rPr lang="zh-TW" altLang="en-US" sz="1600" b="1" dirty="0">
                <a:latin typeface="標楷體" panose="03000509000000000000" pitchFamily="65" charset="-120"/>
                <a:ea typeface="標楷體" panose="03000509000000000000" pitchFamily="65" charset="-120"/>
              </a:rPr>
              <a:t>，其中對資訊安全意識、教育和培訓進行了控制。</a:t>
            </a:r>
          </a:p>
        </p:txBody>
      </p:sp>
      <p:sp>
        <p:nvSpPr>
          <p:cNvPr id="7" name="矩形 6"/>
          <p:cNvSpPr/>
          <p:nvPr/>
        </p:nvSpPr>
        <p:spPr>
          <a:xfrm>
            <a:off x="2947387" y="5934670"/>
            <a:ext cx="9176684" cy="923330"/>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https://www.isms.online/iso-27001/annex-a-6-organisation-information-security/</a:t>
            </a:r>
          </a:p>
          <a:p>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https://www.isms.online/iso-27001/7-4-communication/</a:t>
            </a:r>
            <a:endParaRPr lang="zh-TW" altLang="en-US" dirty="0">
              <a:latin typeface="標楷體" panose="03000509000000000000" pitchFamily="65" charset="-120"/>
              <a:ea typeface="標楷體" panose="03000509000000000000" pitchFamily="65"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3449798189"/>
              </p:ext>
            </p:extLst>
          </p:nvPr>
        </p:nvGraphicFramePr>
        <p:xfrm>
          <a:off x="884901" y="1131306"/>
          <a:ext cx="11139950" cy="1591679"/>
        </p:xfrm>
        <a:graphic>
          <a:graphicData uri="http://schemas.openxmlformats.org/drawingml/2006/table">
            <a:tbl>
              <a:tblPr/>
              <a:tblGrid>
                <a:gridCol w="5569975">
                  <a:extLst>
                    <a:ext uri="{9D8B030D-6E8A-4147-A177-3AD203B41FA5}">
                      <a16:colId xmlns:a16="http://schemas.microsoft.com/office/drawing/2014/main" val="269475242"/>
                    </a:ext>
                  </a:extLst>
                </a:gridCol>
                <a:gridCol w="5569975">
                  <a:extLst>
                    <a:ext uri="{9D8B030D-6E8A-4147-A177-3AD203B41FA5}">
                      <a16:colId xmlns:a16="http://schemas.microsoft.com/office/drawing/2014/main" val="753187060"/>
                    </a:ext>
                  </a:extLst>
                </a:gridCol>
              </a:tblGrid>
              <a:tr h="41967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en-US" sz="1400" b="1" i="0" u="none" strike="noStrike" dirty="0">
                          <a:solidFill>
                            <a:schemeClr val="bg1"/>
                          </a:solidFill>
                          <a:effectLst/>
                          <a:latin typeface="標楷體" panose="03000509000000000000" pitchFamily="65" charset="-120"/>
                          <a:ea typeface="標楷體" panose="03000509000000000000" pitchFamily="65" charset="-120"/>
                        </a:rPr>
                        <a:t>子項目</a:t>
                      </a:r>
                      <a:r>
                        <a:rPr lang="en-US" sz="14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400" b="1" i="0" u="none" strike="noStrike" dirty="0">
                          <a:solidFill>
                            <a:schemeClr val="bg1"/>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39136037"/>
                  </a:ext>
                </a:extLst>
              </a:tr>
              <a:tr h="578427">
                <a:tc rowSpan="2">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RC.CO-1: Public relations are managed</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管理公共關係</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       COBIT 5 EDM03.02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314130917"/>
                  </a:ext>
                </a:extLst>
              </a:tr>
              <a:tr h="593578">
                <a:tc vMerge="1">
                  <a:txBody>
                    <a:bodyPr/>
                    <a:lstStyle/>
                    <a:p>
                      <a:endParaRPr lang="zh-TW" altLang="en-US"/>
                    </a:p>
                  </a:txBody>
                  <a:tcPr/>
                </a:tc>
                <a:tc>
                  <a:txBody>
                    <a:bodyPr/>
                    <a:lstStyle/>
                    <a:p>
                      <a:pPr algn="l" fontAlgn="ctr"/>
                      <a:r>
                        <a:rPr lang="it-IT" sz="1800" b="1" i="0" u="none" strike="noStrike" dirty="0">
                          <a:solidFill>
                            <a:srgbClr val="FF0000"/>
                          </a:solidFill>
                          <a:effectLst/>
                          <a:latin typeface="標楷體" panose="03000509000000000000" pitchFamily="65" charset="-120"/>
                          <a:ea typeface="標楷體" panose="03000509000000000000" pitchFamily="65" charset="-120"/>
                        </a:rPr>
                        <a:t>·       ISO/IEC 27001:2013 A.6.1.4, Clause 7.4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289395906"/>
                  </a:ext>
                </a:extLst>
              </a:tr>
            </a:tbl>
          </a:graphicData>
        </a:graphic>
      </p:graphicFrame>
    </p:spTree>
    <p:extLst>
      <p:ext uri="{BB962C8B-B14F-4D97-AF65-F5344CB8AC3E}">
        <p14:creationId xmlns:p14="http://schemas.microsoft.com/office/powerpoint/2010/main" val="1811152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90502" y="143777"/>
            <a:ext cx="8911687" cy="1280890"/>
          </a:xfrm>
        </p:spPr>
        <p:txBody>
          <a:bodyPr/>
          <a:lstStyle/>
          <a:p>
            <a:r>
              <a:rPr lang="en-US" altLang="zh-TW" dirty="0"/>
              <a:t>NIST CSF 2.0(draft)</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1864822" y="2490871"/>
            <a:ext cx="8065369" cy="3982118"/>
          </a:xfrm>
          <a:prstGeom prst="rect">
            <a:avLst/>
          </a:prstGeom>
        </p:spPr>
      </p:pic>
      <p:sp>
        <p:nvSpPr>
          <p:cNvPr id="6" name="矩形 5"/>
          <p:cNvSpPr/>
          <p:nvPr/>
        </p:nvSpPr>
        <p:spPr>
          <a:xfrm>
            <a:off x="1590502" y="1750981"/>
            <a:ext cx="6026727" cy="584775"/>
          </a:xfrm>
          <a:prstGeom prst="rect">
            <a:avLst/>
          </a:prstGeom>
        </p:spPr>
        <p:txBody>
          <a:bodyPr wrap="square">
            <a:spAutoFit/>
          </a:bodyPr>
          <a:lstStyle/>
          <a:p>
            <a:r>
              <a:rPr lang="en-US" altLang="zh-TW" sz="1600" b="1" dirty="0">
                <a:effectLst>
                  <a:outerShdw blurRad="38100" dist="38100" dir="2700000" algn="tl">
                    <a:srgbClr val="000000">
                      <a:alpha val="43137"/>
                    </a:srgbClr>
                  </a:outerShdw>
                </a:effectLst>
              </a:rPr>
              <a:t>https://nvlpubs.nist.gov/nistpubs/CSWP/NIST.CSWP.29.ipd.pdf</a:t>
            </a:r>
            <a:endParaRPr lang="zh-TW" altLang="en-US" sz="1600" b="1" dirty="0">
              <a:effectLst>
                <a:outerShdw blurRad="38100" dist="38100" dir="2700000" algn="tl">
                  <a:srgbClr val="000000">
                    <a:alpha val="43137"/>
                  </a:srgbClr>
                </a:outerShdw>
              </a:effectLst>
            </a:endParaRPr>
          </a:p>
        </p:txBody>
      </p:sp>
      <p:pic>
        <p:nvPicPr>
          <p:cNvPr id="7" name="圖片 6"/>
          <p:cNvPicPr>
            <a:picLocks noChangeAspect="1"/>
          </p:cNvPicPr>
          <p:nvPr/>
        </p:nvPicPr>
        <p:blipFill>
          <a:blip r:embed="rId3"/>
          <a:stretch>
            <a:fillRect/>
          </a:stretch>
        </p:blipFill>
        <p:spPr>
          <a:xfrm>
            <a:off x="9447057" y="97554"/>
            <a:ext cx="2308882" cy="2238202"/>
          </a:xfrm>
          <a:prstGeom prst="rect">
            <a:avLst/>
          </a:prstGeom>
        </p:spPr>
      </p:pic>
    </p:spTree>
    <p:extLst>
      <p:ext uri="{BB962C8B-B14F-4D97-AF65-F5344CB8AC3E}">
        <p14:creationId xmlns:p14="http://schemas.microsoft.com/office/powerpoint/2010/main" val="880902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Fig. 3. Cybersecurity Framework Profiles</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2300539" y="1640249"/>
            <a:ext cx="6906345" cy="3147882"/>
          </a:xfrm>
          <a:prstGeom prst="rect">
            <a:avLst/>
          </a:prstGeom>
        </p:spPr>
      </p:pic>
    </p:spTree>
    <p:extLst>
      <p:ext uri="{BB962C8B-B14F-4D97-AF65-F5344CB8AC3E}">
        <p14:creationId xmlns:p14="http://schemas.microsoft.com/office/powerpoint/2010/main" val="4952831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88231" y="172490"/>
            <a:ext cx="8798092" cy="433389"/>
          </a:xfrm>
        </p:spPr>
        <p:txBody>
          <a:bodyPr>
            <a:normAutofit fontScale="90000"/>
          </a:bodyPr>
          <a:lstStyle/>
          <a:p>
            <a:r>
              <a:rPr lang="en-US" altLang="zh-TW" sz="2400" dirty="0"/>
              <a:t>Fig. 4. Steps for creating and using Cybersecurity Framework Profiles</a:t>
            </a:r>
            <a:endParaRPr lang="zh-TW" altLang="en-US" sz="2400" dirty="0"/>
          </a:p>
        </p:txBody>
      </p:sp>
      <p:pic>
        <p:nvPicPr>
          <p:cNvPr id="5" name="內容版面配置區 4"/>
          <p:cNvPicPr>
            <a:picLocks noGrp="1" noChangeAspect="1"/>
          </p:cNvPicPr>
          <p:nvPr>
            <p:ph idx="1"/>
          </p:nvPr>
        </p:nvPicPr>
        <p:blipFill>
          <a:blip r:embed="rId2"/>
          <a:stretch>
            <a:fillRect/>
          </a:stretch>
        </p:blipFill>
        <p:spPr>
          <a:xfrm>
            <a:off x="2116340" y="1312329"/>
            <a:ext cx="7369492" cy="3908064"/>
          </a:xfrm>
          <a:prstGeom prst="rect">
            <a:avLst/>
          </a:prstGeom>
        </p:spPr>
      </p:pic>
    </p:spTree>
    <p:extLst>
      <p:ext uri="{BB962C8B-B14F-4D97-AF65-F5344CB8AC3E}">
        <p14:creationId xmlns:p14="http://schemas.microsoft.com/office/powerpoint/2010/main" val="4281457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36309" y="404654"/>
            <a:ext cx="8911687" cy="1280890"/>
          </a:xfrm>
        </p:spPr>
        <p:txBody>
          <a:bodyPr>
            <a:normAutofit/>
          </a:bodyPr>
          <a:lstStyle/>
          <a:p>
            <a:r>
              <a:rPr lang="en-US" altLang="zh-TW" dirty="0">
                <a:latin typeface="標楷體" panose="03000509000000000000" pitchFamily="65" charset="-120"/>
                <a:ea typeface="標楷體" panose="03000509000000000000" pitchFamily="65" charset="-120"/>
              </a:rPr>
              <a:t>MITRE D3FEND Framework</a:t>
            </a:r>
            <a:endParaRPr lang="zh-TW" altLang="en-US" dirty="0">
              <a:latin typeface="標楷體" panose="03000509000000000000" pitchFamily="65" charset="-120"/>
              <a:ea typeface="標楷體" panose="03000509000000000000" pitchFamily="65" charset="-120"/>
            </a:endParaRPr>
          </a:p>
        </p:txBody>
      </p:sp>
      <p:pic>
        <p:nvPicPr>
          <p:cNvPr id="3" name="圖片 2">
            <a:extLst>
              <a:ext uri="{FF2B5EF4-FFF2-40B4-BE49-F238E27FC236}">
                <a16:creationId xmlns:a16="http://schemas.microsoft.com/office/drawing/2014/main" id="{44212096-A3D4-4ECE-9649-5F1C36D6E7FD}"/>
              </a:ext>
            </a:extLst>
          </p:cNvPr>
          <p:cNvPicPr>
            <a:picLocks noChangeAspect="1"/>
          </p:cNvPicPr>
          <p:nvPr/>
        </p:nvPicPr>
        <p:blipFill>
          <a:blip r:embed="rId2"/>
          <a:stretch>
            <a:fillRect/>
          </a:stretch>
        </p:blipFill>
        <p:spPr>
          <a:xfrm>
            <a:off x="1044004" y="1045099"/>
            <a:ext cx="10570234" cy="5507332"/>
          </a:xfrm>
          <a:prstGeom prst="rect">
            <a:avLst/>
          </a:prstGeom>
        </p:spPr>
      </p:pic>
    </p:spTree>
    <p:extLst>
      <p:ext uri="{BB962C8B-B14F-4D97-AF65-F5344CB8AC3E}">
        <p14:creationId xmlns:p14="http://schemas.microsoft.com/office/powerpoint/2010/main" val="11617707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40156" y="605394"/>
            <a:ext cx="8911687" cy="768538"/>
          </a:xfrm>
        </p:spPr>
        <p:txBody>
          <a:bodyPr>
            <a:normAutofit/>
          </a:bodyPr>
          <a:lstStyle/>
          <a:p>
            <a:r>
              <a:rPr lang="en-US" altLang="zh-TW" dirty="0">
                <a:latin typeface="標楷體" panose="03000509000000000000" pitchFamily="65" charset="-120"/>
                <a:ea typeface="標楷體" panose="03000509000000000000" pitchFamily="65" charset="-120"/>
              </a:rPr>
              <a:t>MITRE</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D3FEND:</a:t>
            </a:r>
            <a:r>
              <a:rPr lang="zh-TW" altLang="en-US" dirty="0">
                <a:latin typeface="標楷體" panose="03000509000000000000" pitchFamily="65" charset="-120"/>
                <a:ea typeface="標楷體" panose="03000509000000000000" pitchFamily="65" charset="-120"/>
              </a:rPr>
              <a:t>七大防禦戰術</a:t>
            </a:r>
          </a:p>
        </p:txBody>
      </p:sp>
      <p:graphicFrame>
        <p:nvGraphicFramePr>
          <p:cNvPr id="5" name="表格 4"/>
          <p:cNvGraphicFramePr>
            <a:graphicFrameLocks noGrp="1"/>
          </p:cNvGraphicFramePr>
          <p:nvPr>
            <p:extLst>
              <p:ext uri="{D42A27DB-BD31-4B8C-83A1-F6EECF244321}">
                <p14:modId xmlns:p14="http://schemas.microsoft.com/office/powerpoint/2010/main" val="1239842251"/>
              </p:ext>
            </p:extLst>
          </p:nvPr>
        </p:nvGraphicFramePr>
        <p:xfrm>
          <a:off x="2124051" y="1552755"/>
          <a:ext cx="4794333" cy="3931313"/>
        </p:xfrm>
        <a:graphic>
          <a:graphicData uri="http://schemas.openxmlformats.org/drawingml/2006/table">
            <a:tbl>
              <a:tblPr firstRow="1" bandRow="1"/>
              <a:tblGrid>
                <a:gridCol w="4794333">
                  <a:extLst>
                    <a:ext uri="{9D8B030D-6E8A-4147-A177-3AD203B41FA5}">
                      <a16:colId xmlns:a16="http://schemas.microsoft.com/office/drawing/2014/main" val="2230469159"/>
                    </a:ext>
                  </a:extLst>
                </a:gridCol>
              </a:tblGrid>
              <a:tr h="47541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r>
                        <a:rPr lang="en-US" altLang="zh-TW" sz="2400" dirty="0"/>
                        <a:t>Tactics(</a:t>
                      </a:r>
                      <a:r>
                        <a:rPr lang="zh-TW" altLang="en-US" sz="2400" dirty="0"/>
                        <a:t>七大防禦戰術</a:t>
                      </a:r>
                      <a:r>
                        <a:rPr lang="en-US" altLang="zh-TW" sz="2400" dirty="0"/>
                        <a:t>)</a:t>
                      </a:r>
                      <a:endParaRPr lang="zh-TW" altLang="en-US" sz="2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24451494"/>
                  </a:ext>
                </a:extLst>
              </a:tr>
              <a:tr h="42834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400" b="1" dirty="0">
                          <a:effectLst>
                            <a:outerShdw blurRad="38100" dist="38100" dir="2700000" algn="tl">
                              <a:srgbClr val="000000">
                                <a:alpha val="43137"/>
                              </a:srgbClr>
                            </a:outerShdw>
                          </a:effectLst>
                        </a:rPr>
                        <a:t>1.</a:t>
                      </a:r>
                      <a:r>
                        <a:rPr lang="zh-TW" altLang="en-US" sz="2400" b="1" dirty="0">
                          <a:effectLst>
                            <a:outerShdw blurRad="38100" dist="38100" dir="2700000" algn="tl">
                              <a:srgbClr val="000000">
                                <a:alpha val="43137"/>
                              </a:srgbClr>
                            </a:outerShdw>
                          </a:effectLst>
                        </a:rPr>
                        <a:t>建模 戰術 </a:t>
                      </a:r>
                      <a:r>
                        <a:rPr lang="en-US" altLang="zh-TW" sz="2400" b="1" i="0" u="none" strike="noStrike" kern="1200" dirty="0">
                          <a:solidFill>
                            <a:schemeClr val="dk1"/>
                          </a:solidFill>
                          <a:effectLst>
                            <a:outerShdw blurRad="38100" dist="38100" dir="2700000" algn="tl">
                              <a:srgbClr val="000000">
                                <a:alpha val="43137"/>
                              </a:srgbClr>
                            </a:outerShdw>
                          </a:effectLst>
                          <a:latin typeface="+mn-lt"/>
                          <a:ea typeface="+mn-ea"/>
                          <a:cs typeface="+mn-cs"/>
                        </a:rPr>
                        <a:t>Model</a:t>
                      </a:r>
                      <a:endParaRPr lang="zh-TW" altLang="en-US" sz="2400" b="1" dirty="0">
                        <a:effectLst>
                          <a:outerShdw blurRad="38100" dist="38100" dir="2700000" algn="tl">
                            <a:srgbClr val="000000">
                              <a:alpha val="43137"/>
                            </a:srgbClr>
                          </a:outerShdw>
                        </a:effectLst>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620330693"/>
                  </a:ext>
                </a:extLst>
              </a:tr>
              <a:tr h="42834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ltLang="zh-TW" sz="2400" b="1" i="0" u="none" strike="noStrike" kern="1200" dirty="0">
                          <a:solidFill>
                            <a:srgbClr val="FF0000"/>
                          </a:solidFill>
                          <a:effectLst>
                            <a:outerShdw blurRad="38100" dist="38100" dir="2700000" algn="tl">
                              <a:srgbClr val="000000">
                                <a:alpha val="43137"/>
                              </a:srgbClr>
                            </a:outerShdw>
                          </a:effectLst>
                          <a:latin typeface="+mn-lt"/>
                          <a:ea typeface="+mn-ea"/>
                          <a:cs typeface="+mn-cs"/>
                        </a:rPr>
                        <a:t>2.</a:t>
                      </a:r>
                      <a:r>
                        <a:rPr lang="zh-TW" altLang="en-US" sz="2400" b="1" i="0" u="none" strike="noStrike" kern="1200" dirty="0">
                          <a:solidFill>
                            <a:srgbClr val="FF0000"/>
                          </a:solidFill>
                          <a:effectLst>
                            <a:outerShdw blurRad="38100" dist="38100" dir="2700000" algn="tl">
                              <a:srgbClr val="000000">
                                <a:alpha val="43137"/>
                              </a:srgbClr>
                            </a:outerShdw>
                          </a:effectLst>
                          <a:latin typeface="+mn-lt"/>
                          <a:ea typeface="+mn-ea"/>
                          <a:cs typeface="+mn-cs"/>
                        </a:rPr>
                        <a:t>強化 </a:t>
                      </a:r>
                      <a:r>
                        <a:rPr lang="zh-TW" altLang="en-US" sz="2400" b="1" dirty="0">
                          <a:solidFill>
                            <a:srgbClr val="FF0000"/>
                          </a:solidFill>
                          <a:effectLst>
                            <a:outerShdw blurRad="38100" dist="38100" dir="2700000" algn="tl">
                              <a:srgbClr val="000000">
                                <a:alpha val="43137"/>
                              </a:srgbClr>
                            </a:outerShdw>
                          </a:effectLst>
                        </a:rPr>
                        <a:t>戰術</a:t>
                      </a:r>
                      <a:r>
                        <a:rPr lang="en-US" altLang="zh-TW" sz="2400" b="1" i="0" u="none" strike="noStrike" kern="1200" dirty="0">
                          <a:solidFill>
                            <a:srgbClr val="FF0000"/>
                          </a:solidFill>
                          <a:effectLst>
                            <a:outerShdw blurRad="38100" dist="38100" dir="2700000" algn="tl">
                              <a:srgbClr val="000000">
                                <a:alpha val="43137"/>
                              </a:srgbClr>
                            </a:outerShdw>
                          </a:effectLst>
                          <a:latin typeface="+mn-lt"/>
                          <a:ea typeface="+mn-ea"/>
                          <a:cs typeface="+mn-cs"/>
                        </a:rPr>
                        <a:t>Harden</a:t>
                      </a:r>
                      <a:endParaRPr lang="zh-TW" altLang="en-US" sz="2400" b="1" dirty="0">
                        <a:solidFill>
                          <a:srgbClr val="FF0000"/>
                        </a:solidFill>
                        <a:effectLst>
                          <a:outerShdw blurRad="38100" dist="38100" dir="2700000" algn="tl">
                            <a:srgbClr val="000000">
                              <a:alpha val="43137"/>
                            </a:srgbClr>
                          </a:outerShdw>
                        </a:effectLs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365190166"/>
                  </a:ext>
                </a:extLst>
              </a:tr>
              <a:tr h="42834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ltLang="zh-TW" sz="2400" b="1" dirty="0">
                          <a:solidFill>
                            <a:srgbClr val="FF0000"/>
                          </a:solidFill>
                          <a:effectLst>
                            <a:outerShdw blurRad="38100" dist="38100" dir="2700000" algn="tl">
                              <a:srgbClr val="000000">
                                <a:alpha val="43137"/>
                              </a:srgbClr>
                            </a:outerShdw>
                          </a:effectLst>
                        </a:rPr>
                        <a:t>3.</a:t>
                      </a:r>
                      <a:r>
                        <a:rPr lang="zh-TW" altLang="en-US" sz="2400" b="1" dirty="0">
                          <a:solidFill>
                            <a:srgbClr val="FF0000"/>
                          </a:solidFill>
                          <a:effectLst>
                            <a:outerShdw blurRad="38100" dist="38100" dir="2700000" algn="tl">
                              <a:srgbClr val="000000">
                                <a:alpha val="43137"/>
                              </a:srgbClr>
                            </a:outerShdw>
                          </a:effectLst>
                        </a:rPr>
                        <a:t>偵測 戰術</a:t>
                      </a:r>
                      <a:r>
                        <a:rPr lang="en-US" altLang="zh-TW" sz="2400" b="1" i="0" u="none" strike="noStrike" kern="1200" dirty="0">
                          <a:solidFill>
                            <a:srgbClr val="FF0000"/>
                          </a:solidFill>
                          <a:effectLst>
                            <a:outerShdw blurRad="38100" dist="38100" dir="2700000" algn="tl">
                              <a:srgbClr val="000000">
                                <a:alpha val="43137"/>
                              </a:srgbClr>
                            </a:outerShdw>
                          </a:effectLst>
                          <a:latin typeface="+mn-lt"/>
                          <a:ea typeface="+mn-ea"/>
                          <a:cs typeface="+mn-cs"/>
                        </a:rPr>
                        <a:t>Detect</a:t>
                      </a:r>
                      <a:endParaRPr lang="zh-TW" altLang="en-US" sz="2400" b="1" dirty="0">
                        <a:solidFill>
                          <a:srgbClr val="FF0000"/>
                        </a:solidFill>
                        <a:effectLst>
                          <a:outerShdw blurRad="38100" dist="38100" dir="2700000" algn="tl">
                            <a:srgbClr val="000000">
                              <a:alpha val="43137"/>
                            </a:srgbClr>
                          </a:outerShdw>
                        </a:effectLs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177479512"/>
                  </a:ext>
                </a:extLst>
              </a:tr>
              <a:tr h="42834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400" b="1" dirty="0">
                          <a:solidFill>
                            <a:srgbClr val="000000"/>
                          </a:solidFill>
                          <a:effectLst>
                            <a:outerShdw blurRad="38100" dist="38100" dir="2700000" algn="tl">
                              <a:srgbClr val="000000">
                                <a:alpha val="43137"/>
                              </a:srgbClr>
                            </a:outerShdw>
                          </a:effectLst>
                          <a:latin typeface="Helvetica" panose="020B0604020202020204" pitchFamily="34" charset="0"/>
                        </a:rPr>
                        <a:t>4.</a:t>
                      </a:r>
                      <a:r>
                        <a:rPr lang="zh-TW" altLang="en-US" sz="2400" b="1" dirty="0">
                          <a:solidFill>
                            <a:srgbClr val="000000"/>
                          </a:solidFill>
                          <a:effectLst>
                            <a:outerShdw blurRad="38100" dist="38100" dir="2700000" algn="tl">
                              <a:srgbClr val="000000">
                                <a:alpha val="43137"/>
                              </a:srgbClr>
                            </a:outerShdw>
                          </a:effectLst>
                          <a:latin typeface="Helvetica" panose="020B0604020202020204" pitchFamily="34" charset="0"/>
                        </a:rPr>
                        <a:t>隔離 </a:t>
                      </a:r>
                      <a:r>
                        <a:rPr lang="zh-TW" altLang="en-US" sz="2400" b="1" dirty="0">
                          <a:effectLst>
                            <a:outerShdw blurRad="38100" dist="38100" dir="2700000" algn="tl">
                              <a:srgbClr val="000000">
                                <a:alpha val="43137"/>
                              </a:srgbClr>
                            </a:outerShdw>
                          </a:effectLst>
                        </a:rPr>
                        <a:t>戰術</a:t>
                      </a:r>
                      <a:r>
                        <a:rPr lang="en-US" altLang="zh-TW" sz="2400" b="1" dirty="0">
                          <a:effectLst>
                            <a:outerShdw blurRad="38100" dist="38100" dir="2700000" algn="tl">
                              <a:srgbClr val="000000">
                                <a:alpha val="43137"/>
                              </a:srgbClr>
                            </a:outerShdw>
                          </a:effectLst>
                        </a:rPr>
                        <a:t>Isolate</a:t>
                      </a:r>
                      <a:endParaRPr lang="zh-TW" altLang="en-US" sz="2400" b="1" dirty="0">
                        <a:effectLst>
                          <a:outerShdw blurRad="38100" dist="38100" dir="2700000" algn="tl">
                            <a:srgbClr val="000000">
                              <a:alpha val="43137"/>
                            </a:srgbClr>
                          </a:outerShdw>
                        </a:effectLs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2958075809"/>
                  </a:ext>
                </a:extLst>
              </a:tr>
              <a:tr h="42834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400" b="1" dirty="0">
                          <a:effectLst>
                            <a:outerShdw blurRad="38100" dist="38100" dir="2700000" algn="tl">
                              <a:srgbClr val="000000">
                                <a:alpha val="43137"/>
                              </a:srgbClr>
                            </a:outerShdw>
                          </a:effectLst>
                        </a:rPr>
                        <a:t>5.</a:t>
                      </a:r>
                      <a:r>
                        <a:rPr lang="zh-TW" altLang="en-US" sz="2400" b="1" dirty="0">
                          <a:effectLst>
                            <a:outerShdw blurRad="38100" dist="38100" dir="2700000" algn="tl">
                              <a:srgbClr val="000000">
                                <a:alpha val="43137"/>
                              </a:srgbClr>
                            </a:outerShdw>
                          </a:effectLst>
                        </a:rPr>
                        <a:t>欺騙  戰術</a:t>
                      </a:r>
                      <a:r>
                        <a:rPr lang="en-US" altLang="zh-TW" sz="2400" b="1" i="0" u="none" strike="noStrike" kern="1200" dirty="0">
                          <a:solidFill>
                            <a:schemeClr val="dk1"/>
                          </a:solidFill>
                          <a:effectLst>
                            <a:outerShdw blurRad="38100" dist="38100" dir="2700000" algn="tl">
                              <a:srgbClr val="000000">
                                <a:alpha val="43137"/>
                              </a:srgbClr>
                            </a:outerShdw>
                          </a:effectLst>
                          <a:latin typeface="+mn-lt"/>
                          <a:ea typeface="+mn-ea"/>
                          <a:cs typeface="+mn-cs"/>
                        </a:rPr>
                        <a:t>Deceive</a:t>
                      </a:r>
                      <a:endParaRPr lang="zh-TW" altLang="en-US" sz="2400" b="1" dirty="0">
                        <a:effectLst>
                          <a:outerShdw blurRad="38100" dist="38100" dir="2700000" algn="tl">
                            <a:srgbClr val="000000">
                              <a:alpha val="43137"/>
                            </a:srgbClr>
                          </a:outerShdw>
                        </a:effectLs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216695000"/>
                  </a:ext>
                </a:extLst>
              </a:tr>
              <a:tr h="449422">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400" b="1" dirty="0">
                          <a:effectLst>
                            <a:outerShdw blurRad="38100" dist="38100" dir="2700000" algn="tl">
                              <a:srgbClr val="000000">
                                <a:alpha val="43137"/>
                              </a:srgbClr>
                            </a:outerShdw>
                          </a:effectLst>
                        </a:rPr>
                        <a:t>6.</a:t>
                      </a:r>
                      <a:r>
                        <a:rPr lang="zh-TW" altLang="en-US" sz="2400" b="1" dirty="0">
                          <a:effectLst>
                            <a:outerShdw blurRad="38100" dist="38100" dir="2700000" algn="tl">
                              <a:srgbClr val="000000">
                                <a:alpha val="43137"/>
                              </a:srgbClr>
                            </a:outerShdw>
                          </a:effectLst>
                        </a:rPr>
                        <a:t>逐出</a:t>
                      </a:r>
                      <a:r>
                        <a:rPr lang="en-US" altLang="zh-TW" sz="2400" b="1" dirty="0">
                          <a:effectLst>
                            <a:outerShdw blurRad="38100" dist="38100" dir="2700000" algn="tl">
                              <a:srgbClr val="000000">
                                <a:alpha val="43137"/>
                              </a:srgbClr>
                            </a:outerShdw>
                          </a:effectLst>
                        </a:rPr>
                        <a:t>|</a:t>
                      </a:r>
                      <a:r>
                        <a:rPr lang="zh-TW" altLang="en-US" sz="2400" b="1" dirty="0">
                          <a:effectLst>
                            <a:outerShdw blurRad="38100" dist="38100" dir="2700000" algn="tl">
                              <a:srgbClr val="000000">
                                <a:alpha val="43137"/>
                              </a:srgbClr>
                            </a:outerShdw>
                          </a:effectLst>
                        </a:rPr>
                        <a:t>移除戰術</a:t>
                      </a:r>
                      <a:r>
                        <a:rPr lang="en-US" altLang="zh-TW" sz="2400" b="1" i="0" u="none" strike="noStrike" kern="1200" dirty="0">
                          <a:solidFill>
                            <a:schemeClr val="dk1"/>
                          </a:solidFill>
                          <a:effectLst>
                            <a:outerShdw blurRad="38100" dist="38100" dir="2700000" algn="tl">
                              <a:srgbClr val="000000">
                                <a:alpha val="43137"/>
                              </a:srgbClr>
                            </a:outerShdw>
                          </a:effectLst>
                          <a:latin typeface="+mn-lt"/>
                          <a:ea typeface="+mn-ea"/>
                          <a:cs typeface="+mn-cs"/>
                        </a:rPr>
                        <a:t>Evict</a:t>
                      </a:r>
                      <a:endParaRPr lang="zh-TW" altLang="en-US" sz="2400" b="1" dirty="0">
                        <a:effectLst>
                          <a:outerShdw blurRad="38100" dist="38100" dir="2700000" algn="tl">
                            <a:srgbClr val="000000">
                              <a:alpha val="43137"/>
                            </a:srgbClr>
                          </a:outerShdw>
                        </a:effectLs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520720105"/>
                  </a:ext>
                </a:extLst>
              </a:tr>
              <a:tr h="7127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400" b="1" dirty="0">
                          <a:effectLst>
                            <a:outerShdw blurRad="38100" dist="38100" dir="2700000" algn="tl">
                              <a:srgbClr val="000000">
                                <a:alpha val="43137"/>
                              </a:srgbClr>
                            </a:outerShdw>
                          </a:effectLst>
                        </a:rPr>
                        <a:t>7.</a:t>
                      </a:r>
                      <a:r>
                        <a:rPr lang="zh-TW" altLang="en-US" sz="2400" b="1" dirty="0">
                          <a:effectLst>
                            <a:outerShdw blurRad="38100" dist="38100" dir="2700000" algn="tl">
                              <a:srgbClr val="000000">
                                <a:alpha val="43137"/>
                              </a:srgbClr>
                            </a:outerShdw>
                          </a:effectLst>
                        </a:rPr>
                        <a:t>回復戰術</a:t>
                      </a:r>
                      <a:r>
                        <a:rPr lang="en-US" altLang="zh-TW" sz="2400" dirty="0"/>
                        <a:t>Restore</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391354521"/>
                  </a:ext>
                </a:extLst>
              </a:tr>
            </a:tbl>
          </a:graphicData>
        </a:graphic>
      </p:graphicFrame>
    </p:spTree>
    <p:extLst>
      <p:ext uri="{BB962C8B-B14F-4D97-AF65-F5344CB8AC3E}">
        <p14:creationId xmlns:p14="http://schemas.microsoft.com/office/powerpoint/2010/main" val="19768677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36612" y="0"/>
            <a:ext cx="8911687" cy="1280890"/>
          </a:xfrm>
        </p:spPr>
        <p:txBody>
          <a:bodyPr>
            <a:normAutofit/>
          </a:bodyPr>
          <a:lstStyle/>
          <a:p>
            <a:r>
              <a:rPr lang="en-US" altLang="zh-TW" b="1" dirty="0">
                <a:latin typeface="標楷體" panose="03000509000000000000" pitchFamily="65" charset="-120"/>
                <a:ea typeface="標楷體" panose="03000509000000000000" pitchFamily="65" charset="-120"/>
              </a:rPr>
              <a:t>1.</a:t>
            </a:r>
            <a:r>
              <a:rPr lang="zh-TW" altLang="en-US" b="1" dirty="0">
                <a:latin typeface="標楷體" panose="03000509000000000000" pitchFamily="65" charset="-120"/>
                <a:ea typeface="標楷體" panose="03000509000000000000" pitchFamily="65" charset="-120"/>
              </a:rPr>
              <a:t>建模 戰術 </a:t>
            </a:r>
            <a:r>
              <a:rPr lang="en-US" altLang="zh-TW" b="1" dirty="0">
                <a:solidFill>
                  <a:schemeClr val="dk1"/>
                </a:solidFill>
                <a:latin typeface="標楷體" panose="03000509000000000000" pitchFamily="65" charset="-120"/>
                <a:ea typeface="標楷體" panose="03000509000000000000" pitchFamily="65" charset="-120"/>
              </a:rPr>
              <a:t>Model</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1684909" y="772160"/>
            <a:ext cx="10875056" cy="5758036"/>
          </a:xfrm>
        </p:spPr>
        <p:txBody>
          <a:bodyPr>
            <a:noAutofit/>
          </a:bodyPr>
          <a:lstStyle/>
          <a:p>
            <a:r>
              <a:rPr lang="zh-TW" altLang="en-US" sz="2400" b="1" dirty="0">
                <a:latin typeface="標楷體" panose="03000509000000000000" pitchFamily="65" charset="-120"/>
                <a:ea typeface="標楷體" panose="03000509000000000000" pitchFamily="65" charset="-120"/>
              </a:rPr>
              <a:t>資產盤點</a:t>
            </a:r>
            <a:r>
              <a:rPr lang="en-US" altLang="zh-TW" sz="2400" b="1" dirty="0">
                <a:latin typeface="標楷體" panose="03000509000000000000" pitchFamily="65" charset="-120"/>
                <a:ea typeface="標楷體" panose="03000509000000000000" pitchFamily="65" charset="-120"/>
              </a:rPr>
              <a:t>|</a:t>
            </a:r>
            <a:r>
              <a:rPr lang="zh-TW" altLang="en-US" sz="2400" b="1" dirty="0">
                <a:latin typeface="標楷體" panose="03000509000000000000" pitchFamily="65" charset="-120"/>
                <a:ea typeface="標楷體" panose="03000509000000000000" pitchFamily="65" charset="-120"/>
              </a:rPr>
              <a:t>清冊</a:t>
            </a:r>
            <a:r>
              <a:rPr lang="en-US" altLang="zh-TW" sz="2400" b="1" dirty="0">
                <a:latin typeface="標楷體" panose="03000509000000000000" pitchFamily="65" charset="-120"/>
                <a:ea typeface="標楷體" panose="03000509000000000000" pitchFamily="65" charset="-120"/>
              </a:rPr>
              <a:t>(Asset Inventory)</a:t>
            </a:r>
          </a:p>
          <a:p>
            <a:pPr lvl="1"/>
            <a:r>
              <a:rPr lang="zh-TW" altLang="en-US" sz="2400" b="1" dirty="0">
                <a:solidFill>
                  <a:srgbClr val="FF0000"/>
                </a:solidFill>
                <a:latin typeface="標楷體" panose="03000509000000000000" pitchFamily="65" charset="-120"/>
                <a:ea typeface="標楷體" panose="03000509000000000000" pitchFamily="65" charset="-120"/>
              </a:rPr>
              <a:t>資產漏洞</a:t>
            </a:r>
            <a:r>
              <a:rPr lang="zh-TW" altLang="en-US" sz="2400" b="1" dirty="0">
                <a:latin typeface="標楷體" panose="03000509000000000000" pitchFamily="65" charset="-120"/>
                <a:ea typeface="標楷體" panose="03000509000000000000" pitchFamily="65" charset="-120"/>
              </a:rPr>
              <a:t>列舉 </a:t>
            </a:r>
            <a:r>
              <a:rPr lang="en-US" altLang="zh-TW" sz="2400" b="1" dirty="0">
                <a:latin typeface="標楷體" panose="03000509000000000000" pitchFamily="65" charset="-120"/>
                <a:ea typeface="標楷體" panose="03000509000000000000" pitchFamily="65" charset="-120"/>
              </a:rPr>
              <a:t>Asset Vulnerability Enumeration</a:t>
            </a:r>
          </a:p>
          <a:p>
            <a:pPr lvl="1"/>
            <a:r>
              <a:rPr lang="zh-TW" altLang="en-US" sz="2400" b="1" dirty="0">
                <a:latin typeface="標楷體" panose="03000509000000000000" pitchFamily="65" charset="-120"/>
                <a:ea typeface="標楷體" panose="03000509000000000000" pitchFamily="65" charset="-120"/>
              </a:rPr>
              <a:t>設定清冊 </a:t>
            </a:r>
            <a:r>
              <a:rPr lang="en-US" altLang="zh-TW" sz="2400" b="1" dirty="0">
                <a:latin typeface="標楷體" panose="03000509000000000000" pitchFamily="65" charset="-120"/>
                <a:ea typeface="標楷體" panose="03000509000000000000" pitchFamily="65" charset="-120"/>
              </a:rPr>
              <a:t>Configuration Inventory</a:t>
            </a:r>
          </a:p>
          <a:p>
            <a:pPr lvl="1"/>
            <a:r>
              <a:rPr lang="zh-TW" altLang="en-US" sz="2400" b="1" dirty="0">
                <a:latin typeface="標楷體" panose="03000509000000000000" pitchFamily="65" charset="-120"/>
                <a:ea typeface="標楷體" panose="03000509000000000000" pitchFamily="65" charset="-120"/>
              </a:rPr>
              <a:t>資料清冊 </a:t>
            </a:r>
            <a:r>
              <a:rPr lang="en-US" altLang="zh-TW" sz="2400" b="1" dirty="0">
                <a:latin typeface="標楷體" panose="03000509000000000000" pitchFamily="65" charset="-120"/>
                <a:ea typeface="標楷體" panose="03000509000000000000" pitchFamily="65" charset="-120"/>
              </a:rPr>
              <a:t>Data Inventory</a:t>
            </a:r>
          </a:p>
          <a:p>
            <a:pPr lvl="1"/>
            <a:r>
              <a:rPr lang="zh-TW" altLang="en-US" sz="2400" b="1" dirty="0">
                <a:latin typeface="標楷體" panose="03000509000000000000" pitchFamily="65" charset="-120"/>
                <a:ea typeface="標楷體" panose="03000509000000000000" pitchFamily="65" charset="-120"/>
              </a:rPr>
              <a:t>硬件元件清冊 </a:t>
            </a:r>
            <a:r>
              <a:rPr lang="en-US" altLang="zh-TW" sz="2400" b="1" dirty="0">
                <a:latin typeface="標楷體" panose="03000509000000000000" pitchFamily="65" charset="-120"/>
                <a:ea typeface="標楷體" panose="03000509000000000000" pitchFamily="65" charset="-120"/>
              </a:rPr>
              <a:t>Hardware Component Inventory</a:t>
            </a:r>
          </a:p>
          <a:p>
            <a:pPr lvl="1"/>
            <a:r>
              <a:rPr lang="zh-TW" altLang="en-US" sz="2400" b="1" dirty="0">
                <a:latin typeface="標楷體" panose="03000509000000000000" pitchFamily="65" charset="-120"/>
                <a:ea typeface="標楷體" panose="03000509000000000000" pitchFamily="65" charset="-120"/>
              </a:rPr>
              <a:t>網路節點清冊 </a:t>
            </a:r>
            <a:r>
              <a:rPr lang="en-US" altLang="zh-TW" sz="2400" b="1" dirty="0">
                <a:latin typeface="標楷體" panose="03000509000000000000" pitchFamily="65" charset="-120"/>
                <a:ea typeface="標楷體" panose="03000509000000000000" pitchFamily="65" charset="-120"/>
              </a:rPr>
              <a:t>Network Node Inventory</a:t>
            </a:r>
          </a:p>
          <a:p>
            <a:pPr lvl="1"/>
            <a:r>
              <a:rPr lang="zh-TW" altLang="en-US" sz="2400" b="1" dirty="0">
                <a:latin typeface="標楷體" panose="03000509000000000000" pitchFamily="65" charset="-120"/>
                <a:ea typeface="標楷體" panose="03000509000000000000" pitchFamily="65" charset="-120"/>
              </a:rPr>
              <a:t>軟體清冊 </a:t>
            </a:r>
            <a:r>
              <a:rPr lang="en-US" altLang="zh-TW" sz="2400" b="1" dirty="0">
                <a:latin typeface="標楷體" panose="03000509000000000000" pitchFamily="65" charset="-120"/>
                <a:ea typeface="標楷體" panose="03000509000000000000" pitchFamily="65" charset="-120"/>
              </a:rPr>
              <a:t>Software Inventory</a:t>
            </a:r>
          </a:p>
          <a:p>
            <a:r>
              <a:rPr lang="zh-TW" altLang="en-US" sz="2400" b="1" dirty="0">
                <a:latin typeface="標楷體" panose="03000509000000000000" pitchFamily="65" charset="-120"/>
                <a:ea typeface="標楷體" panose="03000509000000000000" pitchFamily="65" charset="-120"/>
              </a:rPr>
              <a:t>系統架構圖</a:t>
            </a:r>
            <a:r>
              <a:rPr lang="en-US" altLang="zh-TW" sz="2400" b="1" dirty="0">
                <a:latin typeface="標楷體" panose="03000509000000000000" pitchFamily="65" charset="-120"/>
                <a:ea typeface="標楷體" panose="03000509000000000000" pitchFamily="65" charset="-120"/>
              </a:rPr>
              <a:t>(System Mapping)</a:t>
            </a:r>
          </a:p>
          <a:p>
            <a:pPr lvl="1"/>
            <a:r>
              <a:rPr lang="zh-TW" altLang="en-US" sz="2400" b="1" dirty="0">
                <a:latin typeface="標楷體" panose="03000509000000000000" pitchFamily="65" charset="-120"/>
                <a:ea typeface="標楷體" panose="03000509000000000000" pitchFamily="65" charset="-120"/>
              </a:rPr>
              <a:t>資料交換架構圖 </a:t>
            </a:r>
            <a:r>
              <a:rPr lang="en-US" altLang="zh-TW" sz="2400" b="1" dirty="0">
                <a:latin typeface="標楷體" panose="03000509000000000000" pitchFamily="65" charset="-120"/>
                <a:ea typeface="標楷體" panose="03000509000000000000" pitchFamily="65" charset="-120"/>
              </a:rPr>
              <a:t>Data Exchange Mapping</a:t>
            </a:r>
          </a:p>
          <a:p>
            <a:pPr lvl="1"/>
            <a:r>
              <a:rPr lang="zh-TW" altLang="en-US" sz="2400" b="1" dirty="0">
                <a:latin typeface="標楷體" panose="03000509000000000000" pitchFamily="65" charset="-120"/>
                <a:ea typeface="標楷體" panose="03000509000000000000" pitchFamily="65" charset="-120"/>
              </a:rPr>
              <a:t>服務依賴架構圖 </a:t>
            </a:r>
            <a:r>
              <a:rPr lang="en-US" altLang="zh-TW" sz="2400" b="1" dirty="0">
                <a:latin typeface="標楷體" panose="03000509000000000000" pitchFamily="65" charset="-120"/>
                <a:ea typeface="標楷體" panose="03000509000000000000" pitchFamily="65" charset="-120"/>
              </a:rPr>
              <a:t>Service Dependency Mapping</a:t>
            </a:r>
          </a:p>
          <a:p>
            <a:pPr lvl="1"/>
            <a:r>
              <a:rPr lang="zh-TW" altLang="en-US" sz="2400" b="1" dirty="0">
                <a:latin typeface="標楷體" panose="03000509000000000000" pitchFamily="65" charset="-120"/>
                <a:ea typeface="標楷體" panose="03000509000000000000" pitchFamily="65" charset="-120"/>
              </a:rPr>
              <a:t>系統依賴架構圖 </a:t>
            </a:r>
            <a:r>
              <a:rPr lang="en-US" altLang="zh-TW" sz="2400" b="1" dirty="0">
                <a:latin typeface="標楷體" panose="03000509000000000000" pitchFamily="65" charset="-120"/>
                <a:ea typeface="標楷體" panose="03000509000000000000" pitchFamily="65" charset="-120"/>
              </a:rPr>
              <a:t>System Dependency Mapping</a:t>
            </a:r>
          </a:p>
          <a:p>
            <a:pPr lvl="1"/>
            <a:r>
              <a:rPr lang="zh-TW" altLang="en-US" sz="2400" b="1" dirty="0">
                <a:latin typeface="標楷體" panose="03000509000000000000" pitchFamily="65" charset="-120"/>
                <a:ea typeface="標楷體" panose="03000509000000000000" pitchFamily="65" charset="-120"/>
              </a:rPr>
              <a:t>系統漏洞評估 </a:t>
            </a:r>
            <a:r>
              <a:rPr lang="en-US" altLang="zh-TW" sz="2400" b="1" dirty="0">
                <a:solidFill>
                  <a:srgbClr val="FF0000"/>
                </a:solidFill>
                <a:latin typeface="標楷體" panose="03000509000000000000" pitchFamily="65" charset="-120"/>
                <a:ea typeface="標楷體" panose="03000509000000000000" pitchFamily="65" charset="-120"/>
              </a:rPr>
              <a:t>System Vulnerability </a:t>
            </a:r>
            <a:r>
              <a:rPr lang="en-US" altLang="zh-TW" sz="2400" b="1" dirty="0">
                <a:latin typeface="標楷體" panose="03000509000000000000" pitchFamily="65" charset="-120"/>
                <a:ea typeface="標楷體" panose="03000509000000000000" pitchFamily="65" charset="-120"/>
              </a:rPr>
              <a:t>Assessment</a:t>
            </a:r>
            <a:endParaRPr lang="zh-TW" altLang="en-US" sz="2400" b="1" dirty="0">
              <a:latin typeface="標楷體" panose="03000509000000000000" pitchFamily="65" charset="-120"/>
              <a:ea typeface="標楷體" panose="03000509000000000000" pitchFamily="65" charset="-120"/>
            </a:endParaRPr>
          </a:p>
          <a:p>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5538194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08022" y="0"/>
            <a:ext cx="8911687" cy="1280890"/>
          </a:xfrm>
        </p:spPr>
        <p:txBody>
          <a:bodyPr>
            <a:normAutofit/>
          </a:bodyPr>
          <a:lstStyle/>
          <a:p>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1.</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建模 戰術 </a:t>
            </a:r>
            <a:r>
              <a:rPr lang="en-US" altLang="zh-TW" b="1" dirty="0">
                <a:solidFill>
                  <a:schemeClr val="dk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Model</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1772290" y="835727"/>
            <a:ext cx="10419709" cy="6168921"/>
          </a:xfrm>
        </p:spPr>
        <p:txBody>
          <a:bodyPr>
            <a:noAutofit/>
          </a:bodyPr>
          <a:lstStyle/>
          <a:p>
            <a:r>
              <a:rPr lang="zh-TW" altLang="en-US" sz="2400" dirty="0">
                <a:latin typeface="標楷體" panose="03000509000000000000" pitchFamily="65" charset="-120"/>
                <a:ea typeface="標楷體" panose="03000509000000000000" pitchFamily="65" charset="-120"/>
              </a:rPr>
              <a:t>網路架構圖 </a:t>
            </a:r>
            <a:r>
              <a:rPr lang="en-US" altLang="zh-TW" sz="2400" dirty="0">
                <a:latin typeface="標楷體" panose="03000509000000000000" pitchFamily="65" charset="-120"/>
                <a:ea typeface="標楷體" panose="03000509000000000000" pitchFamily="65" charset="-120"/>
              </a:rPr>
              <a:t>(</a:t>
            </a:r>
            <a:r>
              <a:rPr lang="en-US" altLang="zh-TW" sz="2400" b="1" dirty="0">
                <a:solidFill>
                  <a:srgbClr val="00206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Network</a:t>
            </a:r>
            <a:r>
              <a:rPr lang="en-US" altLang="zh-TW" sz="2400" dirty="0">
                <a:latin typeface="標楷體" panose="03000509000000000000" pitchFamily="65" charset="-120"/>
                <a:ea typeface="標楷體" panose="03000509000000000000" pitchFamily="65" charset="-120"/>
              </a:rPr>
              <a:t> Mapping)</a:t>
            </a:r>
          </a:p>
          <a:p>
            <a:pPr lvl="1"/>
            <a:r>
              <a:rPr lang="en-US" altLang="zh-TW" sz="24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Logical </a:t>
            </a:r>
            <a:r>
              <a:rPr lang="en-US" altLang="zh-TW" sz="2400" dirty="0">
                <a:latin typeface="標楷體" panose="03000509000000000000" pitchFamily="65" charset="-120"/>
                <a:ea typeface="標楷體" panose="03000509000000000000" pitchFamily="65" charset="-120"/>
              </a:rPr>
              <a:t>Link Mapping(</a:t>
            </a:r>
            <a:r>
              <a:rPr lang="zh-TW" altLang="en-US" sz="24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邏輯</a:t>
            </a:r>
            <a:r>
              <a:rPr lang="zh-TW" altLang="en-US" sz="2400" dirty="0">
                <a:latin typeface="標楷體" panose="03000509000000000000" pitchFamily="65" charset="-120"/>
                <a:ea typeface="標楷體" panose="03000509000000000000" pitchFamily="65" charset="-120"/>
              </a:rPr>
              <a:t>網路架構圖</a:t>
            </a:r>
            <a:r>
              <a:rPr lang="en-US" altLang="zh-TW" sz="2400" dirty="0">
                <a:latin typeface="標楷體" panose="03000509000000000000" pitchFamily="65" charset="-120"/>
                <a:ea typeface="標楷體" panose="03000509000000000000" pitchFamily="65" charset="-120"/>
              </a:rPr>
              <a:t>)</a:t>
            </a:r>
          </a:p>
          <a:p>
            <a:pPr lvl="2"/>
            <a:r>
              <a:rPr lang="en-US" altLang="zh-TW" sz="2400" dirty="0">
                <a:latin typeface="標楷體" panose="03000509000000000000" pitchFamily="65" charset="-120"/>
                <a:ea typeface="標楷體" panose="03000509000000000000" pitchFamily="65" charset="-120"/>
              </a:rPr>
              <a:t>Active(</a:t>
            </a:r>
            <a:r>
              <a:rPr lang="zh-TW" altLang="en-US" sz="2400" dirty="0">
                <a:latin typeface="標楷體" panose="03000509000000000000" pitchFamily="65" charset="-120"/>
                <a:ea typeface="標楷體" panose="03000509000000000000" pitchFamily="65" charset="-120"/>
              </a:rPr>
              <a:t>主動</a:t>
            </a:r>
            <a:r>
              <a:rPr lang="en-US" altLang="zh-TW" sz="2400" dirty="0">
                <a:latin typeface="標楷體" panose="03000509000000000000" pitchFamily="65" charset="-120"/>
                <a:ea typeface="標楷體" panose="03000509000000000000" pitchFamily="65" charset="-120"/>
              </a:rPr>
              <a:t>) Logical Link Mapping</a:t>
            </a:r>
          </a:p>
          <a:p>
            <a:pPr lvl="2"/>
            <a:r>
              <a:rPr lang="en-US" altLang="zh-TW" sz="2400" dirty="0">
                <a:latin typeface="標楷體" panose="03000509000000000000" pitchFamily="65" charset="-120"/>
                <a:ea typeface="標楷體" panose="03000509000000000000" pitchFamily="65" charset="-120"/>
              </a:rPr>
              <a:t>Passive(</a:t>
            </a:r>
            <a:r>
              <a:rPr lang="zh-TW" altLang="en-US" sz="2400" dirty="0">
                <a:latin typeface="標楷體" panose="03000509000000000000" pitchFamily="65" charset="-120"/>
                <a:ea typeface="標楷體" panose="03000509000000000000" pitchFamily="65" charset="-120"/>
              </a:rPr>
              <a:t>被動</a:t>
            </a:r>
            <a:r>
              <a:rPr lang="en-US" altLang="zh-TW" sz="2400" dirty="0">
                <a:latin typeface="標楷體" panose="03000509000000000000" pitchFamily="65" charset="-120"/>
                <a:ea typeface="標楷體" panose="03000509000000000000" pitchFamily="65" charset="-120"/>
              </a:rPr>
              <a:t>) Logical Link Mapping</a:t>
            </a:r>
          </a:p>
          <a:p>
            <a:pPr lvl="1"/>
            <a:r>
              <a:rPr lang="zh-TW" altLang="en-US" sz="2400" dirty="0">
                <a:latin typeface="標楷體" panose="03000509000000000000" pitchFamily="65" charset="-120"/>
                <a:ea typeface="標楷體" panose="03000509000000000000" pitchFamily="65" charset="-120"/>
              </a:rPr>
              <a:t>網絡流量政策架構圖 </a:t>
            </a:r>
            <a:r>
              <a:rPr lang="en-US" altLang="zh-TW" sz="2400" dirty="0">
                <a:latin typeface="標楷體" panose="03000509000000000000" pitchFamily="65" charset="-120"/>
                <a:ea typeface="標楷體" panose="03000509000000000000" pitchFamily="65" charset="-120"/>
              </a:rPr>
              <a:t>Network Traffic Policy Mapping</a:t>
            </a:r>
          </a:p>
          <a:p>
            <a:pPr lvl="1"/>
            <a:r>
              <a:rPr lang="zh-TW" altLang="en-US" sz="2400" dirty="0">
                <a:latin typeface="標楷體" panose="03000509000000000000" pitchFamily="65" charset="-120"/>
                <a:ea typeface="標楷體" panose="03000509000000000000" pitchFamily="65" charset="-120"/>
              </a:rPr>
              <a:t>實</a:t>
            </a:r>
            <a:r>
              <a:rPr lang="zh-TW" altLang="en-US" sz="24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體</a:t>
            </a:r>
            <a:r>
              <a:rPr lang="zh-TW" altLang="en-US" sz="2400" dirty="0">
                <a:latin typeface="標楷體" panose="03000509000000000000" pitchFamily="65" charset="-120"/>
                <a:ea typeface="標楷體" panose="03000509000000000000" pitchFamily="65" charset="-120"/>
              </a:rPr>
              <a:t>網路架構圖 </a:t>
            </a:r>
            <a:r>
              <a:rPr lang="en-US" altLang="zh-TW" sz="24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Physical </a:t>
            </a:r>
            <a:r>
              <a:rPr lang="en-US" altLang="zh-TW" sz="2400" dirty="0">
                <a:latin typeface="標楷體" panose="03000509000000000000" pitchFamily="65" charset="-120"/>
                <a:ea typeface="標楷體" panose="03000509000000000000" pitchFamily="65" charset="-120"/>
              </a:rPr>
              <a:t>Link Mapping</a:t>
            </a:r>
          </a:p>
          <a:p>
            <a:pPr lvl="2"/>
            <a:r>
              <a:rPr lang="zh-TW" altLang="en-US" sz="2400" dirty="0">
                <a:latin typeface="標楷體" panose="03000509000000000000" pitchFamily="65" charset="-120"/>
                <a:ea typeface="標楷體" panose="03000509000000000000" pitchFamily="65" charset="-120"/>
              </a:rPr>
              <a:t>主動實體網路架構圖 </a:t>
            </a:r>
            <a:r>
              <a:rPr lang="en-US" altLang="zh-TW" sz="2400" dirty="0">
                <a:latin typeface="標楷體" panose="03000509000000000000" pitchFamily="65" charset="-120"/>
                <a:ea typeface="標楷體" panose="03000509000000000000" pitchFamily="65" charset="-120"/>
              </a:rPr>
              <a:t>Active Physical Link Mapping</a:t>
            </a:r>
          </a:p>
          <a:p>
            <a:r>
              <a:rPr lang="zh-TW" altLang="en-US" sz="2400" dirty="0">
                <a:solidFill>
                  <a:schemeClr val="tx1"/>
                </a:solidFill>
                <a:latin typeface="標楷體" panose="03000509000000000000" pitchFamily="65" charset="-120"/>
                <a:ea typeface="標楷體" panose="03000509000000000000" pitchFamily="65" charset="-120"/>
              </a:rPr>
              <a:t>運營活動架構圖</a:t>
            </a:r>
            <a:r>
              <a:rPr lang="en-US" altLang="zh-TW" sz="2400" dirty="0">
                <a:solidFill>
                  <a:schemeClr val="tx1"/>
                </a:solidFill>
                <a:latin typeface="標楷體" panose="03000509000000000000" pitchFamily="65" charset="-120"/>
                <a:ea typeface="標楷體" panose="03000509000000000000" pitchFamily="65" charset="-120"/>
              </a:rPr>
              <a:t>(</a:t>
            </a:r>
            <a:r>
              <a:rPr lang="en-US" altLang="zh-TW" sz="2400" b="1" dirty="0">
                <a:solidFill>
                  <a:srgbClr val="00206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Operational Activity </a:t>
            </a:r>
            <a:r>
              <a:rPr lang="en-US" altLang="zh-TW" sz="2400" dirty="0">
                <a:latin typeface="標楷體" panose="03000509000000000000" pitchFamily="65" charset="-120"/>
                <a:ea typeface="標楷體" panose="03000509000000000000" pitchFamily="65" charset="-120"/>
              </a:rPr>
              <a:t>Mapping)</a:t>
            </a:r>
          </a:p>
          <a:p>
            <a:pPr lvl="1"/>
            <a:r>
              <a:rPr lang="zh-TW" altLang="en-US" sz="2400" dirty="0">
                <a:latin typeface="標楷體" panose="03000509000000000000" pitchFamily="65" charset="-120"/>
                <a:ea typeface="標楷體" panose="03000509000000000000" pitchFamily="65" charset="-120"/>
              </a:rPr>
              <a:t>訪問模型 </a:t>
            </a:r>
            <a:r>
              <a:rPr lang="en-US" altLang="zh-TW" sz="2400" dirty="0">
                <a:latin typeface="標楷體" panose="03000509000000000000" pitchFamily="65" charset="-120"/>
                <a:ea typeface="標楷體" panose="03000509000000000000" pitchFamily="65" charset="-120"/>
              </a:rPr>
              <a:t>Access Modeling</a:t>
            </a:r>
          </a:p>
          <a:p>
            <a:pPr lvl="1"/>
            <a:r>
              <a:rPr lang="zh-TW" altLang="en-US" sz="2400" dirty="0">
                <a:latin typeface="標楷體" panose="03000509000000000000" pitchFamily="65" charset="-120"/>
                <a:ea typeface="標楷體" panose="03000509000000000000" pitchFamily="65" charset="-120"/>
              </a:rPr>
              <a:t>運營依賴</a:t>
            </a:r>
            <a:r>
              <a:rPr lang="zh-TW" altLang="en-US" sz="2400" dirty="0">
                <a:solidFill>
                  <a:schemeClr val="tx1"/>
                </a:solidFill>
                <a:latin typeface="標楷體" panose="03000509000000000000" pitchFamily="65" charset="-120"/>
                <a:ea typeface="標楷體" panose="03000509000000000000" pitchFamily="65" charset="-120"/>
              </a:rPr>
              <a:t>架構圖</a:t>
            </a:r>
            <a:r>
              <a:rPr lang="en-US" altLang="zh-TW" sz="2400" dirty="0">
                <a:latin typeface="標楷體" panose="03000509000000000000" pitchFamily="65" charset="-120"/>
                <a:ea typeface="標楷體" panose="03000509000000000000" pitchFamily="65" charset="-120"/>
              </a:rPr>
              <a:t>Operational Dependency Mapping</a:t>
            </a:r>
          </a:p>
          <a:p>
            <a:pPr lvl="1"/>
            <a:r>
              <a:rPr lang="zh-TW" altLang="en-US" sz="2400" dirty="0">
                <a:latin typeface="標楷體" panose="03000509000000000000" pitchFamily="65" charset="-120"/>
                <a:ea typeface="標楷體" panose="03000509000000000000" pitchFamily="65" charset="-120"/>
              </a:rPr>
              <a:t>運營風險</a:t>
            </a:r>
            <a:r>
              <a:rPr lang="zh-TW" altLang="en-US" sz="2400" dirty="0">
                <a:solidFill>
                  <a:schemeClr val="tx1"/>
                </a:solidFill>
                <a:latin typeface="標楷體" panose="03000509000000000000" pitchFamily="65" charset="-120"/>
                <a:ea typeface="標楷體" panose="03000509000000000000" pitchFamily="65" charset="-120"/>
              </a:rPr>
              <a:t>架構圖</a:t>
            </a:r>
            <a:r>
              <a:rPr lang="en-US" altLang="zh-TW" sz="2400" dirty="0">
                <a:latin typeface="標楷體" panose="03000509000000000000" pitchFamily="65" charset="-120"/>
                <a:ea typeface="標楷體" panose="03000509000000000000" pitchFamily="65" charset="-120"/>
              </a:rPr>
              <a:t>Operational Risk Assessment</a:t>
            </a:r>
          </a:p>
          <a:p>
            <a:pPr lvl="1"/>
            <a:r>
              <a:rPr lang="zh-TW" altLang="en-US" sz="2400" dirty="0">
                <a:latin typeface="標楷體" panose="03000509000000000000" pitchFamily="65" charset="-120"/>
                <a:ea typeface="標楷體" panose="03000509000000000000" pitchFamily="65" charset="-120"/>
              </a:rPr>
              <a:t>組織架構圖</a:t>
            </a:r>
            <a:r>
              <a:rPr lang="en-US" altLang="zh-TW" sz="2400" dirty="0">
                <a:latin typeface="標楷體" panose="03000509000000000000" pitchFamily="65" charset="-120"/>
                <a:ea typeface="標楷體" panose="03000509000000000000" pitchFamily="65" charset="-120"/>
              </a:rPr>
              <a:t>Organization Mapping</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219540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476024457"/>
              </p:ext>
            </p:extLst>
          </p:nvPr>
        </p:nvGraphicFramePr>
        <p:xfrm>
          <a:off x="1700785" y="628821"/>
          <a:ext cx="9871330" cy="2258745"/>
        </p:xfrm>
        <a:graphic>
          <a:graphicData uri="http://schemas.openxmlformats.org/drawingml/2006/table">
            <a:tbl>
              <a:tblPr/>
              <a:tblGrid>
                <a:gridCol w="4567545">
                  <a:extLst>
                    <a:ext uri="{9D8B030D-6E8A-4147-A177-3AD203B41FA5}">
                      <a16:colId xmlns:a16="http://schemas.microsoft.com/office/drawing/2014/main" val="1428868272"/>
                    </a:ext>
                  </a:extLst>
                </a:gridCol>
                <a:gridCol w="5303785">
                  <a:extLst>
                    <a:ext uri="{9D8B030D-6E8A-4147-A177-3AD203B41FA5}">
                      <a16:colId xmlns:a16="http://schemas.microsoft.com/office/drawing/2014/main" val="865195493"/>
                    </a:ext>
                  </a:extLst>
                </a:gridCol>
              </a:tblGrid>
              <a:tr h="141975">
                <a:tc>
                  <a:txBody>
                    <a:bodyPr/>
                    <a:lstStyle/>
                    <a:p>
                      <a:pPr algn="ctr" fontAlgn="ctr"/>
                      <a:r>
                        <a:rPr lang="zh-TW" altLang="en-US" sz="2000" b="1" i="0" u="none" strike="noStrike" dirty="0">
                          <a:solidFill>
                            <a:srgbClr val="FFFFFF"/>
                          </a:solidFill>
                          <a:effectLst/>
                          <a:latin typeface="Times New Roman" panose="02020603050405020304" pitchFamily="18" charset="0"/>
                          <a:ea typeface="新細明體" panose="02020500000000000000" pitchFamily="18" charset="-120"/>
                        </a:rPr>
                        <a:t>子項目</a:t>
                      </a:r>
                      <a:r>
                        <a:rPr lang="en-US" sz="2000" b="1" i="0" u="none" strike="noStrike" dirty="0">
                          <a:solidFill>
                            <a:srgbClr val="FFFFFF"/>
                          </a:solidFill>
                          <a:effectLst/>
                          <a:latin typeface="Times New Roman" panose="02020603050405020304" pitchFamily="18" charset="0"/>
                          <a:ea typeface="新細明體" panose="02020500000000000000" pitchFamily="18"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2000" b="1" i="0" u="none" strike="noStrike" dirty="0">
                          <a:solidFill>
                            <a:srgbClr val="FFFFFF"/>
                          </a:solidFill>
                          <a:effectLst/>
                          <a:latin typeface="Times New Roman" panose="02020603050405020304" pitchFamily="18" charset="0"/>
                          <a:ea typeface="新細明體" panose="02020500000000000000" pitchFamily="18"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4163099732"/>
                  </a:ext>
                </a:extLst>
              </a:tr>
              <a:tr h="141975">
                <a:tc rowSpan="6">
                  <a:txBody>
                    <a:bodyPr/>
                    <a:lstStyle/>
                    <a:p>
                      <a:pPr algn="l" fontAlgn="ctr"/>
                      <a:r>
                        <a:rPr lang="en-US" altLang="zh-TW" sz="2000" b="1" i="0" u="none" strike="noStrike" dirty="0">
                          <a:solidFill>
                            <a:srgbClr val="000000"/>
                          </a:solidFill>
                          <a:effectLst/>
                          <a:latin typeface="Times New Roman" panose="02020603050405020304" pitchFamily="18" charset="0"/>
                          <a:ea typeface="新細明體" panose="02020500000000000000" pitchFamily="18" charset="-120"/>
                        </a:rPr>
                        <a:t>ID.AM-4: External information systems are catalogued</a:t>
                      </a:r>
                    </a:p>
                    <a:p>
                      <a:pPr marL="0" marR="0" indent="0" algn="l" defTabSz="914400" rtl="0" eaLnBrk="1" fontAlgn="ctr" latinLnBrk="0" hangingPunct="1">
                        <a:lnSpc>
                          <a:spcPct val="100000"/>
                        </a:lnSpc>
                        <a:spcBef>
                          <a:spcPts val="0"/>
                        </a:spcBef>
                        <a:spcAft>
                          <a:spcPts val="0"/>
                        </a:spcAft>
                        <a:buClrTx/>
                        <a:buSzTx/>
                        <a:buFontTx/>
                        <a:buNone/>
                        <a:tabLst/>
                        <a:defRPr/>
                      </a:pPr>
                      <a:r>
                        <a:rPr lang="zh-TW" altLang="en-US" sz="2000" b="0" i="0" kern="1200" dirty="0">
                          <a:solidFill>
                            <a:schemeClr val="tx1"/>
                          </a:solidFill>
                          <a:effectLst/>
                          <a:latin typeface="+mn-lt"/>
                          <a:ea typeface="+mn-ea"/>
                          <a:cs typeface="+mn-cs"/>
                        </a:rPr>
                        <a:t>對外部資訊系統進行編目</a:t>
                      </a:r>
                      <a:endParaRPr lang="en-US" altLang="zh-TW" sz="2000" b="1" i="0" u="none" strike="noStrike" dirty="0">
                        <a:solidFill>
                          <a:srgbClr val="000000"/>
                        </a:solidFill>
                        <a:effectLst/>
                        <a:latin typeface="Times New Roman" panose="02020603050405020304" pitchFamily="18" charset="0"/>
                        <a:ea typeface="新細明體" panose="02020500000000000000" pitchFamily="18"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800" b="1" i="0" u="none" strike="noStrike" dirty="0">
                          <a:solidFill>
                            <a:srgbClr val="000000"/>
                          </a:solidFill>
                          <a:effectLst/>
                          <a:latin typeface="Times New Roman" panose="02020603050405020304" pitchFamily="18" charset="0"/>
                          <a:ea typeface="新細明體" panose="02020500000000000000" pitchFamily="18" charset="-120"/>
                        </a:rPr>
                        <a:t>·       CIS CSC 12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535228376"/>
                  </a:ext>
                </a:extLst>
              </a:tr>
              <a:tr h="141975">
                <a:tc vMerge="1">
                  <a:txBody>
                    <a:bodyPr/>
                    <a:lstStyle/>
                    <a:p>
                      <a:endParaRPr lang="zh-TW" altLang="en-US"/>
                    </a:p>
                  </a:txBody>
                  <a:tcPr/>
                </a:tc>
                <a:tc>
                  <a:txBody>
                    <a:bodyPr/>
                    <a:lstStyle/>
                    <a:p>
                      <a:pPr algn="l" fontAlgn="ctr"/>
                      <a:r>
                        <a:rPr lang="en-US" sz="1800" b="1" i="0" u="none" strike="noStrike" dirty="0">
                          <a:solidFill>
                            <a:srgbClr val="000000"/>
                          </a:solidFill>
                          <a:effectLst/>
                          <a:latin typeface="Times New Roman" panose="02020603050405020304" pitchFamily="18" charset="0"/>
                          <a:ea typeface="新細明體" panose="02020500000000000000" pitchFamily="18" charset="-120"/>
                        </a:rPr>
                        <a:t>·       COBIT 5 APO02.02, APO10.04, DSS01.02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98115662"/>
                  </a:ext>
                </a:extLst>
              </a:tr>
              <a:tr h="141975">
                <a:tc vMerge="1">
                  <a:txBody>
                    <a:bodyPr/>
                    <a:lstStyle/>
                    <a:p>
                      <a:endParaRPr lang="zh-TW" altLang="en-US"/>
                    </a:p>
                  </a:txBody>
                  <a:tcPr/>
                </a:tc>
                <a:tc>
                  <a:txBody>
                    <a:bodyPr/>
                    <a:lstStyle/>
                    <a:p>
                      <a:pPr algn="l" fontAlgn="ctr"/>
                      <a:r>
                        <a:rPr lang="en-US" sz="1800" b="1" i="0" u="none" strike="noStrike" dirty="0">
                          <a:solidFill>
                            <a:srgbClr val="000000"/>
                          </a:solidFill>
                          <a:effectLst/>
                          <a:latin typeface="Times New Roman" panose="02020603050405020304" pitchFamily="18" charset="0"/>
                          <a:ea typeface="新細明體" panose="02020500000000000000" pitchFamily="18" charset="-120"/>
                        </a:rPr>
                        <a:t>·       </a:t>
                      </a:r>
                      <a:r>
                        <a:rPr lang="en-US" sz="1800" b="1" i="0" u="none" strike="noStrike" dirty="0">
                          <a:solidFill>
                            <a:srgbClr val="FF0000"/>
                          </a:solidFill>
                          <a:effectLst/>
                          <a:latin typeface="Times New Roman" panose="02020603050405020304" pitchFamily="18" charset="0"/>
                          <a:ea typeface="新細明體" panose="02020500000000000000" pitchFamily="18" charset="-120"/>
                        </a:rPr>
                        <a:t>ISO/IEC 27001:2013 A.11.2.6</a:t>
                      </a:r>
                      <a:r>
                        <a:rPr lang="zh-TW" altLang="en-US" sz="1800" b="1" i="0" u="none" strike="noStrike" dirty="0">
                          <a:solidFill>
                            <a:srgbClr val="FF0000"/>
                          </a:solidFill>
                          <a:effectLst/>
                          <a:latin typeface="Times New Roman" panose="02020603050405020304" pitchFamily="18" charset="0"/>
                          <a:ea typeface="新細明體" panose="02020500000000000000" pitchFamily="18" charset="-120"/>
                        </a:rPr>
                        <a:t>  </a:t>
                      </a:r>
                      <a:r>
                        <a:rPr lang="en-US" altLang="zh-TW" sz="1800" b="1" i="0" u="none" strike="noStrike" dirty="0">
                          <a:solidFill>
                            <a:srgbClr val="FF0000"/>
                          </a:solidFill>
                          <a:effectLst/>
                          <a:latin typeface="Times New Roman" panose="02020603050405020304" pitchFamily="18" charset="0"/>
                          <a:ea typeface="+mn-ea"/>
                        </a:rPr>
                        <a:t>Security of Equipment and Assets Off-Premises</a:t>
                      </a:r>
                      <a:endParaRPr lang="en-US" sz="1800" b="1" i="0" u="none" strike="noStrike" dirty="0">
                        <a:solidFill>
                          <a:srgbClr val="FF0000"/>
                        </a:solidFill>
                        <a:effectLst/>
                        <a:latin typeface="Times New Roman" panose="02020603050405020304" pitchFamily="18" charset="0"/>
                        <a:ea typeface="新細明體" panose="02020500000000000000" pitchFamily="18"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56118247"/>
                  </a:ext>
                </a:extLst>
              </a:tr>
              <a:tr h="141975">
                <a:tc vMerge="1">
                  <a:txBody>
                    <a:bodyPr/>
                    <a:lstStyle/>
                    <a:p>
                      <a:endParaRPr lang="zh-TW" altLang="en-US"/>
                    </a:p>
                  </a:txBody>
                  <a:tcPr/>
                </a:tc>
                <a:tc>
                  <a:txBody>
                    <a:bodyPr/>
                    <a:lstStyle/>
                    <a:p>
                      <a:pPr algn="l" fontAlgn="ctr"/>
                      <a:r>
                        <a:rPr lang="en-US" sz="1800" b="1" i="0" u="none" strike="noStrike" dirty="0">
                          <a:solidFill>
                            <a:srgbClr val="000000"/>
                          </a:solidFill>
                          <a:effectLst/>
                          <a:latin typeface="Times New Roman" panose="02020603050405020304" pitchFamily="18" charset="0"/>
                          <a:ea typeface="新細明體" panose="02020500000000000000" pitchFamily="18" charset="-120"/>
                        </a:rPr>
                        <a:t>·       NIST SP 800-53 Rev. 4 AC-20, SA-9</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760009955"/>
                  </a:ext>
                </a:extLst>
              </a:tr>
              <a:tr h="141975">
                <a:tc vMerge="1">
                  <a:txBody>
                    <a:bodyPr/>
                    <a:lstStyle/>
                    <a:p>
                      <a:endParaRPr lang="zh-TW" altLang="en-US"/>
                    </a:p>
                  </a:txBody>
                  <a:tcPr/>
                </a:tc>
                <a:tc>
                  <a:txBody>
                    <a:bodyPr/>
                    <a:lstStyle/>
                    <a:p>
                      <a:pPr algn="l" fontAlgn="ctr"/>
                      <a:r>
                        <a:rPr lang="en-US" sz="1800" b="1" i="0" u="none" strike="noStrike" dirty="0">
                          <a:solidFill>
                            <a:srgbClr val="000000"/>
                          </a:solidFill>
                          <a:effectLst/>
                          <a:latin typeface="Times New Roman" panose="02020603050405020304" pitchFamily="18" charset="0"/>
                          <a:ea typeface="新細明體" panose="02020500000000000000" pitchFamily="18" charset="-120"/>
                        </a:rPr>
                        <a:t>·       CIS CSC 12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386296037"/>
                  </a:ext>
                </a:extLst>
              </a:tr>
              <a:tr h="141975">
                <a:tc vMerge="1">
                  <a:txBody>
                    <a:bodyPr/>
                    <a:lstStyle/>
                    <a:p>
                      <a:endParaRPr lang="zh-TW" altLang="en-US"/>
                    </a:p>
                  </a:txBody>
                  <a:tcPr/>
                </a:tc>
                <a:tc>
                  <a:txBody>
                    <a:bodyPr/>
                    <a:lstStyle/>
                    <a:p>
                      <a:pPr algn="l" fontAlgn="ctr"/>
                      <a:r>
                        <a:rPr lang="en-US" sz="1800" b="1" i="0" u="none" strike="noStrike" dirty="0">
                          <a:solidFill>
                            <a:srgbClr val="000000"/>
                          </a:solidFill>
                          <a:effectLst/>
                          <a:latin typeface="Times New Roman" panose="02020603050405020304" pitchFamily="18" charset="0"/>
                          <a:ea typeface="新細明體" panose="02020500000000000000" pitchFamily="18" charset="-120"/>
                        </a:rPr>
                        <a:t>·       COBIT 5 APO02.02, APO10.04, DSS01.02</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57093027"/>
                  </a:ext>
                </a:extLst>
              </a:tr>
            </a:tbl>
          </a:graphicData>
        </a:graphic>
      </p:graphicFrame>
      <p:sp>
        <p:nvSpPr>
          <p:cNvPr id="2" name="矩形 1"/>
          <p:cNvSpPr/>
          <p:nvPr/>
        </p:nvSpPr>
        <p:spPr>
          <a:xfrm>
            <a:off x="182881" y="105601"/>
            <a:ext cx="10523622" cy="523220"/>
          </a:xfrm>
          <a:prstGeom prst="rect">
            <a:avLst/>
          </a:prstGeom>
        </p:spPr>
        <p:txBody>
          <a:bodyPr wrap="square">
            <a:spAutoFit/>
          </a:bodyPr>
          <a:lstStyle/>
          <a:p>
            <a:r>
              <a:rPr lang="zh-TW" altLang="en-US" sz="2800" dirty="0">
                <a:latin typeface="標楷體" panose="03000509000000000000" pitchFamily="65" charset="-120"/>
                <a:ea typeface="標楷體" panose="03000509000000000000" pitchFamily="65" charset="-120"/>
              </a:rPr>
              <a:t>資產管理</a:t>
            </a:r>
            <a:r>
              <a:rPr lang="en-US" altLang="zh-TW" sz="2800" dirty="0">
                <a:latin typeface="標楷體" panose="03000509000000000000" pitchFamily="65" charset="-120"/>
                <a:ea typeface="標楷體" panose="03000509000000000000" pitchFamily="65" charset="-120"/>
              </a:rPr>
              <a:t>Asset Management(ID.AM):   </a:t>
            </a:r>
            <a:r>
              <a:rPr lang="zh-TW" altLang="en-US" sz="2800" dirty="0">
                <a:latin typeface="標楷體" panose="03000509000000000000" pitchFamily="65" charset="-120"/>
                <a:ea typeface="標楷體" panose="03000509000000000000" pitchFamily="65" charset="-120"/>
              </a:rPr>
              <a:t>子項目</a:t>
            </a:r>
            <a:r>
              <a:rPr lang="en-US" altLang="zh-TW" sz="2800" dirty="0">
                <a:latin typeface="標楷體" panose="03000509000000000000" pitchFamily="65" charset="-120"/>
                <a:ea typeface="標楷體" panose="03000509000000000000" pitchFamily="65" charset="-120"/>
              </a:rPr>
              <a:t>Subcategory</a:t>
            </a:r>
          </a:p>
        </p:txBody>
      </p:sp>
      <p:sp>
        <p:nvSpPr>
          <p:cNvPr id="4" name="矩形 3"/>
          <p:cNvSpPr/>
          <p:nvPr/>
        </p:nvSpPr>
        <p:spPr>
          <a:xfrm>
            <a:off x="1777438" y="2905192"/>
            <a:ext cx="8274351" cy="3662541"/>
          </a:xfrm>
          <a:prstGeom prst="rect">
            <a:avLst/>
          </a:prstGeom>
        </p:spPr>
        <p:txBody>
          <a:bodyPr wrap="square">
            <a:spAutoFit/>
          </a:bodyPr>
          <a:lstStyle/>
          <a:p>
            <a:pPr fontAlgn="ctr"/>
            <a:r>
              <a:rPr lang="en-US" altLang="zh-TW" b="1" dirty="0">
                <a:solidFill>
                  <a:srgbClr val="FF0000"/>
                </a:solidFill>
                <a:latin typeface="標楷體" panose="03000509000000000000" pitchFamily="65" charset="-120"/>
                <a:ea typeface="標楷體" panose="03000509000000000000" pitchFamily="65" charset="-120"/>
              </a:rPr>
              <a:t>ISO/IEC 27001:2013 A.11.2.6  </a:t>
            </a:r>
            <a:r>
              <a:rPr lang="en-US" altLang="zh-TW" b="1" dirty="0">
                <a:solidFill>
                  <a:srgbClr val="002060"/>
                </a:solidFill>
                <a:latin typeface="標楷體" panose="03000509000000000000" pitchFamily="65" charset="-120"/>
                <a:ea typeface="標楷體" panose="03000509000000000000" pitchFamily="65" charset="-120"/>
              </a:rPr>
              <a:t>Security of Equipment and Assets Off-Premises</a:t>
            </a:r>
          </a:p>
          <a:p>
            <a:pPr fontAlgn="ctr"/>
            <a:r>
              <a:rPr lang="zh-TW" altLang="en-US" b="1" dirty="0">
                <a:solidFill>
                  <a:srgbClr val="002060"/>
                </a:solidFill>
                <a:latin typeface="標楷體" panose="03000509000000000000" pitchFamily="65" charset="-120"/>
                <a:ea typeface="標楷體" panose="03000509000000000000" pitchFamily="65" charset="-120"/>
              </a:rPr>
              <a:t>設備與資產的離場安全</a:t>
            </a:r>
            <a:endParaRPr lang="en-US" altLang="zh-TW" b="1" dirty="0">
              <a:solidFill>
                <a:srgbClr val="002060"/>
              </a:solidFill>
              <a:latin typeface="標楷體" panose="03000509000000000000" pitchFamily="65" charset="-120"/>
              <a:ea typeface="標楷體" panose="03000509000000000000" pitchFamily="65" charset="-120"/>
            </a:endParaRPr>
          </a:p>
          <a:p>
            <a:pPr fontAlgn="ctr"/>
            <a:endParaRPr lang="zh-TW" altLang="en-US" b="1" dirty="0">
              <a:solidFill>
                <a:srgbClr val="002060"/>
              </a:solidFill>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對於離開機構場所的資產，需要實施安全控制，並考慮在機構外工作所涉及的不同風險。常見的漏洞領域，因此實施適當級別的控制非常重要，並與其他移動控制和家庭工作者等政策相結合。</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應對離場資產進行考慮和風險評估，無論是常規還是特殊情況。控制措施可能包括多種組合：如訪問控制政策、密碼管理、加密等技術控制；也可能考慮肯辛頓鎖之類的物理控制；以及政策和流程控制，例如指示不得在公共視野中留下資產不管</a:t>
            </a:r>
          </a:p>
          <a:p>
            <a:pPr fontAlgn="ctr"/>
            <a:endParaRPr lang="zh-TW" altLang="en-US" sz="1600" b="1" dirty="0">
              <a:latin typeface="標楷體" panose="03000509000000000000" pitchFamily="65" charset="-120"/>
              <a:ea typeface="標楷體" panose="03000509000000000000" pitchFamily="65" charset="-120"/>
            </a:endParaRPr>
          </a:p>
          <a:p>
            <a:pPr fontAlgn="ctr"/>
            <a:r>
              <a:rPr lang="zh-TW" altLang="en-US" sz="1600" b="1" dirty="0">
                <a:latin typeface="標楷體" panose="03000509000000000000" pitchFamily="65" charset="-120"/>
                <a:ea typeface="標楷體" panose="03000509000000000000" pitchFamily="65" charset="-120"/>
              </a:rPr>
              <a:t>特別重要的是要審查與離場資產相關的安全事件趨勢。審計員會期望看到進行此風險評估的證據，以及根據評估的風險水平選擇相應控制的證據。期望看到政策遵從性的證據</a:t>
            </a:r>
          </a:p>
        </p:txBody>
      </p:sp>
      <p:sp>
        <p:nvSpPr>
          <p:cNvPr id="7" name="矩形 6"/>
          <p:cNvSpPr/>
          <p:nvPr/>
        </p:nvSpPr>
        <p:spPr>
          <a:xfrm>
            <a:off x="2684011" y="6488668"/>
            <a:ext cx="10304146" cy="369332"/>
          </a:xfrm>
          <a:prstGeom prst="rect">
            <a:avLst/>
          </a:prstGeom>
        </p:spPr>
        <p:txBody>
          <a:bodyPr wrap="square">
            <a:spAutoFit/>
          </a:bodyPr>
          <a:lstStyle/>
          <a:p>
            <a:r>
              <a:rPr lang="en-US" altLang="zh-TW" dirty="0">
                <a:latin typeface="標楷體" panose="03000509000000000000" pitchFamily="65" charset="-120"/>
                <a:ea typeface="標楷體" panose="03000509000000000000" pitchFamily="65" charset="-120"/>
              </a:rPr>
              <a:t>https://www.isms.online/iso-27001/annex-a-11-physical-and-environmental-security/</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323294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6984" y="461697"/>
            <a:ext cx="6285063" cy="1078461"/>
          </a:xfrm>
        </p:spPr>
        <p:txBody>
          <a:bodyPr>
            <a:normAutofit/>
          </a:bodyPr>
          <a:lstStyle/>
          <a:p>
            <a:r>
              <a:rPr lang="en-US" altLang="zh-TW" sz="2800" dirty="0">
                <a:latin typeface="標楷體" panose="03000509000000000000" pitchFamily="65" charset="-120"/>
                <a:ea typeface="標楷體" panose="03000509000000000000" pitchFamily="65" charset="-120"/>
              </a:rPr>
              <a:t>1.</a:t>
            </a:r>
            <a:r>
              <a:rPr lang="zh-TW" altLang="en-US" sz="2800" dirty="0">
                <a:latin typeface="標楷體" panose="03000509000000000000" pitchFamily="65" charset="-120"/>
                <a:ea typeface="標楷體" panose="03000509000000000000" pitchFamily="65" charset="-120"/>
              </a:rPr>
              <a:t>資產盤點</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清冊</a:t>
            </a:r>
            <a:r>
              <a:rPr lang="en-US" altLang="zh-TW" sz="2800" dirty="0">
                <a:latin typeface="標楷體" panose="03000509000000000000" pitchFamily="65" charset="-120"/>
                <a:ea typeface="標楷體" panose="03000509000000000000" pitchFamily="65" charset="-120"/>
              </a:rPr>
              <a:t>(Asset Inventory)|</a:t>
            </a:r>
            <a:r>
              <a:rPr lang="zh-TW" altLang="en-US" sz="2800" dirty="0">
                <a:latin typeface="標楷體" panose="03000509000000000000" pitchFamily="65" charset="-120"/>
                <a:ea typeface="標楷體" panose="03000509000000000000" pitchFamily="65" charset="-120"/>
              </a:rPr>
              <a:t>設定清冊 </a:t>
            </a:r>
            <a:r>
              <a:rPr lang="en-US" altLang="zh-TW" sz="2800" dirty="0">
                <a:latin typeface="標楷體" panose="03000509000000000000" pitchFamily="65" charset="-120"/>
                <a:ea typeface="標楷體" panose="03000509000000000000" pitchFamily="65" charset="-120"/>
              </a:rPr>
              <a:t>Configuration Inventory</a:t>
            </a:r>
          </a:p>
        </p:txBody>
      </p:sp>
      <p:sp>
        <p:nvSpPr>
          <p:cNvPr id="3" name="內容版面配置區 2"/>
          <p:cNvSpPr>
            <a:spLocks noGrp="1"/>
          </p:cNvSpPr>
          <p:nvPr>
            <p:ph idx="1"/>
          </p:nvPr>
        </p:nvSpPr>
        <p:spPr>
          <a:xfrm>
            <a:off x="1580226" y="1853184"/>
            <a:ext cx="8979782" cy="2709939"/>
          </a:xfrm>
        </p:spPr>
        <p:txBody>
          <a:bodyPr>
            <a:normAutofit/>
          </a:bodyPr>
          <a:lstStyle/>
          <a:p>
            <a:pPr marL="0" indent="0">
              <a:buNone/>
            </a:pPr>
            <a:r>
              <a:rPr lang="zh-TW" altLang="en-US" b="1" spc="100" dirty="0">
                <a:latin typeface="標楷體" panose="03000509000000000000" pitchFamily="65" charset="-120"/>
                <a:ea typeface="標楷體" panose="03000509000000000000" pitchFamily="65" charset="-120"/>
              </a:rPr>
              <a:t>定義</a:t>
            </a:r>
          </a:p>
          <a:p>
            <a:pPr marL="457200" lvl="1" indent="0">
              <a:buNone/>
            </a:pPr>
            <a:r>
              <a:rPr lang="zh-TW" altLang="en-US" spc="100" dirty="0">
                <a:latin typeface="標楷體" panose="03000509000000000000" pitchFamily="65" charset="-120"/>
                <a:ea typeface="標楷體" panose="03000509000000000000" pitchFamily="65" charset="-120"/>
              </a:rPr>
              <a:t>配置清單可識別並記錄整個組織中軟體和硬體及其組件的配置。</a:t>
            </a:r>
          </a:p>
          <a:p>
            <a:pPr marL="0" indent="0">
              <a:buNone/>
            </a:pPr>
            <a:endParaRPr lang="zh-TW" altLang="en-US" spc="100" dirty="0">
              <a:latin typeface="標楷體" panose="03000509000000000000" pitchFamily="65" charset="-120"/>
              <a:ea typeface="標楷體" panose="03000509000000000000" pitchFamily="65" charset="-120"/>
            </a:endParaRPr>
          </a:p>
          <a:p>
            <a:pPr marL="0" indent="0">
              <a:buNone/>
            </a:pPr>
            <a:r>
              <a:rPr lang="zh-TW" altLang="en-US" b="1" spc="100" dirty="0">
                <a:latin typeface="標楷體" panose="03000509000000000000" pitchFamily="65" charset="-120"/>
                <a:ea typeface="標楷體" panose="03000509000000000000" pitchFamily="65" charset="-120"/>
              </a:rPr>
              <a:t>運作</a:t>
            </a:r>
          </a:p>
          <a:p>
            <a:pPr marL="457200" lvl="1" indent="0">
              <a:buNone/>
            </a:pPr>
            <a:r>
              <a:rPr lang="zh-TW" altLang="en-US" spc="100" dirty="0">
                <a:latin typeface="標楷體" panose="03000509000000000000" pitchFamily="65" charset="-120"/>
                <a:ea typeface="標楷體" panose="03000509000000000000" pitchFamily="65" charset="-120"/>
              </a:rPr>
              <a:t>該組織透過 </a:t>
            </a:r>
            <a:r>
              <a:rPr lang="en-US" altLang="zh-TW" spc="100" dirty="0">
                <a:latin typeface="標楷體" panose="03000509000000000000" pitchFamily="65" charset="-120"/>
                <a:ea typeface="標楷體" panose="03000509000000000000" pitchFamily="65" charset="-120"/>
              </a:rPr>
              <a:t>SNMP</a:t>
            </a:r>
            <a:r>
              <a:rPr lang="zh-TW" altLang="en-US" spc="100" dirty="0">
                <a:latin typeface="標楷體" panose="03000509000000000000" pitchFamily="65" charset="-120"/>
                <a:ea typeface="標楷體" panose="03000509000000000000" pitchFamily="65" charset="-120"/>
              </a:rPr>
              <a:t>（</a:t>
            </a:r>
            <a:r>
              <a:rPr lang="en-US" altLang="zh-TW" spc="100" dirty="0">
                <a:latin typeface="標楷體" panose="03000509000000000000" pitchFamily="65" charset="-120"/>
                <a:ea typeface="標楷體" panose="03000509000000000000" pitchFamily="65" charset="-120"/>
              </a:rPr>
              <a:t>MIB </a:t>
            </a:r>
            <a:r>
              <a:rPr lang="zh-TW" altLang="en-US" spc="100" dirty="0">
                <a:latin typeface="標楷體" panose="03000509000000000000" pitchFamily="65" charset="-120"/>
                <a:ea typeface="標楷體" panose="03000509000000000000" pitchFamily="65" charset="-120"/>
              </a:rPr>
              <a:t>記錄）、</a:t>
            </a:r>
            <a:r>
              <a:rPr lang="en-US" altLang="zh-TW" spc="100" dirty="0">
                <a:latin typeface="標楷體" panose="03000509000000000000" pitchFamily="65" charset="-120"/>
                <a:ea typeface="標楷體" panose="03000509000000000000" pitchFamily="65" charset="-120"/>
              </a:rPr>
              <a:t>WBEM</a:t>
            </a:r>
            <a:r>
              <a:rPr lang="zh-TW" altLang="en-US" spc="100" dirty="0">
                <a:latin typeface="標楷體" panose="03000509000000000000" pitchFamily="65" charset="-120"/>
                <a:ea typeface="標楷體" panose="03000509000000000000" pitchFamily="65" charset="-120"/>
              </a:rPr>
              <a:t>（</a:t>
            </a:r>
            <a:r>
              <a:rPr lang="en-US" altLang="zh-TW" spc="100" dirty="0">
                <a:latin typeface="標楷體" panose="03000509000000000000" pitchFamily="65" charset="-120"/>
                <a:ea typeface="標楷體" panose="03000509000000000000" pitchFamily="65" charset="-120"/>
              </a:rPr>
              <a:t>CIM </a:t>
            </a:r>
            <a:r>
              <a:rPr lang="zh-TW" altLang="en-US" spc="100" dirty="0">
                <a:latin typeface="標楷體" panose="03000509000000000000" pitchFamily="65" charset="-120"/>
                <a:ea typeface="標楷體" panose="03000509000000000000" pitchFamily="65" charset="-120"/>
              </a:rPr>
              <a:t>記錄）、其他協議或自定義腳本檢索配置信息，並在存儲庫（通常稱為配置管理數據庫 </a:t>
            </a:r>
            <a:r>
              <a:rPr lang="en-US" altLang="zh-TW" spc="100" dirty="0">
                <a:latin typeface="標楷體" panose="03000509000000000000" pitchFamily="65" charset="-120"/>
                <a:ea typeface="標楷體" panose="03000509000000000000" pitchFamily="65" charset="-120"/>
              </a:rPr>
              <a:t>(CMDB)</a:t>
            </a:r>
            <a:r>
              <a:rPr lang="zh-TW" altLang="en-US" spc="100" dirty="0">
                <a:latin typeface="標楷體" panose="03000509000000000000" pitchFamily="65" charset="-120"/>
                <a:ea typeface="標楷體" panose="03000509000000000000" pitchFamily="65" charset="-120"/>
              </a:rPr>
              <a:t>）中捕獲該信息。”</a:t>
            </a:r>
          </a:p>
        </p:txBody>
      </p:sp>
      <p:pic>
        <p:nvPicPr>
          <p:cNvPr id="6" name="圖片 5"/>
          <p:cNvPicPr>
            <a:picLocks noChangeAspect="1"/>
          </p:cNvPicPr>
          <p:nvPr/>
        </p:nvPicPr>
        <p:blipFill>
          <a:blip r:embed="rId2"/>
          <a:stretch>
            <a:fillRect/>
          </a:stretch>
        </p:blipFill>
        <p:spPr>
          <a:xfrm>
            <a:off x="2274712" y="5415379"/>
            <a:ext cx="6564046" cy="1208797"/>
          </a:xfrm>
          <a:prstGeom prst="rect">
            <a:avLst/>
          </a:prstGeom>
        </p:spPr>
      </p:pic>
    </p:spTree>
    <p:extLst>
      <p:ext uri="{BB962C8B-B14F-4D97-AF65-F5344CB8AC3E}">
        <p14:creationId xmlns:p14="http://schemas.microsoft.com/office/powerpoint/2010/main" val="21959958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6983" y="461697"/>
            <a:ext cx="9880519" cy="1078461"/>
          </a:xfrm>
        </p:spPr>
        <p:txBody>
          <a:bodyPr>
            <a:normAutofit/>
          </a:bodyPr>
          <a:lstStyle/>
          <a:p>
            <a:r>
              <a:rPr lang="en-US" altLang="zh-TW" sz="2800" dirty="0">
                <a:latin typeface="標楷體" panose="03000509000000000000" pitchFamily="65" charset="-120"/>
                <a:ea typeface="標楷體" panose="03000509000000000000" pitchFamily="65" charset="-120"/>
              </a:rPr>
              <a:t>2.</a:t>
            </a:r>
            <a:r>
              <a:rPr lang="zh-TW" altLang="en-US" sz="2800" dirty="0">
                <a:latin typeface="標楷體" panose="03000509000000000000" pitchFamily="65" charset="-120"/>
                <a:ea typeface="標楷體" panose="03000509000000000000" pitchFamily="65" charset="-120"/>
              </a:rPr>
              <a:t>系統架構圖</a:t>
            </a:r>
            <a:r>
              <a:rPr lang="en-US" altLang="zh-TW" sz="2800" dirty="0">
                <a:latin typeface="標楷體" panose="03000509000000000000" pitchFamily="65" charset="-120"/>
                <a:ea typeface="標楷體" panose="03000509000000000000" pitchFamily="65" charset="-120"/>
              </a:rPr>
              <a:t>(System Mapping)|</a:t>
            </a:r>
            <a:br>
              <a:rPr lang="en-US" altLang="zh-TW" sz="2800" dirty="0">
                <a:latin typeface="標楷體" panose="03000509000000000000" pitchFamily="65" charset="-120"/>
                <a:ea typeface="標楷體" panose="03000509000000000000" pitchFamily="65" charset="-120"/>
              </a:rPr>
            </a:br>
            <a:r>
              <a:rPr lang="zh-TW" altLang="en-US" sz="2800" dirty="0">
                <a:latin typeface="標楷體" panose="03000509000000000000" pitchFamily="65" charset="-120"/>
                <a:ea typeface="標楷體" panose="03000509000000000000" pitchFamily="65" charset="-120"/>
              </a:rPr>
              <a:t>資料交換架構圖 </a:t>
            </a:r>
            <a:r>
              <a:rPr lang="en-US" altLang="zh-TW" sz="2800" dirty="0">
                <a:latin typeface="標楷體" panose="03000509000000000000" pitchFamily="65" charset="-120"/>
                <a:ea typeface="標楷體" panose="03000509000000000000" pitchFamily="65" charset="-120"/>
              </a:rPr>
              <a:t>Data Exchange Mapping</a:t>
            </a:r>
          </a:p>
        </p:txBody>
      </p:sp>
      <p:sp>
        <p:nvSpPr>
          <p:cNvPr id="3" name="內容版面配置區 2"/>
          <p:cNvSpPr>
            <a:spLocks noGrp="1"/>
          </p:cNvSpPr>
          <p:nvPr>
            <p:ph idx="1"/>
          </p:nvPr>
        </p:nvSpPr>
        <p:spPr>
          <a:xfrm>
            <a:off x="1580226" y="1853184"/>
            <a:ext cx="8979782" cy="2709939"/>
          </a:xfrm>
        </p:spPr>
        <p:txBody>
          <a:bodyPr>
            <a:normAutofit/>
          </a:bodyPr>
          <a:lstStyle/>
          <a:p>
            <a:pPr marL="0" indent="0">
              <a:buNone/>
            </a:pPr>
            <a:r>
              <a:rPr lang="zh-TW" altLang="en-US" spc="100" dirty="0">
                <a:latin typeface="標楷體" panose="03000509000000000000" pitchFamily="65" charset="-120"/>
                <a:ea typeface="標楷體" panose="03000509000000000000" pitchFamily="65" charset="-120"/>
              </a:rPr>
              <a:t>定義</a:t>
            </a:r>
          </a:p>
          <a:p>
            <a:pPr marL="0" indent="0">
              <a:buNone/>
            </a:pPr>
            <a:r>
              <a:rPr lang="zh-TW" altLang="en-US" spc="100" dirty="0">
                <a:latin typeface="標楷體" panose="03000509000000000000" pitchFamily="65" charset="-120"/>
                <a:ea typeface="標楷體" panose="03000509000000000000" pitchFamily="65" charset="-120"/>
              </a:rPr>
              <a:t>資料交換映射識別並建模組織對應用程式層系統之間的資料類型、格式和容量流的預期設計。</a:t>
            </a:r>
          </a:p>
          <a:p>
            <a:pPr marL="0" indent="0">
              <a:buNone/>
            </a:pPr>
            <a:endParaRPr lang="zh-TW" altLang="en-US" spc="100" dirty="0">
              <a:latin typeface="標楷體" panose="03000509000000000000" pitchFamily="65" charset="-120"/>
              <a:ea typeface="標楷體" panose="03000509000000000000" pitchFamily="65" charset="-120"/>
            </a:endParaRPr>
          </a:p>
          <a:p>
            <a:pPr marL="0" indent="0">
              <a:buNone/>
            </a:pPr>
            <a:r>
              <a:rPr lang="zh-TW" altLang="en-US" spc="100" dirty="0">
                <a:latin typeface="標楷體" panose="03000509000000000000" pitchFamily="65" charset="-120"/>
                <a:ea typeface="標楷體" panose="03000509000000000000" pitchFamily="65" charset="-120"/>
              </a:rPr>
              <a:t>同義詞： 資訊交換映射 和資料流映射。</a:t>
            </a:r>
          </a:p>
        </p:txBody>
      </p:sp>
      <p:pic>
        <p:nvPicPr>
          <p:cNvPr id="4" name="圖片 3"/>
          <p:cNvPicPr>
            <a:picLocks noChangeAspect="1"/>
          </p:cNvPicPr>
          <p:nvPr/>
        </p:nvPicPr>
        <p:blipFill>
          <a:blip r:embed="rId2"/>
          <a:stretch>
            <a:fillRect/>
          </a:stretch>
        </p:blipFill>
        <p:spPr>
          <a:xfrm>
            <a:off x="1766983" y="4714043"/>
            <a:ext cx="7717249" cy="1619948"/>
          </a:xfrm>
          <a:prstGeom prst="rect">
            <a:avLst/>
          </a:prstGeom>
        </p:spPr>
      </p:pic>
    </p:spTree>
    <p:extLst>
      <p:ext uri="{BB962C8B-B14F-4D97-AF65-F5344CB8AC3E}">
        <p14:creationId xmlns:p14="http://schemas.microsoft.com/office/powerpoint/2010/main" val="29658891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6983" y="461697"/>
            <a:ext cx="9605311" cy="1078461"/>
          </a:xfrm>
        </p:spPr>
        <p:txBody>
          <a:bodyPr>
            <a:normAutofit/>
          </a:bodyPr>
          <a:lstStyle/>
          <a:p>
            <a:r>
              <a:rPr lang="en-US" altLang="zh-TW" sz="2800" dirty="0">
                <a:latin typeface="標楷體" panose="03000509000000000000" pitchFamily="65" charset="-120"/>
                <a:ea typeface="標楷體" panose="03000509000000000000" pitchFamily="65" charset="-120"/>
              </a:rPr>
              <a:t>3.</a:t>
            </a:r>
            <a:r>
              <a:rPr lang="zh-TW" altLang="en-US" sz="2800" dirty="0">
                <a:latin typeface="標楷體" panose="03000509000000000000" pitchFamily="65" charset="-120"/>
                <a:ea typeface="標楷體" panose="03000509000000000000" pitchFamily="65" charset="-120"/>
              </a:rPr>
              <a:t>網路架構圖 </a:t>
            </a:r>
            <a:r>
              <a:rPr lang="en-US" altLang="zh-TW" sz="2800" dirty="0">
                <a:latin typeface="標楷體" panose="03000509000000000000" pitchFamily="65" charset="-120"/>
                <a:ea typeface="標楷體" panose="03000509000000000000" pitchFamily="65" charset="-120"/>
              </a:rPr>
              <a:t>(Network Mapping)</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網絡流量政策架構圖 </a:t>
            </a:r>
            <a:r>
              <a:rPr lang="en-US" altLang="zh-TW" sz="2800" dirty="0">
                <a:latin typeface="標楷體" panose="03000509000000000000" pitchFamily="65" charset="-120"/>
                <a:ea typeface="標楷體" panose="03000509000000000000" pitchFamily="65" charset="-120"/>
              </a:rPr>
              <a:t>Network Traffic Policy Mapping</a:t>
            </a:r>
          </a:p>
        </p:txBody>
      </p:sp>
      <p:sp>
        <p:nvSpPr>
          <p:cNvPr id="3" name="內容版面配置區 2"/>
          <p:cNvSpPr>
            <a:spLocks noGrp="1"/>
          </p:cNvSpPr>
          <p:nvPr>
            <p:ph idx="1"/>
          </p:nvPr>
        </p:nvSpPr>
        <p:spPr>
          <a:xfrm>
            <a:off x="1580226" y="1853184"/>
            <a:ext cx="8979782" cy="2709939"/>
          </a:xfrm>
        </p:spPr>
        <p:txBody>
          <a:bodyPr>
            <a:normAutofit/>
          </a:bodyPr>
          <a:lstStyle/>
          <a:p>
            <a:pPr marL="0" indent="0">
              <a:buNone/>
            </a:pPr>
            <a:r>
              <a:rPr lang="zh-TW" altLang="en-US" spc="100" dirty="0">
                <a:latin typeface="標楷體" panose="03000509000000000000" pitchFamily="65" charset="-120"/>
                <a:ea typeface="標楷體" panose="03000509000000000000" pitchFamily="65" charset="-120"/>
              </a:rPr>
              <a:t>定義</a:t>
            </a:r>
          </a:p>
          <a:p>
            <a:pPr marL="0" indent="0">
              <a:buNone/>
            </a:pPr>
            <a:r>
              <a:rPr lang="zh-TW" altLang="en-US" spc="100" dirty="0">
                <a:latin typeface="標楷體" panose="03000509000000000000" pitchFamily="65" charset="-120"/>
                <a:ea typeface="標楷體" panose="03000509000000000000" pitchFamily="65" charset="-120"/>
              </a:rPr>
              <a:t>網路流量策略會對應識別並建模網路、傳輸和</a:t>
            </a:r>
            <a:r>
              <a:rPr lang="en-US" altLang="zh-TW" spc="100" dirty="0">
                <a:latin typeface="標楷體" panose="03000509000000000000" pitchFamily="65" charset="-120"/>
                <a:ea typeface="標楷體" panose="03000509000000000000" pitchFamily="65" charset="-120"/>
              </a:rPr>
              <a:t>/</a:t>
            </a:r>
            <a:r>
              <a:rPr lang="zh-TW" altLang="en-US" spc="100" dirty="0">
                <a:latin typeface="標楷體" panose="03000509000000000000" pitchFamily="65" charset="-120"/>
                <a:ea typeface="標楷體" panose="03000509000000000000" pitchFamily="65" charset="-120"/>
              </a:rPr>
              <a:t>或應用程式層級允許的資料路徑。</a:t>
            </a:r>
          </a:p>
          <a:p>
            <a:pPr marL="0" indent="0">
              <a:buNone/>
            </a:pPr>
            <a:endParaRPr lang="zh-TW" altLang="en-US" spc="100" dirty="0">
              <a:latin typeface="標楷體" panose="03000509000000000000" pitchFamily="65" charset="-120"/>
              <a:ea typeface="標楷體" panose="03000509000000000000" pitchFamily="65" charset="-120"/>
            </a:endParaRPr>
          </a:p>
          <a:p>
            <a:pPr marL="0" indent="0">
              <a:buNone/>
            </a:pPr>
            <a:r>
              <a:rPr lang="zh-TW" altLang="en-US" spc="100" dirty="0">
                <a:latin typeface="標楷體" panose="03000509000000000000" pitchFamily="65" charset="-120"/>
                <a:ea typeface="標楷體" panose="03000509000000000000" pitchFamily="65" charset="-120"/>
              </a:rPr>
              <a:t>同義詞： 防火牆映射 、</a:t>
            </a:r>
            <a:r>
              <a:rPr lang="en-US" altLang="zh-TW" spc="100" dirty="0">
                <a:latin typeface="標楷體" panose="03000509000000000000" pitchFamily="65" charset="-120"/>
                <a:ea typeface="標楷體" panose="03000509000000000000" pitchFamily="65" charset="-120"/>
              </a:rPr>
              <a:t>DLP </a:t>
            </a:r>
            <a:r>
              <a:rPr lang="zh-TW" altLang="en-US" spc="100" dirty="0">
                <a:latin typeface="標楷體" panose="03000509000000000000" pitchFamily="65" charset="-120"/>
                <a:ea typeface="標楷體" panose="03000509000000000000" pitchFamily="65" charset="-120"/>
              </a:rPr>
              <a:t>策略映射、</a:t>
            </a:r>
            <a:r>
              <a:rPr lang="en-US" altLang="zh-TW" spc="100" dirty="0">
                <a:latin typeface="標楷體" panose="03000509000000000000" pitchFamily="65" charset="-120"/>
                <a:ea typeface="標楷體" panose="03000509000000000000" pitchFamily="65" charset="-120"/>
              </a:rPr>
              <a:t>IPS </a:t>
            </a:r>
            <a:r>
              <a:rPr lang="zh-TW" altLang="en-US" spc="100" dirty="0">
                <a:latin typeface="標楷體" panose="03000509000000000000" pitchFamily="65" charset="-120"/>
                <a:ea typeface="標楷體" panose="03000509000000000000" pitchFamily="65" charset="-120"/>
              </a:rPr>
              <a:t>策略映射和網路安全閘道策略映射。</a:t>
            </a:r>
          </a:p>
        </p:txBody>
      </p:sp>
      <p:pic>
        <p:nvPicPr>
          <p:cNvPr id="4" name="圖片 3"/>
          <p:cNvPicPr>
            <a:picLocks noChangeAspect="1"/>
          </p:cNvPicPr>
          <p:nvPr/>
        </p:nvPicPr>
        <p:blipFill>
          <a:blip r:embed="rId2"/>
          <a:stretch>
            <a:fillRect/>
          </a:stretch>
        </p:blipFill>
        <p:spPr>
          <a:xfrm>
            <a:off x="1766983" y="4287914"/>
            <a:ext cx="7991650" cy="1714521"/>
          </a:xfrm>
          <a:prstGeom prst="rect">
            <a:avLst/>
          </a:prstGeom>
        </p:spPr>
      </p:pic>
    </p:spTree>
    <p:extLst>
      <p:ext uri="{BB962C8B-B14F-4D97-AF65-F5344CB8AC3E}">
        <p14:creationId xmlns:p14="http://schemas.microsoft.com/office/powerpoint/2010/main" val="22394609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6984" y="461697"/>
            <a:ext cx="7579502" cy="1078461"/>
          </a:xfrm>
        </p:spPr>
        <p:txBody>
          <a:bodyPr>
            <a:normAutofit fontScale="90000"/>
          </a:bodyPr>
          <a:lstStyle/>
          <a:p>
            <a:r>
              <a:rPr lang="en-US" altLang="zh-TW" sz="2800" dirty="0">
                <a:latin typeface="標楷體" panose="03000509000000000000" pitchFamily="65" charset="-120"/>
                <a:ea typeface="標楷體" panose="03000509000000000000" pitchFamily="65" charset="-120"/>
              </a:rPr>
              <a:t>4.</a:t>
            </a:r>
            <a:r>
              <a:rPr lang="zh-TW" altLang="en-US" sz="2800" dirty="0">
                <a:latin typeface="標楷體" panose="03000509000000000000" pitchFamily="65" charset="-120"/>
                <a:ea typeface="標楷體" panose="03000509000000000000" pitchFamily="65" charset="-120"/>
              </a:rPr>
              <a:t>運營活動架構圖</a:t>
            </a:r>
            <a:r>
              <a:rPr lang="en-US" altLang="zh-TW" sz="2800" dirty="0">
                <a:latin typeface="標楷體" panose="03000509000000000000" pitchFamily="65" charset="-120"/>
                <a:ea typeface="標楷體" panose="03000509000000000000" pitchFamily="65" charset="-120"/>
              </a:rPr>
              <a:t>(Operational Activity Mapping)</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訪問模型 </a:t>
            </a:r>
            <a:r>
              <a:rPr lang="en-US" altLang="zh-TW" sz="2800" dirty="0">
                <a:latin typeface="標楷體" panose="03000509000000000000" pitchFamily="65" charset="-120"/>
                <a:ea typeface="標楷體" panose="03000509000000000000" pitchFamily="65" charset="-120"/>
              </a:rPr>
              <a:t>Access Modeling</a:t>
            </a:r>
          </a:p>
        </p:txBody>
      </p:sp>
      <p:sp>
        <p:nvSpPr>
          <p:cNvPr id="3" name="內容版面配置區 2"/>
          <p:cNvSpPr>
            <a:spLocks noGrp="1"/>
          </p:cNvSpPr>
          <p:nvPr>
            <p:ph idx="1"/>
          </p:nvPr>
        </p:nvSpPr>
        <p:spPr>
          <a:xfrm>
            <a:off x="1580226" y="1853184"/>
            <a:ext cx="8979782" cy="2709939"/>
          </a:xfrm>
        </p:spPr>
        <p:txBody>
          <a:bodyPr>
            <a:normAutofit/>
          </a:bodyPr>
          <a:lstStyle/>
          <a:p>
            <a:pPr marL="0" indent="0">
              <a:buNone/>
            </a:pPr>
            <a:r>
              <a:rPr lang="zh-TW" altLang="en-US" spc="100" dirty="0">
                <a:latin typeface="標楷體" panose="03000509000000000000" pitchFamily="65" charset="-120"/>
                <a:ea typeface="標楷體" panose="03000509000000000000" pitchFamily="65" charset="-120"/>
              </a:rPr>
              <a:t>定義</a:t>
            </a:r>
          </a:p>
          <a:p>
            <a:pPr marL="0" indent="0">
              <a:buNone/>
            </a:pPr>
            <a:r>
              <a:rPr lang="zh-TW" altLang="en-US" spc="100" dirty="0">
                <a:latin typeface="標楷體" panose="03000509000000000000" pitchFamily="65" charset="-120"/>
                <a:ea typeface="標楷體" panose="03000509000000000000" pitchFamily="65" charset="-120"/>
              </a:rPr>
              <a:t>存取建模識別並記錄授予管理員、使用者、群組和系統的存取權限。</a:t>
            </a:r>
          </a:p>
        </p:txBody>
      </p:sp>
      <p:pic>
        <p:nvPicPr>
          <p:cNvPr id="4" name="圖片 3"/>
          <p:cNvPicPr>
            <a:picLocks noChangeAspect="1"/>
          </p:cNvPicPr>
          <p:nvPr/>
        </p:nvPicPr>
        <p:blipFill>
          <a:blip r:embed="rId2"/>
          <a:stretch>
            <a:fillRect/>
          </a:stretch>
        </p:blipFill>
        <p:spPr>
          <a:xfrm>
            <a:off x="2233348" y="3897299"/>
            <a:ext cx="7562416" cy="2308528"/>
          </a:xfrm>
          <a:prstGeom prst="rect">
            <a:avLst/>
          </a:prstGeom>
        </p:spPr>
      </p:pic>
    </p:spTree>
    <p:extLst>
      <p:ext uri="{BB962C8B-B14F-4D97-AF65-F5344CB8AC3E}">
        <p14:creationId xmlns:p14="http://schemas.microsoft.com/office/powerpoint/2010/main" val="17880768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79693" y="129781"/>
            <a:ext cx="8911687" cy="1280890"/>
          </a:xfrm>
        </p:spPr>
        <p:txBody>
          <a:bodyPr>
            <a:normAutofit/>
          </a:bodyPr>
          <a:lstStyle/>
          <a:p>
            <a:r>
              <a:rPr lang="en-US" altLang="zh-TW" b="1" dirty="0">
                <a:solidFill>
                  <a:schemeClr val="dk1"/>
                </a:solidFill>
                <a:effectLst>
                  <a:outerShdw blurRad="38100" dist="38100" dir="2700000" algn="tl">
                    <a:srgbClr val="000000">
                      <a:alpha val="43137"/>
                    </a:srgbClr>
                  </a:outerShdw>
                </a:effectLst>
              </a:rPr>
              <a:t>2.</a:t>
            </a:r>
            <a:r>
              <a:rPr lang="zh-TW" altLang="en-US" b="1" dirty="0">
                <a:solidFill>
                  <a:schemeClr val="dk1"/>
                </a:solidFill>
                <a:effectLst>
                  <a:outerShdw blurRad="38100" dist="38100" dir="2700000" algn="tl">
                    <a:srgbClr val="000000">
                      <a:alpha val="43137"/>
                    </a:srgbClr>
                  </a:outerShdw>
                </a:effectLst>
              </a:rPr>
              <a:t>強化 </a:t>
            </a:r>
            <a:r>
              <a:rPr lang="zh-TW" altLang="en-US" b="1" dirty="0">
                <a:effectLst>
                  <a:outerShdw blurRad="38100" dist="38100" dir="2700000" algn="tl">
                    <a:srgbClr val="000000">
                      <a:alpha val="43137"/>
                    </a:srgbClr>
                  </a:outerShdw>
                </a:effectLst>
              </a:rPr>
              <a:t>戰術</a:t>
            </a:r>
            <a:r>
              <a:rPr lang="en-US" altLang="zh-TW" b="1" dirty="0">
                <a:effectLst>
                  <a:outerShdw blurRad="38100" dist="38100" dir="2700000" algn="tl">
                    <a:srgbClr val="000000">
                      <a:alpha val="43137"/>
                    </a:srgbClr>
                  </a:outerShdw>
                </a:effectLst>
              </a:rPr>
              <a:t>(</a:t>
            </a:r>
            <a:r>
              <a:rPr lang="en-US" altLang="zh-TW" b="1" dirty="0">
                <a:solidFill>
                  <a:schemeClr val="dk1"/>
                </a:solidFill>
                <a:effectLst>
                  <a:outerShdw blurRad="38100" dist="38100" dir="2700000" algn="tl">
                    <a:srgbClr val="000000">
                      <a:alpha val="43137"/>
                    </a:srgbClr>
                  </a:outerShdw>
                </a:effectLst>
              </a:rPr>
              <a:t>Harden)</a:t>
            </a:r>
            <a:endParaRPr lang="zh-TW" altLang="en-US" dirty="0"/>
          </a:p>
        </p:txBody>
      </p:sp>
      <p:sp>
        <p:nvSpPr>
          <p:cNvPr id="3" name="內容版面配置區 2"/>
          <p:cNvSpPr>
            <a:spLocks noGrp="1"/>
          </p:cNvSpPr>
          <p:nvPr>
            <p:ph idx="1"/>
          </p:nvPr>
        </p:nvSpPr>
        <p:spPr>
          <a:xfrm>
            <a:off x="1879693" y="787782"/>
            <a:ext cx="9248382" cy="6168042"/>
          </a:xfrm>
        </p:spPr>
        <p:txBody>
          <a:bodyPr>
            <a:normAutofit fontScale="85000" lnSpcReduction="20000"/>
          </a:bodyPr>
          <a:lstStyle/>
          <a:p>
            <a:pPr marL="0" indent="0">
              <a:buNone/>
            </a:pPr>
            <a:r>
              <a:rPr lang="en-US" altLang="zh-TW" sz="2400" b="1" dirty="0">
                <a:effectLst>
                  <a:outerShdw blurRad="38100" dist="38100" dir="2700000" algn="tl">
                    <a:srgbClr val="000000">
                      <a:alpha val="43137"/>
                    </a:srgbClr>
                  </a:outerShdw>
                </a:effectLst>
              </a:rPr>
              <a:t>1.</a:t>
            </a:r>
            <a:r>
              <a:rPr lang="zh-TW" altLang="en-US" sz="2400" b="1" dirty="0">
                <a:solidFill>
                  <a:srgbClr val="FF0000"/>
                </a:solidFill>
                <a:effectLst>
                  <a:outerShdw blurRad="38100" dist="38100" dir="2700000" algn="tl">
                    <a:srgbClr val="000000">
                      <a:alpha val="43137"/>
                    </a:srgbClr>
                  </a:outerShdw>
                </a:effectLst>
              </a:rPr>
              <a:t>應用程式</a:t>
            </a:r>
            <a:r>
              <a:rPr lang="zh-TW" altLang="en-US" sz="2400" b="1" dirty="0">
                <a:effectLst>
                  <a:outerShdw blurRad="38100" dist="38100" dir="2700000" algn="tl">
                    <a:srgbClr val="000000">
                      <a:alpha val="43137"/>
                    </a:srgbClr>
                  </a:outerShdw>
                </a:effectLst>
              </a:rPr>
              <a:t>強化</a:t>
            </a:r>
            <a:r>
              <a:rPr lang="en-US" altLang="zh-TW" sz="2400" b="1" dirty="0">
                <a:effectLst>
                  <a:outerShdw blurRad="38100" dist="38100" dir="2700000" algn="tl">
                    <a:srgbClr val="000000">
                      <a:alpha val="43137"/>
                    </a:srgbClr>
                  </a:outerShdw>
                </a:effectLst>
              </a:rPr>
              <a:t>Application Hardening</a:t>
            </a:r>
            <a:endParaRPr lang="zh-TW" altLang="en-US" sz="2400" b="1" dirty="0">
              <a:effectLst>
                <a:outerShdw blurRad="38100" dist="38100" dir="2700000" algn="tl">
                  <a:srgbClr val="000000">
                    <a:alpha val="43137"/>
                  </a:srgbClr>
                </a:outerShdw>
              </a:effectLst>
            </a:endParaRPr>
          </a:p>
          <a:p>
            <a:pPr marL="800100" lvl="1" indent="-342900">
              <a:buFont typeface="+mj-lt"/>
              <a:buAutoNum type="arabicPeriod"/>
            </a:pPr>
            <a:r>
              <a:rPr lang="zh-TW" altLang="en-US" sz="2000" b="1" dirty="0">
                <a:effectLst>
                  <a:outerShdw blurRad="38100" dist="38100" dir="2700000" algn="tl">
                    <a:srgbClr val="000000">
                      <a:alpha val="43137"/>
                    </a:srgbClr>
                  </a:outerShdw>
                </a:effectLst>
              </a:rPr>
              <a:t>應用配置強化</a:t>
            </a:r>
            <a:r>
              <a:rPr lang="en-US" altLang="zh-TW" sz="2000" b="1" dirty="0">
                <a:effectLst>
                  <a:outerShdw blurRad="38100" dist="38100" dir="2700000" algn="tl">
                    <a:srgbClr val="000000">
                      <a:alpha val="43137"/>
                    </a:srgbClr>
                  </a:outerShdw>
                </a:effectLst>
              </a:rPr>
              <a:t>Application Configuration Hardening</a:t>
            </a:r>
            <a:endParaRPr lang="zh-TW" altLang="en-US" sz="2000" b="1" dirty="0">
              <a:effectLst>
                <a:outerShdw blurRad="38100" dist="38100" dir="2700000" algn="tl">
                  <a:srgbClr val="000000">
                    <a:alpha val="43137"/>
                  </a:srgbClr>
                </a:outerShdw>
              </a:effectLst>
            </a:endParaRPr>
          </a:p>
          <a:p>
            <a:pPr marL="800100" lvl="1" indent="-342900">
              <a:buFont typeface="+mj-lt"/>
              <a:buAutoNum type="arabicPeriod"/>
            </a:pPr>
            <a:r>
              <a:rPr lang="zh-TW" altLang="en-US" sz="2000" b="1" dirty="0">
                <a:effectLst>
                  <a:outerShdw blurRad="38100" dist="38100" dir="2700000" algn="tl">
                    <a:srgbClr val="000000">
                      <a:alpha val="43137"/>
                    </a:srgbClr>
                  </a:outerShdw>
                </a:effectLst>
              </a:rPr>
              <a:t>消除死代碼</a:t>
            </a:r>
            <a:r>
              <a:rPr lang="en-US" altLang="zh-TW" sz="2000" b="1" dirty="0">
                <a:effectLst>
                  <a:outerShdw blurRad="38100" dist="38100" dir="2700000" algn="tl">
                    <a:srgbClr val="000000">
                      <a:alpha val="43137"/>
                    </a:srgbClr>
                  </a:outerShdw>
                </a:effectLst>
              </a:rPr>
              <a:t>Dead Code Elimination</a:t>
            </a:r>
            <a:endParaRPr lang="zh-TW" altLang="en-US" sz="2000" b="1" dirty="0">
              <a:effectLst>
                <a:outerShdw blurRad="38100" dist="38100" dir="2700000" algn="tl">
                  <a:srgbClr val="000000">
                    <a:alpha val="43137"/>
                  </a:srgbClr>
                </a:outerShdw>
              </a:effectLst>
            </a:endParaRPr>
          </a:p>
          <a:p>
            <a:pPr marL="800100" lvl="1" indent="-342900">
              <a:buFont typeface="+mj-lt"/>
              <a:buAutoNum type="arabicPeriod"/>
            </a:pPr>
            <a:r>
              <a:rPr lang="zh-TW" altLang="en-US" sz="2000" b="1" dirty="0">
                <a:effectLst>
                  <a:outerShdw blurRad="38100" dist="38100" dir="2700000" algn="tl">
                    <a:srgbClr val="000000">
                      <a:alpha val="43137"/>
                    </a:srgbClr>
                  </a:outerShdw>
                </a:effectLst>
              </a:rPr>
              <a:t>異常處理程序指針驗證</a:t>
            </a:r>
            <a:r>
              <a:rPr lang="en-US" altLang="zh-TW" sz="2000" b="1" dirty="0">
                <a:effectLst>
                  <a:outerShdw blurRad="38100" dist="38100" dir="2700000" algn="tl">
                    <a:srgbClr val="000000">
                      <a:alpha val="43137"/>
                    </a:srgbClr>
                  </a:outerShdw>
                </a:effectLst>
              </a:rPr>
              <a:t>Exception Handler Pointer Validation</a:t>
            </a:r>
            <a:endParaRPr lang="zh-TW" altLang="en-US" sz="2000" b="1" dirty="0">
              <a:effectLst>
                <a:outerShdw blurRad="38100" dist="38100" dir="2700000" algn="tl">
                  <a:srgbClr val="000000">
                    <a:alpha val="43137"/>
                  </a:srgbClr>
                </a:outerShdw>
              </a:effectLst>
            </a:endParaRPr>
          </a:p>
          <a:p>
            <a:pPr marL="800100" lvl="1" indent="-342900">
              <a:buFont typeface="+mj-lt"/>
              <a:buAutoNum type="arabicPeriod"/>
            </a:pPr>
            <a:r>
              <a:rPr lang="zh-TW" altLang="en-US" sz="2000" b="1" dirty="0">
                <a:effectLst>
                  <a:outerShdw blurRad="38100" dist="38100" dir="2700000" algn="tl">
                    <a:srgbClr val="000000">
                      <a:alpha val="43137"/>
                    </a:srgbClr>
                  </a:outerShdw>
                </a:effectLst>
              </a:rPr>
              <a:t>指針認證</a:t>
            </a:r>
            <a:r>
              <a:rPr lang="en-US" altLang="zh-TW" sz="2000" b="1" dirty="0">
                <a:effectLst>
                  <a:outerShdw blurRad="38100" dist="38100" dir="2700000" algn="tl">
                    <a:srgbClr val="000000">
                      <a:alpha val="43137"/>
                    </a:srgbClr>
                  </a:outerShdw>
                </a:effectLst>
              </a:rPr>
              <a:t>Pointer Authentication</a:t>
            </a:r>
            <a:endParaRPr lang="zh-TW" altLang="en-US" sz="2000" b="1" dirty="0">
              <a:effectLst>
                <a:outerShdw blurRad="38100" dist="38100" dir="2700000" algn="tl">
                  <a:srgbClr val="000000">
                    <a:alpha val="43137"/>
                  </a:srgbClr>
                </a:outerShdw>
              </a:effectLst>
            </a:endParaRPr>
          </a:p>
          <a:p>
            <a:pPr marL="800100" lvl="1" indent="-342900">
              <a:buFont typeface="+mj-lt"/>
              <a:buAutoNum type="arabicPeriod"/>
            </a:pPr>
            <a:r>
              <a:rPr lang="zh-TW" altLang="en-US" sz="2000" b="1" dirty="0">
                <a:effectLst>
                  <a:outerShdw blurRad="38100" dist="38100" dir="2700000" algn="tl">
                    <a:srgbClr val="000000">
                      <a:alpha val="43137"/>
                    </a:srgbClr>
                  </a:outerShdw>
                </a:effectLst>
              </a:rPr>
              <a:t>行程段執行的預防機制</a:t>
            </a:r>
            <a:r>
              <a:rPr lang="en-US" altLang="zh-TW" sz="2000" b="1" dirty="0">
                <a:effectLst>
                  <a:outerShdw blurRad="38100" dist="38100" dir="2700000" algn="tl">
                    <a:srgbClr val="000000">
                      <a:alpha val="43137"/>
                    </a:srgbClr>
                  </a:outerShdw>
                </a:effectLst>
              </a:rPr>
              <a:t>Process Segment Execution Prevention</a:t>
            </a:r>
            <a:endParaRPr lang="zh-TW" altLang="en-US" sz="2000" b="1" dirty="0">
              <a:effectLst>
                <a:outerShdw blurRad="38100" dist="38100" dir="2700000" algn="tl">
                  <a:srgbClr val="000000">
                    <a:alpha val="43137"/>
                  </a:srgbClr>
                </a:outerShdw>
              </a:effectLst>
            </a:endParaRPr>
          </a:p>
          <a:p>
            <a:pPr marL="800100" lvl="1" indent="-342900">
              <a:buFont typeface="+mj-lt"/>
              <a:buAutoNum type="arabicPeriod"/>
            </a:pPr>
            <a:r>
              <a:rPr lang="zh-TW" altLang="en-US" sz="2000" b="1" dirty="0">
                <a:effectLst>
                  <a:outerShdw blurRad="38100" dist="38100" dir="2700000" algn="tl">
                    <a:srgbClr val="000000">
                      <a:alpha val="43137"/>
                    </a:srgbClr>
                  </a:outerShdw>
                </a:effectLst>
              </a:rPr>
              <a:t>段地址偏移隨機化</a:t>
            </a:r>
            <a:r>
              <a:rPr lang="en-US" altLang="zh-TW" sz="2000" b="1" dirty="0">
                <a:effectLst>
                  <a:outerShdw blurRad="38100" dist="38100" dir="2700000" algn="tl">
                    <a:srgbClr val="000000">
                      <a:alpha val="43137"/>
                    </a:srgbClr>
                  </a:outerShdw>
                </a:effectLst>
              </a:rPr>
              <a:t>Segment Address Offset Randomization</a:t>
            </a:r>
            <a:endParaRPr lang="zh-TW" altLang="en-US" sz="2000" b="1" dirty="0">
              <a:effectLst>
                <a:outerShdw blurRad="38100" dist="38100" dir="2700000" algn="tl">
                  <a:srgbClr val="000000">
                    <a:alpha val="43137"/>
                  </a:srgbClr>
                </a:outerShdw>
              </a:effectLst>
            </a:endParaRPr>
          </a:p>
          <a:p>
            <a:pPr marL="800100" lvl="1" indent="-342900">
              <a:buFont typeface="+mj-lt"/>
              <a:buAutoNum type="arabicPeriod"/>
            </a:pPr>
            <a:r>
              <a:rPr lang="zh-TW" altLang="en-US" sz="2000" b="1" dirty="0">
                <a:effectLst>
                  <a:outerShdw blurRad="38100" dist="38100" dir="2700000" algn="tl">
                    <a:srgbClr val="000000">
                      <a:alpha val="43137"/>
                    </a:srgbClr>
                  </a:outerShdw>
                </a:effectLst>
              </a:rPr>
              <a:t>堆棧幀金絲雀驗證 </a:t>
            </a:r>
            <a:r>
              <a:rPr lang="en-US" altLang="zh-TW" sz="2000" b="1" dirty="0">
                <a:solidFill>
                  <a:srgbClr val="FF0000"/>
                </a:solidFill>
                <a:effectLst>
                  <a:outerShdw blurRad="38100" dist="38100" dir="2700000" algn="tl">
                    <a:srgbClr val="000000">
                      <a:alpha val="43137"/>
                    </a:srgbClr>
                  </a:outerShdw>
                </a:effectLst>
              </a:rPr>
              <a:t>Stack Frame Canary </a:t>
            </a:r>
            <a:r>
              <a:rPr lang="en-US" altLang="zh-TW" sz="2000" b="1" dirty="0">
                <a:effectLst>
                  <a:outerShdw blurRad="38100" dist="38100" dir="2700000" algn="tl">
                    <a:srgbClr val="000000">
                      <a:alpha val="43137"/>
                    </a:srgbClr>
                  </a:outerShdw>
                </a:effectLst>
              </a:rPr>
              <a:t>Validation(</a:t>
            </a:r>
            <a:r>
              <a:rPr lang="zh-TW" altLang="en-US" sz="2000" b="1" dirty="0">
                <a:effectLst>
                  <a:outerShdw blurRad="38100" dist="38100" dir="2700000" algn="tl">
                    <a:srgbClr val="000000">
                      <a:alpha val="43137"/>
                    </a:srgbClr>
                  </a:outerShdw>
                </a:effectLst>
              </a:rPr>
              <a:t>避免</a:t>
            </a:r>
            <a:r>
              <a:rPr lang="en-US" altLang="zh-TW" sz="2000" b="1" dirty="0">
                <a:effectLst>
                  <a:outerShdw blurRad="38100" dist="38100" dir="2700000" algn="tl">
                    <a:srgbClr val="000000">
                      <a:alpha val="43137"/>
                    </a:srgbClr>
                  </a:outerShdw>
                </a:effectLst>
              </a:rPr>
              <a:t>buffer</a:t>
            </a:r>
            <a:r>
              <a:rPr lang="zh-TW" altLang="en-US" sz="2000" b="1" dirty="0">
                <a:effectLst>
                  <a:outerShdw blurRad="38100" dist="38100" dir="2700000" algn="tl">
                    <a:srgbClr val="000000">
                      <a:alpha val="43137"/>
                    </a:srgbClr>
                  </a:outerShdw>
                </a:effectLst>
              </a:rPr>
              <a:t> </a:t>
            </a:r>
            <a:r>
              <a:rPr lang="en-US" altLang="zh-TW" sz="2000" b="1" dirty="0">
                <a:effectLst>
                  <a:outerShdw blurRad="38100" dist="38100" dir="2700000" algn="tl">
                    <a:srgbClr val="000000">
                      <a:alpha val="43137"/>
                    </a:srgbClr>
                  </a:outerShdw>
                </a:effectLst>
              </a:rPr>
              <a:t>overflow)</a:t>
            </a:r>
            <a:endParaRPr lang="zh-TW" altLang="en-US" sz="2000" b="1" dirty="0">
              <a:effectLst>
                <a:outerShdw blurRad="38100" dist="38100" dir="2700000" algn="tl">
                  <a:srgbClr val="000000">
                    <a:alpha val="43137"/>
                  </a:srgbClr>
                </a:outerShdw>
              </a:effectLst>
            </a:endParaRPr>
          </a:p>
          <a:p>
            <a:pPr marL="0" indent="0">
              <a:buNone/>
            </a:pPr>
            <a:r>
              <a:rPr lang="en-US" altLang="zh-TW" sz="2000" b="1" dirty="0">
                <a:effectLst>
                  <a:outerShdw blurRad="38100" dist="38100" dir="2700000" algn="tl">
                    <a:srgbClr val="000000">
                      <a:alpha val="43137"/>
                    </a:srgbClr>
                  </a:outerShdw>
                </a:effectLst>
              </a:rPr>
              <a:t>2.</a:t>
            </a:r>
            <a:r>
              <a:rPr lang="zh-TW" altLang="en-US" sz="2000" b="1" dirty="0">
                <a:solidFill>
                  <a:srgbClr val="FF0000"/>
                </a:solidFill>
                <a:effectLst>
                  <a:outerShdw blurRad="38100" dist="38100" dir="2700000" algn="tl">
                    <a:srgbClr val="000000">
                      <a:alpha val="43137"/>
                    </a:srgbClr>
                  </a:outerShdw>
                </a:effectLst>
              </a:rPr>
              <a:t>憑證</a:t>
            </a:r>
            <a:r>
              <a:rPr lang="zh-TW" altLang="en-US" sz="2000" b="1" dirty="0">
                <a:effectLst>
                  <a:outerShdw blurRad="38100" dist="38100" dir="2700000" algn="tl">
                    <a:srgbClr val="000000">
                      <a:alpha val="43137"/>
                    </a:srgbClr>
                  </a:outerShdw>
                </a:effectLst>
              </a:rPr>
              <a:t>強化</a:t>
            </a:r>
            <a:r>
              <a:rPr lang="en-US" altLang="zh-TW" sz="2000" b="1" dirty="0">
                <a:effectLst>
                  <a:outerShdw blurRad="38100" dist="38100" dir="2700000" algn="tl">
                    <a:srgbClr val="000000">
                      <a:alpha val="43137"/>
                    </a:srgbClr>
                  </a:outerShdw>
                </a:effectLst>
              </a:rPr>
              <a:t>(Credential Hardening)</a:t>
            </a:r>
          </a:p>
          <a:p>
            <a:pPr lvl="1" indent="-342900">
              <a:buFont typeface="+mj-lt"/>
              <a:buAutoNum type="arabicPeriod"/>
            </a:pPr>
            <a:r>
              <a:rPr lang="zh-TW" altLang="en-US" sz="1800" b="1" dirty="0">
                <a:effectLst>
                  <a:outerShdw blurRad="38100" dist="38100" dir="2700000" algn="tl">
                    <a:srgbClr val="000000">
                      <a:alpha val="43137"/>
                    </a:srgbClr>
                  </a:outerShdw>
                </a:effectLst>
              </a:rPr>
              <a:t>生物特徵認證 </a:t>
            </a:r>
            <a:r>
              <a:rPr lang="en-US" altLang="zh-TW" sz="1800" b="1" dirty="0">
                <a:effectLst>
                  <a:outerShdw blurRad="38100" dist="38100" dir="2700000" algn="tl">
                    <a:srgbClr val="000000">
                      <a:alpha val="43137"/>
                    </a:srgbClr>
                  </a:outerShdw>
                </a:effectLst>
              </a:rPr>
              <a:t>(Biometric Authentication)</a:t>
            </a:r>
            <a:r>
              <a:rPr lang="zh-TW" altLang="en-US" sz="1800" b="1" dirty="0">
                <a:effectLst>
                  <a:outerShdw blurRad="38100" dist="38100" dir="2700000" algn="tl">
                    <a:srgbClr val="000000">
                      <a:alpha val="43137"/>
                    </a:srgbClr>
                  </a:outerShdw>
                </a:effectLst>
              </a:rPr>
              <a:t>：利用生物特徵進行身份驗證。</a:t>
            </a:r>
          </a:p>
          <a:p>
            <a:pPr lvl="1" indent="-342900">
              <a:buFont typeface="+mj-lt"/>
              <a:buAutoNum type="arabicPeriod"/>
            </a:pPr>
            <a:r>
              <a:rPr lang="zh-TW" altLang="en-US" sz="1800" b="1" dirty="0">
                <a:effectLst>
                  <a:outerShdw blurRad="38100" dist="38100" dir="2700000" algn="tl">
                    <a:srgbClr val="000000">
                      <a:alpha val="43137"/>
                    </a:srgbClr>
                  </a:outerShdw>
                </a:effectLst>
              </a:rPr>
              <a:t>基於證書的認證 </a:t>
            </a:r>
            <a:r>
              <a:rPr lang="en-US" altLang="zh-TW" sz="1800" b="1" dirty="0">
                <a:effectLst>
                  <a:outerShdw blurRad="38100" dist="38100" dir="2700000" algn="tl">
                    <a:srgbClr val="000000">
                      <a:alpha val="43137"/>
                    </a:srgbClr>
                  </a:outerShdw>
                </a:effectLst>
              </a:rPr>
              <a:t>(Certificate-based Authentication)</a:t>
            </a:r>
            <a:r>
              <a:rPr lang="zh-TW" altLang="en-US" sz="1800" b="1" dirty="0">
                <a:effectLst>
                  <a:outerShdw blurRad="38100" dist="38100" dir="2700000" algn="tl">
                    <a:srgbClr val="000000">
                      <a:alpha val="43137"/>
                    </a:srgbClr>
                  </a:outerShdw>
                </a:effectLst>
              </a:rPr>
              <a:t>：使用數字證書進行身份驗證。</a:t>
            </a:r>
          </a:p>
          <a:p>
            <a:pPr lvl="1" indent="-342900">
              <a:buFont typeface="+mj-lt"/>
              <a:buAutoNum type="arabicPeriod"/>
            </a:pPr>
            <a:r>
              <a:rPr lang="zh-TW" altLang="en-US" sz="1800" b="1" dirty="0">
                <a:effectLst>
                  <a:outerShdw blurRad="38100" dist="38100" dir="2700000" algn="tl">
                    <a:srgbClr val="000000">
                      <a:alpha val="43137"/>
                    </a:srgbClr>
                  </a:outerShdw>
                </a:effectLst>
              </a:rPr>
              <a:t>證書釘固 </a:t>
            </a:r>
            <a:r>
              <a:rPr lang="en-US" altLang="zh-TW" sz="1800" b="1" dirty="0">
                <a:effectLst>
                  <a:outerShdw blurRad="38100" dist="38100" dir="2700000" algn="tl">
                    <a:srgbClr val="000000">
                      <a:alpha val="43137"/>
                    </a:srgbClr>
                  </a:outerShdw>
                </a:effectLst>
              </a:rPr>
              <a:t>(Certificate Pinning)</a:t>
            </a:r>
            <a:r>
              <a:rPr lang="zh-TW" altLang="en-US" sz="1800" b="1" dirty="0">
                <a:effectLst>
                  <a:outerShdw blurRad="38100" dist="38100" dir="2700000" algn="tl">
                    <a:srgbClr val="000000">
                      <a:alpha val="43137"/>
                    </a:srgbClr>
                  </a:outerShdw>
                </a:effectLst>
              </a:rPr>
              <a:t>：強制使用特定的證書或公鑰。</a:t>
            </a:r>
          </a:p>
          <a:p>
            <a:pPr lvl="1" indent="-342900">
              <a:buFont typeface="+mj-lt"/>
              <a:buAutoNum type="arabicPeriod"/>
            </a:pPr>
            <a:r>
              <a:rPr lang="zh-TW" altLang="en-US" sz="1800" b="1" dirty="0">
                <a:effectLst>
                  <a:outerShdw blurRad="38100" dist="38100" dir="2700000" algn="tl">
                    <a:srgbClr val="000000">
                      <a:alpha val="43137"/>
                    </a:srgbClr>
                  </a:outerShdw>
                </a:effectLst>
              </a:rPr>
              <a:t>憑證輪換 </a:t>
            </a:r>
            <a:r>
              <a:rPr lang="en-US" altLang="zh-TW" sz="1800" b="1" dirty="0">
                <a:effectLst>
                  <a:outerShdw blurRad="38100" dist="38100" dir="2700000" algn="tl">
                    <a:srgbClr val="000000">
                      <a:alpha val="43137"/>
                    </a:srgbClr>
                  </a:outerShdw>
                </a:effectLst>
              </a:rPr>
              <a:t>(Credential Rotation)</a:t>
            </a:r>
            <a:r>
              <a:rPr lang="zh-TW" altLang="en-US" sz="1800" b="1" dirty="0">
                <a:effectLst>
                  <a:outerShdw blurRad="38100" dist="38100" dir="2700000" algn="tl">
                    <a:srgbClr val="000000">
                      <a:alpha val="43137"/>
                    </a:srgbClr>
                  </a:outerShdw>
                </a:effectLst>
              </a:rPr>
              <a:t>：定期更換密碼或憑證。</a:t>
            </a:r>
          </a:p>
          <a:p>
            <a:pPr lvl="1" indent="-342900">
              <a:buFont typeface="+mj-lt"/>
              <a:buAutoNum type="arabicPeriod"/>
            </a:pPr>
            <a:r>
              <a:rPr lang="zh-TW" altLang="en-US" sz="1800" b="1" dirty="0">
                <a:effectLst>
                  <a:outerShdw blurRad="38100" dist="38100" dir="2700000" algn="tl">
                    <a:srgbClr val="000000">
                      <a:alpha val="43137"/>
                    </a:srgbClr>
                  </a:outerShdw>
                </a:effectLst>
              </a:rPr>
              <a:t>憑證傳輸範圍定義 </a:t>
            </a:r>
            <a:r>
              <a:rPr lang="en-US" altLang="zh-TW" sz="1800" b="1" dirty="0">
                <a:effectLst>
                  <a:outerShdw blurRad="38100" dist="38100" dir="2700000" algn="tl">
                    <a:srgbClr val="000000">
                      <a:alpha val="43137"/>
                    </a:srgbClr>
                  </a:outerShdw>
                </a:effectLst>
              </a:rPr>
              <a:t>(Credential Transmission Scoping)</a:t>
            </a:r>
            <a:r>
              <a:rPr lang="zh-TW" altLang="en-US" sz="1800" b="1" dirty="0">
                <a:effectLst>
                  <a:outerShdw blurRad="38100" dist="38100" dir="2700000" algn="tl">
                    <a:srgbClr val="000000">
                      <a:alpha val="43137"/>
                    </a:srgbClr>
                  </a:outerShdw>
                </a:effectLst>
              </a:rPr>
              <a:t>：限制憑證傳輸的範圍。</a:t>
            </a:r>
          </a:p>
          <a:p>
            <a:pPr lvl="1" indent="-342900">
              <a:buFont typeface="+mj-lt"/>
              <a:buAutoNum type="arabicPeriod"/>
            </a:pPr>
            <a:r>
              <a:rPr lang="zh-TW" altLang="en-US" sz="1800" b="1" dirty="0">
                <a:effectLst>
                  <a:outerShdw blurRad="38100" dist="38100" dir="2700000" algn="tl">
                    <a:srgbClr val="000000">
                      <a:alpha val="43137"/>
                    </a:srgbClr>
                  </a:outerShdw>
                </a:effectLst>
              </a:rPr>
              <a:t>域信任政策 </a:t>
            </a:r>
            <a:r>
              <a:rPr lang="en-US" altLang="zh-TW" sz="1800" b="1" dirty="0">
                <a:effectLst>
                  <a:outerShdw blurRad="38100" dist="38100" dir="2700000" algn="tl">
                    <a:srgbClr val="000000">
                      <a:alpha val="43137"/>
                    </a:srgbClr>
                  </a:outerShdw>
                </a:effectLst>
              </a:rPr>
              <a:t>(Domain Trust Policy)</a:t>
            </a:r>
            <a:r>
              <a:rPr lang="zh-TW" altLang="en-US" sz="1800" b="1" dirty="0">
                <a:effectLst>
                  <a:outerShdw blurRad="38100" dist="38100" dir="2700000" algn="tl">
                    <a:srgbClr val="000000">
                      <a:alpha val="43137"/>
                    </a:srgbClr>
                  </a:outerShdw>
                </a:effectLst>
              </a:rPr>
              <a:t>：設定域之間信任關係的政策。</a:t>
            </a:r>
          </a:p>
          <a:p>
            <a:pPr lvl="1" indent="-342900">
              <a:buFont typeface="+mj-lt"/>
              <a:buAutoNum type="arabicPeriod"/>
            </a:pPr>
            <a:r>
              <a:rPr lang="zh-TW" altLang="en-US" sz="1800" b="1" dirty="0">
                <a:effectLst>
                  <a:outerShdw blurRad="38100" dist="38100" dir="2700000" algn="tl">
                    <a:srgbClr val="000000">
                      <a:alpha val="43137"/>
                    </a:srgbClr>
                  </a:outerShdw>
                </a:effectLst>
              </a:rPr>
              <a:t>多因素認證 </a:t>
            </a:r>
            <a:r>
              <a:rPr lang="en-US" altLang="zh-TW" sz="1800" b="1" dirty="0">
                <a:effectLst>
                  <a:outerShdw blurRad="38100" dist="38100" dir="2700000" algn="tl">
                    <a:srgbClr val="000000">
                      <a:alpha val="43137"/>
                    </a:srgbClr>
                  </a:outerShdw>
                </a:effectLst>
              </a:rPr>
              <a:t>(Multi-factor Authentication)</a:t>
            </a:r>
            <a:r>
              <a:rPr lang="zh-TW" altLang="en-US" sz="1800" b="1" dirty="0">
                <a:effectLst>
                  <a:outerShdw blurRad="38100" dist="38100" dir="2700000" algn="tl">
                    <a:srgbClr val="000000">
                      <a:alpha val="43137"/>
                    </a:srgbClr>
                  </a:outerShdw>
                </a:effectLst>
              </a:rPr>
              <a:t>：使用多種認證方法進行身份驗證。</a:t>
            </a:r>
          </a:p>
          <a:p>
            <a:pPr lvl="1" indent="-342900">
              <a:buFont typeface="+mj-lt"/>
              <a:buAutoNum type="arabicPeriod"/>
            </a:pPr>
            <a:r>
              <a:rPr lang="zh-TW" altLang="en-US" sz="1800" b="1" dirty="0">
                <a:effectLst>
                  <a:outerShdw blurRad="38100" dist="38100" dir="2700000" algn="tl">
                    <a:srgbClr val="000000">
                      <a:alpha val="43137"/>
                    </a:srgbClr>
                  </a:outerShdw>
                </a:effectLst>
              </a:rPr>
              <a:t>一次性密碼 </a:t>
            </a:r>
            <a:r>
              <a:rPr lang="en-US" altLang="zh-TW" sz="1800" b="1" dirty="0">
                <a:effectLst>
                  <a:outerShdw blurRad="38100" dist="38100" dir="2700000" algn="tl">
                    <a:srgbClr val="000000">
                      <a:alpha val="43137"/>
                    </a:srgbClr>
                  </a:outerShdw>
                </a:effectLst>
              </a:rPr>
              <a:t>(One-time Password)</a:t>
            </a:r>
            <a:r>
              <a:rPr lang="zh-TW" altLang="en-US" sz="1800" b="1" dirty="0">
                <a:effectLst>
                  <a:outerShdw blurRad="38100" dist="38100" dir="2700000" algn="tl">
                    <a:srgbClr val="000000">
                      <a:alpha val="43137"/>
                    </a:srgbClr>
                  </a:outerShdw>
                </a:effectLst>
              </a:rPr>
              <a:t>：只能使用一次的密碼。</a:t>
            </a:r>
          </a:p>
          <a:p>
            <a:pPr lvl="1" indent="-342900">
              <a:buFont typeface="+mj-lt"/>
              <a:buAutoNum type="arabicPeriod"/>
            </a:pPr>
            <a:r>
              <a:rPr lang="zh-TW" altLang="en-US" sz="1800" b="1" dirty="0">
                <a:effectLst>
                  <a:outerShdw blurRad="38100" dist="38100" dir="2700000" algn="tl">
                    <a:srgbClr val="000000">
                      <a:alpha val="43137"/>
                    </a:srgbClr>
                  </a:outerShdw>
                </a:effectLst>
              </a:rPr>
              <a:t>強密碼政策 </a:t>
            </a:r>
            <a:r>
              <a:rPr lang="en-US" altLang="zh-TW" sz="1800" b="1" dirty="0">
                <a:effectLst>
                  <a:outerShdw blurRad="38100" dist="38100" dir="2700000" algn="tl">
                    <a:srgbClr val="000000">
                      <a:alpha val="43137"/>
                    </a:srgbClr>
                  </a:outerShdw>
                </a:effectLst>
              </a:rPr>
              <a:t>(Strong Password Policy)</a:t>
            </a:r>
            <a:r>
              <a:rPr lang="zh-TW" altLang="en-US" sz="1800" b="1" dirty="0">
                <a:effectLst>
                  <a:outerShdw blurRad="38100" dist="38100" dir="2700000" algn="tl">
                    <a:srgbClr val="000000">
                      <a:alpha val="43137"/>
                    </a:srgbClr>
                  </a:outerShdw>
                </a:effectLst>
              </a:rPr>
              <a:t>：實施嚴格的密碼規則。</a:t>
            </a:r>
          </a:p>
          <a:p>
            <a:pPr lvl="1" indent="-342900">
              <a:buFont typeface="+mj-lt"/>
              <a:buAutoNum type="arabicPeriod"/>
            </a:pPr>
            <a:r>
              <a:rPr lang="zh-TW" altLang="en-US" sz="1800" b="1" dirty="0">
                <a:effectLst>
                  <a:outerShdw blurRad="38100" dist="38100" dir="2700000" algn="tl">
                    <a:srgbClr val="000000">
                      <a:alpha val="43137"/>
                    </a:srgbClr>
                  </a:outerShdw>
                </a:effectLst>
              </a:rPr>
              <a:t>用戶賬戶權限 </a:t>
            </a:r>
            <a:r>
              <a:rPr lang="en-US" altLang="zh-TW" sz="1800" b="1" dirty="0">
                <a:effectLst>
                  <a:outerShdw blurRad="38100" dist="38100" dir="2700000" algn="tl">
                    <a:srgbClr val="000000">
                      <a:alpha val="43137"/>
                    </a:srgbClr>
                  </a:outerShdw>
                </a:effectLst>
              </a:rPr>
              <a:t>(User Account Permissions)</a:t>
            </a:r>
            <a:r>
              <a:rPr lang="zh-TW" altLang="en-US" sz="1800" b="1" dirty="0">
                <a:effectLst>
                  <a:outerShdw blurRad="38100" dist="38100" dir="2700000" algn="tl">
                    <a:srgbClr val="000000">
                      <a:alpha val="43137"/>
                    </a:srgbClr>
                  </a:outerShdw>
                </a:effectLst>
              </a:rPr>
              <a:t>：設定用戶賬戶的訪問權限。</a:t>
            </a:r>
            <a:endParaRPr lang="zh-TW" altLang="en-US" sz="2400" b="1" dirty="0">
              <a:effectLst>
                <a:outerShdw blurRad="38100" dist="38100" dir="2700000" algn="tl">
                  <a:srgbClr val="000000">
                    <a:alpha val="43137"/>
                  </a:srgbClr>
                </a:outerShdw>
              </a:effectLst>
            </a:endParaRPr>
          </a:p>
          <a:p>
            <a:endParaRPr lang="zh-TW" altLang="en-US" dirty="0"/>
          </a:p>
        </p:txBody>
      </p:sp>
    </p:spTree>
    <p:extLst>
      <p:ext uri="{BB962C8B-B14F-4D97-AF65-F5344CB8AC3E}">
        <p14:creationId xmlns:p14="http://schemas.microsoft.com/office/powerpoint/2010/main" val="28702260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24000" y="139478"/>
            <a:ext cx="8911687" cy="1280890"/>
          </a:xfrm>
        </p:spPr>
        <p:txBody>
          <a:bodyPr>
            <a:normAutofit/>
          </a:bodyPr>
          <a:lstStyle/>
          <a:p>
            <a:r>
              <a:rPr lang="en-US" altLang="zh-TW" b="1" dirty="0">
                <a:solidFill>
                  <a:schemeClr val="dk1"/>
                </a:solidFill>
                <a:latin typeface="標楷體" panose="03000509000000000000" pitchFamily="65" charset="-120"/>
                <a:ea typeface="標楷體" panose="03000509000000000000" pitchFamily="65" charset="-120"/>
              </a:rPr>
              <a:t>2.</a:t>
            </a:r>
            <a:r>
              <a:rPr lang="zh-TW" altLang="en-US" b="1" dirty="0">
                <a:solidFill>
                  <a:schemeClr val="dk1"/>
                </a:solidFill>
                <a:latin typeface="標楷體" panose="03000509000000000000" pitchFamily="65" charset="-120"/>
                <a:ea typeface="標楷體" panose="03000509000000000000" pitchFamily="65" charset="-120"/>
              </a:rPr>
              <a:t>強化 </a:t>
            </a:r>
            <a:r>
              <a:rPr lang="zh-TW" altLang="en-US" b="1" dirty="0">
                <a:latin typeface="標楷體" panose="03000509000000000000" pitchFamily="65" charset="-120"/>
                <a:ea typeface="標楷體" panose="03000509000000000000" pitchFamily="65" charset="-120"/>
              </a:rPr>
              <a:t>戰術</a:t>
            </a:r>
            <a:r>
              <a:rPr lang="en-US" altLang="zh-TW" b="1" dirty="0">
                <a:latin typeface="標楷體" panose="03000509000000000000" pitchFamily="65" charset="-120"/>
                <a:ea typeface="標楷體" panose="03000509000000000000" pitchFamily="65" charset="-120"/>
              </a:rPr>
              <a:t>(</a:t>
            </a:r>
            <a:r>
              <a:rPr lang="en-US" altLang="zh-TW" b="1" dirty="0">
                <a:solidFill>
                  <a:schemeClr val="dk1"/>
                </a:solidFill>
                <a:latin typeface="標楷體" panose="03000509000000000000" pitchFamily="65" charset="-120"/>
                <a:ea typeface="標楷體" panose="03000509000000000000" pitchFamily="65" charset="-120"/>
              </a:rPr>
              <a:t>Harden)</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1642872" y="779923"/>
            <a:ext cx="9144000" cy="6159729"/>
          </a:xfrm>
        </p:spPr>
        <p:txBody>
          <a:bodyPr>
            <a:normAutofit fontScale="92500" lnSpcReduction="10000"/>
          </a:bodyPr>
          <a:lstStyle/>
          <a:p>
            <a:pPr marL="0" indent="0">
              <a:buNone/>
            </a:pPr>
            <a:r>
              <a:rPr lang="en-US" altLang="zh-TW" sz="2000" b="1" dirty="0">
                <a:latin typeface="標楷體" panose="03000509000000000000" pitchFamily="65" charset="-120"/>
                <a:ea typeface="標楷體" panose="03000509000000000000" pitchFamily="65" charset="-120"/>
              </a:rPr>
              <a:t>3.</a:t>
            </a:r>
            <a:r>
              <a:rPr lang="zh-TW" altLang="en-US" sz="2000" b="1" dirty="0">
                <a:solidFill>
                  <a:srgbClr val="FF0000"/>
                </a:solidFill>
                <a:latin typeface="標楷體" panose="03000509000000000000" pitchFamily="65" charset="-120"/>
                <a:ea typeface="標楷體" panose="03000509000000000000" pitchFamily="65" charset="-120"/>
              </a:rPr>
              <a:t>訊息</a:t>
            </a:r>
            <a:r>
              <a:rPr lang="zh-TW" altLang="en-US" sz="2000" b="1" dirty="0">
                <a:latin typeface="標楷體" panose="03000509000000000000" pitchFamily="65" charset="-120"/>
                <a:ea typeface="標楷體" panose="03000509000000000000" pitchFamily="65" charset="-120"/>
              </a:rPr>
              <a:t>強化</a:t>
            </a:r>
            <a:r>
              <a:rPr lang="en-US" altLang="zh-TW" sz="2000" b="1" dirty="0">
                <a:latin typeface="標楷體" panose="03000509000000000000" pitchFamily="65" charset="-120"/>
                <a:ea typeface="標楷體" panose="03000509000000000000" pitchFamily="65" charset="-120"/>
              </a:rPr>
              <a:t>Message Hardening</a:t>
            </a:r>
            <a:endParaRPr lang="zh-TW" altLang="en-US" sz="2000" b="1" dirty="0">
              <a:latin typeface="標楷體" panose="03000509000000000000" pitchFamily="65" charset="-120"/>
              <a:ea typeface="標楷體" panose="03000509000000000000" pitchFamily="65" charset="-120"/>
            </a:endParaRPr>
          </a:p>
          <a:p>
            <a:pPr marL="800100" lvl="1" indent="-342900">
              <a:buFont typeface="+mj-lt"/>
              <a:buAutoNum type="arabicPeriod"/>
            </a:pPr>
            <a:r>
              <a:rPr lang="zh-TW" altLang="en-US" sz="2000" b="1" dirty="0">
                <a:latin typeface="標楷體" panose="03000509000000000000" pitchFamily="65" charset="-120"/>
                <a:ea typeface="標楷體" panose="03000509000000000000" pitchFamily="65" charset="-120"/>
              </a:rPr>
              <a:t>訊息認證</a:t>
            </a:r>
            <a:r>
              <a:rPr lang="en-US" altLang="zh-TW" sz="2000" b="1" dirty="0">
                <a:latin typeface="標楷體" panose="03000509000000000000" pitchFamily="65" charset="-120"/>
                <a:ea typeface="標楷體" panose="03000509000000000000" pitchFamily="65" charset="-120"/>
              </a:rPr>
              <a:t>(Message Authentication)</a:t>
            </a:r>
          </a:p>
          <a:p>
            <a:pPr lvl="2">
              <a:buFont typeface="Wingdings" panose="05000000000000000000" pitchFamily="2" charset="2"/>
              <a:buChar char="ü"/>
            </a:pPr>
            <a:r>
              <a:rPr lang="zh-TW" altLang="en-US" dirty="0">
                <a:latin typeface="標楷體" panose="03000509000000000000" pitchFamily="65" charset="-120"/>
                <a:ea typeface="標楷體" panose="03000509000000000000" pitchFamily="65" charset="-120"/>
              </a:rPr>
              <a:t>驗證  訊息發送者 並確保 訊息完整性。</a:t>
            </a:r>
            <a:endParaRPr lang="en-US" altLang="zh-TW" dirty="0">
              <a:latin typeface="標楷體" panose="03000509000000000000" pitchFamily="65" charset="-120"/>
              <a:ea typeface="標楷體" panose="03000509000000000000" pitchFamily="65" charset="-120"/>
            </a:endParaRPr>
          </a:p>
          <a:p>
            <a:pPr lvl="2">
              <a:buFont typeface="Wingdings" panose="05000000000000000000" pitchFamily="2" charset="2"/>
              <a:buChar char="ü"/>
            </a:pPr>
            <a:r>
              <a:rPr lang="zh-TW" altLang="en-US" dirty="0">
                <a:latin typeface="標楷體" panose="03000509000000000000" pitchFamily="65" charset="-120"/>
                <a:ea typeface="標楷體" panose="03000509000000000000" pitchFamily="65" charset="-120"/>
              </a:rPr>
              <a:t>運作原理</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數位簽章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a:t>
            </a:r>
            <a:r>
              <a:rPr lang="en-US" altLang="zh-TW" dirty="0">
                <a:latin typeface="標楷體" panose="03000509000000000000" pitchFamily="65" charset="-120"/>
                <a:ea typeface="標楷體" panose="03000509000000000000" pitchFamily="65" charset="-120"/>
              </a:rPr>
              <a:t>S/MIME </a:t>
            </a:r>
            <a:r>
              <a:rPr lang="zh-TW" altLang="en-US" dirty="0">
                <a:latin typeface="標楷體" panose="03000509000000000000" pitchFamily="65" charset="-120"/>
                <a:ea typeface="標楷體" panose="03000509000000000000" pitchFamily="65" charset="-120"/>
              </a:rPr>
              <a:t>協定  </a:t>
            </a:r>
            <a:r>
              <a:rPr lang="en-US" altLang="zh-TW" dirty="0">
                <a:latin typeface="標楷體" panose="03000509000000000000" pitchFamily="65" charset="-120"/>
                <a:ea typeface="標楷體" panose="03000509000000000000" pitchFamily="65" charset="-120"/>
              </a:rPr>
              <a:t>|</a:t>
            </a:r>
            <a:r>
              <a:rPr lang="zh-TW" altLang="en-US" b="1" dirty="0">
                <a:latin typeface="標楷體" panose="03000509000000000000" pitchFamily="65" charset="-120"/>
                <a:ea typeface="標楷體" panose="03000509000000000000" pitchFamily="65" charset="-120"/>
              </a:rPr>
              <a:t>訊息驗證碼 </a:t>
            </a:r>
            <a:r>
              <a:rPr lang="en-US" altLang="zh-TW" b="1" dirty="0">
                <a:latin typeface="標楷體" panose="03000509000000000000" pitchFamily="65" charset="-120"/>
                <a:ea typeface="標楷體" panose="03000509000000000000" pitchFamily="65" charset="-120"/>
              </a:rPr>
              <a:t>(MAC)</a:t>
            </a:r>
            <a:endParaRPr lang="zh-TW" altLang="en-US" sz="1600" b="1" dirty="0">
              <a:latin typeface="標楷體" panose="03000509000000000000" pitchFamily="65" charset="-120"/>
              <a:ea typeface="標楷體" panose="03000509000000000000" pitchFamily="65" charset="-120"/>
            </a:endParaRPr>
          </a:p>
          <a:p>
            <a:pPr marL="800100" lvl="1" indent="-342900">
              <a:buFont typeface="+mj-lt"/>
              <a:buAutoNum type="arabicPeriod"/>
            </a:pPr>
            <a:r>
              <a:rPr lang="zh-TW" altLang="en-US" sz="2000" b="1" dirty="0">
                <a:latin typeface="標楷體" panose="03000509000000000000" pitchFamily="65" charset="-120"/>
                <a:ea typeface="標楷體" panose="03000509000000000000" pitchFamily="65" charset="-120"/>
              </a:rPr>
              <a:t>訊息加密</a:t>
            </a:r>
            <a:r>
              <a:rPr lang="en-US" altLang="zh-TW" sz="2000" b="1" dirty="0">
                <a:latin typeface="標楷體" panose="03000509000000000000" pitchFamily="65" charset="-120"/>
                <a:ea typeface="標楷體" panose="03000509000000000000" pitchFamily="65" charset="-120"/>
              </a:rPr>
              <a:t>(Message </a:t>
            </a:r>
            <a:r>
              <a:rPr lang="en-US" altLang="zh-TW" sz="2000" b="1" u="sng" dirty="0">
                <a:latin typeface="標楷體" panose="03000509000000000000" pitchFamily="65" charset="-120"/>
                <a:ea typeface="標楷體" panose="03000509000000000000" pitchFamily="65" charset="-120"/>
              </a:rPr>
              <a:t>Encryption</a:t>
            </a:r>
            <a:r>
              <a:rPr lang="en-US" altLang="zh-TW" sz="2000" b="1" dirty="0">
                <a:latin typeface="標楷體" panose="03000509000000000000" pitchFamily="65" charset="-120"/>
                <a:ea typeface="標楷體" panose="03000509000000000000" pitchFamily="65" charset="-120"/>
              </a:rPr>
              <a:t>)</a:t>
            </a:r>
          </a:p>
          <a:p>
            <a:pPr lvl="2">
              <a:buFont typeface="Wingdings" panose="05000000000000000000" pitchFamily="2" charset="2"/>
              <a:buChar char="ü"/>
            </a:pPr>
            <a:r>
              <a:rPr lang="zh-TW" altLang="en-US" sz="1600" b="1" dirty="0">
                <a:latin typeface="標楷體" panose="03000509000000000000" pitchFamily="65" charset="-120"/>
                <a:ea typeface="標楷體" panose="03000509000000000000" pitchFamily="65" charset="-120"/>
              </a:rPr>
              <a:t>使用加密金鑰來加密訊息正文。</a:t>
            </a:r>
            <a:endParaRPr lang="en-US" altLang="zh-TW" sz="1600" b="1" dirty="0">
              <a:latin typeface="標楷體" panose="03000509000000000000" pitchFamily="65" charset="-120"/>
              <a:ea typeface="標楷體" panose="03000509000000000000" pitchFamily="65" charset="-120"/>
            </a:endParaRPr>
          </a:p>
          <a:p>
            <a:pPr lvl="2">
              <a:buFont typeface="Wingdings" panose="05000000000000000000" pitchFamily="2" charset="2"/>
              <a:buChar char="ü"/>
            </a:pPr>
            <a:r>
              <a:rPr lang="zh-TW" altLang="en-US" sz="1600" dirty="0">
                <a:latin typeface="標楷體" panose="03000509000000000000" pitchFamily="65" charset="-120"/>
                <a:ea typeface="標楷體" panose="03000509000000000000" pitchFamily="65" charset="-120"/>
              </a:rPr>
              <a:t>運作原理</a:t>
            </a:r>
            <a:r>
              <a:rPr lang="en-US" altLang="zh-TW" sz="1600" dirty="0">
                <a:latin typeface="標楷體" panose="03000509000000000000" pitchFamily="65" charset="-120"/>
                <a:ea typeface="標楷體" panose="03000509000000000000" pitchFamily="65" charset="-120"/>
              </a:rPr>
              <a:t>:</a:t>
            </a:r>
            <a:endParaRPr lang="en-US" altLang="zh-TW" sz="1600" b="1" dirty="0">
              <a:latin typeface="標楷體" panose="03000509000000000000" pitchFamily="65" charset="-120"/>
              <a:ea typeface="標楷體" panose="03000509000000000000" pitchFamily="65" charset="-120"/>
            </a:endParaRPr>
          </a:p>
          <a:p>
            <a:pPr marL="1714500" lvl="3" indent="-342900">
              <a:buFont typeface="Wingdings" panose="05000000000000000000" pitchFamily="2" charset="2"/>
              <a:buAutoNum type="circleNumWdWhitePlain"/>
            </a:pPr>
            <a:r>
              <a:rPr lang="zh-TW" altLang="en-US" b="1" dirty="0">
                <a:latin typeface="標楷體" panose="03000509000000000000" pitchFamily="65" charset="-120"/>
                <a:ea typeface="標楷體" panose="03000509000000000000" pitchFamily="65" charset="-120"/>
              </a:rPr>
              <a:t>非對稱密碼學</a:t>
            </a:r>
            <a:r>
              <a:rPr lang="en-US" altLang="zh-TW" b="1" dirty="0">
                <a:latin typeface="標楷體" panose="03000509000000000000" pitchFamily="65" charset="-120"/>
                <a:ea typeface="標楷體" panose="03000509000000000000" pitchFamily="65" charset="-120"/>
              </a:rPr>
              <a:t>:</a:t>
            </a:r>
          </a:p>
          <a:p>
            <a:pPr lvl="4">
              <a:buFont typeface="Wingdings" panose="05000000000000000000" pitchFamily="2" charset="2"/>
              <a:buChar char="p"/>
            </a:pPr>
            <a:r>
              <a:rPr lang="zh-TW" altLang="en-US" dirty="0">
                <a:latin typeface="標楷體" panose="03000509000000000000" pitchFamily="65" charset="-120"/>
                <a:ea typeface="標楷體" panose="03000509000000000000" pitchFamily="65" charset="-120"/>
              </a:rPr>
              <a:t>通常使用基於 </a:t>
            </a:r>
            <a:r>
              <a:rPr lang="en-US" altLang="zh-TW" dirty="0">
                <a:latin typeface="標楷體" panose="03000509000000000000" pitchFamily="65" charset="-120"/>
                <a:ea typeface="標楷體" panose="03000509000000000000" pitchFamily="65" charset="-120"/>
              </a:rPr>
              <a:t>X.509 </a:t>
            </a:r>
            <a:r>
              <a:rPr lang="zh-TW" altLang="en-US" dirty="0">
                <a:latin typeface="標楷體" panose="03000509000000000000" pitchFamily="65" charset="-120"/>
                <a:ea typeface="標楷體" panose="03000509000000000000" pitchFamily="65" charset="-120"/>
              </a:rPr>
              <a:t>標準的公鑰和私鑰憑證來完成。</a:t>
            </a:r>
            <a:endParaRPr lang="en-US" altLang="zh-TW" dirty="0">
              <a:latin typeface="標楷體" panose="03000509000000000000" pitchFamily="65" charset="-120"/>
              <a:ea typeface="標楷體" panose="03000509000000000000" pitchFamily="65" charset="-120"/>
            </a:endParaRPr>
          </a:p>
          <a:p>
            <a:pPr lvl="4">
              <a:buFont typeface="Wingdings" panose="05000000000000000000" pitchFamily="2" charset="2"/>
              <a:buChar char="p"/>
            </a:pPr>
            <a:r>
              <a:rPr lang="zh-TW" altLang="en-US" dirty="0">
                <a:latin typeface="標楷體" panose="03000509000000000000" pitchFamily="65" charset="-120"/>
                <a:ea typeface="標楷體" panose="03000509000000000000" pitchFamily="65" charset="-120"/>
              </a:rPr>
              <a:t>寄件者使用收件者的公鑰對訊息進行加密，而收據則使用其私鑰對訊息進行解密。</a:t>
            </a:r>
            <a:endParaRPr lang="en-US" altLang="zh-TW" dirty="0">
              <a:latin typeface="標楷體" panose="03000509000000000000" pitchFamily="65" charset="-120"/>
              <a:ea typeface="標楷體" panose="03000509000000000000" pitchFamily="65" charset="-120"/>
            </a:endParaRPr>
          </a:p>
          <a:p>
            <a:pPr lvl="4">
              <a:buFont typeface="Wingdings" panose="05000000000000000000" pitchFamily="2" charset="2"/>
              <a:buChar char="p"/>
            </a:pPr>
            <a:r>
              <a:rPr lang="zh-TW" altLang="en-US" dirty="0">
                <a:latin typeface="標楷體" panose="03000509000000000000" pitchFamily="65" charset="-120"/>
                <a:ea typeface="標楷體" panose="03000509000000000000" pitchFamily="65" charset="-120"/>
              </a:rPr>
              <a:t>可用於實現訊息加密的標準包括</a:t>
            </a:r>
            <a:r>
              <a:rPr lang="en-US" altLang="zh-TW" dirty="0">
                <a:latin typeface="標楷體" panose="03000509000000000000" pitchFamily="65" charset="-120"/>
                <a:ea typeface="標楷體" panose="03000509000000000000" pitchFamily="65" charset="-120"/>
              </a:rPr>
              <a:t>S/MIME</a:t>
            </a:r>
            <a:r>
              <a:rPr lang="zh-TW" altLang="en-US" dirty="0">
                <a:latin typeface="標楷體" panose="03000509000000000000" pitchFamily="65" charset="-120"/>
                <a:ea typeface="標楷體" panose="03000509000000000000" pitchFamily="65" charset="-120"/>
              </a:rPr>
              <a:t>和</a:t>
            </a:r>
            <a:r>
              <a:rPr lang="en-US" altLang="zh-TW" dirty="0">
                <a:latin typeface="標楷體" panose="03000509000000000000" pitchFamily="65" charset="-120"/>
                <a:ea typeface="標楷體" panose="03000509000000000000" pitchFamily="65" charset="-120"/>
              </a:rPr>
              <a:t>PGP</a:t>
            </a:r>
          </a:p>
          <a:p>
            <a:pPr marL="1714500" lvl="3" indent="-342900">
              <a:buFont typeface="Wingdings" panose="05000000000000000000" pitchFamily="2" charset="2"/>
              <a:buAutoNum type="circleNumWdWhitePlain"/>
            </a:pPr>
            <a:r>
              <a:rPr lang="zh-TW" altLang="en-US" b="1" dirty="0">
                <a:latin typeface="標楷體" panose="03000509000000000000" pitchFamily="65" charset="-120"/>
                <a:ea typeface="標楷體" panose="03000509000000000000" pitchFamily="65" charset="-120"/>
              </a:rPr>
              <a:t>對稱密碼學</a:t>
            </a:r>
            <a:r>
              <a:rPr lang="en-US" altLang="zh-TW" b="1"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對稱加密發送者和接收者使用相同的金鑰來加密和解密訊息。</a:t>
            </a:r>
            <a:endParaRPr lang="zh-TW" altLang="en-US" sz="1600" b="1" dirty="0">
              <a:latin typeface="標楷體" panose="03000509000000000000" pitchFamily="65" charset="-120"/>
              <a:ea typeface="標楷體" panose="03000509000000000000" pitchFamily="65" charset="-120"/>
            </a:endParaRPr>
          </a:p>
          <a:p>
            <a:pPr marL="800100" lvl="1" indent="-342900">
              <a:buFont typeface="+mj-lt"/>
              <a:buAutoNum type="arabicPeriod"/>
            </a:pPr>
            <a:r>
              <a:rPr lang="zh-TW" altLang="en-US" sz="2000" b="1" dirty="0">
                <a:latin typeface="標楷體" panose="03000509000000000000" pitchFamily="65" charset="-120"/>
                <a:ea typeface="標楷體" panose="03000509000000000000" pitchFamily="65" charset="-120"/>
              </a:rPr>
              <a:t>傳輸代理身份驗證</a:t>
            </a:r>
            <a:r>
              <a:rPr lang="en-US" altLang="zh-TW" sz="2000" b="1" dirty="0">
                <a:latin typeface="標楷體" panose="03000509000000000000" pitchFamily="65" charset="-120"/>
                <a:ea typeface="標楷體" panose="03000509000000000000" pitchFamily="65" charset="-120"/>
              </a:rPr>
              <a:t>(</a:t>
            </a:r>
            <a:r>
              <a:rPr lang="en-US" altLang="zh-TW" sz="2000" b="1" dirty="0">
                <a:solidFill>
                  <a:srgbClr val="FF0000"/>
                </a:solidFill>
                <a:latin typeface="標楷體" panose="03000509000000000000" pitchFamily="65" charset="-120"/>
                <a:ea typeface="標楷體" panose="03000509000000000000" pitchFamily="65" charset="-120"/>
              </a:rPr>
              <a:t>Transfer Agent </a:t>
            </a:r>
            <a:r>
              <a:rPr lang="en-US" altLang="zh-TW" sz="2000" b="1" dirty="0">
                <a:latin typeface="標楷體" panose="03000509000000000000" pitchFamily="65" charset="-120"/>
                <a:ea typeface="標楷體" panose="03000509000000000000" pitchFamily="65" charset="-120"/>
              </a:rPr>
              <a:t>Authentication)</a:t>
            </a:r>
            <a:r>
              <a:rPr lang="zh-TW" altLang="en-US" sz="2000" b="1" dirty="0">
                <a:latin typeface="標楷體" panose="03000509000000000000" pitchFamily="65" charset="-120"/>
                <a:ea typeface="標楷體" panose="03000509000000000000" pitchFamily="65" charset="-120"/>
              </a:rPr>
              <a:t> </a:t>
            </a:r>
            <a:endParaRPr lang="en-US" altLang="zh-TW" sz="2000" b="1" dirty="0">
              <a:latin typeface="標楷體" panose="03000509000000000000" pitchFamily="65" charset="-120"/>
              <a:ea typeface="標楷體" panose="03000509000000000000" pitchFamily="65" charset="-120"/>
            </a:endParaRPr>
          </a:p>
          <a:p>
            <a:pPr marL="1257300" lvl="2" indent="-342900">
              <a:buFont typeface="+mj-lt"/>
              <a:buAutoNum type="arabicPeriod"/>
            </a:pPr>
            <a:r>
              <a:rPr lang="zh-TW" altLang="en-US" sz="1600" b="1" dirty="0">
                <a:latin typeface="標楷體" panose="03000509000000000000" pitchFamily="65" charset="-120"/>
                <a:ea typeface="標楷體" panose="03000509000000000000" pitchFamily="65" charset="-120"/>
              </a:rPr>
              <a:t>驗證訊息傳遞基礎架構的伺服器元件是否有權傳送特定訊息。</a:t>
            </a:r>
            <a:endParaRPr lang="en-US" altLang="zh-TW" sz="1600" b="1" dirty="0">
              <a:latin typeface="標楷體" panose="03000509000000000000" pitchFamily="65" charset="-120"/>
              <a:ea typeface="標楷體" panose="03000509000000000000" pitchFamily="65" charset="-120"/>
            </a:endParaRPr>
          </a:p>
          <a:p>
            <a:pPr marL="1257300" lvl="2" indent="-342900">
              <a:buFont typeface="+mj-lt"/>
              <a:buAutoNum type="arabicPeriod"/>
            </a:pPr>
            <a:r>
              <a:rPr lang="en-US" altLang="zh-TW" dirty="0">
                <a:latin typeface="標楷體" panose="03000509000000000000" pitchFamily="65" charset="-120"/>
                <a:ea typeface="標楷體" panose="03000509000000000000" pitchFamily="65" charset="-120"/>
              </a:rPr>
              <a:t>Email</a:t>
            </a:r>
            <a:r>
              <a:rPr lang="zh-TW" altLang="en-US" sz="1600" b="1" dirty="0">
                <a:latin typeface="標楷體" panose="03000509000000000000" pitchFamily="65" charset="-120"/>
                <a:ea typeface="標楷體" panose="03000509000000000000" pitchFamily="65" charset="-120"/>
              </a:rPr>
              <a:t>身份驗證技術</a:t>
            </a:r>
            <a:r>
              <a:rPr lang="en-US" altLang="zh-TW" sz="1600" b="1" dirty="0">
                <a:latin typeface="標楷體" panose="03000509000000000000" pitchFamily="65" charset="-120"/>
                <a:ea typeface="標楷體" panose="03000509000000000000" pitchFamily="65" charset="-120"/>
              </a:rPr>
              <a:t>:</a:t>
            </a:r>
            <a:r>
              <a:rPr lang="zh-TW" altLang="en-US" sz="1600" b="1" dirty="0">
                <a:latin typeface="標楷體" panose="03000509000000000000" pitchFamily="65" charset="-120"/>
                <a:ea typeface="標楷體" panose="03000509000000000000" pitchFamily="65" charset="-120"/>
              </a:rPr>
              <a:t> </a:t>
            </a:r>
            <a:endParaRPr lang="en-US" altLang="zh-TW" sz="1600" b="1" dirty="0">
              <a:latin typeface="標楷體" panose="03000509000000000000" pitchFamily="65" charset="-120"/>
              <a:ea typeface="標楷體" panose="03000509000000000000" pitchFamily="65" charset="-120"/>
            </a:endParaRPr>
          </a:p>
          <a:p>
            <a:pPr marL="1714500" lvl="3" indent="-342900">
              <a:buFont typeface="+mj-lt"/>
              <a:buAutoNum type="arabicPeriod"/>
            </a:pPr>
            <a:r>
              <a:rPr lang="en-US" altLang="zh-TW" sz="1400" b="1" dirty="0">
                <a:latin typeface="標楷體" panose="03000509000000000000" pitchFamily="65" charset="-120"/>
                <a:ea typeface="標楷體" panose="03000509000000000000" pitchFamily="65" charset="-120"/>
              </a:rPr>
              <a:t>Sender Policy Framework (SPF),</a:t>
            </a:r>
          </a:p>
          <a:p>
            <a:pPr marL="1714500" lvl="3" indent="-342900">
              <a:buFont typeface="+mj-lt"/>
              <a:buAutoNum type="arabicPeriod"/>
            </a:pPr>
            <a:r>
              <a:rPr lang="en-US" altLang="zh-TW" sz="1400" b="1" dirty="0">
                <a:latin typeface="標楷體" panose="03000509000000000000" pitchFamily="65" charset="-120"/>
                <a:ea typeface="標楷體" panose="03000509000000000000" pitchFamily="65" charset="-120"/>
              </a:rPr>
              <a:t>Domain Key Identified Email (DKIM) </a:t>
            </a:r>
          </a:p>
          <a:p>
            <a:pPr marL="1714500" lvl="3" indent="-342900">
              <a:buFont typeface="+mj-lt"/>
              <a:buAutoNum type="arabicPeriod"/>
            </a:pPr>
            <a:r>
              <a:rPr lang="en-US" altLang="zh-TW" sz="1400" b="1" dirty="0">
                <a:latin typeface="標楷體" panose="03000509000000000000" pitchFamily="65" charset="-120"/>
                <a:ea typeface="標楷體" panose="03000509000000000000" pitchFamily="65" charset="-120"/>
              </a:rPr>
              <a:t>Domain-based Message Authentication Reporting and Conformance (DMARC)</a:t>
            </a:r>
          </a:p>
        </p:txBody>
      </p:sp>
    </p:spTree>
    <p:extLst>
      <p:ext uri="{BB962C8B-B14F-4D97-AF65-F5344CB8AC3E}">
        <p14:creationId xmlns:p14="http://schemas.microsoft.com/office/powerpoint/2010/main" val="36864816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41543" y="235968"/>
            <a:ext cx="8911687" cy="1280890"/>
          </a:xfrm>
        </p:spPr>
        <p:txBody>
          <a:bodyPr>
            <a:normAutofit/>
          </a:bodyPr>
          <a:lstStyle/>
          <a:p>
            <a:r>
              <a:rPr lang="en-US" altLang="zh-TW" b="1" dirty="0">
                <a:solidFill>
                  <a:schemeClr val="dk1"/>
                </a:solidFill>
                <a:latin typeface="標楷體" panose="03000509000000000000" pitchFamily="65" charset="-120"/>
                <a:ea typeface="標楷體" panose="03000509000000000000" pitchFamily="65" charset="-120"/>
              </a:rPr>
              <a:t>2.</a:t>
            </a:r>
            <a:r>
              <a:rPr lang="zh-TW" altLang="en-US" b="1" dirty="0">
                <a:solidFill>
                  <a:schemeClr val="dk1"/>
                </a:solidFill>
                <a:latin typeface="標楷體" panose="03000509000000000000" pitchFamily="65" charset="-120"/>
                <a:ea typeface="標楷體" panose="03000509000000000000" pitchFamily="65" charset="-120"/>
              </a:rPr>
              <a:t>強化 </a:t>
            </a:r>
            <a:r>
              <a:rPr lang="zh-TW" altLang="en-US" b="1" dirty="0">
                <a:latin typeface="標楷體" panose="03000509000000000000" pitchFamily="65" charset="-120"/>
                <a:ea typeface="標楷體" panose="03000509000000000000" pitchFamily="65" charset="-120"/>
              </a:rPr>
              <a:t>戰術</a:t>
            </a:r>
            <a:r>
              <a:rPr lang="en-US" altLang="zh-TW" b="1" dirty="0">
                <a:solidFill>
                  <a:schemeClr val="dk1"/>
                </a:solidFill>
                <a:latin typeface="標楷體" panose="03000509000000000000" pitchFamily="65" charset="-120"/>
                <a:ea typeface="標楷體" panose="03000509000000000000" pitchFamily="65" charset="-120"/>
              </a:rPr>
              <a:t>Harden</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1542205" y="1143000"/>
            <a:ext cx="9586662" cy="5316530"/>
          </a:xfrm>
        </p:spPr>
        <p:txBody>
          <a:bodyPr>
            <a:normAutofit/>
          </a:bodyPr>
          <a:lstStyle/>
          <a:p>
            <a:pPr marL="0" indent="0">
              <a:buNone/>
            </a:pPr>
            <a:r>
              <a:rPr lang="en-US" altLang="zh-TW" sz="2000" dirty="0">
                <a:latin typeface="標楷體" panose="03000509000000000000" pitchFamily="65" charset="-120"/>
                <a:ea typeface="標楷體" panose="03000509000000000000" pitchFamily="65" charset="-120"/>
              </a:rPr>
              <a:t>4.</a:t>
            </a:r>
            <a:r>
              <a:rPr lang="zh-TW" altLang="en-US" sz="2000" b="1" dirty="0">
                <a:solidFill>
                  <a:srgbClr val="FF0000"/>
                </a:solidFill>
                <a:latin typeface="標楷體" panose="03000509000000000000" pitchFamily="65" charset="-120"/>
                <a:ea typeface="標楷體" panose="03000509000000000000" pitchFamily="65" charset="-120"/>
              </a:rPr>
              <a:t>平台</a:t>
            </a:r>
            <a:r>
              <a:rPr lang="zh-TW" altLang="en-US" sz="2000" dirty="0">
                <a:latin typeface="標楷體" panose="03000509000000000000" pitchFamily="65" charset="-120"/>
                <a:ea typeface="標楷體" panose="03000509000000000000" pitchFamily="65" charset="-120"/>
              </a:rPr>
              <a:t>強化戰技</a:t>
            </a:r>
            <a:r>
              <a:rPr lang="en-US" altLang="zh-TW" sz="2000" b="1" dirty="0">
                <a:latin typeface="標楷體" panose="03000509000000000000" pitchFamily="65" charset="-120"/>
                <a:ea typeface="標楷體" panose="03000509000000000000" pitchFamily="65" charset="-120"/>
              </a:rPr>
              <a:t>Platform</a:t>
            </a:r>
            <a:r>
              <a:rPr lang="en-US" altLang="zh-TW" sz="2000" dirty="0">
                <a:latin typeface="標楷體" panose="03000509000000000000" pitchFamily="65" charset="-120"/>
                <a:ea typeface="標楷體" panose="03000509000000000000" pitchFamily="65" charset="-120"/>
              </a:rPr>
              <a:t> Hardening</a:t>
            </a:r>
            <a:endParaRPr lang="en-US" altLang="zh-TW" sz="1400" dirty="0">
              <a:latin typeface="標楷體" panose="03000509000000000000" pitchFamily="65" charset="-120"/>
              <a:ea typeface="標楷體" panose="03000509000000000000" pitchFamily="65" charset="-120"/>
            </a:endParaRPr>
          </a:p>
          <a:p>
            <a:pPr lvl="1"/>
            <a:r>
              <a:rPr lang="zh-TW" altLang="en-US" sz="1800" dirty="0">
                <a:latin typeface="標楷體" panose="03000509000000000000" pitchFamily="65" charset="-120"/>
                <a:ea typeface="標楷體" panose="03000509000000000000" pitchFamily="65" charset="-120"/>
              </a:rPr>
              <a:t>電腦啟動元件的認證機制</a:t>
            </a:r>
            <a:r>
              <a:rPr lang="en-US" altLang="zh-TW" sz="1800" b="1" dirty="0">
                <a:latin typeface="標楷體" panose="03000509000000000000" pitchFamily="65" charset="-120"/>
                <a:ea typeface="標楷體" panose="03000509000000000000" pitchFamily="65" charset="-120"/>
              </a:rPr>
              <a:t>Bootloader Authentication</a:t>
            </a:r>
            <a:endParaRPr lang="en-US" altLang="zh-TW" sz="1800" dirty="0">
              <a:latin typeface="標楷體" panose="03000509000000000000" pitchFamily="65" charset="-120"/>
              <a:ea typeface="標楷體" panose="03000509000000000000" pitchFamily="65" charset="-120"/>
            </a:endParaRPr>
          </a:p>
          <a:p>
            <a:pPr lvl="1"/>
            <a:r>
              <a:rPr lang="zh-TW" altLang="en-US" sz="1800" dirty="0">
                <a:latin typeface="標楷體" panose="03000509000000000000" pitchFamily="65" charset="-120"/>
                <a:ea typeface="標楷體" panose="03000509000000000000" pitchFamily="65" charset="-120"/>
              </a:rPr>
              <a:t>硬碟加密</a:t>
            </a:r>
            <a:r>
              <a:rPr lang="en-US" altLang="zh-TW" sz="1800" b="1" dirty="0">
                <a:solidFill>
                  <a:srgbClr val="FF0000"/>
                </a:solidFill>
                <a:latin typeface="標楷體" panose="03000509000000000000" pitchFamily="65" charset="-120"/>
                <a:ea typeface="標楷體" panose="03000509000000000000" pitchFamily="65" charset="-120"/>
              </a:rPr>
              <a:t>Disk </a:t>
            </a:r>
            <a:r>
              <a:rPr lang="en-US" altLang="zh-TW" sz="1800" dirty="0">
                <a:latin typeface="標楷體" panose="03000509000000000000" pitchFamily="65" charset="-120"/>
                <a:ea typeface="標楷體" panose="03000509000000000000" pitchFamily="65" charset="-120"/>
              </a:rPr>
              <a:t>Encryption</a:t>
            </a:r>
          </a:p>
          <a:p>
            <a:pPr lvl="2"/>
            <a:r>
              <a:rPr lang="zh-TW" altLang="en-US" sz="1600" dirty="0">
                <a:latin typeface="標楷體" panose="03000509000000000000" pitchFamily="65" charset="-120"/>
                <a:ea typeface="標楷體" panose="03000509000000000000" pitchFamily="65" charset="-120"/>
              </a:rPr>
              <a:t>加密硬碟分割區</a:t>
            </a:r>
            <a:r>
              <a:rPr lang="en-US" altLang="zh-TW" sz="1600" dirty="0">
                <a:latin typeface="標楷體" panose="03000509000000000000" pitchFamily="65" charset="-120"/>
                <a:ea typeface="標楷體" panose="03000509000000000000" pitchFamily="65" charset="-120"/>
              </a:rPr>
              <a:t>(partition</a:t>
            </a:r>
            <a:r>
              <a:rPr lang="zh-TW" altLang="en-US" sz="1600" dirty="0">
                <a:latin typeface="標楷體" panose="03000509000000000000" pitchFamily="65" charset="-120"/>
                <a:ea typeface="標楷體" panose="03000509000000000000" pitchFamily="65" charset="-120"/>
              </a:rPr>
              <a:t>如</a:t>
            </a:r>
            <a:r>
              <a:rPr lang="en-US" altLang="zh-TW" sz="1600" dirty="0">
                <a:latin typeface="標楷體" panose="03000509000000000000" pitchFamily="65" charset="-120"/>
                <a:ea typeface="標楷體" panose="03000509000000000000" pitchFamily="65" charset="-120"/>
              </a:rPr>
              <a:t>D</a:t>
            </a:r>
            <a:r>
              <a:rPr lang="zh-TW" altLang="en-US" sz="1600" dirty="0">
                <a:latin typeface="標楷體" panose="03000509000000000000" pitchFamily="65" charset="-120"/>
                <a:ea typeface="標楷體" panose="03000509000000000000" pitchFamily="65" charset="-120"/>
              </a:rPr>
              <a:t>槽</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以防止對檔案系統進行明文存取</a:t>
            </a:r>
            <a:endParaRPr lang="en-US" altLang="zh-TW" sz="1600" dirty="0">
              <a:latin typeface="標楷體" panose="03000509000000000000" pitchFamily="65" charset="-120"/>
              <a:ea typeface="標楷體" panose="03000509000000000000" pitchFamily="65" charset="-120"/>
            </a:endParaRPr>
          </a:p>
          <a:p>
            <a:pPr lvl="2"/>
            <a:r>
              <a:rPr lang="en-US" altLang="zh-TW" sz="1600" dirty="0">
                <a:latin typeface="標楷體" panose="03000509000000000000" pitchFamily="65" charset="-120"/>
                <a:ea typeface="標楷體" panose="03000509000000000000" pitchFamily="65" charset="-120"/>
              </a:rPr>
              <a:t>BitLocker</a:t>
            </a:r>
            <a:r>
              <a:rPr lang="zh-TW" altLang="en-US" sz="1600" dirty="0">
                <a:latin typeface="標楷體" panose="03000509000000000000" pitchFamily="65" charset="-120"/>
                <a:ea typeface="標楷體" panose="03000509000000000000" pitchFamily="65" charset="-120"/>
              </a:rPr>
              <a:t>加密</a:t>
            </a:r>
            <a:endParaRPr lang="en-US" altLang="zh-TW" sz="1600" dirty="0">
              <a:latin typeface="標楷體" panose="03000509000000000000" pitchFamily="65" charset="-120"/>
              <a:ea typeface="標楷體" panose="03000509000000000000" pitchFamily="65" charset="-120"/>
            </a:endParaRPr>
          </a:p>
          <a:p>
            <a:pPr lvl="2"/>
            <a:r>
              <a:rPr lang="en-US" altLang="zh-TW" sz="1600" dirty="0">
                <a:latin typeface="標楷體" panose="03000509000000000000" pitchFamily="65" charset="-120"/>
                <a:ea typeface="標楷體" panose="03000509000000000000" pitchFamily="65" charset="-120"/>
              </a:rPr>
              <a:t>https://www.asus.com/tw/support/FAQ/1044341/#Win11_A4</a:t>
            </a:r>
          </a:p>
          <a:p>
            <a:pPr lvl="1"/>
            <a:r>
              <a:rPr lang="zh-TW" altLang="en-US" sz="1800" dirty="0">
                <a:latin typeface="標楷體" panose="03000509000000000000" pitchFamily="65" charset="-120"/>
                <a:ea typeface="標楷體" panose="03000509000000000000" pitchFamily="65" charset="-120"/>
              </a:rPr>
              <a:t>驅動程式載入的完整性檢查</a:t>
            </a:r>
            <a:r>
              <a:rPr lang="en-US" altLang="zh-TW" sz="1800" dirty="0">
                <a:latin typeface="標楷體" panose="03000509000000000000" pitchFamily="65" charset="-120"/>
                <a:ea typeface="標楷體" panose="03000509000000000000" pitchFamily="65" charset="-120"/>
              </a:rPr>
              <a:t>Driver Load Integrity Checking</a:t>
            </a:r>
          </a:p>
          <a:p>
            <a:pPr lvl="1"/>
            <a:r>
              <a:rPr lang="zh-TW" altLang="en-US" sz="1800" dirty="0">
                <a:latin typeface="標楷體" panose="03000509000000000000" pitchFamily="65" charset="-120"/>
                <a:ea typeface="標楷體" panose="03000509000000000000" pitchFamily="65" charset="-120"/>
              </a:rPr>
              <a:t>檔案加密</a:t>
            </a:r>
            <a:r>
              <a:rPr lang="en-US" altLang="zh-TW" sz="1800" b="1" dirty="0">
                <a:solidFill>
                  <a:srgbClr val="FF0000"/>
                </a:solidFill>
                <a:latin typeface="標楷體" panose="03000509000000000000" pitchFamily="65" charset="-120"/>
                <a:ea typeface="標楷體" panose="03000509000000000000" pitchFamily="65" charset="-120"/>
              </a:rPr>
              <a:t>File</a:t>
            </a:r>
            <a:r>
              <a:rPr lang="en-US" altLang="zh-TW" sz="1800" dirty="0">
                <a:latin typeface="標楷體" panose="03000509000000000000" pitchFamily="65" charset="-120"/>
                <a:ea typeface="標楷體" panose="03000509000000000000" pitchFamily="65" charset="-120"/>
              </a:rPr>
              <a:t> Encryption</a:t>
            </a:r>
          </a:p>
          <a:p>
            <a:pPr lvl="1"/>
            <a:r>
              <a:rPr lang="zh-TW" altLang="en-US" sz="1800" b="1" dirty="0">
                <a:latin typeface="標楷體" panose="03000509000000000000" pitchFamily="65" charset="-120"/>
                <a:ea typeface="標楷體" panose="03000509000000000000" pitchFamily="65" charset="-120"/>
              </a:rPr>
              <a:t>本地文件權限</a:t>
            </a:r>
            <a:r>
              <a:rPr lang="en-US" altLang="zh-TW" sz="1800" dirty="0">
                <a:latin typeface="標楷體" panose="03000509000000000000" pitchFamily="65" charset="-120"/>
                <a:ea typeface="標楷體" panose="03000509000000000000" pitchFamily="65" charset="-120"/>
              </a:rPr>
              <a:t>Local File Permissions</a:t>
            </a:r>
          </a:p>
          <a:p>
            <a:pPr lvl="1"/>
            <a:r>
              <a:rPr lang="zh-TW" altLang="en-US" sz="1800" b="1" dirty="0">
                <a:latin typeface="標楷體" panose="03000509000000000000" pitchFamily="65" charset="-120"/>
                <a:ea typeface="標楷體" panose="03000509000000000000" pitchFamily="65" charset="-120"/>
              </a:rPr>
              <a:t>射頻屏蔽</a:t>
            </a:r>
            <a:r>
              <a:rPr lang="en-US" altLang="zh-TW" sz="1800" dirty="0">
                <a:latin typeface="標楷體" panose="03000509000000000000" pitchFamily="65" charset="-120"/>
                <a:ea typeface="標楷體" panose="03000509000000000000" pitchFamily="65" charset="-120"/>
              </a:rPr>
              <a:t>RF Shielding</a:t>
            </a:r>
          </a:p>
          <a:p>
            <a:pPr lvl="1"/>
            <a:r>
              <a:rPr lang="zh-TW" altLang="en-US" sz="1800" dirty="0">
                <a:latin typeface="標楷體" panose="03000509000000000000" pitchFamily="65" charset="-120"/>
                <a:ea typeface="標楷體" panose="03000509000000000000" pitchFamily="65" charset="-120"/>
              </a:rPr>
              <a:t>軟體更新</a:t>
            </a:r>
            <a:r>
              <a:rPr lang="en-US" altLang="zh-TW" sz="1800" dirty="0">
                <a:latin typeface="標楷體" panose="03000509000000000000" pitchFamily="65" charset="-120"/>
                <a:ea typeface="標楷體" panose="03000509000000000000" pitchFamily="65" charset="-120"/>
              </a:rPr>
              <a:t>Software Update</a:t>
            </a:r>
          </a:p>
          <a:p>
            <a:pPr lvl="1"/>
            <a:r>
              <a:rPr lang="zh-TW" altLang="en-US" sz="1800" b="1" dirty="0">
                <a:latin typeface="標楷體" panose="03000509000000000000" pitchFamily="65" charset="-120"/>
                <a:ea typeface="標楷體" panose="03000509000000000000" pitchFamily="65" charset="-120"/>
              </a:rPr>
              <a:t>系統配置權限</a:t>
            </a:r>
            <a:r>
              <a:rPr lang="en-US" altLang="zh-TW" sz="1800" dirty="0">
                <a:latin typeface="標楷體" panose="03000509000000000000" pitchFamily="65" charset="-120"/>
                <a:ea typeface="標楷體" panose="03000509000000000000" pitchFamily="65" charset="-120"/>
              </a:rPr>
              <a:t>System Configuration Permissions</a:t>
            </a:r>
          </a:p>
          <a:p>
            <a:pPr lvl="1"/>
            <a:r>
              <a:rPr lang="en-US" altLang="zh-TW" sz="1800" b="1" dirty="0">
                <a:latin typeface="標楷體" panose="03000509000000000000" pitchFamily="65" charset="-120"/>
                <a:ea typeface="標楷體" panose="03000509000000000000" pitchFamily="65" charset="-120"/>
              </a:rPr>
              <a:t>TPM</a:t>
            </a:r>
            <a:r>
              <a:rPr lang="zh-TW" altLang="en-US" sz="1800" b="1" dirty="0">
                <a:latin typeface="標楷體" panose="03000509000000000000" pitchFamily="65" charset="-120"/>
                <a:ea typeface="標楷體" panose="03000509000000000000" pitchFamily="65" charset="-120"/>
              </a:rPr>
              <a:t>啟動完整性</a:t>
            </a:r>
            <a:r>
              <a:rPr lang="en-US" altLang="zh-TW" sz="1800" dirty="0">
                <a:latin typeface="標楷體" panose="03000509000000000000" pitchFamily="65" charset="-120"/>
                <a:ea typeface="標楷體" panose="03000509000000000000" pitchFamily="65" charset="-120"/>
              </a:rPr>
              <a:t>TPM Boot Integrity</a:t>
            </a:r>
            <a:endParaRPr lang="zh-TW" altLang="en-US" sz="1800" dirty="0">
              <a:latin typeface="標楷體" panose="03000509000000000000" pitchFamily="65" charset="-120"/>
              <a:ea typeface="標楷體" panose="03000509000000000000" pitchFamily="65" charset="-120"/>
            </a:endParaRPr>
          </a:p>
        </p:txBody>
      </p:sp>
      <p:sp>
        <p:nvSpPr>
          <p:cNvPr id="4" name="矩形 3"/>
          <p:cNvSpPr/>
          <p:nvPr/>
        </p:nvSpPr>
        <p:spPr>
          <a:xfrm>
            <a:off x="9340888" y="3171606"/>
            <a:ext cx="2377574" cy="369332"/>
          </a:xfrm>
          <a:prstGeom prst="rect">
            <a:avLst/>
          </a:prstGeom>
        </p:spPr>
        <p:txBody>
          <a:bodyPr wrap="none">
            <a:spAutoFit/>
          </a:bodyPr>
          <a:lstStyle/>
          <a:p>
            <a:r>
              <a:rPr lang="zh-TW" altLang="en-US" dirty="0">
                <a:latin typeface="標楷體" panose="03000509000000000000" pitchFamily="65" charset="-120"/>
                <a:ea typeface="標楷體" panose="03000509000000000000" pitchFamily="65" charset="-120"/>
              </a:rPr>
              <a:t>如何強化</a:t>
            </a:r>
            <a:r>
              <a:rPr lang="en-US" altLang="zh-TW" dirty="0">
                <a:latin typeface="標楷體" panose="03000509000000000000" pitchFamily="65" charset="-120"/>
                <a:ea typeface="標楷體" panose="03000509000000000000" pitchFamily="65" charset="-120"/>
              </a:rPr>
              <a:t>WINDOWS</a:t>
            </a:r>
            <a:r>
              <a:rPr lang="zh-TW" altLang="en-US" dirty="0">
                <a:latin typeface="標楷體" panose="03000509000000000000" pitchFamily="65" charset="-120"/>
                <a:ea typeface="標楷體" panose="03000509000000000000" pitchFamily="65" charset="-120"/>
              </a:rPr>
              <a:t>安全</a:t>
            </a:r>
            <a:endParaRPr lang="en-US" altLang="zh-TW" dirty="0">
              <a:latin typeface="標楷體" panose="03000509000000000000" pitchFamily="65" charset="-120"/>
              <a:ea typeface="標楷體" panose="03000509000000000000" pitchFamily="65" charset="-120"/>
            </a:endParaRPr>
          </a:p>
        </p:txBody>
      </p:sp>
      <p:pic>
        <p:nvPicPr>
          <p:cNvPr id="6" name="圖片 5"/>
          <p:cNvPicPr>
            <a:picLocks noChangeAspect="1"/>
          </p:cNvPicPr>
          <p:nvPr/>
        </p:nvPicPr>
        <p:blipFill>
          <a:blip r:embed="rId2"/>
          <a:stretch>
            <a:fillRect/>
          </a:stretch>
        </p:blipFill>
        <p:spPr>
          <a:xfrm>
            <a:off x="9791342" y="3540938"/>
            <a:ext cx="2000076" cy="2654306"/>
          </a:xfrm>
          <a:prstGeom prst="rect">
            <a:avLst/>
          </a:prstGeom>
        </p:spPr>
      </p:pic>
    </p:spTree>
    <p:extLst>
      <p:ext uri="{BB962C8B-B14F-4D97-AF65-F5344CB8AC3E}">
        <p14:creationId xmlns:p14="http://schemas.microsoft.com/office/powerpoint/2010/main" val="3038101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6983" y="461697"/>
            <a:ext cx="9330103" cy="1078461"/>
          </a:xfrm>
        </p:spPr>
        <p:txBody>
          <a:bodyPr>
            <a:normAutofit fontScale="90000"/>
          </a:bodyPr>
          <a:lstStyle/>
          <a:p>
            <a:r>
              <a:rPr lang="en-US" altLang="zh-TW" sz="2800" dirty="0">
                <a:latin typeface="標楷體" panose="03000509000000000000" pitchFamily="65" charset="-120"/>
                <a:ea typeface="標楷體" panose="03000509000000000000" pitchFamily="65" charset="-120"/>
              </a:rPr>
              <a:t>1.</a:t>
            </a:r>
            <a:r>
              <a:rPr lang="zh-TW" altLang="en-US" sz="2800" dirty="0">
                <a:latin typeface="標楷體" panose="03000509000000000000" pitchFamily="65" charset="-120"/>
                <a:ea typeface="標楷體" panose="03000509000000000000" pitchFamily="65" charset="-120"/>
              </a:rPr>
              <a:t>應用程式強化</a:t>
            </a:r>
            <a:r>
              <a:rPr lang="en-US" altLang="zh-TW" sz="2800" dirty="0">
                <a:latin typeface="標楷體" panose="03000509000000000000" pitchFamily="65" charset="-120"/>
                <a:ea typeface="標楷體" panose="03000509000000000000" pitchFamily="65" charset="-120"/>
              </a:rPr>
              <a:t>Application Hardening</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應用配置強化</a:t>
            </a:r>
            <a:r>
              <a:rPr lang="en-US" altLang="zh-TW" sz="2800" dirty="0">
                <a:latin typeface="標楷體" panose="03000509000000000000" pitchFamily="65" charset="-120"/>
                <a:ea typeface="標楷體" panose="03000509000000000000" pitchFamily="65" charset="-120"/>
              </a:rPr>
              <a:t>Application Configuration Hardening</a:t>
            </a:r>
            <a:br>
              <a:rPr lang="en-US" altLang="zh-TW" sz="2800" dirty="0">
                <a:latin typeface="標楷體" panose="03000509000000000000" pitchFamily="65" charset="-120"/>
                <a:ea typeface="標楷體" panose="03000509000000000000" pitchFamily="65" charset="-120"/>
              </a:rPr>
            </a:br>
            <a:endParaRPr lang="en-US" altLang="zh-TW" sz="28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1766983" y="1661160"/>
            <a:ext cx="8962027" cy="3606583"/>
          </a:xfrm>
        </p:spPr>
        <p:txBody>
          <a:bodyPr>
            <a:noAutofit/>
          </a:bodyPr>
          <a:lstStyle/>
          <a:p>
            <a:pPr marL="0" indent="0">
              <a:buNone/>
            </a:pPr>
            <a:r>
              <a:rPr lang="zh-TW" altLang="en-US" sz="2000" spc="100" dirty="0">
                <a:latin typeface="標楷體" panose="03000509000000000000" pitchFamily="65" charset="-120"/>
                <a:ea typeface="標楷體" panose="03000509000000000000" pitchFamily="65" charset="-120"/>
              </a:rPr>
              <a:t>定義</a:t>
            </a:r>
          </a:p>
          <a:p>
            <a:pPr marL="0" indent="0">
              <a:buNone/>
            </a:pPr>
            <a:r>
              <a:rPr lang="zh-TW" altLang="en-US" sz="2000" spc="100" dirty="0">
                <a:latin typeface="標楷體" panose="03000509000000000000" pitchFamily="65" charset="-120"/>
                <a:ea typeface="標楷體" panose="03000509000000000000" pitchFamily="65" charset="-120"/>
              </a:rPr>
              <a:t>修改應用程式的配置以減少其攻擊面。</a:t>
            </a:r>
          </a:p>
          <a:p>
            <a:pPr marL="0" indent="0">
              <a:buNone/>
            </a:pPr>
            <a:endParaRPr lang="zh-TW" altLang="en-US" sz="2000" spc="100" dirty="0">
              <a:latin typeface="標楷體" panose="03000509000000000000" pitchFamily="65" charset="-120"/>
              <a:ea typeface="標楷體" panose="03000509000000000000" pitchFamily="65" charset="-120"/>
            </a:endParaRPr>
          </a:p>
          <a:p>
            <a:pPr marL="0" indent="0">
              <a:buNone/>
            </a:pPr>
            <a:r>
              <a:rPr lang="zh-TW" altLang="en-US" sz="2000" spc="100" dirty="0">
                <a:latin typeface="標楷體" panose="03000509000000000000" pitchFamily="65" charset="-120"/>
                <a:ea typeface="標楷體" panose="03000509000000000000" pitchFamily="65" charset="-120"/>
              </a:rPr>
              <a:t>運作</a:t>
            </a:r>
          </a:p>
          <a:p>
            <a:pPr marL="0" indent="0">
              <a:buNone/>
            </a:pPr>
            <a:r>
              <a:rPr lang="zh-TW" altLang="en-US" sz="2000" spc="100" dirty="0">
                <a:latin typeface="標楷體" panose="03000509000000000000" pitchFamily="65" charset="-120"/>
                <a:ea typeface="標楷體" panose="03000509000000000000" pitchFamily="65" charset="-120"/>
              </a:rPr>
              <a:t>可以配置應用程式配置設定來限制應用程式的權限或停用某些易受攻擊的應用程式功能。</a:t>
            </a:r>
          </a:p>
          <a:p>
            <a:pPr marL="0" indent="0">
              <a:buNone/>
            </a:pPr>
            <a:endParaRPr lang="zh-TW" altLang="en-US" sz="2000" spc="100" dirty="0">
              <a:latin typeface="標楷體" panose="03000509000000000000" pitchFamily="65" charset="-120"/>
              <a:ea typeface="標楷體" panose="03000509000000000000" pitchFamily="65" charset="-120"/>
            </a:endParaRPr>
          </a:p>
          <a:p>
            <a:pPr marL="0" indent="0">
              <a:buNone/>
            </a:pPr>
            <a:r>
              <a:rPr lang="zh-TW" altLang="en-US" sz="2000" spc="100" dirty="0">
                <a:latin typeface="標楷體" panose="03000509000000000000" pitchFamily="65" charset="-120"/>
                <a:ea typeface="標楷體" panose="03000509000000000000" pitchFamily="65" charset="-120"/>
              </a:rPr>
              <a:t>強化應用程式的配置不僅涉及分析應用程序，還涉及分析應用程式運行的環境中的潛在漏洞。</a:t>
            </a:r>
          </a:p>
        </p:txBody>
      </p:sp>
      <p:pic>
        <p:nvPicPr>
          <p:cNvPr id="6" name="圖片 5"/>
          <p:cNvPicPr>
            <a:picLocks noChangeAspect="1"/>
          </p:cNvPicPr>
          <p:nvPr/>
        </p:nvPicPr>
        <p:blipFill>
          <a:blip r:embed="rId2"/>
          <a:stretch>
            <a:fillRect/>
          </a:stretch>
        </p:blipFill>
        <p:spPr>
          <a:xfrm>
            <a:off x="2927575" y="5388745"/>
            <a:ext cx="8791701" cy="1241381"/>
          </a:xfrm>
          <a:prstGeom prst="rect">
            <a:avLst/>
          </a:prstGeom>
        </p:spPr>
      </p:pic>
    </p:spTree>
    <p:extLst>
      <p:ext uri="{BB962C8B-B14F-4D97-AF65-F5344CB8AC3E}">
        <p14:creationId xmlns:p14="http://schemas.microsoft.com/office/powerpoint/2010/main" val="34914779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59948" y="372920"/>
            <a:ext cx="6320572" cy="1078461"/>
          </a:xfrm>
        </p:spPr>
        <p:txBody>
          <a:bodyPr>
            <a:normAutofit/>
          </a:bodyPr>
          <a:lstStyle/>
          <a:p>
            <a:r>
              <a:rPr lang="en-US" altLang="zh-TW" sz="2800" dirty="0">
                <a:latin typeface="標楷體" panose="03000509000000000000" pitchFamily="65" charset="-120"/>
                <a:ea typeface="標楷體" panose="03000509000000000000" pitchFamily="65" charset="-120"/>
              </a:rPr>
              <a:t>2.</a:t>
            </a:r>
            <a:r>
              <a:rPr lang="zh-TW" altLang="en-US" sz="2800" dirty="0">
                <a:latin typeface="標楷體" panose="03000509000000000000" pitchFamily="65" charset="-120"/>
                <a:ea typeface="標楷體" panose="03000509000000000000" pitchFamily="65" charset="-120"/>
              </a:rPr>
              <a:t>憑證強化</a:t>
            </a:r>
            <a:r>
              <a:rPr lang="en-US" altLang="zh-TW" sz="2800" dirty="0">
                <a:latin typeface="標楷體" panose="03000509000000000000" pitchFamily="65" charset="-120"/>
                <a:ea typeface="標楷體" panose="03000509000000000000" pitchFamily="65" charset="-120"/>
              </a:rPr>
              <a:t>(Credential Hardening)|</a:t>
            </a:r>
            <a:r>
              <a:rPr lang="zh-TW" altLang="en-US" sz="2800" dirty="0">
                <a:latin typeface="標楷體" panose="03000509000000000000" pitchFamily="65" charset="-120"/>
                <a:ea typeface="標楷體" panose="03000509000000000000" pitchFamily="65" charset="-120"/>
              </a:rPr>
              <a:t>憑證輪換 </a:t>
            </a:r>
            <a:r>
              <a:rPr lang="en-US" altLang="zh-TW" sz="2800" dirty="0">
                <a:latin typeface="標楷體" panose="03000509000000000000" pitchFamily="65" charset="-120"/>
                <a:ea typeface="標楷體" panose="03000509000000000000" pitchFamily="65" charset="-120"/>
              </a:rPr>
              <a:t>(Credential Rotation)</a:t>
            </a:r>
          </a:p>
        </p:txBody>
      </p:sp>
      <p:sp>
        <p:nvSpPr>
          <p:cNvPr id="3" name="內容版面配置區 2"/>
          <p:cNvSpPr>
            <a:spLocks noGrp="1"/>
          </p:cNvSpPr>
          <p:nvPr>
            <p:ph idx="1"/>
          </p:nvPr>
        </p:nvSpPr>
        <p:spPr>
          <a:xfrm>
            <a:off x="1517937" y="1231747"/>
            <a:ext cx="10387018" cy="4361185"/>
          </a:xfrm>
        </p:spPr>
        <p:txBody>
          <a:bodyPr>
            <a:noAutofit/>
          </a:bodyPr>
          <a:lstStyle/>
          <a:p>
            <a:pPr marL="0" indent="0">
              <a:buNone/>
            </a:pPr>
            <a:r>
              <a:rPr lang="zh-TW" altLang="en-US" spc="100" dirty="0">
                <a:latin typeface="標楷體" panose="03000509000000000000" pitchFamily="65" charset="-120"/>
                <a:ea typeface="標楷體" panose="03000509000000000000" pitchFamily="65" charset="-120"/>
              </a:rPr>
              <a:t>定義</a:t>
            </a:r>
          </a:p>
          <a:p>
            <a:pPr marL="0" indent="0">
              <a:buNone/>
            </a:pPr>
            <a:r>
              <a:rPr lang="zh-TW" altLang="en-US" spc="100" dirty="0">
                <a:latin typeface="標楷體" panose="03000509000000000000" pitchFamily="65" charset="-120"/>
                <a:ea typeface="標楷體" panose="03000509000000000000" pitchFamily="65" charset="-120"/>
              </a:rPr>
              <a:t>使一組現有憑證過期並重新頒發一組新的有效憑證</a:t>
            </a:r>
          </a:p>
          <a:p>
            <a:pPr marL="0" indent="0">
              <a:buNone/>
            </a:pPr>
            <a:endParaRPr lang="zh-TW" altLang="en-US" spc="100" dirty="0">
              <a:latin typeface="標楷體" panose="03000509000000000000" pitchFamily="65" charset="-120"/>
              <a:ea typeface="標楷體" panose="03000509000000000000" pitchFamily="65" charset="-120"/>
            </a:endParaRPr>
          </a:p>
          <a:p>
            <a:pPr marL="0" indent="0">
              <a:buNone/>
            </a:pPr>
            <a:r>
              <a:rPr lang="zh-TW" altLang="en-US" spc="100" dirty="0">
                <a:latin typeface="標楷體" panose="03000509000000000000" pitchFamily="65" charset="-120"/>
                <a:ea typeface="標楷體" panose="03000509000000000000" pitchFamily="65" charset="-120"/>
              </a:rPr>
              <a:t>運作</a:t>
            </a:r>
          </a:p>
          <a:p>
            <a:pPr marL="0" indent="0">
              <a:buNone/>
            </a:pPr>
            <a:r>
              <a:rPr lang="zh-TW" altLang="en-US" spc="100" dirty="0">
                <a:latin typeface="標楷體" panose="03000509000000000000" pitchFamily="65" charset="-120"/>
                <a:ea typeface="標楷體" panose="03000509000000000000" pitchFamily="65" charset="-120"/>
              </a:rPr>
              <a:t>具有企業帳戶管理原則的管理伺服器提供變更或重設帳戶密碼的功能。一些組織定期輪換憑證以限制憑證被盜的風險。</a:t>
            </a:r>
          </a:p>
          <a:p>
            <a:pPr marL="0" indent="0">
              <a:buNone/>
            </a:pPr>
            <a:endParaRPr lang="zh-TW" altLang="en-US" spc="100" dirty="0">
              <a:latin typeface="標楷體" panose="03000509000000000000" pitchFamily="65" charset="-120"/>
              <a:ea typeface="標楷體" panose="03000509000000000000" pitchFamily="65" charset="-120"/>
            </a:endParaRPr>
          </a:p>
          <a:p>
            <a:pPr marL="0" indent="0">
              <a:buNone/>
            </a:pPr>
            <a:r>
              <a:rPr lang="zh-TW" altLang="en-US" spc="100" dirty="0">
                <a:latin typeface="標楷體" panose="03000509000000000000" pitchFamily="65" charset="-120"/>
                <a:ea typeface="標楷體" panose="03000509000000000000" pitchFamily="65" charset="-120"/>
              </a:rPr>
              <a:t>注意事項</a:t>
            </a:r>
          </a:p>
          <a:p>
            <a:pPr marL="0" indent="0">
              <a:buNone/>
            </a:pPr>
            <a:r>
              <a:rPr lang="zh-TW" altLang="en-US" spc="100" dirty="0">
                <a:latin typeface="標楷體" panose="03000509000000000000" pitchFamily="65" charset="-120"/>
                <a:ea typeface="標楷體" panose="03000509000000000000" pitchFamily="65" charset="-120"/>
              </a:rPr>
              <a:t>在回應事件時，應考慮危害的嚴重性，以確定應重新產生哪些帳戶的哪些憑證</a:t>
            </a:r>
          </a:p>
          <a:p>
            <a:pPr marL="0" indent="0">
              <a:buNone/>
            </a:pPr>
            <a:r>
              <a:rPr lang="zh-TW" altLang="en-US" spc="100" dirty="0">
                <a:latin typeface="標楷體" panose="03000509000000000000" pitchFamily="65" charset="-120"/>
                <a:ea typeface="標楷體" panose="03000509000000000000" pitchFamily="65" charset="-120"/>
              </a:rPr>
              <a:t>如果定期主動輪換憑證，則應考慮幾個因素來確定頻率。還引入了一些風險，包括鼓勵員工創建弱密碼和不良儲存實踐，並對正確追蹤提出了挑戰。</a:t>
            </a:r>
          </a:p>
        </p:txBody>
      </p:sp>
      <p:pic>
        <p:nvPicPr>
          <p:cNvPr id="5" name="圖片 4"/>
          <p:cNvPicPr>
            <a:picLocks noChangeAspect="1"/>
          </p:cNvPicPr>
          <p:nvPr/>
        </p:nvPicPr>
        <p:blipFill>
          <a:blip r:embed="rId2"/>
          <a:stretch>
            <a:fillRect/>
          </a:stretch>
        </p:blipFill>
        <p:spPr>
          <a:xfrm>
            <a:off x="3593203" y="5513033"/>
            <a:ext cx="6593798" cy="1173129"/>
          </a:xfrm>
          <a:prstGeom prst="rect">
            <a:avLst/>
          </a:prstGeom>
        </p:spPr>
      </p:pic>
    </p:spTree>
    <p:extLst>
      <p:ext uri="{BB962C8B-B14F-4D97-AF65-F5344CB8AC3E}">
        <p14:creationId xmlns:p14="http://schemas.microsoft.com/office/powerpoint/2010/main" val="391925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6984" y="461697"/>
            <a:ext cx="7579502" cy="1078461"/>
          </a:xfrm>
        </p:spPr>
        <p:txBody>
          <a:bodyPr>
            <a:normAutofit/>
          </a:bodyPr>
          <a:lstStyle/>
          <a:p>
            <a:r>
              <a:rPr lang="en-US" altLang="zh-TW" sz="2800" dirty="0">
                <a:latin typeface="標楷體" panose="03000509000000000000" pitchFamily="65" charset="-120"/>
                <a:ea typeface="標楷體" panose="03000509000000000000" pitchFamily="65" charset="-120"/>
              </a:rPr>
              <a:t>3.</a:t>
            </a:r>
            <a:r>
              <a:rPr lang="zh-TW" altLang="en-US" sz="2800" dirty="0">
                <a:latin typeface="標楷體" panose="03000509000000000000" pitchFamily="65" charset="-120"/>
                <a:ea typeface="標楷體" panose="03000509000000000000" pitchFamily="65" charset="-120"/>
              </a:rPr>
              <a:t>訊息強化</a:t>
            </a:r>
            <a:r>
              <a:rPr lang="en-US" altLang="zh-TW" sz="2800" dirty="0">
                <a:latin typeface="標楷體" panose="03000509000000000000" pitchFamily="65" charset="-120"/>
                <a:ea typeface="標楷體" panose="03000509000000000000" pitchFamily="65" charset="-120"/>
              </a:rPr>
              <a:t>Message Hardening</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訊息認證</a:t>
            </a:r>
            <a:r>
              <a:rPr lang="en-US" altLang="zh-TW" sz="2800" dirty="0">
                <a:latin typeface="標楷體" panose="03000509000000000000" pitchFamily="65" charset="-120"/>
                <a:ea typeface="標楷體" panose="03000509000000000000" pitchFamily="65" charset="-120"/>
              </a:rPr>
              <a:t>(Message Authentication)</a:t>
            </a:r>
          </a:p>
        </p:txBody>
      </p:sp>
      <p:sp>
        <p:nvSpPr>
          <p:cNvPr id="3" name="內容版面配置區 2"/>
          <p:cNvSpPr>
            <a:spLocks noGrp="1"/>
          </p:cNvSpPr>
          <p:nvPr>
            <p:ph idx="1"/>
          </p:nvPr>
        </p:nvSpPr>
        <p:spPr>
          <a:xfrm>
            <a:off x="1555212" y="1540158"/>
            <a:ext cx="10387624" cy="3997201"/>
          </a:xfrm>
        </p:spPr>
        <p:txBody>
          <a:bodyPr>
            <a:noAutofit/>
          </a:bodyPr>
          <a:lstStyle/>
          <a:p>
            <a:pPr marL="0" indent="0">
              <a:buNone/>
            </a:pPr>
            <a:r>
              <a:rPr lang="zh-TW" altLang="en-US" sz="1400" dirty="0">
                <a:latin typeface="標楷體" panose="03000509000000000000" pitchFamily="65" charset="-120"/>
                <a:ea typeface="標楷體" panose="03000509000000000000" pitchFamily="65" charset="-120"/>
              </a:rPr>
              <a:t>定義</a:t>
            </a:r>
            <a:endParaRPr lang="zh-TW" altLang="en-US" sz="1400" spc="100" dirty="0">
              <a:latin typeface="標楷體" panose="03000509000000000000" pitchFamily="65" charset="-120"/>
              <a:ea typeface="標楷體" panose="03000509000000000000" pitchFamily="65" charset="-120"/>
            </a:endParaRPr>
          </a:p>
          <a:p>
            <a:pPr marL="0" indent="0">
              <a:buNone/>
            </a:pPr>
            <a:r>
              <a:rPr lang="zh-TW" altLang="en-US" sz="1400" spc="100" dirty="0">
                <a:latin typeface="標楷體" panose="03000509000000000000" pitchFamily="65" charset="-120"/>
                <a:ea typeface="標楷體" panose="03000509000000000000" pitchFamily="65" charset="-120"/>
              </a:rPr>
              <a:t>使用加密金鑰加密訊息正文。</a:t>
            </a:r>
          </a:p>
          <a:p>
            <a:pPr marL="0" indent="0">
              <a:buNone/>
            </a:pPr>
            <a:r>
              <a:rPr lang="zh-TW" altLang="en-US" sz="1400" spc="100" dirty="0">
                <a:latin typeface="標楷體" panose="03000509000000000000" pitchFamily="65" charset="-120"/>
                <a:ea typeface="標楷體" panose="03000509000000000000" pitchFamily="65" charset="-120"/>
              </a:rPr>
              <a:t>運作</a:t>
            </a:r>
          </a:p>
          <a:p>
            <a:pPr marL="0" indent="0">
              <a:buNone/>
            </a:pPr>
            <a:r>
              <a:rPr lang="zh-TW" altLang="en-US" sz="1400" spc="100" dirty="0">
                <a:latin typeface="標楷體" panose="03000509000000000000" pitchFamily="65" charset="-120"/>
                <a:ea typeface="標楷體" panose="03000509000000000000" pitchFamily="65" charset="-120"/>
              </a:rPr>
              <a:t>非對稱密碼學</a:t>
            </a:r>
          </a:p>
          <a:p>
            <a:pPr marL="0" indent="0">
              <a:buNone/>
            </a:pPr>
            <a:r>
              <a:rPr lang="zh-TW" altLang="en-US" sz="1400" spc="100" dirty="0">
                <a:latin typeface="標楷體" panose="03000509000000000000" pitchFamily="65" charset="-120"/>
                <a:ea typeface="標楷體" panose="03000509000000000000" pitchFamily="65" charset="-120"/>
              </a:rPr>
              <a:t>非對稱加密通常使用基於 </a:t>
            </a:r>
            <a:r>
              <a:rPr lang="en-US" altLang="zh-TW" sz="1400" spc="100" dirty="0">
                <a:latin typeface="標楷體" panose="03000509000000000000" pitchFamily="65" charset="-120"/>
                <a:ea typeface="標楷體" panose="03000509000000000000" pitchFamily="65" charset="-120"/>
              </a:rPr>
              <a:t>X.509 </a:t>
            </a:r>
            <a:r>
              <a:rPr lang="zh-TW" altLang="en-US" sz="1400" spc="100" dirty="0">
                <a:latin typeface="標楷體" panose="03000509000000000000" pitchFamily="65" charset="-120"/>
                <a:ea typeface="標楷體" panose="03000509000000000000" pitchFamily="65" charset="-120"/>
              </a:rPr>
              <a:t>標準的公鑰和私鑰憑證來完成。寄件者使用收件者的公鑰對訊息進行加密，而收據則使用其私鑰對訊息進行解密。可用於實現訊息加密的標準包括</a:t>
            </a:r>
            <a:r>
              <a:rPr lang="en-US" altLang="zh-TW" sz="1400" spc="100" dirty="0">
                <a:latin typeface="標楷體" panose="03000509000000000000" pitchFamily="65" charset="-120"/>
                <a:ea typeface="標楷體" panose="03000509000000000000" pitchFamily="65" charset="-120"/>
              </a:rPr>
              <a:t>S/MIME</a:t>
            </a:r>
            <a:r>
              <a:rPr lang="zh-TW" altLang="en-US" sz="1400" spc="100" dirty="0">
                <a:latin typeface="標楷體" panose="03000509000000000000" pitchFamily="65" charset="-120"/>
                <a:ea typeface="標楷體" panose="03000509000000000000" pitchFamily="65" charset="-120"/>
              </a:rPr>
              <a:t>（安全</a:t>
            </a:r>
            <a:r>
              <a:rPr lang="en-US" altLang="zh-TW" sz="1400" spc="100" dirty="0">
                <a:latin typeface="標楷體" panose="03000509000000000000" pitchFamily="65" charset="-120"/>
                <a:ea typeface="標楷體" panose="03000509000000000000" pitchFamily="65" charset="-120"/>
              </a:rPr>
              <a:t>/</a:t>
            </a:r>
            <a:r>
              <a:rPr lang="zh-TW" altLang="en-US" sz="1400" spc="100" dirty="0">
                <a:latin typeface="標楷體" panose="03000509000000000000" pitchFamily="65" charset="-120"/>
                <a:ea typeface="標楷體" panose="03000509000000000000" pitchFamily="65" charset="-120"/>
              </a:rPr>
              <a:t>多用途互聯網郵件擴充）和</a:t>
            </a:r>
            <a:r>
              <a:rPr lang="en-US" altLang="zh-TW" sz="1400" spc="100" dirty="0">
                <a:latin typeface="標楷體" panose="03000509000000000000" pitchFamily="65" charset="-120"/>
                <a:ea typeface="標楷體" panose="03000509000000000000" pitchFamily="65" charset="-120"/>
              </a:rPr>
              <a:t>PGP</a:t>
            </a:r>
            <a:r>
              <a:rPr lang="zh-TW" altLang="en-US" sz="1400" spc="100" dirty="0">
                <a:latin typeface="標楷體" panose="03000509000000000000" pitchFamily="65" charset="-120"/>
                <a:ea typeface="標楷體" panose="03000509000000000000" pitchFamily="65" charset="-120"/>
              </a:rPr>
              <a:t>。</a:t>
            </a:r>
          </a:p>
          <a:p>
            <a:pPr marL="0" indent="0">
              <a:buNone/>
            </a:pPr>
            <a:endParaRPr lang="zh-TW" altLang="en-US" sz="1400" spc="100" dirty="0">
              <a:latin typeface="標楷體" panose="03000509000000000000" pitchFamily="65" charset="-120"/>
              <a:ea typeface="標楷體" panose="03000509000000000000" pitchFamily="65" charset="-120"/>
            </a:endParaRPr>
          </a:p>
          <a:p>
            <a:pPr marL="0" indent="0">
              <a:buNone/>
            </a:pPr>
            <a:r>
              <a:rPr lang="zh-TW" altLang="en-US" sz="1400" spc="100" dirty="0">
                <a:latin typeface="標楷體" panose="03000509000000000000" pitchFamily="65" charset="-120"/>
                <a:ea typeface="標楷體" panose="03000509000000000000" pitchFamily="65" charset="-120"/>
              </a:rPr>
              <a:t>對稱密碼學</a:t>
            </a:r>
          </a:p>
          <a:p>
            <a:pPr marL="0" indent="0">
              <a:buNone/>
            </a:pPr>
            <a:r>
              <a:rPr lang="zh-TW" altLang="en-US" sz="1400" spc="100" dirty="0">
                <a:latin typeface="標楷體" panose="03000509000000000000" pitchFamily="65" charset="-120"/>
                <a:ea typeface="標楷體" panose="03000509000000000000" pitchFamily="65" charset="-120"/>
              </a:rPr>
              <a:t>對稱加密發送者和接收者使用相同的金鑰來加密和解密訊息。諸如 </a:t>
            </a:r>
            <a:r>
              <a:rPr lang="en-US" altLang="zh-TW" sz="1400" spc="100" dirty="0" err="1">
                <a:latin typeface="標楷體" panose="03000509000000000000" pitchFamily="65" charset="-120"/>
                <a:ea typeface="標楷體" panose="03000509000000000000" pitchFamily="65" charset="-120"/>
              </a:rPr>
              <a:t>Diffie</a:t>
            </a:r>
            <a:r>
              <a:rPr lang="en-US" altLang="zh-TW" sz="1400" spc="100" dirty="0">
                <a:latin typeface="標楷體" panose="03000509000000000000" pitchFamily="65" charset="-120"/>
                <a:ea typeface="標楷體" panose="03000509000000000000" pitchFamily="65" charset="-120"/>
              </a:rPr>
              <a:t>-Hellman </a:t>
            </a:r>
            <a:r>
              <a:rPr lang="zh-TW" altLang="en-US" sz="1400" spc="100" dirty="0">
                <a:latin typeface="標楷體" panose="03000509000000000000" pitchFamily="65" charset="-120"/>
                <a:ea typeface="標楷體" panose="03000509000000000000" pitchFamily="65" charset="-120"/>
              </a:rPr>
              <a:t>之類的非對稱金鑰交換協定可用於與接收者共用加密金鑰。</a:t>
            </a:r>
          </a:p>
          <a:p>
            <a:pPr marL="0" indent="0">
              <a:buNone/>
            </a:pPr>
            <a:endParaRPr lang="zh-TW" altLang="en-US" sz="1400" spc="100" dirty="0">
              <a:latin typeface="標楷體" panose="03000509000000000000" pitchFamily="65" charset="-120"/>
              <a:ea typeface="標楷體" panose="03000509000000000000" pitchFamily="65" charset="-120"/>
            </a:endParaRPr>
          </a:p>
          <a:p>
            <a:pPr marL="0" indent="0">
              <a:buNone/>
            </a:pPr>
            <a:r>
              <a:rPr lang="zh-TW" altLang="en-US" sz="1400" spc="100" dirty="0">
                <a:latin typeface="標楷體" panose="03000509000000000000" pitchFamily="65" charset="-120"/>
                <a:ea typeface="標楷體" panose="03000509000000000000" pitchFamily="65" charset="-120"/>
              </a:rPr>
              <a:t>注意事項</a:t>
            </a:r>
          </a:p>
          <a:p>
            <a:pPr marL="0" indent="0">
              <a:buNone/>
            </a:pPr>
            <a:r>
              <a:rPr lang="zh-TW" altLang="en-US" sz="1400" spc="100" dirty="0">
                <a:latin typeface="標楷體" panose="03000509000000000000" pitchFamily="65" charset="-120"/>
                <a:ea typeface="標楷體" panose="03000509000000000000" pitchFamily="65" charset="-120"/>
              </a:rPr>
              <a:t>每個信差用戶端（例如網路郵件、桌面用戶端、行動裝置）通常需要單獨的設定設定來啟用訊息加密。</a:t>
            </a:r>
          </a:p>
          <a:p>
            <a:pPr marL="0" indent="0">
              <a:buNone/>
            </a:pPr>
            <a:r>
              <a:rPr lang="zh-TW" altLang="en-US" sz="1400" spc="100" dirty="0">
                <a:latin typeface="標楷體" panose="03000509000000000000" pitchFamily="65" charset="-120"/>
                <a:ea typeface="標楷體" panose="03000509000000000000" pitchFamily="65" charset="-120"/>
              </a:rPr>
              <a:t>持續監控以確保私鑰不會洩露且憑證授權單位 </a:t>
            </a:r>
            <a:r>
              <a:rPr lang="en-US" altLang="zh-TW" sz="1400" spc="100" dirty="0">
                <a:latin typeface="標楷體" panose="03000509000000000000" pitchFamily="65" charset="-120"/>
                <a:ea typeface="標楷體" panose="03000509000000000000" pitchFamily="65" charset="-120"/>
              </a:rPr>
              <a:t>(CA) </a:t>
            </a:r>
            <a:r>
              <a:rPr lang="zh-TW" altLang="en-US" sz="1400" spc="100" dirty="0">
                <a:latin typeface="標楷體" panose="03000509000000000000" pitchFamily="65" charset="-120"/>
                <a:ea typeface="標楷體" panose="03000509000000000000" pitchFamily="65" charset="-120"/>
              </a:rPr>
              <a:t>受到信任。</a:t>
            </a:r>
          </a:p>
          <a:p>
            <a:pPr marL="0" indent="0">
              <a:buNone/>
            </a:pPr>
            <a:r>
              <a:rPr lang="zh-TW" altLang="en-US" sz="1400" spc="100" dirty="0">
                <a:latin typeface="標楷體" panose="03000509000000000000" pitchFamily="65" charset="-120"/>
                <a:ea typeface="標楷體" panose="03000509000000000000" pitchFamily="65" charset="-120"/>
              </a:rPr>
              <a:t>在多個裝置之間安全傳輸私鑰。</a:t>
            </a:r>
          </a:p>
        </p:txBody>
      </p:sp>
      <p:pic>
        <p:nvPicPr>
          <p:cNvPr id="5" name="圖片 4"/>
          <p:cNvPicPr>
            <a:picLocks noChangeAspect="1"/>
          </p:cNvPicPr>
          <p:nvPr/>
        </p:nvPicPr>
        <p:blipFill>
          <a:blip r:embed="rId2"/>
          <a:stretch>
            <a:fillRect/>
          </a:stretch>
        </p:blipFill>
        <p:spPr>
          <a:xfrm>
            <a:off x="5965793" y="1540158"/>
            <a:ext cx="5977043" cy="1075560"/>
          </a:xfrm>
          <a:prstGeom prst="rect">
            <a:avLst/>
          </a:prstGeom>
        </p:spPr>
      </p:pic>
    </p:spTree>
    <p:extLst>
      <p:ext uri="{BB962C8B-B14F-4D97-AF65-F5344CB8AC3E}">
        <p14:creationId xmlns:p14="http://schemas.microsoft.com/office/powerpoint/2010/main" val="3012569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701208385"/>
              </p:ext>
            </p:extLst>
          </p:nvPr>
        </p:nvGraphicFramePr>
        <p:xfrm>
          <a:off x="462116" y="117988"/>
          <a:ext cx="11476706" cy="6630997"/>
        </p:xfrm>
        <a:graphic>
          <a:graphicData uri="http://schemas.openxmlformats.org/drawingml/2006/table">
            <a:tbl>
              <a:tblPr/>
              <a:tblGrid>
                <a:gridCol w="6008023">
                  <a:extLst>
                    <a:ext uri="{9D8B030D-6E8A-4147-A177-3AD203B41FA5}">
                      <a16:colId xmlns:a16="http://schemas.microsoft.com/office/drawing/2014/main" val="1428868272"/>
                    </a:ext>
                  </a:extLst>
                </a:gridCol>
                <a:gridCol w="5468683">
                  <a:extLst>
                    <a:ext uri="{9D8B030D-6E8A-4147-A177-3AD203B41FA5}">
                      <a16:colId xmlns:a16="http://schemas.microsoft.com/office/drawing/2014/main" val="865195493"/>
                    </a:ext>
                  </a:extLst>
                </a:gridCol>
              </a:tblGrid>
              <a:tr h="364808">
                <a:tc>
                  <a:txBody>
                    <a:bodyPr/>
                    <a:lstStyle/>
                    <a:p>
                      <a:pPr algn="ctr" fontAlgn="ctr"/>
                      <a:r>
                        <a:rPr lang="zh-TW" altLang="en-US" sz="1200" b="1" dirty="0">
                          <a:solidFill>
                            <a:schemeClr val="bg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營運環境 </a:t>
                      </a:r>
                      <a:r>
                        <a:rPr lang="en-US" altLang="zh-TW" sz="1200" b="1" dirty="0">
                          <a:solidFill>
                            <a:schemeClr val="bg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Business Environment  (ID.BE)</a:t>
                      </a:r>
                      <a:r>
                        <a:rPr lang="en-US" sz="1200" b="1" i="0" u="none" strike="noStrike" dirty="0">
                          <a:solidFill>
                            <a:schemeClr val="bg1"/>
                          </a:solidFill>
                          <a:effectLst/>
                          <a:latin typeface="標楷體" panose="03000509000000000000" pitchFamily="65" charset="-120"/>
                          <a:ea typeface="標楷體" panose="03000509000000000000" pitchFamily="65" charset="-120"/>
                        </a:rPr>
                        <a:t>: </a:t>
                      </a:r>
                      <a:r>
                        <a:rPr lang="zh-TW" altLang="en-US" sz="1200" b="1" i="0" u="none" strike="noStrike" dirty="0">
                          <a:solidFill>
                            <a:schemeClr val="bg1"/>
                          </a:solidFill>
                          <a:effectLst/>
                          <a:latin typeface="標楷體" panose="03000509000000000000" pitchFamily="65" charset="-120"/>
                          <a:ea typeface="標楷體" panose="03000509000000000000" pitchFamily="65" charset="-120"/>
                        </a:rPr>
                        <a:t>  子項目</a:t>
                      </a:r>
                      <a:r>
                        <a:rPr lang="en-US" sz="1200" b="1" i="0" u="none" strike="noStrike" dirty="0">
                          <a:solidFill>
                            <a:schemeClr val="bg1"/>
                          </a:solidFill>
                          <a:effectLst/>
                          <a:latin typeface="標楷體" panose="03000509000000000000" pitchFamily="65" charset="-120"/>
                          <a:ea typeface="標楷體" panose="03000509000000000000" pitchFamily="65" charset="-120"/>
                        </a:rPr>
                        <a:t>Subcategory</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US" sz="1200" b="1" i="0" u="none" strike="noStrike" dirty="0">
                          <a:solidFill>
                            <a:srgbClr val="FFFFFF"/>
                          </a:solidFill>
                          <a:effectLst/>
                          <a:latin typeface="標楷體" panose="03000509000000000000" pitchFamily="65" charset="-120"/>
                          <a:ea typeface="標楷體" panose="03000509000000000000" pitchFamily="65" charset="-120"/>
                        </a:rPr>
                        <a:t>Informative References</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4163099732"/>
                  </a:ext>
                </a:extLst>
              </a:tr>
              <a:tr h="364808">
                <a:tc rowSpan="3">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ID.BE-1: The organization’s role in the supply chain is identified and communicated</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辨識並傳達組織在供應鏈中的角色</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100" b="0" i="0" u="none" strike="noStrike" dirty="0">
                          <a:solidFill>
                            <a:srgbClr val="000000"/>
                          </a:solidFill>
                          <a:effectLst/>
                          <a:latin typeface="標楷體" panose="03000509000000000000" pitchFamily="65" charset="-120"/>
                          <a:ea typeface="標楷體" panose="03000509000000000000" pitchFamily="65" charset="-120"/>
                        </a:rPr>
                        <a:t>APO08.01,</a:t>
                      </a:r>
                      <a:r>
                        <a:rPr lang="en-US" sz="1100" b="1" i="0" u="none" strike="noStrike" dirty="0">
                          <a:solidFill>
                            <a:srgbClr val="000000"/>
                          </a:solidFill>
                          <a:effectLst/>
                          <a:latin typeface="標楷體" panose="03000509000000000000" pitchFamily="65" charset="-120"/>
                          <a:ea typeface="標楷體" panose="03000509000000000000" pitchFamily="65" charset="-120"/>
                        </a:rPr>
                        <a:t> </a:t>
                      </a:r>
                      <a:r>
                        <a:rPr lang="en-US" sz="1100" b="0" i="0" u="none" strike="noStrike" dirty="0">
                          <a:solidFill>
                            <a:srgbClr val="000000"/>
                          </a:solidFill>
                          <a:effectLst/>
                          <a:latin typeface="標楷體" panose="03000509000000000000" pitchFamily="65" charset="-120"/>
                          <a:ea typeface="標楷體" panose="03000509000000000000" pitchFamily="65" charset="-120"/>
                        </a:rPr>
                        <a:t>APO08.04, APO08.05, APO10.03, APO10.04, APO10.05</a:t>
                      </a:r>
                      <a:endParaRPr lang="en-US" sz="11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3535228376"/>
                  </a:ext>
                </a:extLst>
              </a:tr>
              <a:tr h="364808">
                <a:tc vMerge="1">
                  <a:txBody>
                    <a:bodyPr/>
                    <a:lstStyle/>
                    <a:p>
                      <a:endParaRPr lang="zh-TW" altLang="en-US"/>
                    </a:p>
                  </a:txBody>
                  <a:tcPr/>
                </a:tc>
                <a:tc>
                  <a:txBody>
                    <a:bodyPr/>
                    <a:lstStyle/>
                    <a:p>
                      <a:pPr algn="l" fontAlgn="ctr"/>
                      <a:r>
                        <a:rPr lang="it-IT" sz="1100" b="1" i="0" u="none" strike="noStrike" dirty="0">
                          <a:solidFill>
                            <a:srgbClr val="FF0000"/>
                          </a:solidFill>
                          <a:effectLst/>
                          <a:latin typeface="標楷體" panose="03000509000000000000" pitchFamily="65" charset="-120"/>
                          <a:ea typeface="標楷體" panose="03000509000000000000" pitchFamily="65" charset="-120"/>
                        </a:rPr>
                        <a:t>·       ISO/IEC 27001:2013</a:t>
                      </a:r>
                      <a:r>
                        <a:rPr lang="it-IT" sz="1100" b="0" i="0" u="none" strike="noStrike" dirty="0">
                          <a:solidFill>
                            <a:srgbClr val="FF0000"/>
                          </a:solidFill>
                          <a:effectLst/>
                          <a:latin typeface="標楷體" panose="03000509000000000000" pitchFamily="65" charset="-120"/>
                          <a:ea typeface="標楷體" panose="03000509000000000000" pitchFamily="65" charset="-120"/>
                        </a:rPr>
                        <a:t> A.15.1.1, A.15.1.2, A.15.1.3, A.15.2.1, A.15.2.2</a:t>
                      </a:r>
                      <a:endParaRPr lang="it-IT" sz="1100" b="1" i="0" u="none" strike="noStrike" dirty="0">
                        <a:solidFill>
                          <a:srgbClr val="FF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98115662"/>
                  </a:ext>
                </a:extLst>
              </a:tr>
              <a:tr h="667576">
                <a:tc vMerge="1">
                  <a:txBody>
                    <a:bodyPr/>
                    <a:lstStyle/>
                    <a:p>
                      <a:endParaRPr lang="zh-TW" altLang="en-US"/>
                    </a:p>
                  </a:txBody>
                  <a:tcPr/>
                </a:tc>
                <a:tc>
                  <a:txBody>
                    <a:bodyPr/>
                    <a:lstStyle/>
                    <a:p>
                      <a:pPr algn="l" fontAlgn="ctr"/>
                      <a:r>
                        <a:rPr lang="nb-NO" sz="1100" b="1" i="0" u="none" strike="noStrike" dirty="0">
                          <a:solidFill>
                            <a:srgbClr val="000000"/>
                          </a:solidFill>
                          <a:effectLst/>
                          <a:latin typeface="標楷體" panose="03000509000000000000" pitchFamily="65" charset="-120"/>
                          <a:ea typeface="標楷體" panose="03000509000000000000" pitchFamily="65" charset="-120"/>
                        </a:rPr>
                        <a:t>·       NIST SP 800-53</a:t>
                      </a:r>
                      <a:r>
                        <a:rPr lang="nb-NO" sz="1100" b="0" i="0" u="none" strike="noStrike" dirty="0">
                          <a:solidFill>
                            <a:srgbClr val="000000"/>
                          </a:solidFill>
                          <a:effectLst/>
                          <a:latin typeface="標楷體" panose="03000509000000000000" pitchFamily="65" charset="-120"/>
                          <a:ea typeface="標楷體" panose="03000509000000000000" pitchFamily="65" charset="-120"/>
                        </a:rPr>
                        <a:t> </a:t>
                      </a:r>
                      <a:r>
                        <a:rPr lang="nb-NO" sz="1100" b="1" i="0" u="none" strike="noStrike" dirty="0">
                          <a:solidFill>
                            <a:srgbClr val="000000"/>
                          </a:solidFill>
                          <a:effectLst/>
                          <a:latin typeface="標楷體" panose="03000509000000000000" pitchFamily="65" charset="-120"/>
                          <a:ea typeface="標楷體" panose="03000509000000000000" pitchFamily="65" charset="-120"/>
                        </a:rPr>
                        <a:t>Rev. 4</a:t>
                      </a:r>
                      <a:r>
                        <a:rPr lang="nb-NO" sz="1100" b="0" i="0" u="none" strike="noStrike" dirty="0">
                          <a:solidFill>
                            <a:srgbClr val="000000"/>
                          </a:solidFill>
                          <a:effectLst/>
                          <a:latin typeface="標楷體" panose="03000509000000000000" pitchFamily="65" charset="-120"/>
                          <a:ea typeface="標楷體" panose="03000509000000000000" pitchFamily="65" charset="-120"/>
                        </a:rPr>
                        <a:t> CP-2, SA-12</a:t>
                      </a:r>
                      <a:endParaRPr lang="nb-NO" sz="11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118247"/>
                  </a:ext>
                </a:extLst>
              </a:tr>
              <a:tr h="364808">
                <a:tc rowSpan="3">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ID.BE-2: The organization’s place in critical infrastructure and its industry sector is identified and communicated</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確定並傳達組織在關鍵基礎設施及其產業部門中的地位</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COBIT 5 </a:t>
                      </a:r>
                      <a:r>
                        <a:rPr lang="en-US" sz="1100" b="0" i="0" u="none" strike="noStrike" dirty="0">
                          <a:solidFill>
                            <a:srgbClr val="000000"/>
                          </a:solidFill>
                          <a:effectLst/>
                          <a:latin typeface="標楷體" panose="03000509000000000000" pitchFamily="65" charset="-120"/>
                          <a:ea typeface="標楷體" panose="03000509000000000000" pitchFamily="65" charset="-120"/>
                        </a:rPr>
                        <a:t>APO02.06, APO03.01</a:t>
                      </a:r>
                      <a:endParaRPr lang="en-US" sz="11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438935527"/>
                  </a:ext>
                </a:extLst>
              </a:tr>
              <a:tr h="364808">
                <a:tc vMerge="1">
                  <a:txBody>
                    <a:bodyPr/>
                    <a:lstStyle/>
                    <a:p>
                      <a:endParaRPr lang="zh-TW" altLang="en-US"/>
                    </a:p>
                  </a:txBody>
                  <a:tcPr/>
                </a:tc>
                <a:tc>
                  <a:txBody>
                    <a:bodyPr/>
                    <a:lstStyle/>
                    <a:p>
                      <a:pPr algn="l" fontAlgn="ctr"/>
                      <a:r>
                        <a:rPr lang="it-IT" sz="1100" b="1" i="0" u="none" strike="noStrike" dirty="0">
                          <a:solidFill>
                            <a:srgbClr val="FF0000"/>
                          </a:solidFill>
                          <a:effectLst/>
                          <a:latin typeface="標楷體" panose="03000509000000000000" pitchFamily="65" charset="-120"/>
                          <a:ea typeface="標楷體" panose="03000509000000000000" pitchFamily="65" charset="-120"/>
                        </a:rPr>
                        <a:t>·       ISO/IEC 27001:2013 </a:t>
                      </a:r>
                      <a:r>
                        <a:rPr lang="it-IT" sz="1100" b="0" i="0" u="none" strike="noStrike" dirty="0">
                          <a:solidFill>
                            <a:srgbClr val="FF0000"/>
                          </a:solidFill>
                          <a:effectLst/>
                          <a:latin typeface="標楷體" panose="03000509000000000000" pitchFamily="65" charset="-120"/>
                          <a:ea typeface="標楷體" panose="03000509000000000000" pitchFamily="65" charset="-120"/>
                        </a:rPr>
                        <a:t>Clause 4.1</a:t>
                      </a:r>
                      <a:endParaRPr lang="it-IT" sz="1100" b="1" i="0" u="none" strike="noStrike" dirty="0">
                        <a:solidFill>
                          <a:srgbClr val="FF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871279199"/>
                  </a:ext>
                </a:extLst>
              </a:tr>
              <a:tr h="377755">
                <a:tc vMerge="1">
                  <a:txBody>
                    <a:bodyPr/>
                    <a:lstStyle/>
                    <a:p>
                      <a:endParaRPr lang="zh-TW" altLang="en-US"/>
                    </a:p>
                  </a:txBody>
                  <a:tcPr/>
                </a:tc>
                <a:tc>
                  <a:txBody>
                    <a:bodyPr/>
                    <a:lstStyle/>
                    <a:p>
                      <a:pPr algn="l" fontAlgn="ctr"/>
                      <a:r>
                        <a:rPr lang="en-US" sz="1100" b="1" i="0" u="none" strike="noStrike" dirty="0">
                          <a:solidFill>
                            <a:srgbClr val="000000"/>
                          </a:solidFill>
                          <a:effectLst/>
                          <a:latin typeface="標楷體" panose="03000509000000000000" pitchFamily="65" charset="-120"/>
                          <a:ea typeface="標楷體" panose="03000509000000000000" pitchFamily="65" charset="-120"/>
                        </a:rPr>
                        <a:t>·       NIST SP 800-53</a:t>
                      </a:r>
                      <a:r>
                        <a:rPr lang="en-US" sz="1100" b="0" i="0" u="none" strike="noStrike" dirty="0">
                          <a:solidFill>
                            <a:srgbClr val="000000"/>
                          </a:solidFill>
                          <a:effectLst/>
                          <a:latin typeface="標楷體" panose="03000509000000000000" pitchFamily="65" charset="-120"/>
                          <a:ea typeface="標楷體" panose="03000509000000000000" pitchFamily="65" charset="-120"/>
                        </a:rPr>
                        <a:t> </a:t>
                      </a:r>
                      <a:r>
                        <a:rPr lang="en-US" sz="1100" b="1" i="0" u="none" strike="noStrike" dirty="0">
                          <a:solidFill>
                            <a:srgbClr val="000000"/>
                          </a:solidFill>
                          <a:effectLst/>
                          <a:latin typeface="標楷體" panose="03000509000000000000" pitchFamily="65" charset="-120"/>
                          <a:ea typeface="標楷體" panose="03000509000000000000" pitchFamily="65" charset="-120"/>
                        </a:rPr>
                        <a:t>Rev. 4</a:t>
                      </a:r>
                      <a:r>
                        <a:rPr lang="en-US" sz="1100" b="0" i="0" u="none" strike="noStrike" dirty="0">
                          <a:solidFill>
                            <a:srgbClr val="000000"/>
                          </a:solidFill>
                          <a:effectLst/>
                          <a:latin typeface="標楷體" panose="03000509000000000000" pitchFamily="65" charset="-120"/>
                          <a:ea typeface="標楷體" panose="03000509000000000000" pitchFamily="65" charset="-120"/>
                        </a:rPr>
                        <a:t> PM-8</a:t>
                      </a:r>
                      <a:endParaRPr lang="en-US" sz="1100" b="1" i="0" u="none" strike="noStrike" dirty="0">
                        <a:solidFill>
                          <a:srgbClr val="000000"/>
                        </a:solidFill>
                        <a:effectLst/>
                        <a:latin typeface="標楷體" panose="03000509000000000000" pitchFamily="65" charset="-120"/>
                        <a:ea typeface="標楷體" panose="03000509000000000000" pitchFamily="65" charset="-12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484160"/>
                  </a:ext>
                </a:extLst>
              </a:tr>
              <a:tr h="1107371">
                <a:tc>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ID.BE-3: Priorities for organizational mission, objectives, and activities are established and communicated</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建立並傳達組織使命、目標和活動的優先事項</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APO02.01, APO02.06, APO03.01</a:t>
                      </a:r>
                    </a:p>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ISA 62443-2-1:2009 4.2.2.1, 4.2.3.6</a:t>
                      </a:r>
                    </a:p>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 Rev. 4 PM-11, SA-14</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5423330"/>
                  </a:ext>
                </a:extLst>
              </a:tr>
              <a:tr h="995617">
                <a:tc>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ID.BE-4: Dependencies and critical functions for delivery of critical services are established</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建立關鍵服務交付的依賴關係和關鍵功能</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APO10.01, BAI04.02, BAI09.02</a:t>
                      </a:r>
                    </a:p>
                    <a:p>
                      <a:pPr algn="l" fontAlgn="ctr"/>
                      <a:r>
                        <a:rPr lang="en-US" sz="1200" b="1" i="0" u="none" strike="noStrike" dirty="0">
                          <a:solidFill>
                            <a:srgbClr val="FF0000"/>
                          </a:solidFill>
                          <a:effectLst/>
                          <a:latin typeface="標楷體" panose="03000509000000000000" pitchFamily="65" charset="-120"/>
                          <a:ea typeface="標楷體" panose="03000509000000000000" pitchFamily="65" charset="-120"/>
                        </a:rPr>
                        <a:t>·       ISO/IEC 27001:2013 A.11.2.2, A.11.2.3, A.12.1.3</a:t>
                      </a:r>
                    </a:p>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 Rev. 4 CP-8, PE-9, PE-11, PM-8, SA-14</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3976593"/>
                  </a:ext>
                </a:extLst>
              </a:tr>
              <a:tr h="1658638">
                <a:tc>
                  <a:txBody>
                    <a:bodyPr/>
                    <a:lstStyle/>
                    <a:p>
                      <a:pPr algn="l" fontAlgn="ctr"/>
                      <a:r>
                        <a:rPr lang="en-US" sz="1800" b="1" i="0" u="none" strike="noStrike" dirty="0">
                          <a:solidFill>
                            <a:srgbClr val="000000"/>
                          </a:solidFill>
                          <a:effectLst/>
                          <a:latin typeface="標楷體" panose="03000509000000000000" pitchFamily="65" charset="-120"/>
                          <a:ea typeface="標楷體" panose="03000509000000000000" pitchFamily="65" charset="-120"/>
                        </a:rPr>
                        <a:t>ID.BE-5: Resilience requirements to support delivery of critical services are established for all operating states (e.g. under duress/attack, during recovery, normal operations)</a:t>
                      </a:r>
                    </a:p>
                    <a:p>
                      <a:pPr algn="l" fontAlgn="ct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為所有運作狀態（例如，脅迫</a:t>
                      </a:r>
                      <a:r>
                        <a:rPr lang="en-US" altLang="zh-TW" sz="1800" b="1" i="0" u="none" strike="noStrike" dirty="0">
                          <a:solidFill>
                            <a:srgbClr val="000000"/>
                          </a:solidFill>
                          <a:effectLst/>
                          <a:latin typeface="標楷體" panose="03000509000000000000" pitchFamily="65" charset="-120"/>
                          <a:ea typeface="標楷體" panose="03000509000000000000" pitchFamily="65" charset="-120"/>
                        </a:rPr>
                        <a:t>/</a:t>
                      </a: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攻擊、復原期間、正常運作）建立支援關鍵服務交付的彈性要求</a:t>
                      </a:r>
                      <a:endParaRPr lang="en-US" sz="1800" b="1" i="0" u="none" strike="noStrike" dirty="0">
                        <a:solidFill>
                          <a:srgbClr val="000000"/>
                        </a:solidFill>
                        <a:effectLst/>
                        <a:latin typeface="標楷體" panose="03000509000000000000" pitchFamily="65" charset="-120"/>
                        <a:ea typeface="標楷體" panose="03000509000000000000" pitchFamily="65" charset="-120"/>
                      </a:endParaRP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COBIT 5 BAI03.02, DSS04.02</a:t>
                      </a:r>
                    </a:p>
                    <a:p>
                      <a:pPr algn="l" fontAlgn="ctr"/>
                      <a:r>
                        <a:rPr lang="en-US" sz="1200" b="1" i="0" u="none" strike="noStrike" dirty="0">
                          <a:solidFill>
                            <a:srgbClr val="FF0000"/>
                          </a:solidFill>
                          <a:effectLst/>
                          <a:latin typeface="標楷體" panose="03000509000000000000" pitchFamily="65" charset="-120"/>
                          <a:ea typeface="標楷體" panose="03000509000000000000" pitchFamily="65" charset="-120"/>
                        </a:rPr>
                        <a:t>·       ISO/IEC 27001:2013 A.11.1.4, A.17.1.1, A.17.1.2, A.17.2.1</a:t>
                      </a:r>
                    </a:p>
                    <a:p>
                      <a:pPr algn="l" fontAlgn="ctr"/>
                      <a:r>
                        <a:rPr lang="en-US" sz="1200" b="1" i="0" u="none" strike="noStrike" dirty="0">
                          <a:solidFill>
                            <a:srgbClr val="000000"/>
                          </a:solidFill>
                          <a:effectLst/>
                          <a:latin typeface="標楷體" panose="03000509000000000000" pitchFamily="65" charset="-120"/>
                          <a:ea typeface="標楷體" panose="03000509000000000000" pitchFamily="65" charset="-120"/>
                        </a:rPr>
                        <a:t>·       NIST SP 800-53 Rev. 4 CP-2, CP-11, SA-13, SA-14</a:t>
                      </a:r>
                    </a:p>
                  </a:txBody>
                  <a:tcPr marL="4815" marR="4815" marT="481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222593"/>
                  </a:ext>
                </a:extLst>
              </a:tr>
            </a:tbl>
          </a:graphicData>
        </a:graphic>
      </p:graphicFrame>
    </p:spTree>
    <p:extLst>
      <p:ext uri="{BB962C8B-B14F-4D97-AF65-F5344CB8AC3E}">
        <p14:creationId xmlns:p14="http://schemas.microsoft.com/office/powerpoint/2010/main" val="13661268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4021" y="84514"/>
            <a:ext cx="7579502" cy="1078461"/>
          </a:xfrm>
        </p:spPr>
        <p:txBody>
          <a:bodyPr>
            <a:normAutofit/>
          </a:bodyPr>
          <a:lstStyle/>
          <a:p>
            <a:r>
              <a:rPr lang="en-US" altLang="zh-TW" sz="2800" dirty="0">
                <a:latin typeface="標楷體" panose="03000509000000000000" pitchFamily="65" charset="-120"/>
                <a:ea typeface="標楷體" panose="03000509000000000000" pitchFamily="65" charset="-120"/>
              </a:rPr>
              <a:t>4.</a:t>
            </a:r>
            <a:r>
              <a:rPr lang="zh-TW" altLang="en-US" sz="2800" dirty="0">
                <a:latin typeface="標楷體" panose="03000509000000000000" pitchFamily="65" charset="-120"/>
                <a:ea typeface="標楷體" panose="03000509000000000000" pitchFamily="65" charset="-120"/>
              </a:rPr>
              <a:t>平台強化戰技</a:t>
            </a:r>
            <a:r>
              <a:rPr lang="en-US" altLang="zh-TW" sz="2800" dirty="0">
                <a:latin typeface="標楷體" panose="03000509000000000000" pitchFamily="65" charset="-120"/>
                <a:ea typeface="標楷體" panose="03000509000000000000" pitchFamily="65" charset="-120"/>
              </a:rPr>
              <a:t>Platform Hardening</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檔案加密</a:t>
            </a:r>
            <a:r>
              <a:rPr lang="en-US" altLang="zh-TW" sz="2800" dirty="0">
                <a:latin typeface="標楷體" panose="03000509000000000000" pitchFamily="65" charset="-120"/>
                <a:ea typeface="標楷體" panose="03000509000000000000" pitchFamily="65" charset="-120"/>
              </a:rPr>
              <a:t>File Encryption</a:t>
            </a:r>
          </a:p>
        </p:txBody>
      </p:sp>
      <p:sp>
        <p:nvSpPr>
          <p:cNvPr id="3" name="內容版面配置區 2"/>
          <p:cNvSpPr>
            <a:spLocks noGrp="1"/>
          </p:cNvSpPr>
          <p:nvPr>
            <p:ph idx="1"/>
          </p:nvPr>
        </p:nvSpPr>
        <p:spPr>
          <a:xfrm>
            <a:off x="1708754" y="1070941"/>
            <a:ext cx="9960745" cy="5618383"/>
          </a:xfrm>
        </p:spPr>
        <p:txBody>
          <a:bodyPr>
            <a:noAutofit/>
          </a:bodyPr>
          <a:lstStyle/>
          <a:p>
            <a:pPr marL="0" indent="0">
              <a:buNone/>
            </a:pPr>
            <a:r>
              <a:rPr lang="zh-TW" altLang="en-US" sz="1400" spc="100" dirty="0">
                <a:latin typeface="標楷體" panose="03000509000000000000" pitchFamily="65" charset="-120"/>
                <a:ea typeface="標楷體" panose="03000509000000000000" pitchFamily="65" charset="-120"/>
              </a:rPr>
              <a:t>定義</a:t>
            </a:r>
          </a:p>
          <a:p>
            <a:pPr marL="0" indent="0">
              <a:buNone/>
            </a:pPr>
            <a:r>
              <a:rPr lang="zh-TW" altLang="en-US" sz="1400" spc="100" dirty="0">
                <a:latin typeface="標楷體" panose="03000509000000000000" pitchFamily="65" charset="-120"/>
                <a:ea typeface="標楷體" panose="03000509000000000000" pitchFamily="65" charset="-120"/>
              </a:rPr>
              <a:t>使用加密金鑰加密檔案。</a:t>
            </a:r>
          </a:p>
          <a:p>
            <a:pPr marL="0" indent="0">
              <a:buNone/>
            </a:pPr>
            <a:endParaRPr lang="en-US" altLang="zh-TW" sz="1400" spc="100" dirty="0">
              <a:latin typeface="標楷體" panose="03000509000000000000" pitchFamily="65" charset="-120"/>
              <a:ea typeface="標楷體" panose="03000509000000000000" pitchFamily="65" charset="-120"/>
            </a:endParaRPr>
          </a:p>
          <a:p>
            <a:pPr marL="0" indent="0">
              <a:buNone/>
            </a:pPr>
            <a:r>
              <a:rPr lang="zh-TW" altLang="en-US" sz="1400" spc="100" dirty="0">
                <a:latin typeface="標楷體" panose="03000509000000000000" pitchFamily="65" charset="-120"/>
                <a:ea typeface="標楷體" panose="03000509000000000000" pitchFamily="65" charset="-120"/>
              </a:rPr>
              <a:t>運作</a:t>
            </a:r>
          </a:p>
          <a:p>
            <a:pPr marL="0" indent="0">
              <a:buNone/>
            </a:pPr>
            <a:r>
              <a:rPr lang="zh-TW" altLang="en-US" sz="1400" spc="100" dirty="0">
                <a:latin typeface="標楷體" panose="03000509000000000000" pitchFamily="65" charset="-120"/>
                <a:ea typeface="標楷體" panose="03000509000000000000" pitchFamily="65" charset="-120"/>
              </a:rPr>
              <a:t>文件使用單一密鑰進行加密和解密，或使用單獨的密鑰進行加密。單密鑰加密是對稱加密，使用兩個不同密鑰的加密是不對稱加密。</a:t>
            </a:r>
          </a:p>
          <a:p>
            <a:pPr marL="0" indent="0">
              <a:buNone/>
            </a:pPr>
            <a:endParaRPr lang="zh-TW" altLang="en-US" sz="1400" spc="100" dirty="0">
              <a:latin typeface="標楷體" panose="03000509000000000000" pitchFamily="65" charset="-120"/>
              <a:ea typeface="標楷體" panose="03000509000000000000" pitchFamily="65" charset="-120"/>
            </a:endParaRPr>
          </a:p>
          <a:p>
            <a:pPr marL="0" indent="0">
              <a:buNone/>
            </a:pPr>
            <a:r>
              <a:rPr lang="zh-TW" altLang="en-US" sz="1400" spc="100" dirty="0">
                <a:latin typeface="標楷體" panose="03000509000000000000" pitchFamily="65" charset="-120"/>
                <a:ea typeface="標楷體" panose="03000509000000000000" pitchFamily="65" charset="-120"/>
              </a:rPr>
              <a:t>對稱密碼學</a:t>
            </a:r>
          </a:p>
          <a:p>
            <a:pPr marL="0" indent="0">
              <a:buNone/>
            </a:pPr>
            <a:r>
              <a:rPr lang="zh-TW" altLang="en-US" sz="1400" spc="100" dirty="0">
                <a:latin typeface="標楷體" panose="03000509000000000000" pitchFamily="65" charset="-120"/>
                <a:ea typeface="標楷體" panose="03000509000000000000" pitchFamily="65" charset="-120"/>
              </a:rPr>
              <a:t>對稱加密使用相同的金鑰來加密和解密檔案。大規模管理金鑰有時會使用非對稱金鑰交換協議，例如 </a:t>
            </a:r>
            <a:r>
              <a:rPr lang="en-US" altLang="zh-TW" sz="1400" spc="100" dirty="0" err="1">
                <a:latin typeface="標楷體" panose="03000509000000000000" pitchFamily="65" charset="-120"/>
                <a:ea typeface="標楷體" panose="03000509000000000000" pitchFamily="65" charset="-120"/>
              </a:rPr>
              <a:t>Diffie</a:t>
            </a:r>
            <a:r>
              <a:rPr lang="en-US" altLang="zh-TW" sz="1400" spc="100" dirty="0">
                <a:latin typeface="標楷體" panose="03000509000000000000" pitchFamily="65" charset="-120"/>
                <a:ea typeface="標楷體" panose="03000509000000000000" pitchFamily="65" charset="-120"/>
              </a:rPr>
              <a:t>-Hellman </a:t>
            </a:r>
            <a:r>
              <a:rPr lang="zh-TW" altLang="en-US" sz="1400" spc="100" dirty="0">
                <a:latin typeface="標楷體" panose="03000509000000000000" pitchFamily="65" charset="-120"/>
                <a:ea typeface="標楷體" panose="03000509000000000000" pitchFamily="65" charset="-120"/>
              </a:rPr>
              <a:t>可用於與其他協定共用對稱加密金鑰。</a:t>
            </a:r>
          </a:p>
          <a:p>
            <a:pPr marL="0" indent="0">
              <a:buNone/>
            </a:pPr>
            <a:endParaRPr lang="zh-TW" altLang="en-US" sz="1400" spc="100" dirty="0">
              <a:latin typeface="標楷體" panose="03000509000000000000" pitchFamily="65" charset="-120"/>
              <a:ea typeface="標楷體" panose="03000509000000000000" pitchFamily="65" charset="-120"/>
            </a:endParaRPr>
          </a:p>
          <a:p>
            <a:pPr marL="0" indent="0">
              <a:buNone/>
            </a:pPr>
            <a:r>
              <a:rPr lang="zh-TW" altLang="en-US" sz="1400" spc="100" dirty="0">
                <a:latin typeface="標楷體" panose="03000509000000000000" pitchFamily="65" charset="-120"/>
                <a:ea typeface="標楷體" panose="03000509000000000000" pitchFamily="65" charset="-120"/>
              </a:rPr>
              <a:t>非對稱密碼學</a:t>
            </a:r>
          </a:p>
          <a:p>
            <a:pPr marL="0" indent="0">
              <a:buNone/>
            </a:pPr>
            <a:r>
              <a:rPr lang="zh-TW" altLang="en-US" sz="1400" spc="100" dirty="0">
                <a:latin typeface="標楷體" panose="03000509000000000000" pitchFamily="65" charset="-120"/>
                <a:ea typeface="標楷體" panose="03000509000000000000" pitchFamily="65" charset="-120"/>
              </a:rPr>
              <a:t>非對稱加密通常使用基於 </a:t>
            </a:r>
            <a:r>
              <a:rPr lang="en-US" altLang="zh-TW" sz="1400" spc="100" dirty="0">
                <a:latin typeface="標楷體" panose="03000509000000000000" pitchFamily="65" charset="-120"/>
                <a:ea typeface="標楷體" panose="03000509000000000000" pitchFamily="65" charset="-120"/>
              </a:rPr>
              <a:t>X.509 </a:t>
            </a:r>
            <a:r>
              <a:rPr lang="zh-TW" altLang="en-US" sz="1400" spc="100" dirty="0">
                <a:latin typeface="標楷體" panose="03000509000000000000" pitchFamily="65" charset="-120"/>
                <a:ea typeface="標楷體" panose="03000509000000000000" pitchFamily="65" charset="-120"/>
              </a:rPr>
              <a:t>標準的公鑰和私鑰憑證來完成。文件使用公鑰加密並使用私鑰解密。非對稱加密通常比對稱加密慢，並且不廣泛用於大檔案加密，但在金鑰包裝、金鑰交換和數位簽章中很流行。</a:t>
            </a:r>
          </a:p>
          <a:p>
            <a:pPr marL="0" indent="0">
              <a:buNone/>
            </a:pPr>
            <a:endParaRPr lang="zh-TW" altLang="en-US" sz="1400" spc="100" dirty="0">
              <a:latin typeface="標楷體" panose="03000509000000000000" pitchFamily="65" charset="-120"/>
              <a:ea typeface="標楷體" panose="03000509000000000000" pitchFamily="65" charset="-120"/>
            </a:endParaRPr>
          </a:p>
          <a:p>
            <a:pPr marL="0" indent="0">
              <a:buNone/>
            </a:pPr>
            <a:r>
              <a:rPr lang="zh-TW" altLang="en-US" sz="1400" spc="100" dirty="0">
                <a:latin typeface="標楷體" panose="03000509000000000000" pitchFamily="65" charset="-120"/>
                <a:ea typeface="標楷體" panose="03000509000000000000" pitchFamily="65" charset="-120"/>
              </a:rPr>
              <a:t>注意事項</a:t>
            </a:r>
          </a:p>
          <a:p>
            <a:pPr marL="0" indent="0">
              <a:buNone/>
            </a:pPr>
            <a:r>
              <a:rPr lang="zh-TW" altLang="en-US" sz="1400" spc="100" dirty="0">
                <a:latin typeface="標楷體" panose="03000509000000000000" pitchFamily="65" charset="-120"/>
                <a:ea typeface="標楷體" panose="03000509000000000000" pitchFamily="65" charset="-120"/>
              </a:rPr>
              <a:t>持續監控以確保私鑰不會洩露且憑證授權單位 </a:t>
            </a:r>
            <a:r>
              <a:rPr lang="en-US" altLang="zh-TW" sz="1400" spc="100" dirty="0">
                <a:latin typeface="標楷體" panose="03000509000000000000" pitchFamily="65" charset="-120"/>
                <a:ea typeface="標楷體" panose="03000509000000000000" pitchFamily="65" charset="-120"/>
              </a:rPr>
              <a:t>(CA) </a:t>
            </a:r>
            <a:r>
              <a:rPr lang="zh-TW" altLang="en-US" sz="1400" spc="100" dirty="0">
                <a:latin typeface="標楷體" panose="03000509000000000000" pitchFamily="65" charset="-120"/>
                <a:ea typeface="標楷體" panose="03000509000000000000" pitchFamily="65" charset="-120"/>
              </a:rPr>
              <a:t>受到信任。</a:t>
            </a:r>
          </a:p>
          <a:p>
            <a:pPr marL="0" indent="0">
              <a:buNone/>
            </a:pPr>
            <a:r>
              <a:rPr lang="zh-TW" altLang="en-US" sz="1400" spc="100" dirty="0">
                <a:latin typeface="標楷體" panose="03000509000000000000" pitchFamily="65" charset="-120"/>
                <a:ea typeface="標楷體" panose="03000509000000000000" pitchFamily="65" charset="-120"/>
              </a:rPr>
              <a:t>在多個裝置之間安全傳輸私鑰。</a:t>
            </a:r>
          </a:p>
        </p:txBody>
      </p:sp>
      <p:pic>
        <p:nvPicPr>
          <p:cNvPr id="5" name="圖片 4"/>
          <p:cNvPicPr>
            <a:picLocks noChangeAspect="1"/>
          </p:cNvPicPr>
          <p:nvPr/>
        </p:nvPicPr>
        <p:blipFill>
          <a:blip r:embed="rId2"/>
          <a:stretch>
            <a:fillRect/>
          </a:stretch>
        </p:blipFill>
        <p:spPr>
          <a:xfrm>
            <a:off x="7325969" y="623744"/>
            <a:ext cx="4343530" cy="1231747"/>
          </a:xfrm>
          <a:prstGeom prst="rect">
            <a:avLst/>
          </a:prstGeom>
        </p:spPr>
      </p:pic>
    </p:spTree>
    <p:extLst>
      <p:ext uri="{BB962C8B-B14F-4D97-AF65-F5344CB8AC3E}">
        <p14:creationId xmlns:p14="http://schemas.microsoft.com/office/powerpoint/2010/main" val="10458154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40156" y="273344"/>
            <a:ext cx="8911687" cy="1280890"/>
          </a:xfrm>
        </p:spPr>
        <p:txBody>
          <a:bodyPr>
            <a:normAutofit/>
          </a:bodyPr>
          <a:lstStyle/>
          <a:p>
            <a:r>
              <a:rPr lang="en-US" altLang="zh-TW" b="1" dirty="0">
                <a:effectLst>
                  <a:outerShdw blurRad="38100" dist="38100" dir="2700000" algn="tl">
                    <a:srgbClr val="000000">
                      <a:alpha val="43137"/>
                    </a:srgbClr>
                  </a:outerShdw>
                </a:effectLst>
              </a:rPr>
              <a:t>3.</a:t>
            </a:r>
            <a:r>
              <a:rPr lang="zh-TW" altLang="en-US" b="1" dirty="0">
                <a:effectLst>
                  <a:outerShdw blurRad="38100" dist="38100" dir="2700000" algn="tl">
                    <a:srgbClr val="000000">
                      <a:alpha val="43137"/>
                    </a:srgbClr>
                  </a:outerShdw>
                </a:effectLst>
              </a:rPr>
              <a:t>偵測 戰術</a:t>
            </a:r>
            <a:r>
              <a:rPr lang="en-US" altLang="zh-TW" b="1" dirty="0">
                <a:solidFill>
                  <a:schemeClr val="dk1"/>
                </a:solidFill>
                <a:effectLst>
                  <a:outerShdw blurRad="38100" dist="38100" dir="2700000" algn="tl">
                    <a:srgbClr val="000000">
                      <a:alpha val="43137"/>
                    </a:srgbClr>
                  </a:outerShdw>
                </a:effectLst>
              </a:rPr>
              <a:t>Detect</a:t>
            </a:r>
            <a:endParaRPr lang="zh-TW" altLang="en-US" dirty="0"/>
          </a:p>
        </p:txBody>
      </p:sp>
      <p:sp>
        <p:nvSpPr>
          <p:cNvPr id="3" name="內容版面配置區 2"/>
          <p:cNvSpPr>
            <a:spLocks noGrp="1"/>
          </p:cNvSpPr>
          <p:nvPr>
            <p:ph idx="1"/>
          </p:nvPr>
        </p:nvSpPr>
        <p:spPr>
          <a:xfrm>
            <a:off x="1915995" y="1973801"/>
            <a:ext cx="8638674" cy="3338863"/>
          </a:xfrm>
        </p:spPr>
        <p:txBody>
          <a:bodyPr>
            <a:normAutofit/>
          </a:bodyPr>
          <a:lstStyle/>
          <a:p>
            <a:pPr marL="0" indent="0">
              <a:buNone/>
            </a:pPr>
            <a:r>
              <a:rPr lang="en-US" altLang="zh-TW" dirty="0"/>
              <a:t>1.</a:t>
            </a:r>
            <a:r>
              <a:rPr lang="zh-TW" altLang="en-US" dirty="0"/>
              <a:t>檔案分析</a:t>
            </a:r>
            <a:r>
              <a:rPr lang="en-US" altLang="zh-TW" dirty="0"/>
              <a:t>(File Analysis)</a:t>
            </a:r>
          </a:p>
          <a:p>
            <a:pPr marL="0" indent="0">
              <a:buNone/>
            </a:pPr>
            <a:r>
              <a:rPr lang="en-US" altLang="zh-TW" dirty="0"/>
              <a:t>2.ID</a:t>
            </a:r>
            <a:r>
              <a:rPr lang="zh-TW" altLang="en-US" dirty="0"/>
              <a:t>分析</a:t>
            </a:r>
            <a:r>
              <a:rPr lang="en-US" altLang="zh-TW" dirty="0"/>
              <a:t>( Identifier Analysis)</a:t>
            </a:r>
            <a:r>
              <a:rPr lang="zh-TW" altLang="en-US" dirty="0"/>
              <a:t> </a:t>
            </a:r>
            <a:r>
              <a:rPr lang="en-US" altLang="zh-TW" dirty="0"/>
              <a:t>==&gt;</a:t>
            </a:r>
            <a:r>
              <a:rPr lang="zh-TW" altLang="en-US" dirty="0"/>
              <a:t> 帳號</a:t>
            </a:r>
            <a:r>
              <a:rPr lang="en-US" altLang="zh-TW" dirty="0"/>
              <a:t>:ID</a:t>
            </a:r>
            <a:r>
              <a:rPr lang="zh-TW" altLang="en-US" dirty="0"/>
              <a:t>   密碼</a:t>
            </a:r>
            <a:r>
              <a:rPr lang="en-US" altLang="zh-TW" dirty="0"/>
              <a:t>:</a:t>
            </a:r>
            <a:r>
              <a:rPr lang="zh-TW" altLang="en-US" dirty="0"/>
              <a:t>認證</a:t>
            </a:r>
            <a:endParaRPr lang="en-US" altLang="zh-TW" dirty="0"/>
          </a:p>
          <a:p>
            <a:pPr marL="0" indent="0">
              <a:buNone/>
            </a:pPr>
            <a:r>
              <a:rPr lang="en-US" altLang="zh-TW" dirty="0"/>
              <a:t>3.</a:t>
            </a:r>
            <a:r>
              <a:rPr lang="zh-TW" altLang="en-US" dirty="0"/>
              <a:t>訊息分析</a:t>
            </a:r>
            <a:r>
              <a:rPr lang="en-US" altLang="zh-TW" dirty="0"/>
              <a:t>( Message Analysis)</a:t>
            </a:r>
          </a:p>
          <a:p>
            <a:pPr marL="0" indent="0">
              <a:buNone/>
            </a:pPr>
            <a:r>
              <a:rPr lang="en-US" altLang="zh-TW" dirty="0"/>
              <a:t>4.</a:t>
            </a:r>
            <a:r>
              <a:rPr lang="zh-TW" altLang="en-US" dirty="0"/>
              <a:t>網路流量分析</a:t>
            </a:r>
            <a:r>
              <a:rPr lang="en-US" altLang="zh-TW" dirty="0"/>
              <a:t>(Network Traffic Analysis)</a:t>
            </a:r>
          </a:p>
          <a:p>
            <a:pPr marL="0" indent="0">
              <a:buNone/>
            </a:pPr>
            <a:r>
              <a:rPr lang="en-US" altLang="zh-TW" dirty="0"/>
              <a:t>5.</a:t>
            </a:r>
            <a:r>
              <a:rPr lang="zh-TW" altLang="en-US" dirty="0"/>
              <a:t>平台監控</a:t>
            </a:r>
            <a:r>
              <a:rPr lang="en-US" altLang="zh-TW" dirty="0"/>
              <a:t>(Platform Monitoring)</a:t>
            </a:r>
          </a:p>
          <a:p>
            <a:pPr marL="0" indent="0">
              <a:buNone/>
            </a:pPr>
            <a:r>
              <a:rPr lang="en-US" altLang="zh-TW" dirty="0"/>
              <a:t>6.</a:t>
            </a:r>
            <a:r>
              <a:rPr lang="zh-TW" altLang="en-US" dirty="0"/>
              <a:t>行程分析</a:t>
            </a:r>
            <a:r>
              <a:rPr lang="en-US" altLang="zh-TW" dirty="0"/>
              <a:t>(Process Analysis)</a:t>
            </a:r>
          </a:p>
          <a:p>
            <a:pPr marL="0" indent="0">
              <a:buNone/>
            </a:pPr>
            <a:r>
              <a:rPr lang="en-US" altLang="zh-TW" dirty="0"/>
              <a:t>7. </a:t>
            </a:r>
            <a:r>
              <a:rPr lang="zh-TW" altLang="en-US" dirty="0"/>
              <a:t>使用者行為分析</a:t>
            </a:r>
            <a:r>
              <a:rPr lang="en-US" altLang="zh-TW" dirty="0"/>
              <a:t>(User behavior analytics ("UBA"))</a:t>
            </a:r>
            <a:endParaRPr lang="zh-TW" altLang="en-US" dirty="0"/>
          </a:p>
        </p:txBody>
      </p:sp>
      <p:sp>
        <p:nvSpPr>
          <p:cNvPr id="5" name="矩形 4"/>
          <p:cNvSpPr/>
          <p:nvPr/>
        </p:nvSpPr>
        <p:spPr>
          <a:xfrm>
            <a:off x="1915995" y="6151799"/>
            <a:ext cx="5323893" cy="369332"/>
          </a:xfrm>
          <a:prstGeom prst="rect">
            <a:avLst/>
          </a:prstGeom>
        </p:spPr>
        <p:txBody>
          <a:bodyPr wrap="none">
            <a:spAutoFit/>
          </a:bodyPr>
          <a:lstStyle/>
          <a:p>
            <a:r>
              <a:rPr lang="zh-TW" altLang="en-US" dirty="0"/>
              <a:t>行程</a:t>
            </a:r>
            <a:r>
              <a:rPr lang="en-US" altLang="zh-TW" dirty="0"/>
              <a:t>(Process)</a:t>
            </a:r>
            <a:r>
              <a:rPr lang="zh-TW" altLang="en-US" dirty="0"/>
              <a:t> </a:t>
            </a:r>
            <a:r>
              <a:rPr lang="en-US" altLang="zh-TW" dirty="0"/>
              <a:t>==</a:t>
            </a:r>
            <a:r>
              <a:rPr lang="zh-TW" altLang="en-US" dirty="0"/>
              <a:t> 在記憶體執行的程式</a:t>
            </a:r>
            <a:r>
              <a:rPr lang="en-US" altLang="zh-TW" dirty="0"/>
              <a:t>(Program) </a:t>
            </a:r>
            <a:endParaRPr lang="zh-TW" altLang="en-US" dirty="0"/>
          </a:p>
        </p:txBody>
      </p:sp>
    </p:spTree>
    <p:extLst>
      <p:ext uri="{BB962C8B-B14F-4D97-AF65-F5344CB8AC3E}">
        <p14:creationId xmlns:p14="http://schemas.microsoft.com/office/powerpoint/2010/main" val="15696605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8911687" cy="1280890"/>
          </a:xfrm>
        </p:spPr>
        <p:txBody>
          <a:bodyPr>
            <a:normAutofit/>
          </a:bodyPr>
          <a:lstStyle/>
          <a:p>
            <a:r>
              <a:rPr lang="en-US" altLang="zh-TW"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3.</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偵測 戰術</a:t>
            </a:r>
            <a:r>
              <a:rPr lang="en-US" altLang="zh-TW" b="1" dirty="0">
                <a:solidFill>
                  <a:schemeClr val="dk1"/>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Detect</a:t>
            </a:r>
            <a:endPar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4050072" y="154737"/>
            <a:ext cx="7825676" cy="6181344"/>
          </a:xfrm>
        </p:spPr>
        <p:txBody>
          <a:bodyPr>
            <a:noAutofit/>
          </a:bodyPr>
          <a:lstStyle/>
          <a:p>
            <a:pPr marL="0" indent="0">
              <a:buNone/>
            </a:pPr>
            <a:r>
              <a:rPr lang="en-US" altLang="zh-TW" sz="1400" dirty="0">
                <a:latin typeface="標楷體" panose="03000509000000000000" pitchFamily="65" charset="-120"/>
                <a:ea typeface="標楷體" panose="03000509000000000000" pitchFamily="65" charset="-120"/>
              </a:rPr>
              <a:t>1.</a:t>
            </a:r>
            <a:r>
              <a:rPr lang="zh-TW" altLang="en-US" sz="1400" dirty="0">
                <a:latin typeface="標楷體" panose="03000509000000000000" pitchFamily="65" charset="-120"/>
                <a:ea typeface="標楷體" panose="03000509000000000000" pitchFamily="65" charset="-120"/>
              </a:rPr>
              <a:t>檔案分析</a:t>
            </a:r>
            <a:r>
              <a:rPr lang="en-US" altLang="zh-TW" sz="1400" dirty="0">
                <a:latin typeface="標楷體" panose="03000509000000000000" pitchFamily="65" charset="-120"/>
                <a:ea typeface="標楷體" panose="03000509000000000000" pitchFamily="65" charset="-120"/>
              </a:rPr>
              <a:t>(File Analysis)</a:t>
            </a:r>
          </a:p>
          <a:p>
            <a:pPr lvl="1"/>
            <a:r>
              <a:rPr lang="zh-TW" altLang="en-US" sz="1200" dirty="0">
                <a:latin typeface="標楷體" panose="03000509000000000000" pitchFamily="65" charset="-120"/>
                <a:ea typeface="標楷體" panose="03000509000000000000" pitchFamily="65" charset="-120"/>
              </a:rPr>
              <a:t>動態分析</a:t>
            </a:r>
            <a:r>
              <a:rPr lang="en-US" altLang="zh-TW" sz="1200" dirty="0">
                <a:latin typeface="標楷體" panose="03000509000000000000" pitchFamily="65" charset="-120"/>
                <a:ea typeface="標楷體" panose="03000509000000000000" pitchFamily="65" charset="-120"/>
              </a:rPr>
              <a:t>( Dynamic Analysis)</a:t>
            </a:r>
          </a:p>
          <a:p>
            <a:pPr lvl="1"/>
            <a:r>
              <a:rPr lang="zh-TW" altLang="en-US" sz="1200" dirty="0">
                <a:latin typeface="標楷體" panose="03000509000000000000" pitchFamily="65" charset="-120"/>
                <a:ea typeface="標楷體" panose="03000509000000000000" pitchFamily="65" charset="-120"/>
              </a:rPr>
              <a:t>檔案分析</a:t>
            </a:r>
            <a:r>
              <a:rPr lang="en-US" altLang="zh-TW" sz="1200" dirty="0">
                <a:latin typeface="標楷體" panose="03000509000000000000" pitchFamily="65" charset="-120"/>
                <a:ea typeface="標楷體" panose="03000509000000000000" pitchFamily="65" charset="-120"/>
              </a:rPr>
              <a:t>( Emulated File Analysis):</a:t>
            </a:r>
            <a:r>
              <a:rPr lang="zh-TW" altLang="en-US" sz="1200" dirty="0">
                <a:latin typeface="標楷體" panose="03000509000000000000" pitchFamily="65" charset="-120"/>
                <a:ea typeface="標楷體" panose="03000509000000000000" pitchFamily="65" charset="-120"/>
              </a:rPr>
              <a:t> 模擬</a:t>
            </a:r>
            <a:r>
              <a:rPr lang="en-US" altLang="zh-TW" sz="1200" dirty="0">
                <a:latin typeface="標楷體" panose="03000509000000000000" pitchFamily="65" charset="-120"/>
                <a:ea typeface="標楷體" panose="03000509000000000000" pitchFamily="65" charset="-120"/>
              </a:rPr>
              <a:t>[</a:t>
            </a:r>
            <a:r>
              <a:rPr lang="zh-TW" altLang="en-US" sz="1200" dirty="0">
                <a:latin typeface="標楷體" panose="03000509000000000000" pitchFamily="65" charset="-120"/>
                <a:ea typeface="標楷體" panose="03000509000000000000" pitchFamily="65" charset="-120"/>
              </a:rPr>
              <a:t>檔案中的指令</a:t>
            </a:r>
            <a:r>
              <a:rPr lang="en-US" altLang="zh-TW" sz="1200" dirty="0">
                <a:latin typeface="標楷體" panose="03000509000000000000" pitchFamily="65" charset="-120"/>
                <a:ea typeface="標楷體" panose="03000509000000000000" pitchFamily="65" charset="-120"/>
              </a:rPr>
              <a:t>]</a:t>
            </a:r>
            <a:r>
              <a:rPr lang="zh-TW" altLang="en-US" sz="1200" dirty="0">
                <a:latin typeface="標楷體" panose="03000509000000000000" pitchFamily="65" charset="-120"/>
                <a:ea typeface="標楷體" panose="03000509000000000000" pitchFamily="65" charset="-120"/>
              </a:rPr>
              <a:t> 來尋找 特定模式。</a:t>
            </a:r>
            <a:endParaRPr lang="en-US" altLang="zh-TW" sz="1200" dirty="0">
              <a:latin typeface="標楷體" panose="03000509000000000000" pitchFamily="65" charset="-120"/>
              <a:ea typeface="標楷體" panose="03000509000000000000" pitchFamily="65" charset="-120"/>
            </a:endParaRPr>
          </a:p>
          <a:p>
            <a:pPr lvl="2"/>
            <a:r>
              <a:rPr lang="en-US" altLang="zh-TW" sz="1200" dirty="0">
                <a:latin typeface="標楷體" panose="03000509000000000000" pitchFamily="65" charset="-120"/>
                <a:ea typeface="標楷體" panose="03000509000000000000" pitchFamily="65" charset="-120"/>
              </a:rPr>
              <a:t>Emulating instructions in a file looking for specific patterns.</a:t>
            </a:r>
          </a:p>
          <a:p>
            <a:pPr lvl="1"/>
            <a:r>
              <a:rPr lang="zh-TW" altLang="en-US" sz="1200" dirty="0">
                <a:latin typeface="標楷體" panose="03000509000000000000" pitchFamily="65" charset="-120"/>
                <a:ea typeface="標楷體" panose="03000509000000000000" pitchFamily="65" charset="-120"/>
              </a:rPr>
              <a:t>檔案內容分析</a:t>
            </a:r>
            <a:r>
              <a:rPr lang="en-US" altLang="zh-TW" sz="1200" dirty="0">
                <a:latin typeface="標楷體" panose="03000509000000000000" pitchFamily="65" charset="-120"/>
                <a:ea typeface="標楷體" panose="03000509000000000000" pitchFamily="65" charset="-120"/>
              </a:rPr>
              <a:t>( File Content Analysis)</a:t>
            </a:r>
          </a:p>
          <a:p>
            <a:pPr lvl="2"/>
            <a:r>
              <a:rPr lang="zh-TW" altLang="en-US" sz="1200" dirty="0">
                <a:latin typeface="標楷體" panose="03000509000000000000" pitchFamily="65" charset="-120"/>
                <a:ea typeface="標楷體" panose="03000509000000000000" pitchFamily="65" charset="-120"/>
              </a:rPr>
              <a:t>檔案內容規則</a:t>
            </a:r>
            <a:r>
              <a:rPr lang="en-US" altLang="zh-TW" sz="1200" dirty="0">
                <a:latin typeface="標楷體" panose="03000509000000000000" pitchFamily="65" charset="-120"/>
                <a:ea typeface="標楷體" panose="03000509000000000000" pitchFamily="65" charset="-120"/>
              </a:rPr>
              <a:t>( File Content Rules)</a:t>
            </a:r>
          </a:p>
          <a:p>
            <a:pPr lvl="1"/>
            <a:r>
              <a:rPr lang="zh-TW" altLang="en-US" sz="1200" dirty="0">
                <a:latin typeface="標楷體" panose="03000509000000000000" pitchFamily="65" charset="-120"/>
                <a:ea typeface="標楷體" panose="03000509000000000000" pitchFamily="65" charset="-120"/>
              </a:rPr>
              <a:t>檔案雜湊分析</a:t>
            </a:r>
            <a:r>
              <a:rPr lang="en-US" altLang="zh-TW" sz="1200" dirty="0">
                <a:latin typeface="標楷體" panose="03000509000000000000" pitchFamily="65" charset="-120"/>
                <a:ea typeface="標楷體" panose="03000509000000000000" pitchFamily="65" charset="-120"/>
              </a:rPr>
              <a:t>(File Hashing):</a:t>
            </a:r>
            <a:r>
              <a:rPr lang="zh-TW" altLang="en-US" sz="1200" dirty="0">
                <a:latin typeface="標楷體" panose="03000509000000000000" pitchFamily="65" charset="-120"/>
                <a:ea typeface="標楷體" panose="03000509000000000000" pitchFamily="65" charset="-120"/>
              </a:rPr>
              <a:t>利用  </a:t>
            </a:r>
            <a:r>
              <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檔案雜湊的比較 </a:t>
            </a:r>
            <a:r>
              <a:rPr lang="zh-TW" altLang="en-US" sz="1200" dirty="0">
                <a:latin typeface="標楷體" panose="03000509000000000000" pitchFamily="65" charset="-120"/>
                <a:ea typeface="標楷體" panose="03000509000000000000" pitchFamily="65" charset="-120"/>
              </a:rPr>
              <a:t>來偵測 已知 惡意軟體</a:t>
            </a:r>
            <a:endParaRPr lang="en-US" altLang="zh-TW" sz="1200" dirty="0">
              <a:latin typeface="標楷體" panose="03000509000000000000" pitchFamily="65" charset="-120"/>
              <a:ea typeface="標楷體" panose="03000509000000000000" pitchFamily="65" charset="-120"/>
            </a:endParaRPr>
          </a:p>
          <a:p>
            <a:pPr marL="0" indent="0">
              <a:buNone/>
            </a:pPr>
            <a:r>
              <a:rPr lang="en-US" altLang="zh-TW" sz="1400" dirty="0">
                <a:latin typeface="標楷體" panose="03000509000000000000" pitchFamily="65" charset="-120"/>
                <a:ea typeface="標楷體" panose="03000509000000000000" pitchFamily="65" charset="-120"/>
              </a:rPr>
              <a:t>2.</a:t>
            </a:r>
            <a:r>
              <a:rPr lang="en-US" altLang="zh-TW" dirty="0">
                <a:latin typeface="標楷體" panose="03000509000000000000" pitchFamily="65" charset="-120"/>
                <a:ea typeface="標楷體" panose="03000509000000000000" pitchFamily="65" charset="-120"/>
              </a:rPr>
              <a:t>ID</a:t>
            </a:r>
            <a:r>
              <a:rPr lang="zh-TW" altLang="en-US" dirty="0">
                <a:latin typeface="標楷體" panose="03000509000000000000" pitchFamily="65" charset="-120"/>
                <a:ea typeface="標楷體" panose="03000509000000000000" pitchFamily="65" charset="-120"/>
              </a:rPr>
              <a:t>分析 </a:t>
            </a:r>
            <a:r>
              <a:rPr lang="en-US" altLang="zh-TW" sz="1400" dirty="0">
                <a:latin typeface="標楷體" panose="03000509000000000000" pitchFamily="65" charset="-120"/>
                <a:ea typeface="標楷體" panose="03000509000000000000" pitchFamily="65" charset="-120"/>
              </a:rPr>
              <a:t>Identifier Analysis</a:t>
            </a:r>
          </a:p>
          <a:p>
            <a:pPr lvl="1"/>
            <a:r>
              <a:rPr lang="zh-TW" altLang="en-US" dirty="0">
                <a:latin typeface="標楷體" panose="03000509000000000000" pitchFamily="65" charset="-120"/>
                <a:ea typeface="標楷體" panose="03000509000000000000" pitchFamily="65" charset="-120"/>
              </a:rPr>
              <a:t>同形文字檢測 </a:t>
            </a:r>
            <a:r>
              <a:rPr lang="en-US" altLang="zh-TW" sz="1200" b="1" dirty="0" err="1">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Homoglyph</a:t>
            </a:r>
            <a:r>
              <a:rPr lang="en-US" altLang="zh-TW" sz="1200" b="1" dirty="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 Detection</a:t>
            </a:r>
          </a:p>
          <a:p>
            <a:pPr lvl="1"/>
            <a:r>
              <a:rPr lang="zh-TW" altLang="en-US" dirty="0">
                <a:latin typeface="標楷體" panose="03000509000000000000" pitchFamily="65" charset="-120"/>
                <a:ea typeface="標楷體" panose="03000509000000000000" pitchFamily="65" charset="-120"/>
              </a:rPr>
              <a:t>識別碼活動分析  </a:t>
            </a:r>
            <a:r>
              <a:rPr lang="en-US" altLang="zh-TW" sz="1200" dirty="0">
                <a:latin typeface="標楷體" panose="03000509000000000000" pitchFamily="65" charset="-120"/>
                <a:ea typeface="標楷體" panose="03000509000000000000" pitchFamily="65" charset="-120"/>
              </a:rPr>
              <a:t>Identifier Activity Analysis</a:t>
            </a:r>
          </a:p>
          <a:p>
            <a:pPr lvl="1"/>
            <a:r>
              <a:rPr lang="zh-TW" altLang="en-US" dirty="0">
                <a:latin typeface="標楷體" panose="03000509000000000000" pitchFamily="65" charset="-120"/>
                <a:ea typeface="標楷體" panose="03000509000000000000" pitchFamily="65" charset="-120"/>
              </a:rPr>
              <a:t>識別碼信譽分析  </a:t>
            </a:r>
            <a:r>
              <a:rPr lang="en-US" altLang="zh-TW" sz="1200" dirty="0">
                <a:latin typeface="標楷體" panose="03000509000000000000" pitchFamily="65" charset="-120"/>
                <a:ea typeface="標楷體" panose="03000509000000000000" pitchFamily="65" charset="-120"/>
              </a:rPr>
              <a:t>Identifier Reputation(</a:t>
            </a:r>
            <a:r>
              <a:rPr lang="zh-TW" altLang="en-US" sz="1200" dirty="0">
                <a:latin typeface="標楷體" panose="03000509000000000000" pitchFamily="65" charset="-120"/>
                <a:ea typeface="標楷體" panose="03000509000000000000" pitchFamily="65" charset="-120"/>
              </a:rPr>
              <a:t>信譽</a:t>
            </a:r>
            <a:r>
              <a:rPr lang="en-US" altLang="zh-TW" sz="1200" dirty="0">
                <a:latin typeface="標楷體" panose="03000509000000000000" pitchFamily="65" charset="-120"/>
                <a:ea typeface="標楷體" panose="03000509000000000000" pitchFamily="65" charset="-120"/>
              </a:rPr>
              <a:t>) Analysis</a:t>
            </a:r>
          </a:p>
          <a:p>
            <a:pPr lvl="2"/>
            <a:r>
              <a:rPr lang="zh-TW" altLang="en-US" dirty="0">
                <a:latin typeface="標楷體" panose="03000509000000000000" pitchFamily="65" charset="-120"/>
                <a:ea typeface="標楷體" panose="03000509000000000000" pitchFamily="65" charset="-120"/>
              </a:rPr>
              <a:t>網域信譽分析 </a:t>
            </a:r>
            <a:r>
              <a:rPr lang="en-US" altLang="zh-TW" sz="1200" dirty="0">
                <a:latin typeface="標楷體" panose="03000509000000000000" pitchFamily="65" charset="-120"/>
                <a:ea typeface="標楷體" panose="03000509000000000000" pitchFamily="65" charset="-120"/>
              </a:rPr>
              <a:t>Domain Name(</a:t>
            </a:r>
            <a:r>
              <a:rPr lang="zh-TW" altLang="en-US" sz="1200" dirty="0">
                <a:latin typeface="標楷體" panose="03000509000000000000" pitchFamily="65" charset="-120"/>
                <a:ea typeface="標楷體" panose="03000509000000000000" pitchFamily="65" charset="-120"/>
              </a:rPr>
              <a:t>網域</a:t>
            </a:r>
            <a:r>
              <a:rPr lang="en-US" altLang="zh-TW" sz="1200" dirty="0">
                <a:latin typeface="標楷體" panose="03000509000000000000" pitchFamily="65" charset="-120"/>
                <a:ea typeface="標楷體" panose="03000509000000000000" pitchFamily="65" charset="-120"/>
              </a:rPr>
              <a:t>) Reputation Analysis</a:t>
            </a:r>
            <a:r>
              <a:rPr lang="zh-TW" altLang="en-US" sz="1200" dirty="0">
                <a:latin typeface="標楷體" panose="03000509000000000000" pitchFamily="65" charset="-120"/>
                <a:ea typeface="標楷體" panose="03000509000000000000" pitchFamily="65" charset="-120"/>
              </a:rPr>
              <a:t>    黑名單清冊</a:t>
            </a:r>
            <a:endParaRPr lang="en-US" altLang="zh-TW" sz="1200" dirty="0">
              <a:latin typeface="標楷體" panose="03000509000000000000" pitchFamily="65" charset="-120"/>
              <a:ea typeface="標楷體" panose="03000509000000000000" pitchFamily="65" charset="-120"/>
            </a:endParaRPr>
          </a:p>
          <a:p>
            <a:pPr lvl="2"/>
            <a:r>
              <a:rPr lang="zh-TW" altLang="en-US" dirty="0">
                <a:latin typeface="標楷體" panose="03000509000000000000" pitchFamily="65" charset="-120"/>
                <a:ea typeface="標楷體" panose="03000509000000000000" pitchFamily="65" charset="-120"/>
              </a:rPr>
              <a:t>檔案雜湊值信譽分析 </a:t>
            </a:r>
            <a:r>
              <a:rPr lang="en-US" altLang="zh-TW" sz="1200" dirty="0">
                <a:latin typeface="標楷體" panose="03000509000000000000" pitchFamily="65" charset="-120"/>
                <a:ea typeface="標楷體" panose="03000509000000000000" pitchFamily="65" charset="-120"/>
              </a:rPr>
              <a:t>File Hash(</a:t>
            </a:r>
            <a:r>
              <a:rPr lang="zh-TW" altLang="en-US" sz="1200" dirty="0">
                <a:latin typeface="標楷體" panose="03000509000000000000" pitchFamily="65" charset="-120"/>
                <a:ea typeface="標楷體" panose="03000509000000000000" pitchFamily="65" charset="-120"/>
              </a:rPr>
              <a:t>雜湊值</a:t>
            </a:r>
            <a:r>
              <a:rPr lang="en-US" altLang="zh-TW" sz="1200" dirty="0">
                <a:latin typeface="標楷體" panose="03000509000000000000" pitchFamily="65" charset="-120"/>
                <a:ea typeface="標楷體" panose="03000509000000000000" pitchFamily="65" charset="-120"/>
              </a:rPr>
              <a:t>) Reputation Analysis</a:t>
            </a:r>
          </a:p>
          <a:p>
            <a:pPr lvl="2"/>
            <a:r>
              <a:rPr lang="en-US" altLang="zh-TW" dirty="0">
                <a:latin typeface="標楷體" panose="03000509000000000000" pitchFamily="65" charset="-120"/>
                <a:ea typeface="標楷體" panose="03000509000000000000" pitchFamily="65" charset="-120"/>
              </a:rPr>
              <a:t>IP</a:t>
            </a:r>
            <a:r>
              <a:rPr lang="zh-TW" altLang="en-US" dirty="0">
                <a:latin typeface="標楷體" panose="03000509000000000000" pitchFamily="65" charset="-120"/>
                <a:ea typeface="標楷體" panose="03000509000000000000" pitchFamily="65" charset="-120"/>
              </a:rPr>
              <a:t>地址信譽分析 </a:t>
            </a:r>
            <a:r>
              <a:rPr lang="en-US" altLang="zh-TW" sz="1200" dirty="0">
                <a:latin typeface="標楷體" panose="03000509000000000000" pitchFamily="65" charset="-120"/>
                <a:ea typeface="標楷體" panose="03000509000000000000" pitchFamily="65" charset="-120"/>
              </a:rPr>
              <a:t>IP(</a:t>
            </a:r>
            <a:r>
              <a:rPr lang="zh-TW" altLang="en-US" sz="1200" dirty="0">
                <a:latin typeface="標楷體" panose="03000509000000000000" pitchFamily="65" charset="-120"/>
                <a:ea typeface="標楷體" panose="03000509000000000000" pitchFamily="65" charset="-120"/>
              </a:rPr>
              <a:t>網址</a:t>
            </a:r>
            <a:r>
              <a:rPr lang="en-US" altLang="zh-TW" sz="1200" dirty="0">
                <a:latin typeface="標楷體" panose="03000509000000000000" pitchFamily="65" charset="-120"/>
                <a:ea typeface="標楷體" panose="03000509000000000000" pitchFamily="65" charset="-120"/>
              </a:rPr>
              <a:t>) Reputation Analysis</a:t>
            </a:r>
            <a:r>
              <a:rPr lang="zh-TW" altLang="en-US" sz="1200" dirty="0">
                <a:latin typeface="標楷體" panose="03000509000000000000" pitchFamily="65" charset="-120"/>
                <a:ea typeface="標楷體" panose="03000509000000000000" pitchFamily="65" charset="-120"/>
              </a:rPr>
              <a:t>  黑名單清冊</a:t>
            </a:r>
            <a:endParaRPr lang="en-US" altLang="zh-TW" sz="1200" dirty="0">
              <a:latin typeface="標楷體" panose="03000509000000000000" pitchFamily="65" charset="-120"/>
              <a:ea typeface="標楷體" panose="03000509000000000000" pitchFamily="65" charset="-120"/>
            </a:endParaRPr>
          </a:p>
          <a:p>
            <a:pPr lvl="2"/>
            <a:r>
              <a:rPr lang="en-US" altLang="zh-TW" dirty="0">
                <a:latin typeface="標楷體" panose="03000509000000000000" pitchFamily="65" charset="-120"/>
                <a:ea typeface="標楷體" panose="03000509000000000000" pitchFamily="65" charset="-120"/>
              </a:rPr>
              <a:t>URL</a:t>
            </a:r>
            <a:r>
              <a:rPr lang="zh-TW" altLang="en-US" dirty="0">
                <a:latin typeface="標楷體" panose="03000509000000000000" pitchFamily="65" charset="-120"/>
                <a:ea typeface="標楷體" panose="03000509000000000000" pitchFamily="65" charset="-120"/>
              </a:rPr>
              <a:t>信譽分析 </a:t>
            </a:r>
            <a:r>
              <a:rPr lang="en-US" altLang="zh-TW" sz="1200" dirty="0">
                <a:latin typeface="標楷體" panose="03000509000000000000" pitchFamily="65" charset="-120"/>
                <a:ea typeface="標楷體" panose="03000509000000000000" pitchFamily="65" charset="-120"/>
              </a:rPr>
              <a:t>URL Reputation Analysis</a:t>
            </a:r>
          </a:p>
          <a:p>
            <a:pPr lvl="1"/>
            <a:r>
              <a:rPr lang="en-US" altLang="zh-TW" dirty="0">
                <a:latin typeface="標楷體" panose="03000509000000000000" pitchFamily="65" charset="-120"/>
                <a:ea typeface="標楷體" panose="03000509000000000000" pitchFamily="65" charset="-120"/>
              </a:rPr>
              <a:t>URL</a:t>
            </a:r>
            <a:r>
              <a:rPr lang="zh-TW" altLang="en-US" dirty="0">
                <a:latin typeface="標楷體" panose="03000509000000000000" pitchFamily="65" charset="-120"/>
                <a:ea typeface="標楷體" panose="03000509000000000000" pitchFamily="65" charset="-120"/>
              </a:rPr>
              <a:t>分析  </a:t>
            </a:r>
            <a:r>
              <a:rPr lang="en-US" altLang="zh-TW" sz="1200" dirty="0">
                <a:latin typeface="標楷體" panose="03000509000000000000" pitchFamily="65" charset="-120"/>
                <a:ea typeface="標楷體" panose="03000509000000000000" pitchFamily="65" charset="-120"/>
              </a:rPr>
              <a:t>URL Analysis</a:t>
            </a:r>
          </a:p>
          <a:p>
            <a:pPr marL="0" indent="0">
              <a:buNone/>
            </a:pPr>
            <a:r>
              <a:rPr lang="en-US" altLang="zh-TW" sz="1400" dirty="0">
                <a:latin typeface="標楷體" panose="03000509000000000000" pitchFamily="65" charset="-120"/>
                <a:ea typeface="標楷體" panose="03000509000000000000" pitchFamily="65" charset="-120"/>
              </a:rPr>
              <a:t>3.</a:t>
            </a:r>
            <a:r>
              <a:rPr lang="zh-TW" altLang="en-US" dirty="0">
                <a:latin typeface="標楷體" panose="03000509000000000000" pitchFamily="65" charset="-120"/>
                <a:ea typeface="標楷體" panose="03000509000000000000" pitchFamily="65" charset="-120"/>
              </a:rPr>
              <a:t>訊息分析 </a:t>
            </a:r>
            <a:r>
              <a:rPr lang="en-US" altLang="zh-TW" sz="1400" dirty="0">
                <a:latin typeface="標楷體" panose="03000509000000000000" pitchFamily="65" charset="-120"/>
                <a:ea typeface="標楷體" panose="03000509000000000000" pitchFamily="65" charset="-120"/>
              </a:rPr>
              <a:t>Message Analysis</a:t>
            </a:r>
            <a:r>
              <a:rPr lang="zh-TW" altLang="en-US" sz="1400" dirty="0">
                <a:latin typeface="標楷體" panose="03000509000000000000" pitchFamily="65" charset="-120"/>
                <a:ea typeface="標楷體" panose="03000509000000000000" pitchFamily="65" charset="-120"/>
              </a:rPr>
              <a:t>  </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 </a:t>
            </a:r>
            <a:r>
              <a:rPr lang="en-US" altLang="zh-TW" sz="1400" dirty="0">
                <a:latin typeface="標楷體" panose="03000509000000000000" pitchFamily="65" charset="-120"/>
                <a:ea typeface="標楷體" panose="03000509000000000000" pitchFamily="65" charset="-120"/>
              </a:rPr>
              <a:t>&gt;</a:t>
            </a:r>
            <a:r>
              <a:rPr lang="zh-TW" altLang="en-US" sz="1400" dirty="0">
                <a:latin typeface="標楷體" panose="03000509000000000000" pitchFamily="65" charset="-120"/>
                <a:ea typeface="標楷體" panose="03000509000000000000" pitchFamily="65" charset="-120"/>
              </a:rPr>
              <a:t> </a:t>
            </a:r>
            <a:r>
              <a:rPr lang="en-US" altLang="zh-TW" sz="1400" dirty="0">
                <a:latin typeface="標楷體" panose="03000509000000000000" pitchFamily="65" charset="-120"/>
                <a:ea typeface="標楷體" panose="03000509000000000000" pitchFamily="65" charset="-120"/>
              </a:rPr>
              <a:t>email </a:t>
            </a:r>
            <a:r>
              <a:rPr lang="zh-TW" altLang="en-US" sz="1400" dirty="0">
                <a:latin typeface="標楷體" panose="03000509000000000000" pitchFamily="65" charset="-120"/>
                <a:ea typeface="標楷體" panose="03000509000000000000" pitchFamily="65" charset="-120"/>
              </a:rPr>
              <a:t>分析</a:t>
            </a:r>
            <a:endParaRPr lang="en-US" altLang="zh-TW" sz="1400"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寄件者</a:t>
            </a:r>
            <a:r>
              <a:rPr lang="en-US" altLang="zh-TW" dirty="0">
                <a:latin typeface="標楷體" panose="03000509000000000000" pitchFamily="65" charset="-120"/>
                <a:ea typeface="標楷體" panose="03000509000000000000" pitchFamily="65" charset="-120"/>
              </a:rPr>
              <a:t>MTA</a:t>
            </a:r>
            <a:r>
              <a:rPr lang="zh-TW" altLang="en-US" dirty="0">
                <a:latin typeface="標楷體" panose="03000509000000000000" pitchFamily="65" charset="-120"/>
                <a:ea typeface="標楷體" panose="03000509000000000000" pitchFamily="65" charset="-120"/>
              </a:rPr>
              <a:t>信譽分析 </a:t>
            </a:r>
            <a:r>
              <a:rPr lang="en-US" altLang="zh-TW" sz="1200" dirty="0">
                <a:latin typeface="標楷體" panose="03000509000000000000" pitchFamily="65" charset="-120"/>
                <a:ea typeface="標楷體" panose="03000509000000000000" pitchFamily="65" charset="-120"/>
              </a:rPr>
              <a:t>Sender MTA Reputation Analysis</a:t>
            </a:r>
          </a:p>
          <a:p>
            <a:pPr lvl="1"/>
            <a:r>
              <a:rPr lang="zh-TW" altLang="en-US" dirty="0">
                <a:latin typeface="標楷體" panose="03000509000000000000" pitchFamily="65" charset="-120"/>
                <a:ea typeface="標楷體" panose="03000509000000000000" pitchFamily="65" charset="-120"/>
              </a:rPr>
              <a:t>寄件者信譽分析 </a:t>
            </a:r>
            <a:r>
              <a:rPr lang="en-US" altLang="zh-TW" sz="1200" dirty="0">
                <a:latin typeface="標楷體" panose="03000509000000000000" pitchFamily="65" charset="-120"/>
                <a:ea typeface="標楷體" panose="03000509000000000000" pitchFamily="65" charset="-120"/>
              </a:rPr>
              <a:t>Sender Reputation Analysis</a:t>
            </a:r>
            <a:endParaRPr lang="zh-TW" altLang="en-US" sz="1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271018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03650" y="147337"/>
            <a:ext cx="8911687" cy="1280890"/>
          </a:xfrm>
        </p:spPr>
        <p:txBody>
          <a:bodyPr>
            <a:normAutofit/>
          </a:bodyPr>
          <a:lstStyle/>
          <a:p>
            <a:r>
              <a:rPr lang="en-US" altLang="zh-TW" b="1" dirty="0">
                <a:effectLst>
                  <a:outerShdw blurRad="38100" dist="38100" dir="2700000" algn="tl">
                    <a:srgbClr val="000000">
                      <a:alpha val="43137"/>
                    </a:srgbClr>
                  </a:outerShdw>
                </a:effectLst>
              </a:rPr>
              <a:t>3.</a:t>
            </a:r>
            <a:r>
              <a:rPr lang="zh-TW" altLang="en-US" b="1" dirty="0">
                <a:effectLst>
                  <a:outerShdw blurRad="38100" dist="38100" dir="2700000" algn="tl">
                    <a:srgbClr val="000000">
                      <a:alpha val="43137"/>
                    </a:srgbClr>
                  </a:outerShdw>
                </a:effectLst>
              </a:rPr>
              <a:t>偵測 戰術</a:t>
            </a:r>
            <a:r>
              <a:rPr lang="en-US" altLang="zh-TW" b="1" dirty="0">
                <a:solidFill>
                  <a:schemeClr val="dk1"/>
                </a:solidFill>
                <a:effectLst>
                  <a:outerShdw blurRad="38100" dist="38100" dir="2700000" algn="tl">
                    <a:srgbClr val="000000">
                      <a:alpha val="43137"/>
                    </a:srgbClr>
                  </a:outerShdw>
                </a:effectLst>
              </a:rPr>
              <a:t>Detect</a:t>
            </a:r>
            <a:endParaRPr lang="zh-TW" altLang="en-US" dirty="0"/>
          </a:p>
        </p:txBody>
      </p:sp>
      <p:sp>
        <p:nvSpPr>
          <p:cNvPr id="3" name="內容版面配置區 2"/>
          <p:cNvSpPr>
            <a:spLocks noGrp="1"/>
          </p:cNvSpPr>
          <p:nvPr>
            <p:ph idx="1"/>
          </p:nvPr>
        </p:nvSpPr>
        <p:spPr>
          <a:xfrm>
            <a:off x="1640156" y="856423"/>
            <a:ext cx="8638674" cy="5854240"/>
          </a:xfrm>
        </p:spPr>
        <p:txBody>
          <a:bodyPr>
            <a:normAutofit fontScale="92500" lnSpcReduction="10000"/>
          </a:bodyPr>
          <a:lstStyle/>
          <a:p>
            <a:r>
              <a:rPr lang="en-US" altLang="zh-TW" dirty="0"/>
              <a:t>4.</a:t>
            </a:r>
            <a:r>
              <a:rPr lang="zh-TW" altLang="en-US" dirty="0"/>
              <a:t>網路流量分析</a:t>
            </a:r>
            <a:r>
              <a:rPr lang="en-US" altLang="zh-TW" dirty="0"/>
              <a:t>(Network Traffic Analysis)</a:t>
            </a:r>
          </a:p>
          <a:p>
            <a:pPr marL="738897" lvl="2" indent="-342900">
              <a:buFont typeface="+mj-lt"/>
              <a:buAutoNum type="arabicPeriod"/>
            </a:pPr>
            <a:r>
              <a:rPr lang="zh-TW" altLang="en-US" dirty="0"/>
              <a:t>管理網路活動分析</a:t>
            </a:r>
            <a:r>
              <a:rPr lang="en-US" altLang="zh-TW" dirty="0"/>
              <a:t>(Administrative Network Activity Analysis)</a:t>
            </a:r>
          </a:p>
          <a:p>
            <a:pPr marL="738897" lvl="2" indent="-342900">
              <a:buFont typeface="+mj-lt"/>
              <a:buAutoNum type="arabicPeriod"/>
            </a:pPr>
            <a:r>
              <a:rPr lang="zh-TW" altLang="en-US" dirty="0"/>
              <a:t>位元組序列檢視</a:t>
            </a:r>
            <a:r>
              <a:rPr lang="en-US" altLang="zh-TW" dirty="0"/>
              <a:t>(Byte Sequence Emulation)</a:t>
            </a:r>
          </a:p>
          <a:p>
            <a:pPr marL="738897" lvl="2" indent="-342900">
              <a:buFont typeface="+mj-lt"/>
              <a:buAutoNum type="arabicPeriod"/>
            </a:pPr>
            <a:r>
              <a:rPr lang="zh-TW" altLang="en-US" dirty="0"/>
              <a:t>憑證分析</a:t>
            </a:r>
            <a:r>
              <a:rPr lang="en-US" altLang="zh-TW" dirty="0"/>
              <a:t>(Certificate Analysis)</a:t>
            </a:r>
          </a:p>
          <a:p>
            <a:pPr lvl="3">
              <a:buFont typeface="Wingdings" panose="05000000000000000000" pitchFamily="2" charset="2"/>
              <a:buChar char="Ø"/>
            </a:pPr>
            <a:r>
              <a:rPr lang="zh-TW" altLang="en-US" sz="2000" dirty="0"/>
              <a:t>主動式憑證分析</a:t>
            </a:r>
            <a:r>
              <a:rPr lang="en-US" altLang="zh-TW" sz="2000" dirty="0"/>
              <a:t>( Active Certificate Analysis)</a:t>
            </a:r>
          </a:p>
          <a:p>
            <a:pPr lvl="3">
              <a:buFont typeface="Wingdings" panose="05000000000000000000" pitchFamily="2" charset="2"/>
              <a:buChar char="Ø"/>
            </a:pPr>
            <a:r>
              <a:rPr lang="zh-TW" altLang="en-US" sz="2000" dirty="0"/>
              <a:t>被動式憑證分析</a:t>
            </a:r>
            <a:r>
              <a:rPr lang="en-US" altLang="zh-TW" sz="2000" dirty="0"/>
              <a:t>( Passive Certificate Analysis)</a:t>
            </a:r>
          </a:p>
          <a:p>
            <a:pPr marL="738897" lvl="2" indent="-342900">
              <a:buFont typeface="+mj-lt"/>
              <a:buAutoNum type="arabicPeriod"/>
            </a:pPr>
            <a:r>
              <a:rPr lang="zh-TW" altLang="en-US" dirty="0"/>
              <a:t>客戶端</a:t>
            </a:r>
            <a:r>
              <a:rPr lang="en-US" altLang="zh-TW" dirty="0"/>
              <a:t>-</a:t>
            </a:r>
            <a:r>
              <a:rPr lang="zh-TW" altLang="en-US" dirty="0"/>
              <a:t>伺服器負載分析</a:t>
            </a:r>
            <a:r>
              <a:rPr lang="en-US" altLang="zh-TW" dirty="0"/>
              <a:t>(Client-server Payload Profiling)</a:t>
            </a:r>
          </a:p>
          <a:p>
            <a:pPr marL="738897" lvl="2" indent="-342900">
              <a:buFont typeface="+mj-lt"/>
              <a:buAutoNum type="arabicPeriod"/>
            </a:pPr>
            <a:r>
              <a:rPr lang="zh-TW" altLang="en-US" dirty="0"/>
              <a:t>連線嘗試分析</a:t>
            </a:r>
            <a:r>
              <a:rPr lang="en-US" altLang="zh-TW" dirty="0"/>
              <a:t>(Connection Attempt Analysis)</a:t>
            </a:r>
          </a:p>
          <a:p>
            <a:pPr marL="738897" lvl="2" indent="-342900">
              <a:buFont typeface="+mj-lt"/>
              <a:buAutoNum type="arabicPeriod"/>
            </a:pPr>
            <a:r>
              <a:rPr lang="en-US" altLang="zh-TW" dirty="0"/>
              <a:t>DNS</a:t>
            </a:r>
            <a:r>
              <a:rPr lang="zh-TW" altLang="en-US" dirty="0"/>
              <a:t>流量分析</a:t>
            </a:r>
            <a:r>
              <a:rPr lang="en-US" altLang="zh-TW" dirty="0"/>
              <a:t>(DNS Traffic Analysis)</a:t>
            </a:r>
          </a:p>
          <a:p>
            <a:pPr marL="738897" lvl="2" indent="-342900">
              <a:buFont typeface="+mj-lt"/>
              <a:buAutoNum type="arabicPeriod"/>
            </a:pPr>
            <a:r>
              <a:rPr lang="zh-TW" altLang="en-US" dirty="0"/>
              <a:t>網路檔案雕刻</a:t>
            </a:r>
            <a:r>
              <a:rPr lang="en-US" altLang="zh-TW" dirty="0"/>
              <a:t>(File Carving)</a:t>
            </a:r>
          </a:p>
          <a:p>
            <a:pPr marL="738897" lvl="2" indent="-342900">
              <a:buFont typeface="+mj-lt"/>
              <a:buAutoNum type="arabicPeriod"/>
            </a:pPr>
            <a:r>
              <a:rPr lang="zh-TW" altLang="en-US" dirty="0"/>
              <a:t>流入會話量體分析</a:t>
            </a:r>
            <a:r>
              <a:rPr lang="en-US" altLang="zh-TW" dirty="0"/>
              <a:t>(Inbound Session Volume Analysis)</a:t>
            </a:r>
          </a:p>
          <a:p>
            <a:pPr marL="853197" lvl="2" indent="-457200">
              <a:buFont typeface="+mj-lt"/>
              <a:buAutoNum type="arabicPeriod" startAt="9"/>
            </a:pPr>
            <a:r>
              <a:rPr lang="en-US" altLang="zh-TW" dirty="0"/>
              <a:t>IPC</a:t>
            </a:r>
            <a:r>
              <a:rPr lang="zh-TW" altLang="en-US" dirty="0"/>
              <a:t>流量分析</a:t>
            </a:r>
            <a:r>
              <a:rPr lang="en-US" altLang="zh-TW" dirty="0"/>
              <a:t>(IPC Traffic Analysis)</a:t>
            </a:r>
          </a:p>
          <a:p>
            <a:pPr marL="853197" lvl="2" indent="-457200">
              <a:buFont typeface="+mj-lt"/>
              <a:buAutoNum type="arabicPeriod" startAt="9"/>
            </a:pPr>
            <a:r>
              <a:rPr lang="zh-TW" altLang="en-US" dirty="0"/>
              <a:t>網路流量社群偏差</a:t>
            </a:r>
            <a:r>
              <a:rPr lang="en-US" altLang="zh-TW" dirty="0"/>
              <a:t>(Network Traffic Community Deviation)</a:t>
            </a:r>
          </a:p>
          <a:p>
            <a:pPr marL="853197" lvl="2" indent="-457200">
              <a:buFont typeface="+mj-lt"/>
              <a:buAutoNum type="arabicPeriod" startAt="9"/>
            </a:pPr>
            <a:r>
              <a:rPr lang="zh-TW" altLang="en-US" dirty="0"/>
              <a:t>每主機下載上傳比率分析</a:t>
            </a:r>
            <a:r>
              <a:rPr lang="en-US" altLang="zh-TW" dirty="0"/>
              <a:t>(Per Host Download-Upload Ratio Analysis)</a:t>
            </a:r>
          </a:p>
          <a:p>
            <a:pPr marL="853197" lvl="2" indent="-457200">
              <a:buFont typeface="+mj-lt"/>
              <a:buAutoNum type="arabicPeriod" startAt="9"/>
            </a:pPr>
            <a:r>
              <a:rPr lang="zh-TW" altLang="en-US" dirty="0"/>
              <a:t>協定元資料異常偵測</a:t>
            </a:r>
            <a:r>
              <a:rPr lang="en-US" altLang="zh-TW" dirty="0"/>
              <a:t>(Protocol Metadata Anomaly Detection)</a:t>
            </a:r>
          </a:p>
          <a:p>
            <a:pPr marL="853197" lvl="2" indent="-457200">
              <a:buFont typeface="+mj-lt"/>
              <a:buAutoNum type="arabicPeriod" startAt="9"/>
            </a:pPr>
            <a:r>
              <a:rPr lang="zh-TW" altLang="en-US" dirty="0"/>
              <a:t>中介模式分析</a:t>
            </a:r>
            <a:r>
              <a:rPr lang="en-US" altLang="zh-TW" dirty="0"/>
              <a:t>(Relay Pattern Analysis)</a:t>
            </a:r>
          </a:p>
          <a:p>
            <a:pPr marL="853197" lvl="2" indent="-457200">
              <a:buFont typeface="+mj-lt"/>
              <a:buAutoNum type="arabicPeriod" startAt="9"/>
            </a:pPr>
            <a:r>
              <a:rPr lang="zh-TW" altLang="en-US" dirty="0"/>
              <a:t>遠端終端會話偵測</a:t>
            </a:r>
            <a:r>
              <a:rPr lang="en-US" altLang="zh-TW" dirty="0"/>
              <a:t>(Remote Terminal Session Detection)</a:t>
            </a:r>
          </a:p>
          <a:p>
            <a:pPr marL="853197" lvl="2" indent="-457200">
              <a:buFont typeface="+mj-lt"/>
              <a:buAutoNum type="arabicPeriod" startAt="9"/>
            </a:pPr>
            <a:r>
              <a:rPr lang="en-US" altLang="zh-TW" dirty="0"/>
              <a:t>RPC </a:t>
            </a:r>
            <a:r>
              <a:rPr lang="zh-TW" altLang="en-US" dirty="0"/>
              <a:t>流量分析</a:t>
            </a:r>
            <a:r>
              <a:rPr lang="en-US" altLang="zh-TW" dirty="0"/>
              <a:t>(RPC Traffic Analysis)</a:t>
            </a:r>
          </a:p>
          <a:p>
            <a:endParaRPr lang="zh-TW" altLang="en-US" dirty="0"/>
          </a:p>
        </p:txBody>
      </p:sp>
    </p:spTree>
    <p:extLst>
      <p:ext uri="{BB962C8B-B14F-4D97-AF65-F5344CB8AC3E}">
        <p14:creationId xmlns:p14="http://schemas.microsoft.com/office/powerpoint/2010/main" val="10799065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95645" y="166910"/>
            <a:ext cx="8911687" cy="1280890"/>
          </a:xfrm>
        </p:spPr>
        <p:txBody>
          <a:bodyPr>
            <a:normAutofit/>
          </a:bodyPr>
          <a:lstStyle/>
          <a:p>
            <a:r>
              <a:rPr lang="en-US" altLang="zh-TW" b="1" dirty="0">
                <a:latin typeface="標楷體" panose="03000509000000000000" pitchFamily="65" charset="-120"/>
                <a:ea typeface="標楷體" panose="03000509000000000000" pitchFamily="65" charset="-120"/>
              </a:rPr>
              <a:t>3.</a:t>
            </a:r>
            <a:r>
              <a:rPr lang="zh-TW" altLang="en-US" b="1" dirty="0">
                <a:latin typeface="標楷體" panose="03000509000000000000" pitchFamily="65" charset="-120"/>
                <a:ea typeface="標楷體" panose="03000509000000000000" pitchFamily="65" charset="-120"/>
              </a:rPr>
              <a:t>偵測 戰術</a:t>
            </a:r>
            <a:r>
              <a:rPr lang="en-US" altLang="zh-TW" b="1" dirty="0">
                <a:solidFill>
                  <a:schemeClr val="dk1"/>
                </a:solidFill>
                <a:latin typeface="標楷體" panose="03000509000000000000" pitchFamily="65" charset="-120"/>
                <a:ea typeface="標楷體" panose="03000509000000000000" pitchFamily="65" charset="-120"/>
              </a:rPr>
              <a:t>Detect</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1828800" y="807355"/>
            <a:ext cx="9543495" cy="6050645"/>
          </a:xfrm>
        </p:spPr>
        <p:txBody>
          <a:bodyPr>
            <a:noAutofit/>
          </a:bodyPr>
          <a:lstStyle/>
          <a:p>
            <a:pPr marL="0" indent="0">
              <a:buNone/>
            </a:pPr>
            <a:r>
              <a:rPr lang="en-US" altLang="zh-TW" sz="1500" dirty="0">
                <a:latin typeface="標楷體" panose="03000509000000000000" pitchFamily="65" charset="-120"/>
                <a:ea typeface="標楷體" panose="03000509000000000000" pitchFamily="65" charset="-120"/>
              </a:rPr>
              <a:t>5.</a:t>
            </a:r>
            <a:r>
              <a:rPr lang="zh-TW" altLang="en-US" sz="1500" b="1" dirty="0">
                <a:solidFill>
                  <a:srgbClr val="FF0000"/>
                </a:solidFill>
                <a:latin typeface="標楷體" panose="03000509000000000000" pitchFamily="65" charset="-120"/>
                <a:ea typeface="標楷體" panose="03000509000000000000" pitchFamily="65" charset="-120"/>
              </a:rPr>
              <a:t>平台</a:t>
            </a:r>
            <a:r>
              <a:rPr lang="zh-TW" altLang="en-US" sz="1500" b="1" dirty="0">
                <a:latin typeface="標楷體" panose="03000509000000000000" pitchFamily="65" charset="-120"/>
                <a:ea typeface="標楷體" panose="03000509000000000000" pitchFamily="65" charset="-120"/>
              </a:rPr>
              <a:t>監控</a:t>
            </a:r>
            <a:r>
              <a:rPr lang="en-US" altLang="zh-TW" sz="1500" dirty="0">
                <a:latin typeface="標楷體" panose="03000509000000000000" pitchFamily="65" charset="-120"/>
                <a:ea typeface="標楷體" panose="03000509000000000000" pitchFamily="65" charset="-120"/>
              </a:rPr>
              <a:t>(Platform Monitoring)</a:t>
            </a:r>
          </a:p>
          <a:p>
            <a:pPr marL="514350" indent="-514350">
              <a:buFont typeface="+mj-lt"/>
              <a:buAutoNum type="arabicPeriod"/>
            </a:pPr>
            <a:r>
              <a:rPr lang="zh-TW" altLang="en-US" sz="1500" dirty="0">
                <a:latin typeface="標楷體" panose="03000509000000000000" pitchFamily="65" charset="-120"/>
                <a:ea typeface="標楷體" panose="03000509000000000000" pitchFamily="65" charset="-120"/>
              </a:rPr>
              <a:t>檔案完整性監控 </a:t>
            </a:r>
            <a:r>
              <a:rPr lang="en-US" altLang="zh-TW" sz="1500" dirty="0">
                <a:latin typeface="標楷體" panose="03000509000000000000" pitchFamily="65" charset="-120"/>
                <a:ea typeface="標楷體" panose="03000509000000000000" pitchFamily="65" charset="-120"/>
              </a:rPr>
              <a:t>File Integrity Monitoring</a:t>
            </a:r>
          </a:p>
          <a:p>
            <a:pPr marL="514350" indent="-514350">
              <a:buFont typeface="+mj-lt"/>
              <a:buAutoNum type="arabicPeriod"/>
            </a:pPr>
            <a:r>
              <a:rPr lang="zh-TW" altLang="en-US" sz="1500" dirty="0">
                <a:latin typeface="標楷體" panose="03000509000000000000" pitchFamily="65" charset="-120"/>
                <a:ea typeface="標楷體" panose="03000509000000000000" pitchFamily="65" charset="-120"/>
              </a:rPr>
              <a:t>韌體行為分析 </a:t>
            </a:r>
            <a:r>
              <a:rPr lang="en-US" altLang="zh-TW" sz="1500" dirty="0">
                <a:latin typeface="標楷體" panose="03000509000000000000" pitchFamily="65" charset="-120"/>
                <a:ea typeface="標楷體" panose="03000509000000000000" pitchFamily="65" charset="-120"/>
              </a:rPr>
              <a:t>Firmware Behavior Analysis</a:t>
            </a:r>
          </a:p>
          <a:p>
            <a:pPr marL="514350" indent="-514350">
              <a:buFont typeface="+mj-lt"/>
              <a:buAutoNum type="arabicPeriod"/>
            </a:pPr>
            <a:r>
              <a:rPr lang="zh-TW" altLang="en-US" sz="1500" dirty="0">
                <a:latin typeface="標楷體" panose="03000509000000000000" pitchFamily="65" charset="-120"/>
                <a:ea typeface="標楷體" panose="03000509000000000000" pitchFamily="65" charset="-120"/>
              </a:rPr>
              <a:t>嵌入式監控程式碼 </a:t>
            </a:r>
            <a:r>
              <a:rPr lang="en-US" altLang="zh-TW" sz="1500" dirty="0">
                <a:latin typeface="標楷體" panose="03000509000000000000" pitchFamily="65" charset="-120"/>
                <a:ea typeface="標楷體" panose="03000509000000000000" pitchFamily="65" charset="-120"/>
              </a:rPr>
              <a:t>Firmware Embedded Monitoring Code</a:t>
            </a:r>
          </a:p>
          <a:p>
            <a:pPr marL="514350" indent="-514350">
              <a:buFont typeface="+mj-lt"/>
              <a:buAutoNum type="arabicPeriod"/>
            </a:pPr>
            <a:r>
              <a:rPr lang="zh-TW" altLang="en-US" sz="1500" dirty="0">
                <a:latin typeface="標楷體" panose="03000509000000000000" pitchFamily="65" charset="-120"/>
                <a:ea typeface="標楷體" panose="03000509000000000000" pitchFamily="65" charset="-120"/>
              </a:rPr>
              <a:t>韌體驗證</a:t>
            </a:r>
            <a:r>
              <a:rPr lang="en-US" altLang="zh-TW" sz="1500" dirty="0">
                <a:latin typeface="標楷體" panose="03000509000000000000" pitchFamily="65" charset="-120"/>
                <a:ea typeface="標楷體" panose="03000509000000000000" pitchFamily="65" charset="-120"/>
              </a:rPr>
              <a:t>(Firmware Verification)</a:t>
            </a:r>
          </a:p>
          <a:p>
            <a:pPr lvl="1">
              <a:buFont typeface="Wingdings" panose="05000000000000000000" pitchFamily="2" charset="2"/>
              <a:buChar char="ü"/>
            </a:pPr>
            <a:r>
              <a:rPr lang="zh-TW" altLang="en-US" sz="1500" dirty="0">
                <a:latin typeface="標楷體" panose="03000509000000000000" pitchFamily="65" charset="-120"/>
                <a:ea typeface="標楷體" panose="03000509000000000000" pitchFamily="65" charset="-120"/>
              </a:rPr>
              <a:t>周邊韌體驗證</a:t>
            </a:r>
            <a:r>
              <a:rPr lang="en-US" altLang="zh-TW" sz="1500" dirty="0">
                <a:latin typeface="標楷體" panose="03000509000000000000" pitchFamily="65" charset="-120"/>
                <a:ea typeface="標楷體" panose="03000509000000000000" pitchFamily="65" charset="-120"/>
              </a:rPr>
              <a:t>( Peripheral Firmware Verification)</a:t>
            </a:r>
          </a:p>
          <a:p>
            <a:pPr lvl="1">
              <a:buFont typeface="Wingdings" panose="05000000000000000000" pitchFamily="2" charset="2"/>
              <a:buChar char="ü"/>
            </a:pPr>
            <a:r>
              <a:rPr lang="zh-TW" altLang="en-US" sz="1500" dirty="0">
                <a:latin typeface="標楷體" panose="03000509000000000000" pitchFamily="65" charset="-120"/>
                <a:ea typeface="標楷體" panose="03000509000000000000" pitchFamily="65" charset="-120"/>
              </a:rPr>
              <a:t>系統韌體驗證</a:t>
            </a:r>
            <a:r>
              <a:rPr lang="en-US" altLang="zh-TW" sz="1500" dirty="0">
                <a:latin typeface="標楷體" panose="03000509000000000000" pitchFamily="65" charset="-120"/>
                <a:ea typeface="標楷體" panose="03000509000000000000" pitchFamily="65" charset="-120"/>
              </a:rPr>
              <a:t>( System Firmware Verification)</a:t>
            </a:r>
          </a:p>
          <a:p>
            <a:pPr marL="514350" indent="-514350">
              <a:buFont typeface="+mj-lt"/>
              <a:buAutoNum type="arabicPeriod"/>
            </a:pPr>
            <a:r>
              <a:rPr lang="zh-TW" altLang="en-US" sz="1500" dirty="0">
                <a:latin typeface="標楷體" panose="03000509000000000000" pitchFamily="65" charset="-120"/>
                <a:ea typeface="標楷體" panose="03000509000000000000" pitchFamily="65" charset="-120"/>
              </a:rPr>
              <a:t>作業系統監控</a:t>
            </a:r>
            <a:r>
              <a:rPr lang="en-US" altLang="zh-TW" sz="1500" dirty="0">
                <a:latin typeface="標楷體" panose="03000509000000000000" pitchFamily="65" charset="-120"/>
                <a:ea typeface="標楷體" panose="03000509000000000000" pitchFamily="65" charset="-120"/>
              </a:rPr>
              <a:t>(Operating System Monitoring)</a:t>
            </a:r>
          </a:p>
          <a:p>
            <a:pPr lvl="1">
              <a:buFont typeface="Wingdings" panose="05000000000000000000" pitchFamily="2" charset="2"/>
              <a:buChar char="ü"/>
            </a:pPr>
            <a:r>
              <a:rPr lang="zh-TW" altLang="en-US" sz="1500" dirty="0">
                <a:latin typeface="標楷體" panose="03000509000000000000" pitchFamily="65" charset="-120"/>
                <a:ea typeface="標楷體" panose="03000509000000000000" pitchFamily="65" charset="-120"/>
              </a:rPr>
              <a:t>端點健康信標  </a:t>
            </a:r>
            <a:r>
              <a:rPr lang="en-US" altLang="zh-TW" sz="1500" dirty="0">
                <a:latin typeface="標楷體" panose="03000509000000000000" pitchFamily="65" charset="-120"/>
                <a:ea typeface="標楷體" panose="03000509000000000000" pitchFamily="65" charset="-120"/>
              </a:rPr>
              <a:t>Endpoint Health Beacon</a:t>
            </a:r>
          </a:p>
          <a:p>
            <a:pPr lvl="1">
              <a:buFont typeface="Wingdings" panose="05000000000000000000" pitchFamily="2" charset="2"/>
              <a:buChar char="ü"/>
            </a:pPr>
            <a:r>
              <a:rPr lang="zh-TW" altLang="en-US" sz="1500" dirty="0">
                <a:latin typeface="標楷體" panose="03000509000000000000" pitchFamily="65" charset="-120"/>
                <a:ea typeface="標楷體" panose="03000509000000000000" pitchFamily="65" charset="-120"/>
              </a:rPr>
              <a:t>輸入裝置分析 </a:t>
            </a:r>
            <a:r>
              <a:rPr lang="en-US" altLang="zh-TW" sz="1500" dirty="0">
                <a:latin typeface="標楷體" panose="03000509000000000000" pitchFamily="65" charset="-120"/>
                <a:ea typeface="標楷體" panose="03000509000000000000" pitchFamily="65" charset="-120"/>
              </a:rPr>
              <a:t>Input Device Analysis</a:t>
            </a:r>
          </a:p>
          <a:p>
            <a:pPr lvl="1">
              <a:buFont typeface="Wingdings" panose="05000000000000000000" pitchFamily="2" charset="2"/>
              <a:buChar char="ü"/>
            </a:pPr>
            <a:r>
              <a:rPr lang="zh-TW" altLang="en-US" sz="1500" dirty="0">
                <a:latin typeface="標楷體" panose="03000509000000000000" pitchFamily="65" charset="-120"/>
                <a:ea typeface="標楷體" panose="03000509000000000000" pitchFamily="65" charset="-120"/>
              </a:rPr>
              <a:t>記憶體邊界追蹤 </a:t>
            </a:r>
            <a:r>
              <a:rPr lang="en-US" altLang="zh-TW" sz="1500" dirty="0">
                <a:latin typeface="標楷體" panose="03000509000000000000" pitchFamily="65" charset="-120"/>
                <a:ea typeface="標楷體" panose="03000509000000000000" pitchFamily="65" charset="-120"/>
              </a:rPr>
              <a:t>Memory Boundary Tracking</a:t>
            </a:r>
          </a:p>
          <a:p>
            <a:pPr lvl="1">
              <a:buFont typeface="Wingdings" panose="05000000000000000000" pitchFamily="2" charset="2"/>
              <a:buChar char="ü"/>
            </a:pPr>
            <a:r>
              <a:rPr lang="zh-TW" altLang="en-US" sz="1500" dirty="0">
                <a:latin typeface="標楷體" panose="03000509000000000000" pitchFamily="65" charset="-120"/>
                <a:ea typeface="標楷體" panose="03000509000000000000" pitchFamily="65" charset="-120"/>
              </a:rPr>
              <a:t>排程工作分析 </a:t>
            </a:r>
            <a:r>
              <a:rPr lang="en-US" altLang="zh-TW" sz="1500" dirty="0">
                <a:latin typeface="標楷體" panose="03000509000000000000" pitchFamily="65" charset="-120"/>
                <a:ea typeface="標楷體" panose="03000509000000000000" pitchFamily="65" charset="-120"/>
              </a:rPr>
              <a:t>Scheduled Job Analysis</a:t>
            </a:r>
          </a:p>
          <a:p>
            <a:pPr lvl="1">
              <a:buFont typeface="Wingdings" panose="05000000000000000000" pitchFamily="2" charset="2"/>
              <a:buChar char="ü"/>
            </a:pPr>
            <a:r>
              <a:rPr lang="zh-TW" altLang="en-US" sz="1500" dirty="0">
                <a:latin typeface="標楷體" panose="03000509000000000000" pitchFamily="65" charset="-120"/>
                <a:ea typeface="標楷體" panose="03000509000000000000" pitchFamily="65" charset="-120"/>
              </a:rPr>
              <a:t>系統守護程式監控 </a:t>
            </a:r>
            <a:r>
              <a:rPr lang="en-US" altLang="zh-TW" sz="1500" dirty="0">
                <a:latin typeface="標楷體" panose="03000509000000000000" pitchFamily="65" charset="-120"/>
                <a:ea typeface="標楷體" panose="03000509000000000000" pitchFamily="65" charset="-120"/>
              </a:rPr>
              <a:t>System Daemon Monitoring</a:t>
            </a:r>
          </a:p>
          <a:p>
            <a:pPr lvl="1">
              <a:buFont typeface="Wingdings" panose="05000000000000000000" pitchFamily="2" charset="2"/>
              <a:buChar char="ü"/>
            </a:pPr>
            <a:r>
              <a:rPr lang="zh-TW" altLang="en-US" sz="1500" dirty="0">
                <a:latin typeface="標楷體" panose="03000509000000000000" pitchFamily="65" charset="-120"/>
                <a:ea typeface="標楷體" panose="03000509000000000000" pitchFamily="65" charset="-120"/>
              </a:rPr>
              <a:t>系統檔案分析 </a:t>
            </a:r>
            <a:r>
              <a:rPr lang="en-US" altLang="zh-TW" sz="1500" dirty="0">
                <a:latin typeface="標楷體" panose="03000509000000000000" pitchFamily="65" charset="-120"/>
                <a:ea typeface="標楷體" panose="03000509000000000000" pitchFamily="65" charset="-120"/>
              </a:rPr>
              <a:t>System File Analysis</a:t>
            </a:r>
          </a:p>
          <a:p>
            <a:pPr lvl="1">
              <a:buFont typeface="Wingdings" panose="05000000000000000000" pitchFamily="2" charset="2"/>
              <a:buChar char="ü"/>
            </a:pPr>
            <a:r>
              <a:rPr lang="zh-TW" altLang="en-US" sz="1500" dirty="0">
                <a:latin typeface="標楷體" panose="03000509000000000000" pitchFamily="65" charset="-120"/>
                <a:ea typeface="標楷體" panose="03000509000000000000" pitchFamily="65" charset="-120"/>
              </a:rPr>
              <a:t>服務程式二進位檔驗證 </a:t>
            </a:r>
            <a:r>
              <a:rPr lang="en-US" altLang="zh-TW" sz="1500" dirty="0">
                <a:latin typeface="標楷體" panose="03000509000000000000" pitchFamily="65" charset="-120"/>
                <a:ea typeface="標楷體" panose="03000509000000000000" pitchFamily="65" charset="-120"/>
              </a:rPr>
              <a:t>Service Binary Verification</a:t>
            </a:r>
          </a:p>
          <a:p>
            <a:pPr lvl="1">
              <a:buFont typeface="Wingdings" panose="05000000000000000000" pitchFamily="2" charset="2"/>
              <a:buChar char="ü"/>
            </a:pPr>
            <a:r>
              <a:rPr lang="zh-TW" altLang="en-US" sz="1500" dirty="0">
                <a:latin typeface="標楷體" panose="03000509000000000000" pitchFamily="65" charset="-120"/>
                <a:ea typeface="標楷體" panose="03000509000000000000" pitchFamily="65" charset="-120"/>
              </a:rPr>
              <a:t>系統初始化配置分析 </a:t>
            </a:r>
            <a:r>
              <a:rPr lang="en-US" altLang="zh-TW" sz="1500" dirty="0">
                <a:latin typeface="標楷體" panose="03000509000000000000" pitchFamily="65" charset="-120"/>
                <a:ea typeface="標楷體" panose="03000509000000000000" pitchFamily="65" charset="-120"/>
              </a:rPr>
              <a:t>System </a:t>
            </a:r>
            <a:r>
              <a:rPr lang="en-US" altLang="zh-TW" sz="1500" dirty="0" err="1">
                <a:latin typeface="標楷體" panose="03000509000000000000" pitchFamily="65" charset="-120"/>
                <a:ea typeface="標楷體" panose="03000509000000000000" pitchFamily="65" charset="-120"/>
              </a:rPr>
              <a:t>Init</a:t>
            </a:r>
            <a:r>
              <a:rPr lang="en-US" altLang="zh-TW" sz="1500" dirty="0">
                <a:latin typeface="標楷體" panose="03000509000000000000" pitchFamily="65" charset="-120"/>
                <a:ea typeface="標楷體" panose="03000509000000000000" pitchFamily="65" charset="-120"/>
              </a:rPr>
              <a:t> </a:t>
            </a:r>
            <a:r>
              <a:rPr lang="en-US" altLang="zh-TW" sz="1500" dirty="0" err="1">
                <a:latin typeface="標楷體" panose="03000509000000000000" pitchFamily="65" charset="-120"/>
                <a:ea typeface="標楷體" panose="03000509000000000000" pitchFamily="65" charset="-120"/>
              </a:rPr>
              <a:t>Config</a:t>
            </a:r>
            <a:r>
              <a:rPr lang="en-US" altLang="zh-TW" sz="1500" dirty="0">
                <a:latin typeface="標楷體" panose="03000509000000000000" pitchFamily="65" charset="-120"/>
                <a:ea typeface="標楷體" panose="03000509000000000000" pitchFamily="65" charset="-120"/>
              </a:rPr>
              <a:t> Analysis</a:t>
            </a:r>
          </a:p>
          <a:p>
            <a:pPr lvl="1">
              <a:buFont typeface="Wingdings" panose="05000000000000000000" pitchFamily="2" charset="2"/>
              <a:buChar char="ü"/>
            </a:pPr>
            <a:r>
              <a:rPr lang="zh-TW" altLang="en-US" sz="1500" dirty="0">
                <a:latin typeface="標楷體" panose="03000509000000000000" pitchFamily="65" charset="-120"/>
                <a:ea typeface="標楷體" panose="03000509000000000000" pitchFamily="65" charset="-120"/>
              </a:rPr>
              <a:t>使用者會話初始化配置分析 </a:t>
            </a:r>
            <a:r>
              <a:rPr lang="en-US" altLang="zh-TW" sz="1500" dirty="0">
                <a:latin typeface="標楷體" panose="03000509000000000000" pitchFamily="65" charset="-120"/>
                <a:ea typeface="標楷體" panose="03000509000000000000" pitchFamily="65" charset="-120"/>
              </a:rPr>
              <a:t>User Session </a:t>
            </a:r>
            <a:r>
              <a:rPr lang="en-US" altLang="zh-TW" sz="1500" dirty="0" err="1">
                <a:latin typeface="標楷體" panose="03000509000000000000" pitchFamily="65" charset="-120"/>
                <a:ea typeface="標楷體" panose="03000509000000000000" pitchFamily="65" charset="-120"/>
              </a:rPr>
              <a:t>Init</a:t>
            </a:r>
            <a:r>
              <a:rPr lang="en-US" altLang="zh-TW" sz="1500" dirty="0">
                <a:latin typeface="標楷體" panose="03000509000000000000" pitchFamily="65" charset="-120"/>
                <a:ea typeface="標楷體" panose="03000509000000000000" pitchFamily="65" charset="-120"/>
              </a:rPr>
              <a:t> </a:t>
            </a:r>
            <a:r>
              <a:rPr lang="en-US" altLang="zh-TW" sz="1500" dirty="0" err="1">
                <a:latin typeface="標楷體" panose="03000509000000000000" pitchFamily="65" charset="-120"/>
                <a:ea typeface="標楷體" panose="03000509000000000000" pitchFamily="65" charset="-120"/>
              </a:rPr>
              <a:t>Config</a:t>
            </a:r>
            <a:r>
              <a:rPr lang="en-US" altLang="zh-TW" sz="1500" dirty="0">
                <a:latin typeface="標楷體" panose="03000509000000000000" pitchFamily="65" charset="-120"/>
                <a:ea typeface="標楷體" panose="03000509000000000000" pitchFamily="65" charset="-120"/>
              </a:rPr>
              <a:t> Analysis</a:t>
            </a:r>
            <a:endParaRPr lang="zh-TW" altLang="en-US" sz="15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5938253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103120" y="358934"/>
            <a:ext cx="8911687" cy="1280890"/>
          </a:xfrm>
        </p:spPr>
        <p:txBody>
          <a:bodyPr>
            <a:normAutofit/>
          </a:bodyPr>
          <a:lstStyle/>
          <a:p>
            <a:r>
              <a:rPr lang="en-US" altLang="zh-TW" sz="4400" b="1" dirty="0">
                <a:latin typeface="標楷體" panose="03000509000000000000" pitchFamily="65" charset="-120"/>
                <a:ea typeface="標楷體" panose="03000509000000000000" pitchFamily="65" charset="-120"/>
              </a:rPr>
              <a:t>3.</a:t>
            </a:r>
            <a:r>
              <a:rPr lang="zh-TW" altLang="en-US" sz="4400" b="1" dirty="0">
                <a:latin typeface="標楷體" panose="03000509000000000000" pitchFamily="65" charset="-120"/>
                <a:ea typeface="標楷體" panose="03000509000000000000" pitchFamily="65" charset="-120"/>
              </a:rPr>
              <a:t>偵測 戰術</a:t>
            </a:r>
            <a:r>
              <a:rPr lang="en-US" altLang="zh-TW" sz="4400" b="1" dirty="0">
                <a:solidFill>
                  <a:schemeClr val="dk1"/>
                </a:solidFill>
                <a:latin typeface="標楷體" panose="03000509000000000000" pitchFamily="65" charset="-120"/>
                <a:ea typeface="標楷體" panose="03000509000000000000" pitchFamily="65" charset="-120"/>
              </a:rPr>
              <a:t>Detect</a:t>
            </a:r>
            <a:endParaRPr lang="zh-TW" altLang="en-US" sz="44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1509204" y="1349406"/>
            <a:ext cx="7927759" cy="4893752"/>
          </a:xfrm>
        </p:spPr>
        <p:txBody>
          <a:bodyPr>
            <a:noAutofit/>
          </a:bodyPr>
          <a:lstStyle/>
          <a:p>
            <a:pPr marL="0" indent="0">
              <a:buNone/>
            </a:pPr>
            <a:r>
              <a:rPr lang="en-US" altLang="zh-TW" sz="2400" dirty="0">
                <a:latin typeface="標楷體" panose="03000509000000000000" pitchFamily="65" charset="-120"/>
                <a:ea typeface="標楷體" panose="03000509000000000000" pitchFamily="65" charset="-120"/>
              </a:rPr>
              <a:t>6.</a:t>
            </a:r>
            <a:r>
              <a:rPr lang="zh-TW" altLang="en-US" sz="2400" dirty="0">
                <a:latin typeface="標楷體" panose="03000509000000000000" pitchFamily="65" charset="-120"/>
                <a:ea typeface="標楷體" panose="03000509000000000000" pitchFamily="65" charset="-120"/>
              </a:rPr>
              <a:t>行程分析</a:t>
            </a:r>
            <a:r>
              <a:rPr lang="en-US" altLang="zh-TW" sz="2400" dirty="0">
                <a:latin typeface="標楷體" panose="03000509000000000000" pitchFamily="65" charset="-120"/>
                <a:ea typeface="標楷體" panose="03000509000000000000" pitchFamily="65" charset="-120"/>
              </a:rPr>
              <a:t>(Process Analysis)</a:t>
            </a: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資料庫查詢字串分析 </a:t>
            </a:r>
            <a:r>
              <a:rPr lang="en-US" altLang="zh-TW" sz="2000" dirty="0">
                <a:latin typeface="標楷體" panose="03000509000000000000" pitchFamily="65" charset="-120"/>
                <a:ea typeface="標楷體" panose="03000509000000000000" pitchFamily="65" charset="-120"/>
              </a:rPr>
              <a:t>Database Query String Analysis</a:t>
            </a: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檔案存取模式分析 </a:t>
            </a:r>
            <a:r>
              <a:rPr lang="en-US" altLang="zh-TW" sz="2000" dirty="0">
                <a:latin typeface="標楷體" panose="03000509000000000000" pitchFamily="65" charset="-120"/>
                <a:ea typeface="標楷體" panose="03000509000000000000" pitchFamily="65" charset="-120"/>
              </a:rPr>
              <a:t>File Access Pattern Analysis</a:t>
            </a: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間接分支呼叫分析 </a:t>
            </a:r>
            <a:r>
              <a:rPr lang="en-US" altLang="zh-TW" sz="2000" dirty="0">
                <a:latin typeface="標楷體" panose="03000509000000000000" pitchFamily="65" charset="-120"/>
                <a:ea typeface="標楷體" panose="03000509000000000000" pitchFamily="65" charset="-120"/>
              </a:rPr>
              <a:t>Indirect Branch Call Analysis</a:t>
            </a: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行程程式碼段驗證  </a:t>
            </a:r>
            <a:r>
              <a:rPr lang="en-US" altLang="zh-TW" sz="2000" dirty="0">
                <a:latin typeface="標楷體" panose="03000509000000000000" pitchFamily="65" charset="-120"/>
                <a:ea typeface="標楷體" panose="03000509000000000000" pitchFamily="65" charset="-120"/>
              </a:rPr>
              <a:t>Process Code Segment Verification</a:t>
            </a: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行程自我修改偵測 </a:t>
            </a:r>
            <a:r>
              <a:rPr lang="en-US" altLang="zh-TW" sz="2000" dirty="0">
                <a:latin typeface="標楷體" panose="03000509000000000000" pitchFamily="65" charset="-120"/>
                <a:ea typeface="標楷體" panose="03000509000000000000" pitchFamily="65" charset="-120"/>
              </a:rPr>
              <a:t>Process Self-Modification Detection</a:t>
            </a: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行程生成分析 </a:t>
            </a:r>
            <a:r>
              <a:rPr lang="en-US" altLang="zh-TW" sz="2000" dirty="0">
                <a:latin typeface="標楷體" panose="03000509000000000000" pitchFamily="65" charset="-120"/>
                <a:ea typeface="標楷體" panose="03000509000000000000" pitchFamily="65" charset="-120"/>
              </a:rPr>
              <a:t>Process Spawn Analysis</a:t>
            </a: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行程血統分析 </a:t>
            </a:r>
            <a:r>
              <a:rPr lang="en-US" altLang="zh-TW" sz="2000" dirty="0">
                <a:latin typeface="標楷體" panose="03000509000000000000" pitchFamily="65" charset="-120"/>
                <a:ea typeface="標楷體" panose="03000509000000000000" pitchFamily="65" charset="-120"/>
              </a:rPr>
              <a:t>Process Lineage Analysis</a:t>
            </a: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腳本執行分析 </a:t>
            </a:r>
            <a:r>
              <a:rPr lang="en-US" altLang="zh-TW" sz="2000" dirty="0">
                <a:latin typeface="標楷體" panose="03000509000000000000" pitchFamily="65" charset="-120"/>
                <a:ea typeface="標楷體" panose="03000509000000000000" pitchFamily="65" charset="-120"/>
              </a:rPr>
              <a:t>Script Execution Analysis</a:t>
            </a: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陰影堆疊比對  </a:t>
            </a:r>
            <a:r>
              <a:rPr lang="en-US" altLang="zh-TW" sz="2000" dirty="0">
                <a:latin typeface="標楷體" panose="03000509000000000000" pitchFamily="65" charset="-120"/>
                <a:ea typeface="標楷體" panose="03000509000000000000" pitchFamily="65" charset="-120"/>
              </a:rPr>
              <a:t>Shadow Stack Comparisons</a:t>
            </a: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系統呼叫分析 </a:t>
            </a:r>
            <a:r>
              <a:rPr lang="en-US" altLang="zh-TW" sz="2000" dirty="0">
                <a:latin typeface="標楷體" panose="03000509000000000000" pitchFamily="65" charset="-120"/>
                <a:ea typeface="標楷體" panose="03000509000000000000" pitchFamily="65" charset="-120"/>
              </a:rPr>
              <a:t>System Call Analysis</a:t>
            </a: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檔案建立分析 </a:t>
            </a:r>
            <a:r>
              <a:rPr lang="en-US" altLang="zh-TW" sz="2000" dirty="0">
                <a:latin typeface="標楷體" panose="03000509000000000000" pitchFamily="65" charset="-120"/>
                <a:ea typeface="標楷體" panose="03000509000000000000" pitchFamily="65" charset="-120"/>
              </a:rPr>
              <a:t>File Creation Analysis</a:t>
            </a:r>
          </a:p>
          <a:p>
            <a:pPr marL="0" indent="0">
              <a:buNone/>
            </a:pP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17306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24245" y="185198"/>
            <a:ext cx="8911687" cy="1280890"/>
          </a:xfrm>
        </p:spPr>
        <p:txBody>
          <a:bodyPr>
            <a:normAutofit/>
          </a:bodyPr>
          <a:lstStyle/>
          <a:p>
            <a:r>
              <a:rPr lang="en-US" altLang="zh-TW" b="1" dirty="0">
                <a:latin typeface="標楷體" panose="03000509000000000000" pitchFamily="65" charset="-120"/>
                <a:ea typeface="標楷體" panose="03000509000000000000" pitchFamily="65" charset="-120"/>
              </a:rPr>
              <a:t>3.</a:t>
            </a:r>
            <a:r>
              <a:rPr lang="zh-TW" altLang="en-US" b="1" dirty="0">
                <a:latin typeface="標楷體" panose="03000509000000000000" pitchFamily="65" charset="-120"/>
                <a:ea typeface="標楷體" panose="03000509000000000000" pitchFamily="65" charset="-120"/>
              </a:rPr>
              <a:t>偵測 戰術</a:t>
            </a:r>
            <a:r>
              <a:rPr lang="en-US" altLang="zh-TW" b="1" dirty="0">
                <a:solidFill>
                  <a:schemeClr val="dk1"/>
                </a:solidFill>
                <a:latin typeface="標楷體" panose="03000509000000000000" pitchFamily="65" charset="-120"/>
                <a:ea typeface="標楷體" panose="03000509000000000000" pitchFamily="65" charset="-120"/>
              </a:rPr>
              <a:t>Detect</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1555569" y="1050050"/>
            <a:ext cx="9780367" cy="5457281"/>
          </a:xfrm>
        </p:spPr>
        <p:txBody>
          <a:bodyPr>
            <a:noAutofit/>
          </a:bodyPr>
          <a:lstStyle/>
          <a:p>
            <a:pPr marL="0" indent="0">
              <a:buNone/>
            </a:pPr>
            <a:r>
              <a:rPr lang="en-US" altLang="zh-TW" sz="2400" dirty="0">
                <a:latin typeface="標楷體" panose="03000509000000000000" pitchFamily="65" charset="-120"/>
                <a:ea typeface="標楷體" panose="03000509000000000000" pitchFamily="65" charset="-120"/>
              </a:rPr>
              <a:t>7. </a:t>
            </a:r>
            <a:r>
              <a:rPr lang="zh-TW" altLang="en-US" sz="2400" dirty="0">
                <a:latin typeface="標楷體" panose="03000509000000000000" pitchFamily="65" charset="-120"/>
                <a:ea typeface="標楷體" panose="03000509000000000000" pitchFamily="65" charset="-120"/>
              </a:rPr>
              <a:t>使用者行為分析</a:t>
            </a:r>
            <a:r>
              <a:rPr lang="en-US" altLang="zh-TW" sz="2400" dirty="0">
                <a:latin typeface="標楷體" panose="03000509000000000000" pitchFamily="65" charset="-120"/>
                <a:ea typeface="標楷體" panose="03000509000000000000" pitchFamily="65" charset="-120"/>
              </a:rPr>
              <a:t>(User behavior analytics ("UBA"))</a:t>
            </a: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身分驗證事件閾值分析 </a:t>
            </a:r>
            <a:r>
              <a:rPr lang="en-US" altLang="zh-TW" sz="2000" dirty="0">
                <a:latin typeface="標楷體" panose="03000509000000000000" pitchFamily="65" charset="-120"/>
                <a:ea typeface="標楷體" panose="03000509000000000000" pitchFamily="65" charset="-120"/>
              </a:rPr>
              <a:t>Authentication Event </a:t>
            </a:r>
            <a:r>
              <a:rPr lang="en-US" altLang="zh-TW" sz="2000" dirty="0" err="1">
                <a:latin typeface="標楷體" panose="03000509000000000000" pitchFamily="65" charset="-120"/>
                <a:ea typeface="標楷體" panose="03000509000000000000" pitchFamily="65" charset="-120"/>
              </a:rPr>
              <a:t>Thresholding</a:t>
            </a:r>
            <a:endParaRPr lang="en-US" altLang="zh-TW" sz="2000" dirty="0">
              <a:latin typeface="標楷體" panose="03000509000000000000" pitchFamily="65" charset="-120"/>
              <a:ea typeface="標楷體" panose="03000509000000000000" pitchFamily="65" charset="-120"/>
            </a:endParaRP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授權事件閾值分析 </a:t>
            </a:r>
            <a:r>
              <a:rPr lang="en-US" altLang="zh-TW" sz="2000" dirty="0">
                <a:latin typeface="標楷體" panose="03000509000000000000" pitchFamily="65" charset="-120"/>
                <a:ea typeface="標楷體" panose="03000509000000000000" pitchFamily="65" charset="-120"/>
              </a:rPr>
              <a:t>Authorization Event </a:t>
            </a:r>
            <a:r>
              <a:rPr lang="en-US" altLang="zh-TW" sz="2000" dirty="0" err="1">
                <a:latin typeface="標楷體" panose="03000509000000000000" pitchFamily="65" charset="-120"/>
                <a:ea typeface="標楷體" panose="03000509000000000000" pitchFamily="65" charset="-120"/>
              </a:rPr>
              <a:t>Thresholding</a:t>
            </a:r>
            <a:endParaRPr lang="en-US" altLang="zh-TW" sz="2000" dirty="0">
              <a:latin typeface="標楷體" panose="03000509000000000000" pitchFamily="65" charset="-120"/>
              <a:ea typeface="標楷體" panose="03000509000000000000" pitchFamily="65" charset="-120"/>
            </a:endParaRP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憑證泄露範圍分析 </a:t>
            </a:r>
            <a:r>
              <a:rPr lang="en-US" altLang="zh-TW" sz="2000" dirty="0">
                <a:latin typeface="標楷體" panose="03000509000000000000" pitchFamily="65" charset="-120"/>
                <a:ea typeface="標楷體" panose="03000509000000000000" pitchFamily="65" charset="-120"/>
              </a:rPr>
              <a:t>Credential Compromise Scope Analysis</a:t>
            </a: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域帳戶監控 </a:t>
            </a:r>
            <a:r>
              <a:rPr lang="en-US" altLang="zh-TW" sz="2000" dirty="0">
                <a:latin typeface="標楷體" panose="03000509000000000000" pitchFamily="65" charset="-120"/>
                <a:ea typeface="標楷體" panose="03000509000000000000" pitchFamily="65" charset="-120"/>
              </a:rPr>
              <a:t>Domain Account Monitoring</a:t>
            </a: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工作職能訪問模式分析 </a:t>
            </a:r>
            <a:r>
              <a:rPr lang="en-US" altLang="zh-TW" sz="2000" dirty="0">
                <a:latin typeface="標楷體" panose="03000509000000000000" pitchFamily="65" charset="-120"/>
                <a:ea typeface="標楷體" panose="03000509000000000000" pitchFamily="65" charset="-120"/>
              </a:rPr>
              <a:t>Job Function Access Pattern Analysis</a:t>
            </a: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本地帳戶監控 </a:t>
            </a:r>
            <a:r>
              <a:rPr lang="en-US" altLang="zh-TW" sz="2000" dirty="0">
                <a:latin typeface="標楷體" panose="03000509000000000000" pitchFamily="65" charset="-120"/>
                <a:ea typeface="標楷體" panose="03000509000000000000" pitchFamily="65" charset="-120"/>
              </a:rPr>
              <a:t>Local Account Monitoring</a:t>
            </a: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資源訪問模式分析 </a:t>
            </a:r>
            <a:r>
              <a:rPr lang="en-US" altLang="zh-TW" sz="2000" dirty="0">
                <a:latin typeface="標楷體" panose="03000509000000000000" pitchFamily="65" charset="-120"/>
                <a:ea typeface="標楷體" panose="03000509000000000000" pitchFamily="65" charset="-120"/>
              </a:rPr>
              <a:t>Resource Access Pattern Analysis</a:t>
            </a: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會話持續時間分析 </a:t>
            </a:r>
            <a:r>
              <a:rPr lang="en-US" altLang="zh-TW" sz="2000" dirty="0">
                <a:latin typeface="標楷體" panose="03000509000000000000" pitchFamily="65" charset="-120"/>
                <a:ea typeface="標楷體" panose="03000509000000000000" pitchFamily="65" charset="-120"/>
              </a:rPr>
              <a:t>Session Duration Analysis</a:t>
            </a: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使用者資料傳輸分析 </a:t>
            </a:r>
            <a:r>
              <a:rPr lang="en-US" altLang="zh-TW" sz="2000" dirty="0">
                <a:latin typeface="標楷體" panose="03000509000000000000" pitchFamily="65" charset="-120"/>
                <a:ea typeface="標楷體" panose="03000509000000000000" pitchFamily="65" charset="-120"/>
              </a:rPr>
              <a:t>User Data Transfer Analysis</a:t>
            </a: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使用者地理位置登入模式分析 </a:t>
            </a:r>
            <a:r>
              <a:rPr lang="en-US" altLang="zh-TW" sz="2000" dirty="0">
                <a:latin typeface="標楷體" panose="03000509000000000000" pitchFamily="65" charset="-120"/>
                <a:ea typeface="標楷體" panose="03000509000000000000" pitchFamily="65" charset="-120"/>
              </a:rPr>
              <a:t>User Geolocation Logon Pattern Analysis</a:t>
            </a:r>
          </a:p>
          <a:p>
            <a:pPr lvl="1">
              <a:buFont typeface="Wingdings" panose="05000000000000000000" pitchFamily="2" charset="2"/>
              <a:buChar char="ü"/>
            </a:pPr>
            <a:r>
              <a:rPr lang="zh-TW" altLang="en-US" sz="2000" dirty="0">
                <a:latin typeface="標楷體" panose="03000509000000000000" pitchFamily="65" charset="-120"/>
                <a:ea typeface="標楷體" panose="03000509000000000000" pitchFamily="65" charset="-120"/>
              </a:rPr>
              <a:t>網頁會話活動分析 </a:t>
            </a:r>
            <a:r>
              <a:rPr lang="en-US" altLang="zh-TW" sz="2000" dirty="0">
                <a:latin typeface="標楷體" panose="03000509000000000000" pitchFamily="65" charset="-120"/>
                <a:ea typeface="標楷體" panose="03000509000000000000" pitchFamily="65" charset="-120"/>
              </a:rPr>
              <a:t>Web Session Activity Analysis</a:t>
            </a: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802871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6983" y="461697"/>
            <a:ext cx="9330103" cy="1078461"/>
          </a:xfrm>
        </p:spPr>
        <p:txBody>
          <a:bodyPr>
            <a:normAutofit/>
          </a:bodyPr>
          <a:lstStyle/>
          <a:p>
            <a:r>
              <a:rPr lang="en-US" altLang="zh-TW" sz="2800" dirty="0">
                <a:latin typeface="標楷體" panose="03000509000000000000" pitchFamily="65" charset="-120"/>
                <a:ea typeface="標楷體" panose="03000509000000000000" pitchFamily="65" charset="-120"/>
              </a:rPr>
              <a:t>1.</a:t>
            </a:r>
            <a:r>
              <a:rPr lang="zh-TW" altLang="en-US" sz="2800" dirty="0">
                <a:latin typeface="標楷體" panose="03000509000000000000" pitchFamily="65" charset="-120"/>
                <a:ea typeface="標楷體" panose="03000509000000000000" pitchFamily="65" charset="-120"/>
              </a:rPr>
              <a:t>檔案分析</a:t>
            </a:r>
            <a:r>
              <a:rPr lang="en-US" altLang="zh-TW" sz="2800" dirty="0">
                <a:latin typeface="標楷體" panose="03000509000000000000" pitchFamily="65" charset="-120"/>
                <a:ea typeface="標楷體" panose="03000509000000000000" pitchFamily="65" charset="-120"/>
              </a:rPr>
              <a:t>(File Analysis)</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動態分析</a:t>
            </a:r>
            <a:r>
              <a:rPr lang="en-US" altLang="zh-TW" sz="2800" dirty="0">
                <a:latin typeface="標楷體" panose="03000509000000000000" pitchFamily="65" charset="-120"/>
                <a:ea typeface="標楷體" panose="03000509000000000000" pitchFamily="65" charset="-120"/>
              </a:rPr>
              <a:t>( Dynamic Analysis)</a:t>
            </a:r>
          </a:p>
        </p:txBody>
      </p:sp>
      <p:sp>
        <p:nvSpPr>
          <p:cNvPr id="3" name="內容版面配置區 2"/>
          <p:cNvSpPr>
            <a:spLocks noGrp="1"/>
          </p:cNvSpPr>
          <p:nvPr>
            <p:ph idx="1"/>
          </p:nvPr>
        </p:nvSpPr>
        <p:spPr>
          <a:xfrm>
            <a:off x="1464816" y="1661160"/>
            <a:ext cx="10254459" cy="3754219"/>
          </a:xfrm>
        </p:spPr>
        <p:txBody>
          <a:bodyPr>
            <a:noAutofit/>
          </a:bodyPr>
          <a:lstStyle/>
          <a:p>
            <a:pPr marL="0" indent="0">
              <a:buNone/>
            </a:pPr>
            <a:r>
              <a:rPr lang="zh-TW" altLang="en-US" sz="2000" spc="100" dirty="0">
                <a:latin typeface="標楷體" panose="03000509000000000000" pitchFamily="65" charset="-120"/>
                <a:ea typeface="標楷體" panose="03000509000000000000" pitchFamily="65" charset="-120"/>
              </a:rPr>
              <a:t>定義</a:t>
            </a:r>
          </a:p>
          <a:p>
            <a:pPr marL="0" indent="0">
              <a:buNone/>
            </a:pPr>
            <a:r>
              <a:rPr lang="zh-TW" altLang="en-US" sz="2000" spc="100" dirty="0">
                <a:latin typeface="標楷體" panose="03000509000000000000" pitchFamily="65" charset="-120"/>
                <a:ea typeface="標楷體" panose="03000509000000000000" pitchFamily="65" charset="-120"/>
              </a:rPr>
              <a:t>在合成「沙箱」環境中執行或開啟文件，以確定該文件是否為惡意程序，或者該文件是否利用了其他程序（例如文件閱讀器）。</a:t>
            </a:r>
          </a:p>
          <a:p>
            <a:pPr marL="0" indent="0">
              <a:buNone/>
            </a:pPr>
            <a:endParaRPr lang="zh-TW" altLang="en-US" sz="2000" spc="100" dirty="0">
              <a:latin typeface="標楷體" panose="03000509000000000000" pitchFamily="65" charset="-120"/>
              <a:ea typeface="標楷體" panose="03000509000000000000" pitchFamily="65" charset="-120"/>
            </a:endParaRPr>
          </a:p>
          <a:p>
            <a:pPr marL="0" indent="0">
              <a:buNone/>
            </a:pPr>
            <a:r>
              <a:rPr lang="zh-TW" altLang="en-US" sz="2000" spc="100" dirty="0">
                <a:latin typeface="標楷體" panose="03000509000000000000" pitchFamily="65" charset="-120"/>
                <a:ea typeface="標楷體" panose="03000509000000000000" pitchFamily="65" charset="-120"/>
              </a:rPr>
              <a:t>同義詞： 惡意軟體爆炸 和惡意軟體沙箱。</a:t>
            </a:r>
            <a:endParaRPr lang="en-US" altLang="zh-TW" sz="2000" spc="100" dirty="0">
              <a:latin typeface="標楷體" panose="03000509000000000000" pitchFamily="65" charset="-120"/>
              <a:ea typeface="標楷體" panose="03000509000000000000" pitchFamily="65" charset="-120"/>
            </a:endParaRPr>
          </a:p>
          <a:p>
            <a:pPr marL="0" indent="0">
              <a:buNone/>
            </a:pPr>
            <a:endParaRPr lang="zh-TW" altLang="en-US" sz="2000" spc="100" dirty="0">
              <a:latin typeface="標楷體" panose="03000509000000000000" pitchFamily="65" charset="-120"/>
              <a:ea typeface="標楷體" panose="03000509000000000000" pitchFamily="65" charset="-120"/>
            </a:endParaRPr>
          </a:p>
          <a:p>
            <a:pPr marL="0" indent="0">
              <a:buNone/>
            </a:pPr>
            <a:r>
              <a:rPr lang="zh-TW" altLang="en-US" sz="2000" spc="100" dirty="0">
                <a:latin typeface="標楷體" panose="03000509000000000000" pitchFamily="65" charset="-120"/>
                <a:ea typeface="標楷體" panose="03000509000000000000" pitchFamily="65" charset="-120"/>
              </a:rPr>
              <a:t>運作</a:t>
            </a:r>
          </a:p>
          <a:p>
            <a:pPr marL="0" indent="0">
              <a:buNone/>
            </a:pPr>
            <a:r>
              <a:rPr lang="zh-TW" altLang="en-US" sz="2000" spc="100" dirty="0">
                <a:latin typeface="標楷體" panose="03000509000000000000" pitchFamily="65" charset="-120"/>
                <a:ea typeface="標楷體" panose="03000509000000000000" pitchFamily="65" charset="-120"/>
              </a:rPr>
              <a:t>分析一段程式碼在受控環境（例如沙箱、虛擬機器或模擬器）中執行時與系統的交互作用。這暴露了程式碼片段的自然行為，而不需要對程式碼進行反彙編。</a:t>
            </a:r>
          </a:p>
        </p:txBody>
      </p:sp>
    </p:spTree>
    <p:extLst>
      <p:ext uri="{BB962C8B-B14F-4D97-AF65-F5344CB8AC3E}">
        <p14:creationId xmlns:p14="http://schemas.microsoft.com/office/powerpoint/2010/main" val="4579227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66983" y="461697"/>
            <a:ext cx="9330103" cy="1078461"/>
          </a:xfrm>
        </p:spPr>
        <p:txBody>
          <a:bodyPr>
            <a:normAutofit/>
          </a:bodyPr>
          <a:lstStyle/>
          <a:p>
            <a:r>
              <a:rPr lang="en-US" altLang="zh-TW" sz="2800" dirty="0">
                <a:latin typeface="標楷體" panose="03000509000000000000" pitchFamily="65" charset="-120"/>
                <a:ea typeface="標楷體" panose="03000509000000000000" pitchFamily="65" charset="-120"/>
              </a:rPr>
              <a:t>1.</a:t>
            </a:r>
            <a:r>
              <a:rPr lang="zh-TW" altLang="en-US" sz="2800" dirty="0">
                <a:latin typeface="標楷體" panose="03000509000000000000" pitchFamily="65" charset="-120"/>
                <a:ea typeface="標楷體" panose="03000509000000000000" pitchFamily="65" charset="-120"/>
              </a:rPr>
              <a:t>檔案分析</a:t>
            </a:r>
            <a:r>
              <a:rPr lang="en-US" altLang="zh-TW" sz="2800" dirty="0">
                <a:latin typeface="標楷體" panose="03000509000000000000" pitchFamily="65" charset="-120"/>
                <a:ea typeface="標楷體" panose="03000509000000000000" pitchFamily="65" charset="-120"/>
              </a:rPr>
              <a:t>(File Analysis)</a:t>
            </a:r>
            <a:br>
              <a:rPr lang="en-US" altLang="zh-TW" sz="2800" dirty="0">
                <a:latin typeface="標楷體" panose="03000509000000000000" pitchFamily="65" charset="-120"/>
                <a:ea typeface="標楷體" panose="03000509000000000000" pitchFamily="65" charset="-120"/>
              </a:rPr>
            </a:b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動態分析</a:t>
            </a:r>
            <a:r>
              <a:rPr lang="en-US" altLang="zh-TW" sz="2800" dirty="0">
                <a:latin typeface="標楷體" panose="03000509000000000000" pitchFamily="65" charset="-120"/>
                <a:ea typeface="標楷體" panose="03000509000000000000" pitchFamily="65" charset="-120"/>
              </a:rPr>
              <a:t>( Dynamic Analysis)</a:t>
            </a:r>
          </a:p>
        </p:txBody>
      </p:sp>
      <p:sp>
        <p:nvSpPr>
          <p:cNvPr id="3" name="內容版面配置區 2"/>
          <p:cNvSpPr>
            <a:spLocks noGrp="1"/>
          </p:cNvSpPr>
          <p:nvPr>
            <p:ph idx="1"/>
          </p:nvPr>
        </p:nvSpPr>
        <p:spPr>
          <a:xfrm>
            <a:off x="479394" y="1661160"/>
            <a:ext cx="11239881" cy="3606583"/>
          </a:xfrm>
        </p:spPr>
        <p:txBody>
          <a:bodyPr>
            <a:noAutofit/>
          </a:bodyPr>
          <a:lstStyle/>
          <a:p>
            <a:pPr marL="0" indent="0">
              <a:buNone/>
            </a:pPr>
            <a:r>
              <a:rPr lang="zh-TW" altLang="en-US" sz="2000" spc="100" dirty="0">
                <a:latin typeface="標楷體" panose="03000509000000000000" pitchFamily="65" charset="-120"/>
                <a:ea typeface="標楷體" panose="03000509000000000000" pitchFamily="65" charset="-120"/>
              </a:rPr>
              <a:t>注意事項</a:t>
            </a:r>
          </a:p>
          <a:p>
            <a:pPr marL="0" indent="0">
              <a:buNone/>
            </a:pPr>
            <a:r>
              <a:rPr lang="zh-TW" altLang="en-US" sz="2000" spc="100" dirty="0">
                <a:latin typeface="標楷體" panose="03000509000000000000" pitchFamily="65" charset="-120"/>
                <a:ea typeface="標楷體" panose="03000509000000000000" pitchFamily="65" charset="-120"/>
              </a:rPr>
              <a:t>惡意軟體通常會偵測到虛假環境，然後相應地改變其行為。例如，它可以偵測到系統時鐘正在加速，以使其執行通常只會在稍後執行的命令，或者機器的硬體製造商是虛擬化提供者。</a:t>
            </a:r>
          </a:p>
          <a:p>
            <a:pPr marL="0" indent="0">
              <a:buNone/>
            </a:pPr>
            <a:r>
              <a:rPr lang="zh-TW" altLang="en-US" sz="2000" spc="100" dirty="0">
                <a:latin typeface="標楷體" panose="03000509000000000000" pitchFamily="65" charset="-120"/>
                <a:ea typeface="標楷體" panose="03000509000000000000" pitchFamily="65" charset="-120"/>
              </a:rPr>
              <a:t>惡意軟體可以嘗試確定它是否正在被調試，並相應地改變其行為。</a:t>
            </a:r>
          </a:p>
          <a:p>
            <a:pPr marL="0" indent="0">
              <a:buNone/>
            </a:pPr>
            <a:r>
              <a:rPr lang="zh-TW" altLang="en-US" sz="2000" spc="100" dirty="0">
                <a:latin typeface="標楷體" panose="03000509000000000000" pitchFamily="65" charset="-120"/>
                <a:ea typeface="標楷體" panose="03000509000000000000" pitchFamily="65" charset="-120"/>
              </a:rPr>
              <a:t>為了獲得最大保真度，模擬環境和真實環境應盡可能相似，因為惡意軟體在不同環境中的執行方式可能不同。</a:t>
            </a:r>
          </a:p>
          <a:p>
            <a:pPr marL="0" indent="0">
              <a:buNone/>
            </a:pPr>
            <a:r>
              <a:rPr lang="zh-TW" altLang="en-US" sz="2000" spc="100" dirty="0">
                <a:latin typeface="標楷體" panose="03000509000000000000" pitchFamily="65" charset="-120"/>
                <a:ea typeface="標楷體" panose="03000509000000000000" pitchFamily="65" charset="-120"/>
              </a:rPr>
              <a:t>有時，惡意軟體行為僅在特定條件下（在特定係統日期、特定時間後或發送特定命令後）才會觸發，並且無法透過虛擬環境中的短暫執行來檢測。</a:t>
            </a:r>
            <a:endParaRPr lang="en-US" altLang="zh-TW" sz="2000" spc="100" dirty="0">
              <a:latin typeface="標楷體" panose="03000509000000000000" pitchFamily="65" charset="-120"/>
              <a:ea typeface="標楷體" panose="03000509000000000000" pitchFamily="65" charset="-120"/>
            </a:endParaRPr>
          </a:p>
          <a:p>
            <a:pPr marL="0" indent="0">
              <a:buNone/>
            </a:pPr>
            <a:endParaRPr lang="en-US" altLang="zh-TW" sz="2000" spc="100" dirty="0">
              <a:latin typeface="標楷體" panose="03000509000000000000" pitchFamily="65" charset="-120"/>
              <a:ea typeface="標楷體" panose="03000509000000000000" pitchFamily="65" charset="-120"/>
            </a:endParaRPr>
          </a:p>
          <a:p>
            <a:pPr marL="0" indent="0">
              <a:buNone/>
            </a:pPr>
            <a:r>
              <a:rPr lang="zh-TW" altLang="en-US" sz="2000" spc="100" dirty="0">
                <a:latin typeface="標楷體" panose="03000509000000000000" pitchFamily="65" charset="-120"/>
                <a:ea typeface="標楷體" panose="03000509000000000000" pitchFamily="65" charset="-120"/>
              </a:rPr>
              <a:t>實施</a:t>
            </a:r>
          </a:p>
          <a:p>
            <a:pPr marL="0" indent="0">
              <a:buNone/>
            </a:pPr>
            <a:r>
              <a:rPr lang="en-US" altLang="zh-TW" sz="2000" spc="100" dirty="0">
                <a:latin typeface="標楷體" panose="03000509000000000000" pitchFamily="65" charset="-120"/>
                <a:ea typeface="標楷體" panose="03000509000000000000" pitchFamily="65" charset="-120"/>
              </a:rPr>
              <a:t>Cuckoo Sandbox</a:t>
            </a:r>
            <a:endParaRPr lang="zh-TW" altLang="en-US" sz="2000" spc="100" dirty="0">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2"/>
          <a:stretch>
            <a:fillRect/>
          </a:stretch>
        </p:blipFill>
        <p:spPr>
          <a:xfrm>
            <a:off x="4986721" y="4932781"/>
            <a:ext cx="4494629" cy="1642037"/>
          </a:xfrm>
          <a:prstGeom prst="rect">
            <a:avLst/>
          </a:prstGeom>
        </p:spPr>
      </p:pic>
    </p:spTree>
    <p:extLst>
      <p:ext uri="{BB962C8B-B14F-4D97-AF65-F5344CB8AC3E}">
        <p14:creationId xmlns:p14="http://schemas.microsoft.com/office/powerpoint/2010/main" val="14732051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59948" y="372920"/>
            <a:ext cx="9276836" cy="1078461"/>
          </a:xfrm>
        </p:spPr>
        <p:txBody>
          <a:bodyPr>
            <a:normAutofit/>
          </a:bodyPr>
          <a:lstStyle/>
          <a:p>
            <a:r>
              <a:rPr lang="en-US" altLang="zh-TW" sz="2800" dirty="0">
                <a:latin typeface="標楷體" panose="03000509000000000000" pitchFamily="65" charset="-120"/>
                <a:ea typeface="標楷體" panose="03000509000000000000" pitchFamily="65" charset="-120"/>
              </a:rPr>
              <a:t>2. ID</a:t>
            </a:r>
            <a:r>
              <a:rPr lang="zh-TW" altLang="en-US" sz="2800" dirty="0">
                <a:latin typeface="標楷體" panose="03000509000000000000" pitchFamily="65" charset="-120"/>
                <a:ea typeface="標楷體" panose="03000509000000000000" pitchFamily="65" charset="-120"/>
              </a:rPr>
              <a:t>分析 </a:t>
            </a:r>
            <a:r>
              <a:rPr lang="en-US" altLang="zh-TW" sz="2800" dirty="0">
                <a:latin typeface="標楷體" panose="03000509000000000000" pitchFamily="65" charset="-120"/>
                <a:ea typeface="標楷體" panose="03000509000000000000" pitchFamily="65" charset="-120"/>
              </a:rPr>
              <a:t>Identifier </a:t>
            </a:r>
            <a:r>
              <a:rPr lang="en-US" altLang="zh-TW" sz="2800" dirty="0" err="1">
                <a:latin typeface="標楷體" panose="03000509000000000000" pitchFamily="65" charset="-120"/>
                <a:ea typeface="標楷體" panose="03000509000000000000" pitchFamily="65" charset="-120"/>
              </a:rPr>
              <a:t>Analysis|URL</a:t>
            </a:r>
            <a:r>
              <a:rPr lang="zh-TW" altLang="en-US" sz="2800" dirty="0">
                <a:latin typeface="標楷體" panose="03000509000000000000" pitchFamily="65" charset="-120"/>
                <a:ea typeface="標楷體" panose="03000509000000000000" pitchFamily="65" charset="-120"/>
              </a:rPr>
              <a:t>分析  </a:t>
            </a:r>
            <a:r>
              <a:rPr lang="en-US" altLang="zh-TW" sz="2800" dirty="0">
                <a:latin typeface="標楷體" panose="03000509000000000000" pitchFamily="65" charset="-120"/>
                <a:ea typeface="標楷體" panose="03000509000000000000" pitchFamily="65" charset="-120"/>
              </a:rPr>
              <a:t>URL Analysis</a:t>
            </a:r>
          </a:p>
        </p:txBody>
      </p:sp>
      <p:sp>
        <p:nvSpPr>
          <p:cNvPr id="3" name="內容版面配置區 2"/>
          <p:cNvSpPr>
            <a:spLocks noGrp="1"/>
          </p:cNvSpPr>
          <p:nvPr>
            <p:ph idx="1"/>
          </p:nvPr>
        </p:nvSpPr>
        <p:spPr>
          <a:xfrm>
            <a:off x="1340692" y="1249504"/>
            <a:ext cx="10715348" cy="5133542"/>
          </a:xfrm>
        </p:spPr>
        <p:txBody>
          <a:bodyPr>
            <a:noAutofit/>
          </a:bodyPr>
          <a:lstStyle/>
          <a:p>
            <a:pPr marL="0" indent="0">
              <a:buNone/>
            </a:pPr>
            <a:r>
              <a:rPr lang="zh-TW" altLang="en-US" spc="100" dirty="0">
                <a:latin typeface="標楷體" panose="03000509000000000000" pitchFamily="65" charset="-120"/>
                <a:ea typeface="標楷體" panose="03000509000000000000" pitchFamily="65" charset="-120"/>
              </a:rPr>
              <a:t>定義</a:t>
            </a:r>
          </a:p>
          <a:p>
            <a:pPr marL="0" indent="0">
              <a:buNone/>
            </a:pPr>
            <a:r>
              <a:rPr lang="zh-TW" altLang="en-US" spc="100" dirty="0">
                <a:latin typeface="標楷體" panose="03000509000000000000" pitchFamily="65" charset="-120"/>
                <a:ea typeface="標楷體" panose="03000509000000000000" pitchFamily="65" charset="-120"/>
              </a:rPr>
              <a:t>透過分析 </a:t>
            </a:r>
            <a:r>
              <a:rPr lang="en-US" altLang="zh-TW" spc="100" dirty="0">
                <a:latin typeface="標楷體" panose="03000509000000000000" pitchFamily="65" charset="-120"/>
                <a:ea typeface="標楷體" panose="03000509000000000000" pitchFamily="65" charset="-120"/>
              </a:rPr>
              <a:t>URL </a:t>
            </a:r>
            <a:r>
              <a:rPr lang="zh-TW" altLang="en-US" spc="100" dirty="0">
                <a:latin typeface="標楷體" panose="03000509000000000000" pitchFamily="65" charset="-120"/>
                <a:ea typeface="標楷體" panose="03000509000000000000" pitchFamily="65" charset="-120"/>
              </a:rPr>
              <a:t>或其元件來確定 </a:t>
            </a:r>
            <a:r>
              <a:rPr lang="en-US" altLang="zh-TW" spc="100" dirty="0">
                <a:latin typeface="標楷體" panose="03000509000000000000" pitchFamily="65" charset="-120"/>
                <a:ea typeface="標楷體" panose="03000509000000000000" pitchFamily="65" charset="-120"/>
              </a:rPr>
              <a:t>URL </a:t>
            </a:r>
            <a:r>
              <a:rPr lang="zh-TW" altLang="en-US" spc="100" dirty="0">
                <a:latin typeface="標楷體" panose="03000509000000000000" pitchFamily="65" charset="-120"/>
                <a:ea typeface="標楷體" panose="03000509000000000000" pitchFamily="65" charset="-120"/>
              </a:rPr>
              <a:t>是良性的還是惡意的。</a:t>
            </a:r>
          </a:p>
          <a:p>
            <a:pPr marL="0" indent="0">
              <a:buNone/>
            </a:pPr>
            <a:endParaRPr lang="zh-TW" altLang="en-US" spc="100" dirty="0">
              <a:latin typeface="標楷體" panose="03000509000000000000" pitchFamily="65" charset="-120"/>
              <a:ea typeface="標楷體" panose="03000509000000000000" pitchFamily="65" charset="-120"/>
            </a:endParaRPr>
          </a:p>
          <a:p>
            <a:pPr marL="0" indent="0">
              <a:buNone/>
            </a:pPr>
            <a:r>
              <a:rPr lang="zh-TW" altLang="en-US" spc="100" dirty="0">
                <a:latin typeface="標楷體" panose="03000509000000000000" pitchFamily="65" charset="-120"/>
                <a:ea typeface="標楷體" panose="03000509000000000000" pitchFamily="65" charset="-120"/>
              </a:rPr>
              <a:t>運作</a:t>
            </a:r>
          </a:p>
          <a:p>
            <a:pPr marL="0" indent="0">
              <a:buNone/>
            </a:pPr>
            <a:r>
              <a:rPr lang="en-US" altLang="zh-TW" spc="100" dirty="0">
                <a:latin typeface="標楷體" panose="03000509000000000000" pitchFamily="65" charset="-120"/>
                <a:ea typeface="標楷體" panose="03000509000000000000" pitchFamily="65" charset="-120"/>
              </a:rPr>
              <a:t>URL </a:t>
            </a:r>
            <a:r>
              <a:rPr lang="zh-TW" altLang="en-US" spc="100" dirty="0">
                <a:latin typeface="標楷體" panose="03000509000000000000" pitchFamily="65" charset="-120"/>
                <a:ea typeface="標楷體" panose="03000509000000000000" pitchFamily="65" charset="-120"/>
              </a:rPr>
              <a:t>可能包含元件，例如：</a:t>
            </a:r>
          </a:p>
          <a:p>
            <a:pPr marL="0" indent="0">
              <a:buNone/>
            </a:pPr>
            <a:r>
              <a:rPr lang="zh-TW" altLang="en-US" spc="100" dirty="0">
                <a:latin typeface="標楷體" panose="03000509000000000000" pitchFamily="65" charset="-120"/>
                <a:ea typeface="標楷體" panose="03000509000000000000" pitchFamily="65" charset="-120"/>
              </a:rPr>
              <a:t>方案</a:t>
            </a:r>
            <a:r>
              <a:rPr lang="en-US" altLang="zh-TW" spc="100" dirty="0">
                <a:latin typeface="標楷體" panose="03000509000000000000" pitchFamily="65" charset="-120"/>
                <a:ea typeface="標楷體" panose="03000509000000000000" pitchFamily="65" charset="-120"/>
              </a:rPr>
              <a:t>	</a:t>
            </a:r>
            <a:r>
              <a:rPr lang="zh-TW" altLang="en-US" spc="100" dirty="0">
                <a:latin typeface="標楷體" panose="03000509000000000000" pitchFamily="65" charset="-120"/>
                <a:ea typeface="標楷體" panose="03000509000000000000" pitchFamily="65" charset="-120"/>
              </a:rPr>
              <a:t>使用者資訊</a:t>
            </a:r>
            <a:r>
              <a:rPr lang="en-US" altLang="zh-TW" spc="100" dirty="0">
                <a:latin typeface="標楷體" panose="03000509000000000000" pitchFamily="65" charset="-120"/>
                <a:ea typeface="標楷體" panose="03000509000000000000" pitchFamily="65" charset="-120"/>
              </a:rPr>
              <a:t>	</a:t>
            </a:r>
            <a:r>
              <a:rPr lang="zh-TW" altLang="en-US" spc="100" dirty="0">
                <a:latin typeface="標楷體" panose="03000509000000000000" pitchFamily="65" charset="-120"/>
                <a:ea typeface="標楷體" panose="03000509000000000000" pitchFamily="65" charset="-120"/>
              </a:rPr>
              <a:t>主機名稱</a:t>
            </a:r>
            <a:r>
              <a:rPr lang="en-US" altLang="zh-TW" spc="100" dirty="0">
                <a:latin typeface="標楷體" panose="03000509000000000000" pitchFamily="65" charset="-120"/>
                <a:ea typeface="標楷體" panose="03000509000000000000" pitchFamily="65" charset="-120"/>
              </a:rPr>
              <a:t>	</a:t>
            </a:r>
            <a:r>
              <a:rPr lang="zh-TW" altLang="en-US" spc="100" dirty="0">
                <a:latin typeface="標楷體" panose="03000509000000000000" pitchFamily="65" charset="-120"/>
                <a:ea typeface="標楷體" panose="03000509000000000000" pitchFamily="65" charset="-120"/>
              </a:rPr>
              <a:t>港口</a:t>
            </a:r>
            <a:r>
              <a:rPr lang="en-US" altLang="zh-TW" spc="100" dirty="0">
                <a:latin typeface="標楷體" panose="03000509000000000000" pitchFamily="65" charset="-120"/>
                <a:ea typeface="標楷體" panose="03000509000000000000" pitchFamily="65" charset="-120"/>
              </a:rPr>
              <a:t>	</a:t>
            </a:r>
            <a:r>
              <a:rPr lang="zh-TW" altLang="en-US" spc="100" dirty="0">
                <a:latin typeface="標楷體" panose="03000509000000000000" pitchFamily="65" charset="-120"/>
                <a:ea typeface="標楷體" panose="03000509000000000000" pitchFamily="65" charset="-120"/>
              </a:rPr>
              <a:t>小路</a:t>
            </a:r>
            <a:r>
              <a:rPr lang="en-US" altLang="zh-TW" spc="100" dirty="0">
                <a:latin typeface="標楷體" panose="03000509000000000000" pitchFamily="65" charset="-120"/>
                <a:ea typeface="標楷體" panose="03000509000000000000" pitchFamily="65" charset="-120"/>
              </a:rPr>
              <a:t>	</a:t>
            </a:r>
            <a:r>
              <a:rPr lang="zh-TW" altLang="en-US" spc="100" dirty="0">
                <a:latin typeface="標楷體" panose="03000509000000000000" pitchFamily="65" charset="-120"/>
                <a:ea typeface="標楷體" panose="03000509000000000000" pitchFamily="65" charset="-120"/>
              </a:rPr>
              <a:t>詢問</a:t>
            </a:r>
            <a:r>
              <a:rPr lang="en-US" altLang="zh-TW" spc="100" dirty="0">
                <a:latin typeface="標楷體" panose="03000509000000000000" pitchFamily="65" charset="-120"/>
                <a:ea typeface="標楷體" panose="03000509000000000000" pitchFamily="65" charset="-120"/>
              </a:rPr>
              <a:t>	</a:t>
            </a:r>
            <a:r>
              <a:rPr lang="zh-TW" altLang="en-US" spc="100" dirty="0">
                <a:latin typeface="標楷體" panose="03000509000000000000" pitchFamily="65" charset="-120"/>
                <a:ea typeface="標楷體" panose="03000509000000000000" pitchFamily="65" charset="-120"/>
              </a:rPr>
              <a:t>分段</a:t>
            </a:r>
          </a:p>
          <a:p>
            <a:pPr marL="0" indent="0">
              <a:buNone/>
            </a:pPr>
            <a:endParaRPr lang="en-US" altLang="zh-TW" spc="100" dirty="0">
              <a:latin typeface="標楷體" panose="03000509000000000000" pitchFamily="65" charset="-120"/>
              <a:ea typeface="標楷體" panose="03000509000000000000" pitchFamily="65" charset="-120"/>
            </a:endParaRPr>
          </a:p>
          <a:p>
            <a:pPr marL="0" indent="0">
              <a:buNone/>
            </a:pPr>
            <a:r>
              <a:rPr lang="zh-TW" altLang="en-US" spc="100" dirty="0">
                <a:latin typeface="標楷體" panose="03000509000000000000" pitchFamily="65" charset="-120"/>
                <a:ea typeface="標楷體" panose="03000509000000000000" pitchFamily="65" charset="-120"/>
              </a:rPr>
              <a:t>這些組件用作分析演算法中的特徵。</a:t>
            </a:r>
          </a:p>
          <a:p>
            <a:pPr marL="0" indent="0">
              <a:buNone/>
            </a:pPr>
            <a:endParaRPr lang="zh-TW" altLang="en-US" spc="100" dirty="0">
              <a:latin typeface="標楷體" panose="03000509000000000000" pitchFamily="65" charset="-120"/>
              <a:ea typeface="標楷體" panose="03000509000000000000" pitchFamily="65" charset="-120"/>
            </a:endParaRPr>
          </a:p>
          <a:p>
            <a:pPr marL="0" indent="0">
              <a:buNone/>
            </a:pPr>
            <a:r>
              <a:rPr lang="zh-TW" altLang="en-US" spc="100" dirty="0">
                <a:latin typeface="標楷體" panose="03000509000000000000" pitchFamily="65" charset="-120"/>
                <a:ea typeface="標楷體" panose="03000509000000000000" pitchFamily="65" charset="-120"/>
              </a:rPr>
              <a:t>有關 </a:t>
            </a:r>
            <a:r>
              <a:rPr lang="en-US" altLang="zh-TW" spc="100" dirty="0">
                <a:latin typeface="標楷體" panose="03000509000000000000" pitchFamily="65" charset="-120"/>
                <a:ea typeface="標楷體" panose="03000509000000000000" pitchFamily="65" charset="-120"/>
              </a:rPr>
              <a:t>URL </a:t>
            </a:r>
            <a:r>
              <a:rPr lang="zh-TW" altLang="en-US" spc="100" dirty="0">
                <a:latin typeface="標楷體" panose="03000509000000000000" pitchFamily="65" charset="-120"/>
                <a:ea typeface="標楷體" panose="03000509000000000000" pitchFamily="65" charset="-120"/>
              </a:rPr>
              <a:t>的上下文信息，例如嵌入位置（例如電子郵件、文件、網絡協議）、標頭、路徑、位置和來源信息，以及有關從 </a:t>
            </a:r>
            <a:r>
              <a:rPr lang="en-US" altLang="zh-TW" spc="100" dirty="0">
                <a:latin typeface="標楷體" panose="03000509000000000000" pitchFamily="65" charset="-120"/>
                <a:ea typeface="標楷體" panose="03000509000000000000" pitchFamily="65" charset="-120"/>
              </a:rPr>
              <a:t>URL </a:t>
            </a:r>
            <a:r>
              <a:rPr lang="zh-TW" altLang="en-US" spc="100" dirty="0">
                <a:latin typeface="標楷體" panose="03000509000000000000" pitchFamily="65" charset="-120"/>
                <a:ea typeface="標楷體" panose="03000509000000000000" pitchFamily="65" charset="-120"/>
              </a:rPr>
              <a:t>請求返回的內容的信息，可以合併到分析用於</a:t>
            </a:r>
            <a:r>
              <a:rPr lang="en-US" altLang="zh-TW" spc="100" dirty="0">
                <a:latin typeface="標楷體" panose="03000509000000000000" pitchFamily="65" charset="-120"/>
                <a:ea typeface="標楷體" panose="03000509000000000000" pitchFamily="65" charset="-120"/>
              </a:rPr>
              <a:t>URL</a:t>
            </a:r>
            <a:r>
              <a:rPr lang="zh-TW" altLang="en-US" spc="100" dirty="0">
                <a:latin typeface="標楷體" panose="03000509000000000000" pitchFamily="65" charset="-120"/>
                <a:ea typeface="標楷體" panose="03000509000000000000" pitchFamily="65" charset="-120"/>
              </a:rPr>
              <a:t>分析。例如，如果 </a:t>
            </a:r>
            <a:r>
              <a:rPr lang="en-US" altLang="zh-TW" spc="100" dirty="0">
                <a:latin typeface="標楷體" panose="03000509000000000000" pitchFamily="65" charset="-120"/>
                <a:ea typeface="標楷體" panose="03000509000000000000" pitchFamily="65" charset="-120"/>
              </a:rPr>
              <a:t>URL </a:t>
            </a:r>
            <a:r>
              <a:rPr lang="zh-TW" altLang="en-US" spc="100" dirty="0">
                <a:latin typeface="標楷體" panose="03000509000000000000" pitchFamily="65" charset="-120"/>
                <a:ea typeface="標楷體" panose="03000509000000000000" pitchFamily="65" charset="-120"/>
              </a:rPr>
              <a:t>指示 </a:t>
            </a:r>
            <a:r>
              <a:rPr lang="en-US" altLang="zh-TW" spc="100" dirty="0">
                <a:latin typeface="標楷體" panose="03000509000000000000" pitchFamily="65" charset="-120"/>
                <a:ea typeface="標楷體" panose="03000509000000000000" pitchFamily="65" charset="-120"/>
              </a:rPr>
              <a:t>.pdf </a:t>
            </a:r>
            <a:r>
              <a:rPr lang="zh-TW" altLang="en-US" spc="100" dirty="0">
                <a:latin typeface="標楷體" panose="03000509000000000000" pitchFamily="65" charset="-120"/>
                <a:ea typeface="標楷體" panose="03000509000000000000" pitchFamily="65" charset="-120"/>
              </a:rPr>
              <a:t>文件，但實際上傳回了可執行文件，則這兩個資訊的組合表明存在可疑活動。</a:t>
            </a:r>
          </a:p>
        </p:txBody>
      </p:sp>
    </p:spTree>
    <p:extLst>
      <p:ext uri="{BB962C8B-B14F-4D97-AF65-F5344CB8AC3E}">
        <p14:creationId xmlns:p14="http://schemas.microsoft.com/office/powerpoint/2010/main" val="3980638522"/>
      </p:ext>
    </p:extLst>
  </p:cSld>
  <p:clrMapOvr>
    <a:masterClrMapping/>
  </p:clrMapOvr>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5079</TotalTime>
  <Words>23982</Words>
  <Application>Microsoft Office PowerPoint</Application>
  <PresentationFormat>寬螢幕</PresentationFormat>
  <Paragraphs>2050</Paragraphs>
  <Slides>124</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124</vt:i4>
      </vt:variant>
    </vt:vector>
  </HeadingPairs>
  <TitlesOfParts>
    <vt:vector size="132" baseType="lpstr">
      <vt:lpstr>標楷體</vt:lpstr>
      <vt:lpstr>Arial</vt:lpstr>
      <vt:lpstr>Century Gothic</vt:lpstr>
      <vt:lpstr>Helvetica</vt:lpstr>
      <vt:lpstr>Times New Roman</vt:lpstr>
      <vt:lpstr>Wingdings</vt:lpstr>
      <vt:lpstr>Wingdings 3</vt:lpstr>
      <vt:lpstr>絲縷</vt:lpstr>
      <vt:lpstr>資訊安全架構NIST CSF 與MITRE D3FEND</vt:lpstr>
      <vt:lpstr>NIST CSF(Cybersecurity Framework)</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NIST CSF 2.0(draft)</vt:lpstr>
      <vt:lpstr>Fig. 3. Cybersecurity Framework Profiles</vt:lpstr>
      <vt:lpstr>Fig. 4. Steps for creating and using Cybersecurity Framework Profiles</vt:lpstr>
      <vt:lpstr>MITRE D3FEND Framework</vt:lpstr>
      <vt:lpstr>MITRE D3FEND:七大防禦戰術</vt:lpstr>
      <vt:lpstr>1.建模 戰術 Model</vt:lpstr>
      <vt:lpstr>1.建模 戰術 Model</vt:lpstr>
      <vt:lpstr>1.資產盤點|清冊(Asset Inventory)|設定清冊 Configuration Inventory</vt:lpstr>
      <vt:lpstr>2.系統架構圖(System Mapping)| 資料交換架構圖 Data Exchange Mapping</vt:lpstr>
      <vt:lpstr>3.網路架構圖 (Network Mapping) |網絡流量政策架構圖 Network Traffic Policy Mapping</vt:lpstr>
      <vt:lpstr>4.運營活動架構圖(Operational Activity Mapping) |訪問模型 Access Modeling</vt:lpstr>
      <vt:lpstr>2.強化 戰術(Harden)</vt:lpstr>
      <vt:lpstr>2.強化 戰術(Harden)</vt:lpstr>
      <vt:lpstr>2.強化 戰術Harden</vt:lpstr>
      <vt:lpstr>1.應用程式強化Application Hardening |應用配置強化Application Configuration Hardening </vt:lpstr>
      <vt:lpstr>2.憑證強化(Credential Hardening)|憑證輪換 (Credential Rotation)</vt:lpstr>
      <vt:lpstr>3.訊息強化Message Hardening |訊息認證(Message Authentication)</vt:lpstr>
      <vt:lpstr>4.平台強化戰技Platform Hardening |檔案加密File Encryption</vt:lpstr>
      <vt:lpstr>3.偵測 戰術Detect</vt:lpstr>
      <vt:lpstr>3.偵測 戰術Detect</vt:lpstr>
      <vt:lpstr>3.偵測 戰術Detect</vt:lpstr>
      <vt:lpstr>3.偵測 戰術Detect</vt:lpstr>
      <vt:lpstr>3.偵測 戰術Detect</vt:lpstr>
      <vt:lpstr>3.偵測 戰術Detect</vt:lpstr>
      <vt:lpstr>1.檔案分析(File Analysis) |動態分析( Dynamic Analysis)</vt:lpstr>
      <vt:lpstr>1.檔案分析(File Analysis) |動態分析( Dynamic Analysis)</vt:lpstr>
      <vt:lpstr>2. ID分析 Identifier Analysis|URL分析  URL Analysis</vt:lpstr>
      <vt:lpstr>2. ID分析 Identifier Analysis|URL分析  URL Analysis</vt:lpstr>
      <vt:lpstr>3.訊息分析 Message Analysis |寄件者信譽分析 Sender Reputation Analysis</vt:lpstr>
      <vt:lpstr>3.訊息分析 Message Analysis |寄件者信譽分析 Sender Reputation Analysis</vt:lpstr>
      <vt:lpstr>4.網路流量分析(Network Traffic Analysis) |DNS流量分析(DNS Traffic Analysis)</vt:lpstr>
      <vt:lpstr>5.平台監控(Platform Monitoring) |檔案完整性監控 File Integrity Monitoring</vt:lpstr>
      <vt:lpstr>5.平台監控(Platform Monitoring) |檔案完整性監控 File Integrity Monitoring</vt:lpstr>
      <vt:lpstr>6.行程分析(Process Analysis) |陰影堆疊比對  Shadow Stack Comparisons</vt:lpstr>
      <vt:lpstr>7.使用者行為分析(User behavior analytics ("UBA")) 本地帳戶監控 Local Account Monitoring</vt:lpstr>
      <vt:lpstr>4.隔離 戰術Isolate</vt:lpstr>
      <vt:lpstr>4.隔離 戰術Isolate</vt:lpstr>
      <vt:lpstr>1.程式執行隔離戰技 (Execution Isolation) |白名單程式清冊:允許執行 Executable Allowlisting</vt:lpstr>
      <vt:lpstr>2.網路隔離戰技Network Isolation |加密通道Encrypted Tunnels</vt:lpstr>
      <vt:lpstr>5.欺騙  戰術Deceive</vt:lpstr>
      <vt:lpstr>1.誘餌環境(Decoy Environment) |連接式蜜網Connected Honeynet:部分連結  到企業生產系統</vt:lpstr>
      <vt:lpstr>2.誘餌物件 (Decoy Object) |誘餌文件Decoy File</vt:lpstr>
      <vt:lpstr>6.逐出|移除戰術Evict</vt:lpstr>
      <vt:lpstr>1.憑證驅逐(Credential Eviction) |賬戶鎖定(Account Locking)</vt:lpstr>
      <vt:lpstr>1.憑證驅逐(Credential Eviction) |賬戶鎖定(Account Locking)</vt:lpstr>
      <vt:lpstr>2.檔案驅逐File Eviction|檔案刪除(File Removal)</vt:lpstr>
      <vt:lpstr>2.檔案驅逐File Eviction|檔案刪除(File Removal)</vt:lpstr>
      <vt:lpstr>2.檔案驅逐File Eviction|檔案刪除(File Removal)</vt:lpstr>
      <vt:lpstr>3.行程驅逐Process Eviction |行程暫停(Process Suspension)</vt:lpstr>
      <vt:lpstr>7.回復戰術 Restore</vt:lpstr>
      <vt:lpstr>1.存取權的回復機制(Restore Access) |網路存取權回復(Restore Network Access)</vt:lpstr>
      <vt:lpstr>2.物件的回復機制(Restore Object) |資料庫回復( Restore 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 人工智慧實戰測試報告</dc:title>
  <dc:creator>mei</dc:creator>
  <cp:lastModifiedBy>KSU</cp:lastModifiedBy>
  <cp:revision>200</cp:revision>
  <dcterms:created xsi:type="dcterms:W3CDTF">2023-04-16T12:59:16Z</dcterms:created>
  <dcterms:modified xsi:type="dcterms:W3CDTF">2024-03-06T11:29:41Z</dcterms:modified>
</cp:coreProperties>
</file>