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9" r:id="rId5"/>
    <p:sldId id="270" r:id="rId6"/>
    <p:sldId id="267" r:id="rId7"/>
    <p:sldId id="261" r:id="rId8"/>
    <p:sldId id="258" r:id="rId9"/>
    <p:sldId id="260" r:id="rId10"/>
    <p:sldId id="264" r:id="rId11"/>
    <p:sldId id="265" r:id="rId12"/>
    <p:sldId id="266" r:id="rId13"/>
    <p:sldId id="263" r:id="rId14"/>
    <p:sldId id="262" r:id="rId15"/>
    <p:sldId id="276" r:id="rId16"/>
    <p:sldId id="259" r:id="rId17"/>
    <p:sldId id="272" r:id="rId18"/>
    <p:sldId id="275" r:id="rId19"/>
    <p:sldId id="278" r:id="rId20"/>
    <p:sldId id="279" r:id="rId21"/>
    <p:sldId id="280" r:id="rId22"/>
    <p:sldId id="282" r:id="rId23"/>
    <p:sldId id="281" r:id="rId24"/>
    <p:sldId id="283" r:id="rId25"/>
    <p:sldId id="284" r:id="rId26"/>
    <p:sldId id="286" r:id="rId27"/>
    <p:sldId id="277" r:id="rId28"/>
    <p:sldId id="274" r:id="rId29"/>
    <p:sldId id="273" r:id="rId30"/>
    <p:sldId id="271" r:id="rId31"/>
    <p:sldId id="289" r:id="rId32"/>
    <p:sldId id="288" r:id="rId33"/>
    <p:sldId id="287" r:id="rId3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D640-6518-416C-B6CB-9FFB3BF69057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BE23-835B-45CB-B30F-D1D4A6027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7262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D640-6518-416C-B6CB-9FFB3BF69057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BE23-835B-45CB-B30F-D1D4A6027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831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D640-6518-416C-B6CB-9FFB3BF69057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BE23-835B-45CB-B30F-D1D4A6027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5355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D640-6518-416C-B6CB-9FFB3BF69057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BE23-835B-45CB-B30F-D1D4A6027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3293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D640-6518-416C-B6CB-9FFB3BF69057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BE23-835B-45CB-B30F-D1D4A6027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517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D640-6518-416C-B6CB-9FFB3BF69057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BE23-835B-45CB-B30F-D1D4A6027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037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D640-6518-416C-B6CB-9FFB3BF69057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BE23-835B-45CB-B30F-D1D4A6027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46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D640-6518-416C-B6CB-9FFB3BF69057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BE23-835B-45CB-B30F-D1D4A6027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1360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D640-6518-416C-B6CB-9FFB3BF69057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BE23-835B-45CB-B30F-D1D4A6027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4031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D640-6518-416C-B6CB-9FFB3BF69057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BE23-835B-45CB-B30F-D1D4A6027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2801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D640-6518-416C-B6CB-9FFB3BF69057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BE23-835B-45CB-B30F-D1D4A6027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7501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8D640-6518-416C-B6CB-9FFB3BF69057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EBE23-835B-45CB-B30F-D1D4A6027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5931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第一堂</a:t>
            </a:r>
            <a:r>
              <a:rPr lang="en-US" altLang="zh-TW" dirty="0" err="1" smtClean="0"/>
              <a:t>Tensorflow</a:t>
            </a:r>
            <a:r>
              <a:rPr lang="zh-TW" altLang="en-US" dirty="0" smtClean="0"/>
              <a:t>課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8617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1816" y="1603204"/>
            <a:ext cx="8690919" cy="43513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57933" y="748269"/>
            <a:ext cx="20159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spc="-30" dirty="0" smtClean="0">
                <a:latin typeface="細明體_HKSCS" panose="02020500000000000000" pitchFamily="18" charset="-120"/>
                <a:cs typeface="細明體_HKSCS" panose="02020500000000000000" pitchFamily="18" charset="-120"/>
              </a:rPr>
              <a:t>二</a:t>
            </a:r>
            <a:r>
              <a:rPr lang="en-US" altLang="zh-TW" sz="3600" spc="-30" dirty="0" smtClean="0">
                <a:effectLst/>
                <a:latin typeface="細明體_HKSCS" panose="02020500000000000000" pitchFamily="18" charset="-120"/>
                <a:cs typeface="細明體_HKSCS" panose="02020500000000000000" pitchFamily="18" charset="-120"/>
              </a:rPr>
              <a:t>維</a:t>
            </a:r>
            <a:r>
              <a:rPr lang="zh-TW" altLang="en-US" sz="3600" spc="-30" dirty="0" smtClean="0">
                <a:effectLst/>
                <a:latin typeface="細明體_HKSCS" panose="02020500000000000000" pitchFamily="18" charset="-120"/>
                <a:cs typeface="細明體_HKSCS" panose="02020500000000000000" pitchFamily="18" charset="-120"/>
              </a:rPr>
              <a:t>張量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50078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8054" y="935938"/>
            <a:ext cx="10305430" cy="513534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10086" y="612772"/>
            <a:ext cx="20159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spc="-30" dirty="0" err="1">
                <a:latin typeface="細明體_HKSCS" panose="02020500000000000000" pitchFamily="18" charset="-120"/>
                <a:cs typeface="細明體_HKSCS" panose="02020500000000000000" pitchFamily="18" charset="-120"/>
              </a:rPr>
              <a:t>三</a:t>
            </a:r>
            <a:r>
              <a:rPr lang="en-US" altLang="zh-TW" sz="3600" spc="-30" dirty="0" smtClean="0">
                <a:effectLst/>
                <a:latin typeface="細明體_HKSCS" panose="02020500000000000000" pitchFamily="18" charset="-120"/>
                <a:cs typeface="細明體_HKSCS" panose="02020500000000000000" pitchFamily="18" charset="-120"/>
              </a:rPr>
              <a:t>維</a:t>
            </a:r>
            <a:r>
              <a:rPr lang="zh-TW" altLang="en-US" sz="3600" spc="-30" dirty="0" smtClean="0">
                <a:effectLst/>
                <a:latin typeface="細明體_HKSCS" panose="02020500000000000000" pitchFamily="18" charset="-120"/>
                <a:cs typeface="細明體_HKSCS" panose="02020500000000000000" pitchFamily="18" charset="-120"/>
              </a:rPr>
              <a:t>張量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94971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0720" y="501841"/>
            <a:ext cx="7982464" cy="548498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91663" y="987167"/>
            <a:ext cx="222112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spc="-30" dirty="0" err="1">
                <a:latin typeface="細明體_HKSCS" panose="02020500000000000000" pitchFamily="18" charset="-120"/>
                <a:cs typeface="細明體_HKSCS" panose="02020500000000000000" pitchFamily="18" charset="-120"/>
              </a:rPr>
              <a:t>四</a:t>
            </a:r>
            <a:r>
              <a:rPr lang="en-US" altLang="zh-TW" sz="4000" spc="-30" dirty="0" smtClean="0">
                <a:effectLst/>
                <a:latin typeface="細明體_HKSCS" panose="02020500000000000000" pitchFamily="18" charset="-120"/>
                <a:cs typeface="細明體_HKSCS" panose="02020500000000000000" pitchFamily="18" charset="-120"/>
              </a:rPr>
              <a:t>維</a:t>
            </a:r>
            <a:r>
              <a:rPr lang="zh-TW" altLang="en-US" sz="4000" spc="-30" dirty="0" smtClean="0">
                <a:effectLst/>
                <a:latin typeface="細明體_HKSCS" panose="02020500000000000000" pitchFamily="18" charset="-120"/>
                <a:cs typeface="細明體_HKSCS" panose="02020500000000000000" pitchFamily="18" charset="-120"/>
              </a:rPr>
              <a:t>張量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86254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45291" y="2369322"/>
            <a:ext cx="5554363" cy="14859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4000" dirty="0" smtClean="0"/>
              <a:t>import </a:t>
            </a:r>
            <a:r>
              <a:rPr lang="en-US" altLang="zh-TW" sz="4000" dirty="0" err="1" smtClean="0"/>
              <a:t>tensorflow</a:t>
            </a:r>
            <a:r>
              <a:rPr lang="en-US" altLang="zh-TW" sz="4000" dirty="0" smtClean="0"/>
              <a:t> as </a:t>
            </a:r>
            <a:r>
              <a:rPr lang="en-US" altLang="zh-TW" sz="4000" dirty="0" err="1" smtClean="0"/>
              <a:t>tf</a:t>
            </a:r>
            <a:endParaRPr lang="en-US" altLang="zh-TW" sz="4000" dirty="0" smtClean="0"/>
          </a:p>
          <a:p>
            <a:pPr marL="0" indent="0">
              <a:buNone/>
            </a:pPr>
            <a:r>
              <a:rPr lang="en-US" altLang="zh-TW" sz="4000" dirty="0" smtClean="0"/>
              <a:t>print(</a:t>
            </a:r>
            <a:r>
              <a:rPr lang="en-US" altLang="zh-TW" sz="4000" dirty="0" err="1" smtClean="0"/>
              <a:t>tf</a:t>
            </a:r>
            <a:r>
              <a:rPr lang="en-US" altLang="zh-TW" sz="4000" dirty="0" smtClean="0"/>
              <a:t>.__version__)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155376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5"/>
            <a:ext cx="10612395" cy="28122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4000" dirty="0" smtClean="0"/>
              <a:t>import </a:t>
            </a:r>
            <a:r>
              <a:rPr lang="en-US" altLang="zh-TW" sz="4000" dirty="0" err="1" smtClean="0"/>
              <a:t>tensorflow</a:t>
            </a:r>
            <a:r>
              <a:rPr lang="en-US" altLang="zh-TW" sz="4000" dirty="0" smtClean="0"/>
              <a:t> as </a:t>
            </a:r>
            <a:r>
              <a:rPr lang="en-US" altLang="zh-TW" sz="4000" dirty="0" err="1" smtClean="0"/>
              <a:t>tf</a:t>
            </a:r>
            <a:endParaRPr lang="en-US" altLang="zh-TW" sz="4000" dirty="0" smtClean="0"/>
          </a:p>
          <a:p>
            <a:pPr marL="0" indent="0">
              <a:buNone/>
            </a:pPr>
            <a:endParaRPr lang="en-US" altLang="zh-TW" sz="4000" dirty="0" smtClean="0"/>
          </a:p>
          <a:p>
            <a:pPr marL="0" indent="0">
              <a:buNone/>
            </a:pPr>
            <a:r>
              <a:rPr lang="en-US" altLang="zh-TW" sz="4000" dirty="0" smtClean="0"/>
              <a:t>t=</a:t>
            </a:r>
            <a:r>
              <a:rPr lang="en-US" altLang="zh-TW" sz="4000" dirty="0" err="1" smtClean="0"/>
              <a:t>tf.constant</a:t>
            </a:r>
            <a:r>
              <a:rPr lang="en-US" altLang="zh-TW" sz="4000" dirty="0" smtClean="0"/>
              <a:t>([1,3,5,7,8],tf.float32,name='t')</a:t>
            </a:r>
          </a:p>
          <a:p>
            <a:pPr marL="0" indent="0">
              <a:buNone/>
            </a:pPr>
            <a:r>
              <a:rPr lang="en-US" altLang="zh-TW" sz="4000" dirty="0" smtClean="0"/>
              <a:t>print(t)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718448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400" dirty="0" smtClean="0"/>
              <a:t>2.Tensor</a:t>
            </a:r>
            <a:r>
              <a:rPr lang="zh-TW" altLang="en-US" sz="5400" dirty="0" smtClean="0"/>
              <a:t>的</a:t>
            </a:r>
            <a:r>
              <a:rPr lang="zh-TW" altLang="en-US" sz="5400" dirty="0"/>
              <a:t>屬性</a:t>
            </a:r>
          </a:p>
        </p:txBody>
      </p:sp>
    </p:spTree>
    <p:extLst>
      <p:ext uri="{BB962C8B-B14F-4D97-AF65-F5344CB8AC3E}">
        <p14:creationId xmlns:p14="http://schemas.microsoft.com/office/powerpoint/2010/main" val="1825062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7640" y="629941"/>
            <a:ext cx="4846320" cy="1055484"/>
          </a:xfrm>
        </p:spPr>
        <p:txBody>
          <a:bodyPr/>
          <a:lstStyle/>
          <a:p>
            <a:r>
              <a:rPr lang="en-US" altLang="zh-TW" dirty="0" smtClean="0"/>
              <a:t>Tensor:</a:t>
            </a:r>
            <a:r>
              <a:rPr lang="zh-TW" altLang="en-US" dirty="0" smtClean="0"/>
              <a:t>張量</a:t>
            </a:r>
            <a:r>
              <a:rPr lang="zh-TW" altLang="en-US" dirty="0" smtClean="0">
                <a:sym typeface="Wingdings" panose="05000000000000000000" pitchFamily="2" charset="2"/>
              </a:rPr>
              <a:t>的</a:t>
            </a:r>
            <a:r>
              <a:rPr lang="zh-TW" altLang="en-US" dirty="0">
                <a:sym typeface="Wingdings" panose="05000000000000000000" pitchFamily="2" charset="2"/>
              </a:rPr>
              <a:t>屬性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5254" y="2506662"/>
            <a:ext cx="8167531" cy="435133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780" y="681740"/>
            <a:ext cx="6202680" cy="219419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30807" y="2723598"/>
            <a:ext cx="2159993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 err="1" smtClean="0"/>
              <a:t>tf.rank</a:t>
            </a:r>
            <a:r>
              <a:rPr lang="en-US" altLang="zh-TW" sz="2400" dirty="0" smtClean="0"/>
              <a:t>(</a:t>
            </a:r>
          </a:p>
          <a:p>
            <a:r>
              <a:rPr lang="en-US" altLang="zh-TW" sz="2400" dirty="0" smtClean="0"/>
              <a:t>    input,</a:t>
            </a:r>
          </a:p>
          <a:p>
            <a:r>
              <a:rPr lang="en-US" altLang="zh-TW" sz="2400" dirty="0" smtClean="0"/>
              <a:t>    name=None</a:t>
            </a:r>
          </a:p>
          <a:p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311390" y="1767276"/>
            <a:ext cx="5229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https://www.tensorflow.org/api_docs/python/tf/rank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0483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形狀</a:t>
            </a:r>
            <a:r>
              <a:rPr lang="en-US" altLang="zh-TW" dirty="0" smtClean="0"/>
              <a:t>(shape)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7633818"/>
              </p:ext>
            </p:extLst>
          </p:nvPr>
        </p:nvGraphicFramePr>
        <p:xfrm>
          <a:off x="960120" y="3204845"/>
          <a:ext cx="409194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980"/>
                <a:gridCol w="1363980"/>
                <a:gridCol w="13639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4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4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4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4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4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4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44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sz="4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4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sz="4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44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TW" altLang="en-US" sz="4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3959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 smtClean="0"/>
              <a:t>3.1</a:t>
            </a:r>
            <a:r>
              <a:rPr lang="zh-TW" altLang="en-US" sz="4400" dirty="0" smtClean="0"/>
              <a:t>單一</a:t>
            </a:r>
            <a:r>
              <a:rPr lang="en-US" altLang="zh-TW" sz="4400" dirty="0" smtClean="0"/>
              <a:t>Tensor</a:t>
            </a:r>
            <a:r>
              <a:rPr lang="zh-TW" altLang="en-US" sz="4400" dirty="0" smtClean="0"/>
              <a:t>的運算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954373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型態轉換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5140185"/>
              </p:ext>
            </p:extLst>
          </p:nvPr>
        </p:nvGraphicFramePr>
        <p:xfrm>
          <a:off x="838200" y="2087245"/>
          <a:ext cx="409194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980"/>
                <a:gridCol w="1363980"/>
                <a:gridCol w="13639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4400" dirty="0" smtClean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zh-TW" altLang="en-US" sz="4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4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4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4400" dirty="0" smtClean="0">
                          <a:solidFill>
                            <a:srgbClr val="FFFF00"/>
                          </a:solidFill>
                        </a:rPr>
                        <a:t>3</a:t>
                      </a:r>
                      <a:endParaRPr lang="zh-TW" altLang="en-US" sz="4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4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4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4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4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4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4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3791346"/>
              </p:ext>
            </p:extLst>
          </p:nvPr>
        </p:nvGraphicFramePr>
        <p:xfrm>
          <a:off x="6527800" y="2087245"/>
          <a:ext cx="409194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980"/>
                <a:gridCol w="1363980"/>
                <a:gridCol w="13639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4400" dirty="0" smtClean="0">
                          <a:solidFill>
                            <a:srgbClr val="FFFF00"/>
                          </a:solidFill>
                        </a:rPr>
                        <a:t>True</a:t>
                      </a:r>
                      <a:endParaRPr lang="zh-TW" altLang="en-US" sz="4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4400" dirty="0" smtClean="0">
                          <a:solidFill>
                            <a:schemeClr val="bg1"/>
                          </a:solidFill>
                        </a:rPr>
                        <a:t>False</a:t>
                      </a:r>
                      <a:endParaRPr lang="zh-TW" altLang="en-US" sz="4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4400" dirty="0" smtClean="0">
                          <a:solidFill>
                            <a:srgbClr val="FFFF00"/>
                          </a:solidFill>
                        </a:rPr>
                        <a:t>True</a:t>
                      </a:r>
                      <a:endParaRPr lang="zh-TW" altLang="en-US" sz="4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4400" dirty="0" smtClean="0">
                          <a:solidFill>
                            <a:schemeClr val="bg1"/>
                          </a:solidFill>
                        </a:rPr>
                        <a:t>False</a:t>
                      </a:r>
                      <a:endParaRPr lang="zh-TW" altLang="en-US" sz="4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4400" dirty="0" smtClean="0">
                          <a:solidFill>
                            <a:schemeClr val="bg1"/>
                          </a:solidFill>
                        </a:rPr>
                        <a:t>False</a:t>
                      </a:r>
                      <a:endParaRPr lang="zh-TW" altLang="en-US" sz="4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4400" dirty="0" smtClean="0">
                          <a:solidFill>
                            <a:schemeClr val="bg1"/>
                          </a:solidFill>
                        </a:rPr>
                        <a:t>False</a:t>
                      </a:r>
                      <a:endParaRPr lang="zh-TW" altLang="en-US" sz="4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向右箭號 5"/>
          <p:cNvSpPr/>
          <p:nvPr/>
        </p:nvSpPr>
        <p:spPr>
          <a:xfrm>
            <a:off x="5359400" y="2438400"/>
            <a:ext cx="736600" cy="9525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835988"/>
              </p:ext>
            </p:extLst>
          </p:nvPr>
        </p:nvGraphicFramePr>
        <p:xfrm>
          <a:off x="838200" y="4500245"/>
          <a:ext cx="409194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980"/>
                <a:gridCol w="1363980"/>
                <a:gridCol w="13639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4400" dirty="0" smtClean="0">
                          <a:solidFill>
                            <a:srgbClr val="FFFF00"/>
                          </a:solidFill>
                        </a:rPr>
                        <a:t>True</a:t>
                      </a:r>
                      <a:endParaRPr lang="zh-TW" altLang="en-US" sz="4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4400" dirty="0" smtClean="0">
                          <a:solidFill>
                            <a:schemeClr val="bg1"/>
                          </a:solidFill>
                        </a:rPr>
                        <a:t>False</a:t>
                      </a:r>
                      <a:endParaRPr lang="zh-TW" altLang="en-US" sz="4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4400" dirty="0" smtClean="0">
                          <a:solidFill>
                            <a:srgbClr val="FFFF00"/>
                          </a:solidFill>
                        </a:rPr>
                        <a:t>True</a:t>
                      </a:r>
                      <a:endParaRPr lang="zh-TW" altLang="en-US" sz="4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4400" dirty="0" smtClean="0">
                          <a:solidFill>
                            <a:schemeClr val="bg1"/>
                          </a:solidFill>
                        </a:rPr>
                        <a:t>False</a:t>
                      </a:r>
                      <a:endParaRPr lang="zh-TW" altLang="en-US" sz="4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4400" dirty="0" smtClean="0">
                          <a:solidFill>
                            <a:schemeClr val="bg1"/>
                          </a:solidFill>
                        </a:rPr>
                        <a:t>False</a:t>
                      </a:r>
                      <a:endParaRPr lang="zh-TW" altLang="en-US" sz="4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4400" dirty="0" smtClean="0">
                          <a:solidFill>
                            <a:schemeClr val="bg1"/>
                          </a:solidFill>
                        </a:rPr>
                        <a:t>False</a:t>
                      </a:r>
                      <a:endParaRPr lang="zh-TW" altLang="en-US" sz="4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向右箭號 7"/>
          <p:cNvSpPr/>
          <p:nvPr/>
        </p:nvSpPr>
        <p:spPr>
          <a:xfrm>
            <a:off x="5359400" y="4785995"/>
            <a:ext cx="736600" cy="9525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0079448"/>
              </p:ext>
            </p:extLst>
          </p:nvPr>
        </p:nvGraphicFramePr>
        <p:xfrm>
          <a:off x="6527800" y="4500245"/>
          <a:ext cx="409194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980"/>
                <a:gridCol w="1363980"/>
                <a:gridCol w="13639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4400" dirty="0" smtClean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zh-TW" altLang="en-US" sz="4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4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4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4400" dirty="0" smtClean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zh-TW" altLang="en-US" sz="4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4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4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4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4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4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4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8803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/>
              <a:t>Tensor</a:t>
            </a:r>
          </a:p>
          <a:p>
            <a:r>
              <a:rPr lang="en-US" altLang="zh-TW" dirty="0" smtClean="0"/>
              <a:t>Tensor</a:t>
            </a:r>
            <a:r>
              <a:rPr lang="zh-TW" altLang="en-US" dirty="0" smtClean="0"/>
              <a:t>的屬性</a:t>
            </a:r>
            <a:endParaRPr lang="en-US" altLang="zh-TW" dirty="0" smtClean="0"/>
          </a:p>
          <a:p>
            <a:r>
              <a:rPr lang="en-US" altLang="zh-TW" dirty="0" smtClean="0"/>
              <a:t>Tensor</a:t>
            </a:r>
            <a:r>
              <a:rPr lang="zh-TW" altLang="en-US" dirty="0" smtClean="0"/>
              <a:t>的運算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565235"/>
            <a:ext cx="4543750" cy="561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643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4000" y="316149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slice</a:t>
            </a:r>
            <a:r>
              <a:rPr lang="zh-TW" altLang="en-US" dirty="0" smtClean="0"/>
              <a:t>存取某區段資料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672161"/>
              </p:ext>
            </p:extLst>
          </p:nvPr>
        </p:nvGraphicFramePr>
        <p:xfrm>
          <a:off x="636373" y="1999776"/>
          <a:ext cx="867719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7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400" dirty="0" smtClean="0"/>
                        <a:t>3</a:t>
                      </a:r>
                      <a:endParaRPr lang="zh-TW" altLang="en-US" sz="44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400" dirty="0" smtClean="0"/>
                        <a:t>4</a:t>
                      </a:r>
                      <a:endParaRPr lang="zh-TW" altLang="en-US" sz="44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400" dirty="0" smtClean="0"/>
                        <a:t>6</a:t>
                      </a:r>
                      <a:endParaRPr lang="zh-TW" altLang="en-US" sz="44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400" dirty="0" smtClean="0"/>
                        <a:t>9</a:t>
                      </a:r>
                      <a:endParaRPr lang="zh-TW" altLang="en-US" sz="44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358575"/>
              </p:ext>
            </p:extLst>
          </p:nvPr>
        </p:nvGraphicFramePr>
        <p:xfrm>
          <a:off x="3176373" y="2761776"/>
          <a:ext cx="867719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7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400" dirty="0" smtClean="0"/>
                        <a:t>3</a:t>
                      </a:r>
                      <a:endParaRPr lang="zh-TW" altLang="en-US" sz="44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400" dirty="0" smtClean="0"/>
                        <a:t>4</a:t>
                      </a:r>
                      <a:endParaRPr lang="zh-TW" altLang="en-US" sz="44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400" dirty="0" smtClean="0"/>
                        <a:t>6</a:t>
                      </a:r>
                      <a:endParaRPr lang="zh-TW" altLang="en-US" sz="44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向右箭號 6"/>
          <p:cNvSpPr/>
          <p:nvPr/>
        </p:nvSpPr>
        <p:spPr>
          <a:xfrm>
            <a:off x="1927482" y="3180876"/>
            <a:ext cx="1054100" cy="12446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800" y="2132050"/>
            <a:ext cx="5428700" cy="334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142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0900" y="1411288"/>
            <a:ext cx="72263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028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單一</a:t>
            </a:r>
            <a:r>
              <a:rPr lang="en-US" altLang="zh-TW" dirty="0" smtClean="0"/>
              <a:t>Tensor</a:t>
            </a:r>
            <a:r>
              <a:rPr lang="zh-TW" altLang="en-US" dirty="0" smtClean="0"/>
              <a:t>的轉置運算</a:t>
            </a:r>
            <a:r>
              <a:rPr lang="en-US" altLang="zh-TW" dirty="0" smtClean="0"/>
              <a:t>==&gt;</a:t>
            </a:r>
            <a:r>
              <a:rPr lang="zh-TW" altLang="en-US" dirty="0" smtClean="0"/>
              <a:t>使用</a:t>
            </a:r>
            <a:r>
              <a:rPr lang="en-US" altLang="zh-TW" dirty="0" err="1" smtClean="0"/>
              <a:t>tf.transpose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6800" y="1825625"/>
            <a:ext cx="65024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732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單一</a:t>
            </a:r>
            <a:r>
              <a:rPr lang="en-US" altLang="zh-TW" dirty="0" smtClean="0"/>
              <a:t>Tensor</a:t>
            </a:r>
            <a:r>
              <a:rPr lang="zh-TW" altLang="en-US" dirty="0" smtClean="0"/>
              <a:t>的</a:t>
            </a:r>
            <a:r>
              <a:rPr lang="en-US" altLang="zh-TW" dirty="0" smtClean="0"/>
              <a:t>shape</a:t>
            </a:r>
            <a:r>
              <a:rPr lang="zh-TW" altLang="en-US" dirty="0" smtClean="0"/>
              <a:t>改變運算</a:t>
            </a:r>
            <a:r>
              <a:rPr lang="en-US" altLang="zh-TW" dirty="0" smtClean="0"/>
              <a:t>==&gt;</a:t>
            </a:r>
            <a:r>
              <a:rPr lang="zh-TW" altLang="en-US" dirty="0" smtClean="0"/>
              <a:t>使用</a:t>
            </a:r>
            <a:r>
              <a:rPr lang="en-US" altLang="zh-TW" dirty="0" err="1" smtClean="0"/>
              <a:t>tf.reshape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5298" y="1901825"/>
            <a:ext cx="570320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840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6700" y="927100"/>
            <a:ext cx="8864600" cy="524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029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單一</a:t>
            </a:r>
            <a:r>
              <a:rPr lang="en-US" altLang="zh-TW" dirty="0" smtClean="0"/>
              <a:t>Tensor</a:t>
            </a:r>
            <a:r>
              <a:rPr lang="zh-TW" altLang="en-US" dirty="0" smtClean="0"/>
              <a:t>的</a:t>
            </a:r>
            <a:r>
              <a:rPr lang="en-US" altLang="zh-TW" dirty="0" smtClean="0"/>
              <a:t>Reduction</a:t>
            </a:r>
            <a:r>
              <a:rPr lang="zh-TW" altLang="en-US" dirty="0" smtClean="0"/>
              <a:t>化約運算</a:t>
            </a:r>
            <a:r>
              <a:rPr lang="en-US" altLang="zh-TW" dirty="0" smtClean="0"/>
              <a:t>==&gt;</a:t>
            </a:r>
            <a:r>
              <a:rPr lang="zh-TW" altLang="en-US" dirty="0" smtClean="0"/>
              <a:t>求和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1846052"/>
            <a:ext cx="8572500" cy="409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700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5300" y="1825625"/>
            <a:ext cx="8788400" cy="4351338"/>
          </a:xfrm>
          <a:prstGeom prst="rect">
            <a:avLst/>
          </a:prstGeom>
        </p:spPr>
      </p:pic>
      <p:sp>
        <p:nvSpPr>
          <p:cNvPr id="4" name="標題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單一</a:t>
            </a:r>
            <a:r>
              <a:rPr lang="en-US" altLang="zh-TW" smtClean="0"/>
              <a:t>Tensor</a:t>
            </a:r>
            <a:r>
              <a:rPr lang="zh-TW" altLang="en-US" smtClean="0"/>
              <a:t>的</a:t>
            </a:r>
            <a:r>
              <a:rPr lang="en-US" altLang="zh-TW" smtClean="0"/>
              <a:t>Reduction</a:t>
            </a:r>
            <a:r>
              <a:rPr lang="zh-TW" altLang="en-US" smtClean="0"/>
              <a:t>化約運算</a:t>
            </a:r>
            <a:r>
              <a:rPr lang="en-US" altLang="zh-TW" smtClean="0"/>
              <a:t>==&gt;</a:t>
            </a:r>
            <a:r>
              <a:rPr lang="zh-TW" altLang="en-US" smtClean="0"/>
              <a:t>求和、平均值、最大（小）值所在的索引直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37954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 smtClean="0"/>
              <a:t>3.2</a:t>
            </a:r>
            <a:r>
              <a:rPr lang="zh-TW" altLang="en-US" sz="6000" dirty="0"/>
              <a:t>多</a:t>
            </a:r>
            <a:r>
              <a:rPr lang="en-US" altLang="zh-TW" sz="6000" dirty="0" smtClean="0"/>
              <a:t>Tensor</a:t>
            </a:r>
            <a:r>
              <a:rPr lang="zh-TW" altLang="en-US" sz="6000" dirty="0" smtClean="0"/>
              <a:t>的運算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9874996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</a:t>
            </a:r>
            <a:r>
              <a:rPr lang="en-US" altLang="zh-TW" dirty="0" smtClean="0"/>
              <a:t>Tensor</a:t>
            </a:r>
            <a:r>
              <a:rPr lang="zh-TW" altLang="en-US" dirty="0" smtClean="0"/>
              <a:t>的加法運算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000" y="2210941"/>
            <a:ext cx="5842000" cy="300994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900" y="2457584"/>
            <a:ext cx="5512100" cy="291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9810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</a:t>
            </a:r>
            <a:r>
              <a:rPr lang="en-US" altLang="zh-TW" dirty="0" smtClean="0"/>
              <a:t>Tensor</a:t>
            </a:r>
            <a:r>
              <a:rPr lang="zh-TW" altLang="en-US" dirty="0" smtClean="0"/>
              <a:t>的乘法運算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2500" y="1982788"/>
            <a:ext cx="5975700" cy="354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86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學習環境</a:t>
            </a:r>
            <a:endParaRPr lang="zh-TW" altLang="en-US" dirty="0"/>
          </a:p>
        </p:txBody>
      </p:sp>
      <p:pic>
        <p:nvPicPr>
          <p:cNvPr id="1026" name="Picture 2" descr="ãtensorflow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613" y="2335015"/>
            <a:ext cx="2406527" cy="200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310" y="1323745"/>
            <a:ext cx="2449830" cy="88299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425" y="4668793"/>
            <a:ext cx="2499359" cy="1405890"/>
          </a:xfrm>
          <a:prstGeom prst="rect">
            <a:avLst/>
          </a:prstGeom>
        </p:spPr>
      </p:pic>
      <p:pic>
        <p:nvPicPr>
          <p:cNvPr id="1028" name="Picture 4" descr="ãanaconda pythonãçåçæå°çµæ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" t="30762" r="31317" b="15310"/>
          <a:stretch/>
        </p:blipFill>
        <p:spPr bwMode="auto">
          <a:xfrm>
            <a:off x="3101340" y="4465088"/>
            <a:ext cx="4069080" cy="184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ãgoogle colabãçåçæå°çµæ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715" y="1581510"/>
            <a:ext cx="378142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8148169" y="3818757"/>
            <a:ext cx="25763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 err="1" smtClean="0"/>
              <a:t>GoogleColab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635749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</a:t>
            </a:r>
            <a:r>
              <a:rPr lang="en-US" altLang="zh-TW" dirty="0" smtClean="0"/>
              <a:t>Tensor</a:t>
            </a:r>
            <a:r>
              <a:rPr lang="zh-TW" altLang="en-US" dirty="0" smtClean="0"/>
              <a:t>的乘法運算</a:t>
            </a:r>
            <a:endParaRPr lang="zh-TW" altLang="en-US" dirty="0"/>
          </a:p>
        </p:txBody>
      </p:sp>
      <p:pic>
        <p:nvPicPr>
          <p:cNvPr id="3074" name="Picture 2" descr="ç¸éåç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779" y="2078196"/>
            <a:ext cx="8858075" cy="419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507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4900" y="2462981"/>
            <a:ext cx="6946900" cy="326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9749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 smtClean="0"/>
              <a:t>Variable</a:t>
            </a:r>
            <a:r>
              <a:rPr lang="zh-TW" altLang="en-US" sz="6000" dirty="0" smtClean="0"/>
              <a:t>變數</a:t>
            </a:r>
            <a:endParaRPr lang="en-US" altLang="zh-TW" sz="6000" dirty="0" smtClean="0"/>
          </a:p>
          <a:p>
            <a:pPr algn="ctr"/>
            <a:r>
              <a:rPr lang="zh-TW" altLang="en-US" sz="6000" dirty="0" smtClean="0"/>
              <a:t>與</a:t>
            </a:r>
            <a:endParaRPr lang="en-US" altLang="zh-TW" sz="6000" dirty="0" smtClean="0"/>
          </a:p>
          <a:p>
            <a:pPr algn="ctr"/>
            <a:r>
              <a:rPr lang="en-US" altLang="zh-TW" sz="6000" dirty="0" smtClean="0"/>
              <a:t>placeholder</a:t>
            </a:r>
            <a:r>
              <a:rPr lang="zh-TW" altLang="en-US" sz="6000" dirty="0" smtClean="0"/>
              <a:t>預留位置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2390395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876300"/>
            <a:ext cx="3187700" cy="814388"/>
          </a:xfrm>
        </p:spPr>
        <p:txBody>
          <a:bodyPr>
            <a:noAutofit/>
          </a:bodyPr>
          <a:lstStyle/>
          <a:p>
            <a:r>
              <a:rPr lang="en-US" altLang="zh-TW" sz="6600" dirty="0" smtClean="0"/>
              <a:t>f(x)=</a:t>
            </a:r>
            <a:r>
              <a:rPr lang="en-US" altLang="zh-TW" sz="6600" dirty="0" err="1" smtClean="0"/>
              <a:t>wx</a:t>
            </a:r>
            <a:endParaRPr lang="zh-TW" altLang="en-US" sz="66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0100" y="2253594"/>
            <a:ext cx="2915000" cy="2434442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 flipV="1">
            <a:off x="3733800" y="2095500"/>
            <a:ext cx="2057400" cy="13753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3733800" y="3628909"/>
            <a:ext cx="1905000" cy="13551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400" y="1041400"/>
            <a:ext cx="1625268" cy="1887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3168" y="4152900"/>
            <a:ext cx="1818932" cy="201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58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ãtensorflow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781703"/>
            <a:ext cx="10086975" cy="5169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246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8240" r="15542"/>
          <a:stretch/>
        </p:blipFill>
        <p:spPr>
          <a:xfrm>
            <a:off x="198120" y="1291272"/>
            <a:ext cx="2918460" cy="4407376"/>
          </a:xfrm>
          <a:prstGeom prst="rect">
            <a:avLst/>
          </a:prstGeom>
        </p:spPr>
      </p:pic>
      <p:pic>
        <p:nvPicPr>
          <p:cNvPr id="6" name="內容版面配置區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060937" y="1494313"/>
            <a:ext cx="3339863" cy="413178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5097" y="1494313"/>
            <a:ext cx="3362325" cy="414337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4477" y="2926080"/>
            <a:ext cx="2813538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79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80" y="2286118"/>
            <a:ext cx="2641183" cy="3163094"/>
          </a:xfrm>
        </p:spPr>
      </p:pic>
      <p:sp>
        <p:nvSpPr>
          <p:cNvPr id="5" name="矩形 4"/>
          <p:cNvSpPr/>
          <p:nvPr/>
        </p:nvSpPr>
        <p:spPr>
          <a:xfrm>
            <a:off x="492380" y="1448485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 smtClean="0"/>
              <a:t>資料</a:t>
            </a:r>
            <a:endParaRPr lang="zh-TW" altLang="en-US" sz="4000" dirty="0"/>
          </a:p>
        </p:txBody>
      </p:sp>
      <p:sp>
        <p:nvSpPr>
          <p:cNvPr id="6" name="向右箭號 5"/>
          <p:cNvSpPr/>
          <p:nvPr/>
        </p:nvSpPr>
        <p:spPr>
          <a:xfrm>
            <a:off x="3369276" y="3476368"/>
            <a:ext cx="840260" cy="78259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4291914" y="2905167"/>
            <a:ext cx="2471351" cy="1924995"/>
          </a:xfrm>
        </p:spPr>
        <p:txBody>
          <a:bodyPr>
            <a:noAutofit/>
          </a:bodyPr>
          <a:lstStyle/>
          <a:p>
            <a:r>
              <a:rPr lang="en-US" altLang="zh-TW" sz="6000" dirty="0" smtClean="0"/>
              <a:t>Tensor</a:t>
            </a:r>
            <a:br>
              <a:rPr lang="en-US" altLang="zh-TW" sz="6000" dirty="0" smtClean="0"/>
            </a:br>
            <a:r>
              <a:rPr lang="zh-TW" altLang="en-US" sz="6000" dirty="0" smtClean="0"/>
              <a:t>張量</a:t>
            </a:r>
            <a:endParaRPr lang="zh-TW" altLang="en-US" sz="6000" dirty="0"/>
          </a:p>
        </p:txBody>
      </p:sp>
      <p:sp>
        <p:nvSpPr>
          <p:cNvPr id="8" name="向右箭號 7"/>
          <p:cNvSpPr/>
          <p:nvPr/>
        </p:nvSpPr>
        <p:spPr>
          <a:xfrm>
            <a:off x="6586151" y="3562748"/>
            <a:ext cx="840260" cy="78259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7714735" y="3169215"/>
            <a:ext cx="38384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800" dirty="0" smtClean="0"/>
              <a:t>Tensor</a:t>
            </a:r>
            <a:r>
              <a:rPr lang="zh-TW" altLang="en-US" sz="4800" dirty="0" smtClean="0"/>
              <a:t>的屬性</a:t>
            </a:r>
            <a:endParaRPr lang="en-US" altLang="zh-TW" sz="4800" dirty="0" smtClean="0"/>
          </a:p>
          <a:p>
            <a:r>
              <a:rPr lang="en-US" altLang="zh-TW" sz="4800" dirty="0" smtClean="0"/>
              <a:t>Tensor</a:t>
            </a:r>
            <a:r>
              <a:rPr lang="zh-TW" altLang="en-US" sz="4800" dirty="0" smtClean="0"/>
              <a:t>的運算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155940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tf.constant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3676135" cy="4113856"/>
          </a:xfrm>
        </p:spPr>
        <p:txBody>
          <a:bodyPr>
            <a:normAutofit/>
          </a:bodyPr>
          <a:lstStyle/>
          <a:p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tf.</a:t>
            </a:r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constant</a:t>
            </a:r>
            <a:r>
              <a:rPr lang="en-US" altLang="zh-TW" dirty="0" smtClean="0"/>
              <a:t>(</a:t>
            </a:r>
          </a:p>
          <a:p>
            <a:pPr marL="0" indent="0">
              <a:buNone/>
            </a:pPr>
            <a:r>
              <a:rPr lang="en-US" altLang="zh-TW" dirty="0" smtClean="0"/>
              <a:t>    value,</a:t>
            </a:r>
          </a:p>
          <a:p>
            <a:pPr marL="0" indent="0">
              <a:buNone/>
            </a:pPr>
            <a:r>
              <a:rPr lang="en-US" altLang="zh-TW" dirty="0" smtClean="0"/>
              <a:t>    </a:t>
            </a:r>
            <a:r>
              <a:rPr lang="en-US" altLang="zh-TW" dirty="0" err="1" smtClean="0"/>
              <a:t>dtype</a:t>
            </a:r>
            <a:r>
              <a:rPr lang="en-US" altLang="zh-TW" dirty="0" smtClean="0"/>
              <a:t>=None,</a:t>
            </a:r>
          </a:p>
          <a:p>
            <a:pPr marL="0" indent="0">
              <a:buNone/>
            </a:pPr>
            <a:r>
              <a:rPr lang="en-US" altLang="zh-TW" dirty="0" smtClean="0"/>
              <a:t>    shape=None,</a:t>
            </a:r>
          </a:p>
          <a:p>
            <a:pPr marL="0" indent="0">
              <a:buNone/>
            </a:pPr>
            <a:r>
              <a:rPr lang="en-US" altLang="zh-TW" dirty="0" smtClean="0"/>
              <a:t>    name='</a:t>
            </a:r>
            <a:r>
              <a:rPr lang="en-US" altLang="zh-TW" dirty="0" err="1" smtClean="0"/>
              <a:t>Const</a:t>
            </a:r>
            <a:r>
              <a:rPr lang="en-US" altLang="zh-TW" dirty="0" smtClean="0"/>
              <a:t>',</a:t>
            </a:r>
          </a:p>
          <a:p>
            <a:pPr marL="0" indent="0">
              <a:buNone/>
            </a:pPr>
            <a:r>
              <a:rPr lang="en-US" altLang="zh-TW" dirty="0" smtClean="0"/>
              <a:t>    </a:t>
            </a:r>
            <a:r>
              <a:rPr lang="en-US" altLang="zh-TW" dirty="0" err="1" smtClean="0"/>
              <a:t>verify_shape</a:t>
            </a:r>
            <a:r>
              <a:rPr lang="en-US" altLang="zh-TW" dirty="0" smtClean="0"/>
              <a:t>=False</a:t>
            </a:r>
          </a:p>
          <a:p>
            <a:pPr marL="0" indent="0">
              <a:buNone/>
            </a:pP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842015" y="4933091"/>
            <a:ext cx="5187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Boolean that enables verification of a shape of values</a:t>
            </a:r>
            <a:endParaRPr lang="zh-TW" altLang="en-US" dirty="0"/>
          </a:p>
        </p:txBody>
      </p:sp>
      <p:cxnSp>
        <p:nvCxnSpPr>
          <p:cNvPr id="6" name="直線單箭頭接點 5"/>
          <p:cNvCxnSpPr/>
          <p:nvPr/>
        </p:nvCxnSpPr>
        <p:spPr>
          <a:xfrm flipV="1">
            <a:off x="4176584" y="5090984"/>
            <a:ext cx="1474573" cy="1647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2314832" y="3056238"/>
            <a:ext cx="3253946" cy="164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568778" y="2665558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 smtClean="0"/>
              <a:t>你的資料</a:t>
            </a:r>
            <a:endParaRPr lang="zh-TW" altLang="en-US" sz="3600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3188044" y="3583461"/>
            <a:ext cx="4547286" cy="1647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30996" y="3199461"/>
            <a:ext cx="38470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 smtClean="0"/>
              <a:t>資料型態</a:t>
            </a:r>
            <a:r>
              <a:rPr lang="en-US" altLang="zh-TW" sz="3600" dirty="0" smtClean="0"/>
              <a:t>data Type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26718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最重要的資料型態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Tensor:</a:t>
            </a:r>
            <a:r>
              <a:rPr lang="zh-TW" altLang="en-US" dirty="0" smtClean="0"/>
              <a:t>張量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040925" y="4041603"/>
            <a:ext cx="726989" cy="9340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6600" dirty="0" smtClean="0"/>
              <a:t>5</a:t>
            </a:r>
            <a:endParaRPr lang="zh-TW" altLang="en-US" sz="6600" dirty="0"/>
          </a:p>
        </p:txBody>
      </p:sp>
      <p:sp>
        <p:nvSpPr>
          <p:cNvPr id="4" name="向右箭號 3"/>
          <p:cNvSpPr/>
          <p:nvPr/>
        </p:nvSpPr>
        <p:spPr>
          <a:xfrm>
            <a:off x="3179806" y="4052371"/>
            <a:ext cx="1070920" cy="667265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662618" y="4001282"/>
            <a:ext cx="593508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 smtClean="0"/>
              <a:t>t=</a:t>
            </a:r>
            <a:r>
              <a:rPr lang="en-US" altLang="zh-TW" sz="4400" dirty="0" err="1" smtClean="0"/>
              <a:t>tf.</a:t>
            </a:r>
            <a:r>
              <a:rPr lang="en-US" altLang="zh-TW" sz="4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constant</a:t>
            </a:r>
            <a:r>
              <a:rPr lang="en-US" altLang="zh-TW" sz="4400" dirty="0" smtClean="0"/>
              <a:t>(5,tf.float32)</a:t>
            </a:r>
            <a:endParaRPr lang="zh-TW" altLang="en-US" sz="4400" dirty="0"/>
          </a:p>
        </p:txBody>
      </p:sp>
      <p:sp>
        <p:nvSpPr>
          <p:cNvPr id="6" name="矩形 5"/>
          <p:cNvSpPr/>
          <p:nvPr/>
        </p:nvSpPr>
        <p:spPr>
          <a:xfrm>
            <a:off x="1773093" y="2313458"/>
            <a:ext cx="37484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spc="-30" dirty="0" smtClean="0">
                <a:latin typeface="細明體_HKSCS" panose="02020500000000000000" pitchFamily="18" charset="-120"/>
                <a:cs typeface="細明體_HKSCS" panose="02020500000000000000" pitchFamily="18" charset="-120"/>
              </a:rPr>
              <a:t>常數</a:t>
            </a:r>
            <a:r>
              <a:rPr lang="en-US" altLang="zh-TW" sz="4000" spc="-30" dirty="0" smtClean="0">
                <a:latin typeface="細明體_HKSCS" panose="02020500000000000000" pitchFamily="18" charset="-120"/>
                <a:cs typeface="細明體_HKSCS" panose="02020500000000000000" pitchFamily="18" charset="-120"/>
                <a:sym typeface="Wingdings" panose="05000000000000000000" pitchFamily="2" charset="2"/>
              </a:rPr>
              <a:t></a:t>
            </a:r>
            <a:r>
              <a:rPr lang="en-US" altLang="zh-TW" sz="4000" spc="-30" dirty="0" err="1" smtClean="0">
                <a:effectLst/>
                <a:latin typeface="細明體_HKSCS" panose="02020500000000000000" pitchFamily="18" charset="-120"/>
                <a:cs typeface="細明體_HKSCS" panose="02020500000000000000" pitchFamily="18" charset="-120"/>
              </a:rPr>
              <a:t>零維</a:t>
            </a:r>
            <a:r>
              <a:rPr lang="zh-TW" altLang="en-US" sz="4000" spc="-30" dirty="0" smtClean="0">
                <a:effectLst/>
                <a:latin typeface="細明體_HKSCS" panose="02020500000000000000" pitchFamily="18" charset="-120"/>
                <a:cs typeface="細明體_HKSCS" panose="02020500000000000000" pitchFamily="18" charset="-120"/>
              </a:rPr>
              <a:t>張量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860826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最重要的資料型態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Tensor:</a:t>
            </a:r>
            <a:r>
              <a:rPr lang="zh-TW" altLang="en-US" dirty="0" smtClean="0"/>
              <a:t>張量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endParaRPr lang="zh-TW" altLang="en-US" dirty="0"/>
          </a:p>
        </p:txBody>
      </p:sp>
      <p:sp>
        <p:nvSpPr>
          <p:cNvPr id="4" name="向右箭號 3"/>
          <p:cNvSpPr/>
          <p:nvPr/>
        </p:nvSpPr>
        <p:spPr>
          <a:xfrm>
            <a:off x="2508421" y="3755808"/>
            <a:ext cx="1070920" cy="667265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847070" y="3755808"/>
            <a:ext cx="802867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 smtClean="0"/>
              <a:t>t=</a:t>
            </a:r>
            <a:r>
              <a:rPr lang="en-US" altLang="zh-TW" sz="4400" dirty="0" err="1" smtClean="0"/>
              <a:t>tf.</a:t>
            </a:r>
            <a:r>
              <a:rPr lang="en-US" altLang="zh-TW" sz="4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constant</a:t>
            </a:r>
            <a:r>
              <a:rPr lang="en-US" altLang="zh-TW" sz="4400" dirty="0" smtClean="0"/>
              <a:t>([1,3,4,6,9],tf.float32)</a:t>
            </a:r>
            <a:endParaRPr lang="zh-TW" altLang="en-US" sz="44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192128"/>
              </p:ext>
            </p:extLst>
          </p:nvPr>
        </p:nvGraphicFramePr>
        <p:xfrm>
          <a:off x="1372973" y="2279176"/>
          <a:ext cx="867719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7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400" dirty="0" smtClean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400" dirty="0" smtClean="0"/>
                        <a:t>3</a:t>
                      </a:r>
                      <a:endParaRPr lang="zh-TW" altLang="en-US" sz="44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400" dirty="0" smtClean="0"/>
                        <a:t>4</a:t>
                      </a:r>
                      <a:endParaRPr lang="zh-TW" altLang="en-US" sz="44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400" dirty="0" smtClean="0"/>
                        <a:t>6</a:t>
                      </a:r>
                      <a:endParaRPr lang="zh-TW" altLang="en-US" sz="44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400" dirty="0" smtClean="0"/>
                        <a:t>9</a:t>
                      </a:r>
                      <a:endParaRPr lang="zh-TW" altLang="en-US" sz="44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5502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275</Words>
  <Application>Microsoft Office PowerPoint</Application>
  <PresentationFormat>寬螢幕</PresentationFormat>
  <Paragraphs>103</Paragraphs>
  <Slides>33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0" baseType="lpstr">
      <vt:lpstr>細明體_HKSCS</vt:lpstr>
      <vt:lpstr>新細明體</vt:lpstr>
      <vt:lpstr>Arial</vt:lpstr>
      <vt:lpstr>Calibri</vt:lpstr>
      <vt:lpstr>Calibri Light</vt:lpstr>
      <vt:lpstr>Wingdings</vt:lpstr>
      <vt:lpstr>Office 佈景主題</vt:lpstr>
      <vt:lpstr>第一堂Tensorflow課</vt:lpstr>
      <vt:lpstr>PowerPoint 簡報</vt:lpstr>
      <vt:lpstr>學習環境</vt:lpstr>
      <vt:lpstr>PowerPoint 簡報</vt:lpstr>
      <vt:lpstr>PowerPoint 簡報</vt:lpstr>
      <vt:lpstr>Tensor 張量</vt:lpstr>
      <vt:lpstr>tf.constant()</vt:lpstr>
      <vt:lpstr>最重要的資料型態 Tensor:張量</vt:lpstr>
      <vt:lpstr>最重要的資料型態 Tensor:張量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Tensor:張量的屬性</vt:lpstr>
      <vt:lpstr>形狀(shape)</vt:lpstr>
      <vt:lpstr>PowerPoint 簡報</vt:lpstr>
      <vt:lpstr>型態轉換</vt:lpstr>
      <vt:lpstr>slice存取某區段資料</vt:lpstr>
      <vt:lpstr>PowerPoint 簡報</vt:lpstr>
      <vt:lpstr>單一Tensor的轉置運算==&gt;使用tf.transpose()</vt:lpstr>
      <vt:lpstr>單一Tensor的shape改變運算==&gt;使用tf.reshape()</vt:lpstr>
      <vt:lpstr>PowerPoint 簡報</vt:lpstr>
      <vt:lpstr>單一Tensor的Reduction化約運算==&gt;求和</vt:lpstr>
      <vt:lpstr>PowerPoint 簡報</vt:lpstr>
      <vt:lpstr>PowerPoint 簡報</vt:lpstr>
      <vt:lpstr>多Tensor的加法運算</vt:lpstr>
      <vt:lpstr>多Tensor的乘法運算</vt:lpstr>
      <vt:lpstr>多Tensor的乘法運算</vt:lpstr>
      <vt:lpstr>PowerPoint 簡報</vt:lpstr>
      <vt:lpstr>PowerPoint 簡報</vt:lpstr>
      <vt:lpstr>f(x)=wx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第一堂Tensorflow課</dc:title>
  <dc:creator>BREAKALLCTF{Letmeseesee}</dc:creator>
  <cp:lastModifiedBy>BREAKALLCTF{Letmeseesee}</cp:lastModifiedBy>
  <cp:revision>20</cp:revision>
  <dcterms:created xsi:type="dcterms:W3CDTF">2019-01-07T13:49:35Z</dcterms:created>
  <dcterms:modified xsi:type="dcterms:W3CDTF">2019-01-08T01:27:46Z</dcterms:modified>
</cp:coreProperties>
</file>